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46"/>
  </p:notesMasterIdLst>
  <p:sldIdLst>
    <p:sldId id="256" r:id="rId5"/>
    <p:sldId id="257" r:id="rId6"/>
    <p:sldId id="258" r:id="rId7"/>
    <p:sldId id="259" r:id="rId8"/>
    <p:sldId id="296" r:id="rId9"/>
    <p:sldId id="260" r:id="rId10"/>
    <p:sldId id="261" r:id="rId11"/>
    <p:sldId id="262" r:id="rId12"/>
    <p:sldId id="263" r:id="rId13"/>
    <p:sldId id="264" r:id="rId14"/>
    <p:sldId id="281" r:id="rId15"/>
    <p:sldId id="282" r:id="rId16"/>
    <p:sldId id="283" r:id="rId17"/>
    <p:sldId id="284" r:id="rId18"/>
    <p:sldId id="285" r:id="rId19"/>
    <p:sldId id="286" r:id="rId20"/>
    <p:sldId id="297" r:id="rId21"/>
    <p:sldId id="298" r:id="rId22"/>
    <p:sldId id="295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69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0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0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0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0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0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05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06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07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08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09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10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11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12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13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14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15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16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17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18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19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20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21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22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23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24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25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26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9727" name="Text Box 30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31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2576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171450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9729" name="Rectangle 3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25963" cy="338296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3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0363" cy="406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  <p:sp>
        <p:nvSpPr>
          <p:cNvPr id="29731" name="Text Box 34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25762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171450" algn="r" eaLnBrk="1" hangingPunct="1">
              <a:buSzPct val="4500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6B1D2DFD-5926-426C-9BEE-EEB9509FC1E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665D9FA7-C93E-459F-91D4-360F5C1D23C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CFC427-C245-4438-86A6-11EAFD1F1C60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8282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A46661-B724-42AE-933F-737F05406A26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504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8C38BF-54B8-4CC8-B12E-B8C8866EB1DA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5005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56DED2-52DC-4B34-A699-A144692E5917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6980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D10E54-AFCD-4C11-827D-95ABF613C283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1691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81BF1A-3C11-4063-9B80-FFE48A3C9799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547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FB0823-8CD7-4C4C-BADF-6A41D5A17187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2885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626599-0CAA-4793-8726-3FF77D3E8A04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8293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BB5B4D-353D-4301-AE0B-445453D82A73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5262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40271-7BDF-43B1-9947-6CA7C7879CE2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816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1342887-853F-4A6F-A954-5781A3B30F08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E9CEEF-D7C1-4E21-A86A-6235876E70A3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664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397F9-8B2A-40F5-953C-12F8E0AC23EF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5777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6CF2F5-E807-4F51-9842-F03C4895C0CA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9116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1DE4FF-6199-409C-BFCB-4813A4FA9E91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7208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10D536-EFE0-4745-BA3E-7F4C80CF4BBC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9272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BD355827-ACC8-495A-9809-01FAEFE87776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4537" cy="34147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350D0C1-14A0-4EE6-B6F6-E9F169286758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C341627-BC61-46EF-9271-ACB76FF0398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EA1A1F23-A06B-4B9E-BA2F-7C3D83F36FFB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E16FB9FB-2316-4949-BDC2-78591F337A2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AEAD7899-1C4D-4078-A6EB-86D84ADB1B0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9AD6F947-A1E8-4593-AEB9-870A72A34D0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2297ED4B-EB1E-4B4A-8645-D9BB15A08C1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71F3D00E-E1FB-46D5-8C56-A0D8FAA194AE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A6958599-67C2-4BA9-BEBC-4C35AB351FB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47ADB334-D596-4CB0-8DEC-2F894084ED0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45013" cy="34083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5763" cy="40941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3C3E7F9-3A43-4D87-8765-1EAC243D035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45013" cy="34083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5763" cy="40941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DA77C6F-F683-4AEB-9128-AACC65F3C0D0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0887" cy="34210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CFC67A41-6E3A-4FEF-B7F5-5896A8AD2E3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2085CFE-E4F5-4D6E-BD51-F1D6F234CAF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3FAE1CE8-B098-4A3D-8A52-3E5D1EFC293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20FD8C2-62FD-4CE6-9DC5-6EFB799AF6C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0887" cy="34210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C5BAE326-3414-4D3B-9E36-D0A2B2E639F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0887" cy="34210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A89DE72-F5BB-4292-8FE6-226F9916E84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EF3392A0-D7A2-4993-9403-08A106E17BA6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7321690-8ECD-4EFB-83DF-F8B40FA2918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7D399-1EC6-41E0-8C9E-68CAE67128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793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FA92B-D900-4840-995D-53DC43A8B8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687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457200"/>
            <a:ext cx="2044700" cy="5364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986463" cy="5364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F84AA9-8104-4C22-896B-627B5583C9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44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EEAEB-9DAE-40C1-96C9-9ABE95D2C6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7629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E7C96-4D3A-4583-9D22-0C75500D7F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3055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978C8-3C98-4907-B7D1-6EA54257DE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23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14788" cy="3840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981200"/>
            <a:ext cx="4016375" cy="3840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BA087-FAED-4122-946D-B281C9A0B9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4682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0CDBA-63B9-4CC9-B277-78DBCC61E7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8665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9C591-1213-414E-8497-8D32ABEA7C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917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E90D0-E8D9-4A21-B611-555B134C83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0069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B9802-A36F-4494-8672-8B88C1E536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831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DA51F-17DD-4972-B543-9B84A8A4E6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7336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38084-FE49-463E-9510-744765A637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405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DA023D-FD3E-444F-A259-FE293AC757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8160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457200"/>
            <a:ext cx="2044700" cy="5364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986463" cy="5364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EB31B-B2A2-402D-A4BE-C11FADF497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3567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7C313-17F4-4232-B6E0-69A1C9CB0A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2917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F32F0-4BE7-4F7D-ADBA-559C217EF1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2861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21B668-7123-43A3-BA16-28FC7F7D88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5592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A3823B-F74B-464D-A733-C6ADEFDA06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6475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8904E-2522-4AAE-886E-F52DED7113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062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1F14E-77B6-46AC-88F1-D174CEBC5E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559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6D1DF-E620-42EF-950E-7E1A8D4408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950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05A2D-18A1-4D8B-B059-B73620E578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4041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AABB6-DA44-4509-A23D-E0CDE1AF9D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5519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EC110-44AD-4B32-AEC0-E3970A9C08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189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5DF693-ED81-41E8-BE28-F274D95096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8426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274638"/>
            <a:ext cx="2051050" cy="58308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5513" cy="58308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02478-0A48-4FCA-9384-1D65340171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2893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0247E-A83D-4743-95CA-1897E49AD0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9731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51D9B7-14BA-4507-BBC6-20988DFE0F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32451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EE2A8-0C47-4545-BADB-3FEE85CC82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6819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88"/>
            <a:ext cx="4032250" cy="43132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2249488"/>
            <a:ext cx="4033838" cy="43132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57F31-EAFB-4E8E-B4E2-F73898784C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66310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C3D63-0B7D-4F2B-A9CD-06379E13B8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4979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2FBA1-CAF2-4A47-BE1A-DFC216B6D4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779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14788" cy="3840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981200"/>
            <a:ext cx="4016375" cy="3840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389B5-88AF-4448-8BFB-164778973B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082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5784F-4C77-4FD3-8C5D-F48043DFA4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7637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98D2F-32E1-4D0D-B6DF-079658F2B2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8163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A4455-8F2E-4B00-B44E-6B39D7DCE4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3068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097BF-E457-439A-89E2-138F1A62D8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4422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1463" y="1143000"/>
            <a:ext cx="2054225" cy="5419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1863" cy="5419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64B19-ED37-423A-ACD2-A92DA74055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748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76E3A-3D96-4683-B780-64874DD7AC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354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24EE2B-4A1A-4140-AFCD-18990E53C5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17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8A58C-AC75-425B-9187-308B4E4062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154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49D047-39F4-463D-868F-E338976F40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780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3D72E-446C-4A0E-AA1C-353390392C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254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08756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75119541-F761-4B64-8EB4-F55A7C90F97B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0"/>
            <a:ext cx="9097963" cy="500063"/>
            <a:chOff x="0" y="0"/>
            <a:chExt cx="5731" cy="315"/>
          </a:xfrm>
        </p:grpSpPr>
        <p:sp>
          <p:nvSpPr>
            <p:cNvPr id="103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51" cy="30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CCCE6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033" name="Rectangle 5"/>
            <p:cNvSpPr>
              <a:spLocks noChangeArrowheads="1"/>
            </p:cNvSpPr>
            <p:nvPr/>
          </p:nvSpPr>
          <p:spPr bwMode="auto">
            <a:xfrm>
              <a:off x="260" y="85"/>
              <a:ext cx="5471" cy="14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7D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034" name="Rectangle 6"/>
            <p:cNvSpPr>
              <a:spLocks noChangeArrowheads="1"/>
            </p:cNvSpPr>
            <p:nvPr/>
          </p:nvSpPr>
          <p:spPr bwMode="auto">
            <a:xfrm>
              <a:off x="258" y="85"/>
              <a:ext cx="58" cy="60"/>
            </a:xfrm>
            <a:prstGeom prst="rect">
              <a:avLst/>
            </a:prstGeom>
            <a:solidFill>
              <a:srgbClr val="CCCC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035" name="Rectangle 7"/>
            <p:cNvSpPr>
              <a:spLocks noChangeArrowheads="1"/>
            </p:cNvSpPr>
            <p:nvPr/>
          </p:nvSpPr>
          <p:spPr bwMode="auto">
            <a:xfrm>
              <a:off x="345" y="0"/>
              <a:ext cx="59" cy="58"/>
            </a:xfrm>
            <a:prstGeom prst="rect">
              <a:avLst/>
            </a:prstGeom>
            <a:solidFill>
              <a:srgbClr val="CCCC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036" name="Rectangle 8"/>
            <p:cNvSpPr>
              <a:spLocks noChangeArrowheads="1"/>
            </p:cNvSpPr>
            <p:nvPr/>
          </p:nvSpPr>
          <p:spPr bwMode="auto">
            <a:xfrm>
              <a:off x="345" y="85"/>
              <a:ext cx="59" cy="60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037" name="Rectangle 9"/>
            <p:cNvSpPr>
              <a:spLocks noChangeArrowheads="1"/>
            </p:cNvSpPr>
            <p:nvPr/>
          </p:nvSpPr>
          <p:spPr bwMode="auto">
            <a:xfrm>
              <a:off x="173" y="173"/>
              <a:ext cx="57" cy="58"/>
            </a:xfrm>
            <a:prstGeom prst="rect">
              <a:avLst/>
            </a:prstGeom>
            <a:solidFill>
              <a:srgbClr val="CCCC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038" name="Rectangle 10"/>
            <p:cNvSpPr>
              <a:spLocks noChangeArrowheads="1"/>
            </p:cNvSpPr>
            <p:nvPr/>
          </p:nvSpPr>
          <p:spPr bwMode="auto">
            <a:xfrm>
              <a:off x="83" y="86"/>
              <a:ext cx="60" cy="58"/>
            </a:xfrm>
            <a:prstGeom prst="rect">
              <a:avLst/>
            </a:prstGeom>
            <a:solidFill>
              <a:srgbClr val="0000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039" name="Rectangle 11"/>
            <p:cNvSpPr>
              <a:spLocks noChangeArrowheads="1"/>
            </p:cNvSpPr>
            <p:nvPr/>
          </p:nvSpPr>
          <p:spPr bwMode="auto">
            <a:xfrm>
              <a:off x="258" y="171"/>
              <a:ext cx="58" cy="58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040" name="Rectangle 12"/>
            <p:cNvSpPr>
              <a:spLocks noChangeArrowheads="1"/>
            </p:cNvSpPr>
            <p:nvPr/>
          </p:nvSpPr>
          <p:spPr bwMode="auto">
            <a:xfrm>
              <a:off x="173" y="258"/>
              <a:ext cx="57" cy="57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</p:grpSp>
      <p:sp>
        <p:nvSpPr>
          <p:cNvPr id="10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83563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3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183563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31" name="Text Box 15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0" y="0"/>
            <a:ext cx="9097963" cy="6811963"/>
            <a:chOff x="0" y="0"/>
            <a:chExt cx="5731" cy="4291"/>
          </a:xfrm>
        </p:grpSpPr>
        <p:sp>
          <p:nvSpPr>
            <p:cNvPr id="205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2179" cy="4291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CCCE6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2057" name="Rectangle 3"/>
            <p:cNvSpPr>
              <a:spLocks noChangeArrowheads="1"/>
            </p:cNvSpPr>
            <p:nvPr/>
          </p:nvSpPr>
          <p:spPr bwMode="auto">
            <a:xfrm>
              <a:off x="1081" y="1065"/>
              <a:ext cx="4650" cy="1567"/>
            </a:xfrm>
            <a:prstGeom prst="rect">
              <a:avLst/>
            </a:prstGeom>
            <a:solidFill>
              <a:srgbClr val="0000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grpSp>
          <p:nvGrpSpPr>
            <p:cNvPr id="2058" name="Group 4"/>
            <p:cNvGrpSpPr>
              <a:grpSpLocks/>
            </p:cNvGrpSpPr>
            <p:nvPr/>
          </p:nvGrpSpPr>
          <p:grpSpPr bwMode="auto">
            <a:xfrm>
              <a:off x="0" y="672"/>
              <a:ext cx="1777" cy="1960"/>
              <a:chOff x="0" y="672"/>
              <a:chExt cx="1777" cy="1960"/>
            </a:xfrm>
          </p:grpSpPr>
          <p:sp>
            <p:nvSpPr>
              <p:cNvPr id="2059" name="Rectangle 5"/>
              <p:cNvSpPr>
                <a:spLocks noChangeArrowheads="1"/>
              </p:cNvSpPr>
              <p:nvPr/>
            </p:nvSpPr>
            <p:spPr bwMode="auto">
              <a:xfrm>
                <a:off x="361" y="2257"/>
                <a:ext cx="334" cy="375"/>
              </a:xfrm>
              <a:prstGeom prst="rect">
                <a:avLst/>
              </a:prstGeom>
              <a:solidFill>
                <a:srgbClr val="99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2060" name="Rectangle 6"/>
              <p:cNvSpPr>
                <a:spLocks noChangeArrowheads="1"/>
              </p:cNvSpPr>
              <p:nvPr/>
            </p:nvSpPr>
            <p:spPr bwMode="auto">
              <a:xfrm>
                <a:off x="1081" y="1065"/>
                <a:ext cx="333" cy="376"/>
              </a:xfrm>
              <a:prstGeom prst="rect">
                <a:avLst/>
              </a:prstGeom>
              <a:solidFill>
                <a:srgbClr val="CCCC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2061" name="Rectangle 7"/>
              <p:cNvSpPr>
                <a:spLocks noChangeArrowheads="1"/>
              </p:cNvSpPr>
              <p:nvPr/>
            </p:nvSpPr>
            <p:spPr bwMode="auto">
              <a:xfrm>
                <a:off x="1437" y="672"/>
                <a:ext cx="340" cy="371"/>
              </a:xfrm>
              <a:prstGeom prst="rect">
                <a:avLst/>
              </a:prstGeom>
              <a:solidFill>
                <a:srgbClr val="CCCC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2062" name="Rectangle 8"/>
              <p:cNvSpPr>
                <a:spLocks noChangeArrowheads="1"/>
              </p:cNvSpPr>
              <p:nvPr/>
            </p:nvSpPr>
            <p:spPr bwMode="auto">
              <a:xfrm>
                <a:off x="719" y="2257"/>
                <a:ext cx="339" cy="375"/>
              </a:xfrm>
              <a:prstGeom prst="rect">
                <a:avLst/>
              </a:prstGeom>
              <a:solidFill>
                <a:srgbClr val="00007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2063" name="Rectangle 9"/>
              <p:cNvSpPr>
                <a:spLocks noChangeArrowheads="1"/>
              </p:cNvSpPr>
              <p:nvPr/>
            </p:nvSpPr>
            <p:spPr bwMode="auto">
              <a:xfrm>
                <a:off x="1437" y="1065"/>
                <a:ext cx="340" cy="376"/>
              </a:xfrm>
              <a:prstGeom prst="rect">
                <a:avLst/>
              </a:prstGeom>
              <a:solidFill>
                <a:srgbClr val="99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2064" name="Rectangle 10"/>
              <p:cNvSpPr>
                <a:spLocks noChangeArrowheads="1"/>
              </p:cNvSpPr>
              <p:nvPr/>
            </p:nvSpPr>
            <p:spPr bwMode="auto">
              <a:xfrm>
                <a:off x="719" y="1464"/>
                <a:ext cx="339" cy="370"/>
              </a:xfrm>
              <a:prstGeom prst="rect">
                <a:avLst/>
              </a:prstGeom>
              <a:solidFill>
                <a:srgbClr val="CCCC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2065" name="Rectangle 11"/>
              <p:cNvSpPr>
                <a:spLocks noChangeArrowheads="1"/>
              </p:cNvSpPr>
              <p:nvPr/>
            </p:nvSpPr>
            <p:spPr bwMode="auto">
              <a:xfrm>
                <a:off x="0" y="1464"/>
                <a:ext cx="338" cy="370"/>
              </a:xfrm>
              <a:prstGeom prst="rect">
                <a:avLst/>
              </a:prstGeom>
              <a:solidFill>
                <a:srgbClr val="00007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2066" name="Rectangle 12"/>
              <p:cNvSpPr>
                <a:spLocks noChangeArrowheads="1"/>
              </p:cNvSpPr>
              <p:nvPr/>
            </p:nvSpPr>
            <p:spPr bwMode="auto">
              <a:xfrm>
                <a:off x="1081" y="1464"/>
                <a:ext cx="333" cy="370"/>
              </a:xfrm>
              <a:prstGeom prst="rect">
                <a:avLst/>
              </a:prstGeom>
              <a:solidFill>
                <a:srgbClr val="99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2" name="Rectangle 13"/>
              <p:cNvSpPr>
                <a:spLocks noChangeArrowheads="1"/>
              </p:cNvSpPr>
              <p:nvPr/>
            </p:nvSpPr>
            <p:spPr bwMode="auto">
              <a:xfrm>
                <a:off x="361" y="1857"/>
                <a:ext cx="334" cy="377"/>
              </a:xfrm>
              <a:prstGeom prst="rect">
                <a:avLst/>
              </a:prstGeom>
              <a:solidFill>
                <a:srgbClr val="CCCC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2068" name="Rectangle 14"/>
              <p:cNvSpPr>
                <a:spLocks noChangeArrowheads="1"/>
              </p:cNvSpPr>
              <p:nvPr/>
            </p:nvSpPr>
            <p:spPr bwMode="auto">
              <a:xfrm>
                <a:off x="719" y="1857"/>
                <a:ext cx="339" cy="377"/>
              </a:xfrm>
              <a:prstGeom prst="rect">
                <a:avLst/>
              </a:prstGeom>
              <a:solidFill>
                <a:srgbClr val="99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</p:grpSp>
      </p:grpSp>
      <p:sp>
        <p:nvSpPr>
          <p:cNvPr id="205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83563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183563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Text Box 17"/>
          <p:cNvSpPr txBox="1">
            <a:spLocks noChangeArrowheads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08756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</a:defRPr>
            </a:lvl1pPr>
          </a:lstStyle>
          <a:p>
            <a:fld id="{AABACF86-F228-4E93-B2E4-6AC6BC650F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08963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296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15.3.18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296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366D5A8-899E-4C4A-BF38-F3DA6466B85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0" y="366713"/>
            <a:ext cx="9144000" cy="84137"/>
          </a:xfrm>
          <a:prstGeom prst="rect">
            <a:avLst/>
          </a:prstGeom>
          <a:solidFill>
            <a:srgbClr val="438086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309563"/>
          </a:xfrm>
          <a:prstGeom prst="rect">
            <a:avLst/>
          </a:prstGeom>
          <a:solidFill>
            <a:srgbClr val="4244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0" y="307975"/>
            <a:ext cx="9144000" cy="90488"/>
          </a:xfrm>
          <a:prstGeom prst="rect">
            <a:avLst/>
          </a:prstGeom>
          <a:solidFill>
            <a:srgbClr val="4380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rgbClr val="4380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 flipV="1">
            <a:off x="5410200" y="438150"/>
            <a:ext cx="3733800" cy="179388"/>
          </a:xfrm>
          <a:prstGeom prst="rect">
            <a:avLst/>
          </a:prstGeom>
          <a:solidFill>
            <a:srgbClr val="438086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407025" y="496888"/>
            <a:ext cx="3062288" cy="26987"/>
          </a:xfrm>
          <a:prstGeom prst="roundRect">
            <a:avLst>
              <a:gd name="adj" fmla="val 16667"/>
            </a:avLst>
          </a:prstGeom>
          <a:solidFill>
            <a:srgbClr val="53548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solidFill>
            <a:srgbClr val="53548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88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6" name="Rectangle 9"/>
          <p:cNvSpPr>
            <a:spLocks noChangeArrowheads="1"/>
          </p:cNvSpPr>
          <p:nvPr/>
        </p:nvSpPr>
        <p:spPr bwMode="auto">
          <a:xfrm>
            <a:off x="9043988" y="-1588"/>
            <a:ext cx="26987" cy="620713"/>
          </a:xfrm>
          <a:prstGeom prst="rect">
            <a:avLst/>
          </a:prstGeom>
          <a:solidFill>
            <a:srgbClr val="FFFFFF">
              <a:alpha val="6588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7" name="Rectangle 10"/>
          <p:cNvSpPr>
            <a:spLocks noChangeArrowheads="1"/>
          </p:cNvSpPr>
          <p:nvPr/>
        </p:nvSpPr>
        <p:spPr bwMode="auto">
          <a:xfrm>
            <a:off x="9024938" y="-1588"/>
            <a:ext cx="7937" cy="620713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8" name="Rectangle 11"/>
          <p:cNvSpPr>
            <a:spLocks noChangeArrowheads="1"/>
          </p:cNvSpPr>
          <p:nvPr/>
        </p:nvSpPr>
        <p:spPr bwMode="auto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9" name="Rectangle 12"/>
          <p:cNvSpPr>
            <a:spLocks noChangeArrowheads="1"/>
          </p:cNvSpPr>
          <p:nvPr/>
        </p:nvSpPr>
        <p:spPr bwMode="auto">
          <a:xfrm>
            <a:off x="8915400" y="0"/>
            <a:ext cx="53975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10" name="Rectangle 13"/>
          <p:cNvSpPr>
            <a:spLocks noChangeArrowheads="1"/>
          </p:cNvSpPr>
          <p:nvPr/>
        </p:nvSpPr>
        <p:spPr bwMode="auto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98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11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18488" cy="105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12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49488"/>
            <a:ext cx="8218488" cy="431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16"/>
          <p:cNvSpPr>
            <a:spLocks noGrp="1" noChangeArrowheads="1"/>
          </p:cNvSpPr>
          <p:nvPr>
            <p:ph type="dt"/>
          </p:nvPr>
        </p:nvSpPr>
        <p:spPr bwMode="auto">
          <a:xfrm>
            <a:off x="6586538" y="612775"/>
            <a:ext cx="946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</a:tabLst>
              <a:defRPr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24.3.18</a:t>
            </a:r>
          </a:p>
        </p:txBody>
      </p:sp>
      <p:sp>
        <p:nvSpPr>
          <p:cNvPr id="4114" name="Text Box 17"/>
          <p:cNvSpPr txBox="1">
            <a:spLocks noChangeArrowheads="1"/>
          </p:cNvSpPr>
          <p:nvPr/>
        </p:nvSpPr>
        <p:spPr bwMode="auto">
          <a:xfrm>
            <a:off x="5257800" y="612775"/>
            <a:ext cx="1325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8175625" y="1588"/>
            <a:ext cx="750888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723900" algn="l"/>
              </a:tabLst>
              <a:defRPr>
                <a:solidFill>
                  <a:srgbClr val="000000"/>
                </a:solidFill>
                <a:latin typeface="Georgia" panose="02040502050405020303" pitchFamily="18" charset="0"/>
              </a:defRPr>
            </a:lvl1pPr>
          </a:lstStyle>
          <a:p>
            <a:fld id="{F2AC5234-CEE9-4334-AA6E-D3CFFD6A6D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53548A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53548A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A04DA3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024188" y="1535113"/>
            <a:ext cx="60198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ru-RU" altLang="ru-RU" sz="5600" b="1">
                <a:solidFill>
                  <a:srgbClr val="FFFFFF"/>
                </a:solidFill>
                <a:latin typeface="Courier New" panose="02070309020205020404" pitchFamily="49" charset="0"/>
              </a:rPr>
              <a:t>ЭМОЦИИ и ВОЛЯ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584325" y="327025"/>
            <a:ext cx="5759450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2000">
                <a:solidFill>
                  <a:srgbClr val="000000"/>
                </a:solidFill>
              </a:rPr>
              <a:t>Кафедра педагогики и психологии</a:t>
            </a:r>
          </a:p>
          <a:p>
            <a:pPr algn="ctr" eaLnBrk="1" hangingPunct="1">
              <a:buSzPct val="100000"/>
            </a:pPr>
            <a:r>
              <a:rPr lang="ru-RU" altLang="ru-RU" sz="2000">
                <a:solidFill>
                  <a:srgbClr val="000000"/>
                </a:solidFill>
              </a:rPr>
              <a:t> с курсом ПО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244475"/>
            <a:ext cx="201612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3671888" y="4348163"/>
            <a:ext cx="5111750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3"/>
              </a:spcBef>
              <a:spcAft>
                <a:spcPts val="425"/>
              </a:spcAft>
              <a:buSzPct val="100000"/>
            </a:pPr>
            <a:r>
              <a:rPr lang="ru-RU" altLang="ru-RU" sz="2200" dirty="0">
                <a:solidFill>
                  <a:srgbClr val="000000"/>
                </a:solidFill>
              </a:rPr>
              <a:t>Практическое занятие  № </a:t>
            </a:r>
            <a:r>
              <a:rPr lang="ru-RU" altLang="ru-RU" sz="2200" dirty="0" smtClean="0">
                <a:solidFill>
                  <a:srgbClr val="000000"/>
                </a:solidFill>
              </a:rPr>
              <a:t>6</a:t>
            </a:r>
            <a:endParaRPr lang="ru-RU" altLang="ru-RU" sz="22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63"/>
              </a:spcBef>
              <a:spcAft>
                <a:spcPts val="425"/>
              </a:spcAft>
              <a:buSzPct val="100000"/>
            </a:pPr>
            <a:r>
              <a:rPr lang="ru-RU" altLang="ru-RU" sz="2200" dirty="0" smtClean="0">
                <a:solidFill>
                  <a:srgbClr val="000000"/>
                </a:solidFill>
              </a:rPr>
              <a:t>Педиатрический факультет 1 </a:t>
            </a:r>
            <a:r>
              <a:rPr lang="ru-RU" altLang="ru-RU" sz="2200" dirty="0">
                <a:solidFill>
                  <a:srgbClr val="000000"/>
                </a:solidFill>
              </a:rPr>
              <a:t>курс</a:t>
            </a:r>
          </a:p>
          <a:p>
            <a:pPr eaLnBrk="1" hangingPunct="1">
              <a:spcBef>
                <a:spcPts val="63"/>
              </a:spcBef>
              <a:spcAft>
                <a:spcPts val="425"/>
              </a:spcAft>
              <a:buSzPct val="100000"/>
            </a:pPr>
            <a:r>
              <a:rPr lang="ru-RU" altLang="ru-RU" sz="2200" dirty="0">
                <a:solidFill>
                  <a:srgbClr val="000000"/>
                </a:solidFill>
              </a:rPr>
              <a:t>доцент Гуров Виктор Александрович</a:t>
            </a:r>
          </a:p>
          <a:p>
            <a:pPr eaLnBrk="1" hangingPunct="1">
              <a:spcBef>
                <a:spcPts val="63"/>
              </a:spcBef>
              <a:spcAft>
                <a:spcPts val="425"/>
              </a:spcAft>
              <a:buSzPct val="100000"/>
            </a:pPr>
            <a:endParaRPr lang="ru-RU" altLang="ru-RU" sz="22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63"/>
              </a:spcBef>
              <a:spcAft>
                <a:spcPts val="425"/>
              </a:spcAft>
              <a:buSzPct val="100000"/>
            </a:pPr>
            <a:endParaRPr lang="ru-RU" altLang="ru-RU" sz="2200" dirty="0">
              <a:solidFill>
                <a:srgbClr val="000000"/>
              </a:solidFill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2667000" y="5994400"/>
            <a:ext cx="27336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3"/>
              </a:spcBef>
              <a:spcAft>
                <a:spcPts val="425"/>
              </a:spcAft>
              <a:buSzPct val="100000"/>
            </a:pPr>
            <a:r>
              <a:rPr lang="ru-RU" altLang="ru-RU" sz="2200" dirty="0">
                <a:solidFill>
                  <a:srgbClr val="000000"/>
                </a:solidFill>
              </a:rPr>
              <a:t>Красноярск </a:t>
            </a:r>
            <a:r>
              <a:rPr lang="ru-RU" altLang="ru-RU" sz="2200" dirty="0" smtClean="0">
                <a:solidFill>
                  <a:srgbClr val="000000"/>
                </a:solidFill>
              </a:rPr>
              <a:t>2022</a:t>
            </a:r>
            <a:endParaRPr lang="ru-RU" altLang="ru-RU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9688"/>
            <a:ext cx="69627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28775"/>
            <a:ext cx="597693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6750"/>
            <a:ext cx="856615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475656" y="414337"/>
            <a:ext cx="705643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400" b="1" dirty="0">
                <a:solidFill>
                  <a:srgbClr val="7E0021"/>
                </a:solidFill>
              </a:rPr>
              <a:t>Эмоциональные мимические реакции</a:t>
            </a:r>
          </a:p>
        </p:txBody>
      </p:sp>
    </p:spTree>
    <p:extLst>
      <p:ext uri="{BB962C8B-B14F-4D97-AF65-F5344CB8AC3E}">
        <p14:creationId xmlns:p14="http://schemas.microsoft.com/office/powerpoint/2010/main" val="444097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743325"/>
            <a:ext cx="20955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2366963"/>
            <a:ext cx="20955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185863"/>
            <a:ext cx="20955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120650"/>
            <a:ext cx="20955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92163" y="557213"/>
            <a:ext cx="3311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8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4400" b="1" i="1">
                <a:solidFill>
                  <a:srgbClr val="7E0021"/>
                </a:solidFill>
              </a:rPr>
              <a:t>Удивление</a:t>
            </a:r>
          </a:p>
          <a:p>
            <a:pPr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4400" b="1" i="1">
              <a:solidFill>
                <a:srgbClr val="7E0021"/>
              </a:solidFill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447925" y="5956300"/>
            <a:ext cx="53276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ru-RU" altLang="ru-RU" sz="2000" b="1"/>
              <a:t>Вопросительное удивление</a:t>
            </a:r>
          </a:p>
          <a:p>
            <a:pPr>
              <a:lnSpc>
                <a:spcPct val="93000"/>
              </a:lnSpc>
              <a:buClrTx/>
              <a:buFontTx/>
              <a:buNone/>
            </a:pPr>
            <a:r>
              <a:rPr lang="ru-RU" altLang="ru-RU" sz="2000"/>
              <a:t>«</a:t>
            </a:r>
            <a:r>
              <a:rPr lang="ru-RU" altLang="ru-RU" sz="2000" i="1"/>
              <a:t>Это так?</a:t>
            </a:r>
            <a:r>
              <a:rPr lang="ru-RU" altLang="ru-RU" sz="2000"/>
              <a:t>» или: «</a:t>
            </a:r>
            <a:r>
              <a:rPr lang="ru-RU" altLang="ru-RU" sz="2000" i="1"/>
              <a:t>О, в самом деле?</a:t>
            </a:r>
            <a:r>
              <a:rPr lang="ru-RU" altLang="ru-RU" sz="2000"/>
              <a:t>»</a:t>
            </a:r>
          </a:p>
          <a:p>
            <a:pPr>
              <a:lnSpc>
                <a:spcPct val="93000"/>
              </a:lnSpc>
              <a:buClrTx/>
              <a:buFontTx/>
              <a:buNone/>
            </a:pPr>
            <a:endParaRPr lang="ru-RU" altLang="ru-RU" sz="20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392613" y="4787900"/>
            <a:ext cx="23764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ru-RU" altLang="ru-RU" sz="2000" b="1"/>
              <a:t>Изумление </a:t>
            </a:r>
          </a:p>
          <a:p>
            <a:pPr>
              <a:lnSpc>
                <a:spcPct val="93000"/>
              </a:lnSpc>
              <a:buClrTx/>
              <a:buFontTx/>
              <a:buNone/>
            </a:pPr>
            <a:r>
              <a:rPr lang="ru-RU" altLang="ru-RU" sz="2000" i="1"/>
              <a:t>«Что?», «Ах!»..</a:t>
            </a:r>
            <a:r>
              <a:rPr lang="ru-RU" altLang="ru-RU" sz="1100" i="1"/>
              <a:t>.</a:t>
            </a:r>
          </a:p>
          <a:p>
            <a:pPr>
              <a:lnSpc>
                <a:spcPct val="93000"/>
              </a:lnSpc>
              <a:buClrTx/>
              <a:buFontTx/>
              <a:buNone/>
            </a:pPr>
            <a:endParaRPr lang="ru-RU" altLang="ru-RU" sz="1100" i="1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916738" y="3743325"/>
            <a:ext cx="208438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000" b="1"/>
              <a:t>Ошеломление</a:t>
            </a:r>
          </a:p>
          <a:p>
            <a:pPr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2000" b="1"/>
          </a:p>
        </p:txBody>
      </p:sp>
    </p:spTree>
    <p:extLst>
      <p:ext uri="{BB962C8B-B14F-4D97-AF65-F5344CB8AC3E}">
        <p14:creationId xmlns:p14="http://schemas.microsoft.com/office/powerpoint/2010/main" val="3679242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0263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071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370013" y="252413"/>
            <a:ext cx="7313612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875463" y="692150"/>
            <a:ext cx="165735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3800">
                <a:solidFill>
                  <a:srgbClr val="FFFFFF"/>
                </a:solidFill>
              </a:rPr>
              <a:t>ужас</a:t>
            </a:r>
          </a:p>
        </p:txBody>
      </p:sp>
    </p:spTree>
    <p:extLst>
      <p:ext uri="{BB962C8B-B14F-4D97-AF65-F5344CB8AC3E}">
        <p14:creationId xmlns:p14="http://schemas.microsoft.com/office/powerpoint/2010/main" val="3121690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370013" y="252413"/>
            <a:ext cx="7313612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07950" y="115888"/>
            <a:ext cx="3959225" cy="11525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338455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4100"/>
              <a:t>изумление</a:t>
            </a:r>
          </a:p>
        </p:txBody>
      </p:sp>
    </p:spTree>
    <p:extLst>
      <p:ext uri="{BB962C8B-B14F-4D97-AF65-F5344CB8AC3E}">
        <p14:creationId xmlns:p14="http://schemas.microsoft.com/office/powerpoint/2010/main" val="2908068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370013" y="252413"/>
            <a:ext cx="7313612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07950" y="188913"/>
            <a:ext cx="201612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3000"/>
              <a:t>обида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935912" y="5877272"/>
            <a:ext cx="12080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ru-RU" altLang="ru-RU" sz="2400" dirty="0">
                <a:solidFill>
                  <a:srgbClr val="FFFFFF"/>
                </a:solidFill>
              </a:rPr>
              <a:t>Видео</a:t>
            </a:r>
          </a:p>
        </p:txBody>
      </p:sp>
    </p:spTree>
    <p:extLst>
      <p:ext uri="{BB962C8B-B14F-4D97-AF65-F5344CB8AC3E}">
        <p14:creationId xmlns:p14="http://schemas.microsoft.com/office/powerpoint/2010/main" val="1210494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043608" y="746101"/>
            <a:ext cx="7056438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425"/>
              </a:spcAft>
              <a:buClrTx/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Эмоциональные мимические реакции</a:t>
            </a:r>
          </a:p>
          <a:p>
            <a:pPr algn="ctr">
              <a:spcAft>
                <a:spcPts val="425"/>
              </a:spcAft>
              <a:buClrTx/>
              <a:buFontTx/>
              <a:buNone/>
            </a:pPr>
            <a:endParaRPr lang="ru-RU" altLang="ru-RU" sz="2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511300"/>
            <a:ext cx="2303463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15900" y="4608513"/>
            <a:ext cx="3095625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425"/>
              </a:spcAft>
              <a:buClrTx/>
              <a:buFontTx/>
              <a:buNone/>
            </a:pPr>
            <a:r>
              <a:rPr lang="ru-RU" altLang="ru-RU" sz="2800" b="1">
                <a:solidFill>
                  <a:srgbClr val="7E0021"/>
                </a:solidFill>
              </a:rPr>
              <a:t>Злость</a:t>
            </a:r>
          </a:p>
          <a:p>
            <a:pPr algn="ctr">
              <a:spcAft>
                <a:spcPts val="425"/>
              </a:spcAft>
              <a:buClrTx/>
              <a:buFontTx/>
              <a:buNone/>
            </a:pPr>
            <a:r>
              <a:rPr lang="ru-RU" altLang="ru-RU" sz="2800" b="1">
                <a:solidFill>
                  <a:srgbClr val="7E0021"/>
                </a:solidFill>
              </a:rPr>
              <a:t> (гнев)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391341"/>
            <a:ext cx="2303463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600450" y="4751388"/>
            <a:ext cx="24479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800" b="1">
                <a:solidFill>
                  <a:srgbClr val="7E0021"/>
                </a:solidFill>
              </a:rPr>
              <a:t>Печаль</a:t>
            </a:r>
          </a:p>
          <a:p>
            <a:pPr algn="ctr">
              <a:buClrTx/>
              <a:buFontTx/>
              <a:buNone/>
            </a:pPr>
            <a:r>
              <a:rPr lang="ru-RU" altLang="ru-RU" sz="2800" b="1">
                <a:solidFill>
                  <a:srgbClr val="7E0021"/>
                </a:solidFill>
              </a:rPr>
              <a:t> (грусть)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1655763"/>
            <a:ext cx="227488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335713" y="4751388"/>
            <a:ext cx="2490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425"/>
              </a:spcAft>
              <a:buClrTx/>
              <a:buFontTx/>
              <a:buNone/>
            </a:pPr>
            <a:r>
              <a:rPr lang="ru-RU" altLang="ru-RU" sz="2800" b="1">
                <a:solidFill>
                  <a:srgbClr val="7E0021"/>
                </a:solidFill>
              </a:rPr>
              <a:t>Радость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69288" y="6237312"/>
            <a:ext cx="175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Видео   2м+3Д</a:t>
            </a:r>
          </a:p>
        </p:txBody>
      </p:sp>
    </p:spTree>
    <p:extLst>
      <p:ext uri="{BB962C8B-B14F-4D97-AF65-F5344CB8AC3E}">
        <p14:creationId xmlns:p14="http://schemas.microsoft.com/office/powerpoint/2010/main" val="365741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oGBxMTExYTExMWFhYYGRkaFhYWFhgWFhYZFhYYGRYYGRYaHysiGh8oHxYZIzQjKSwwMTExGSE3PDcvOyswMS4BCwsLDw4PHRERHDAgIigwMC4uOzAyLjQwMjI0Li47OzswMDAwMDEuOTsuMzIwLjAwMDswMTExLjAyOzAwOTYyLv/AABEIALoBDwMBIgACEQEDEQH/xAAbAAACAgMBAAAAAAAAAAAAAAAEBQEDAAIGB//EAEMQAAIBAwICBQcJCAICAgMAAAECAwAEERIhBTEGEyJBURQyUmFxgZEjQmJygpKTstEVM0NTc6Gx0jSiJGOzwYOU4f/EABgBAQEBAQEAAAAAAAAAAAAAAAABAgME/8QAKREBAQABAwQBAwMFAAAAAAAAAAERAgMxEhMhUUEEgZFhsfAUMnHB0f/aAAwDAQACEQMRAD8A9MrFaoLVgrNe9bmhHv168W+DqMRlztpwHCY8c5aiAa5fpGZzeRxwKwaWBo+tA7MIMqs7k+IUHSO8kV02dE13F9Vz1+IZcN6SwSy3EQyogKhpWKrG2osp0tncBkZSfEUwficAXWZogu51dYmnYgHfONiQPfXHcY4WI2uIooz1axcPRAFJBC3Mmru3ODk+3NMePGCK/tTIiiNYrkg6MqjFoe0QBt3jPiRXouxotmM8Z/Ejn1avl0M/EIVjErSxrGcYkLqEOeWGzg1ZDKrgMrBlO4ZSCCPEEc64eKTQIiEWGF57qSKaSEv1Ssw0Kke2gyanIJ7hsN6cdAWxDLGchlnlJVk6shZJC6HR80EHOB41jX9PNOm2VZqzcOjpTPxsmZ4YIHnaPHWkMiJGWGVQu5GWxvgA4yM4pNccOuusYyLJIvXBptDY66H+AkQz2VjOC8Wxfc5OcEjh1ylpPdJcZRZZjNFKVYo6vGilNQGAylDseYIxmrp2ZM3ObjxF6rn0acP47FKrs2YWjbRKkxVWjfAIBOSpyCCCCQaKTiELAlZY2AIBIdSATyBIOxNchdWzTSSXHVN1Ut1ZLGroQXSFsNIUIyFJYgZHJc+FadJrZFkuMxfJmbh+VVNmAlbUAAO16wK32NFskuMp12R2lrexSKXjkR1HNldWUY55IOBWWd5FKCYpEkAOCUYOAfA45VxnGI+v8se2XMRjt1crGxWQxzM0oVNtZERwQOfKibC+ihkmu2nWRY4QjdVbNFGxL/JJnUdcgOVCjlrqX6bTjMvn1+DruXVQ30TsUWWNmHNVdSwwd9gc1NvfwuzIksbOvnIrqzL7VByK4ThLoj2aqdMxtrhHfq3QeUTdUyqWKjJ1B8fVNXdHY1zaBpgrW6szxraujxhYWWVZpS5ABJ547RAIq36bTJbn+eUmuu1PEIQ2gyxh840F1DZPIac5z6q2a5QAsXUKDpJLDAYHGknuOdseNcaLLXbLP1fbl4hHKDo7fVm8QITtkDq0U+yltzYzTRXIZHWKG7ldBhgZpZLrIYD5yIjH1Fn+jWdP02m/P+S676eg8TvlgjaRldguOyil3YkgBVUd5JHq8cUu/b7I8az28kAkYIjs0boHPmo5RjoY8h3Z2zTDid2YkaQRvJpwSkeC+nI1ED52Bk4G5xtXJ8cCXTRxW8txKzzJI4JfqoUjkEjFwyjSdsKvPJ9VZ2dvTq8WePa6rZw6LgnHo7l540VlaGQxsGx2sEgOuCeySrD3GhbXpdbvFPNh1SGTqySMmRuzp6tQctqLADxpB1U8IeWFG1yTXdueydutnYwSt36VbO/g9bPwZ40uFhjZhBeW0qpjeRIIIA2n0jsT6yK7dja/bH+2erU6FukDR6DcW0sMbsFEjNG4RnICLIEYlMkgZ3GeZFG8O4ms0k8aqwMMgjYnGCTGr5GO7DCkXSTiaXcBtrfVJJKUXGhx1S61ZnkJHY0gHY7k4FTwfiMdvc3wlLLrmRkPVyEMogjGQVUg7g1i7Uui3GL6+8XOLz4MLbpJG/VkI/ylxJbjOnZ4hKSx3809S3r3FbydIYhdLaAMzlGdmAGhMLqCMfSI3x4EeNcZDflYomhjeWSPiEz9UFYN8st11BbI7KtqXtHkDT+34Q0E9oDl5GF088oB7cskaZJPcPmqO4KB3VvVsbem+f1wk1arBkfSmN4reSOKR3uQTFCNOvA3dmJOlVUcznvA3NFcP4yHla3kiaGYLrCMVYOmca0dSQwB2I2IyNt65DoxZG1SwunExTqHjm1a36guUZG6s5KJ2CDgbZBNP7eXym+jmiBMMMMiGXBCu8rIQqEjtABCSRtuKm5s7czJxi+fvfC6bqvJ7dX0UZAkljQnlrdVJ9mTvWlxxKFEEjzRqh5OzqFJ9TE4NLZ7UNxBS6BlFswyy5UHrl2yRjOKQ8DCQG3kuE0xiKZEZkJWOQ3BYgjHZLLjGeekiuWnZ02Zzf5lbqsrtUkDAMpBBGQQcgjxBHOtqTdEIisDdkojSyvErAqRG8rFOyd1BzkDuBFNyK46506rI66bmZbVFRU1lpGmtcVlZUEis1VNa1BYDQ0lihmSc51ojou+2mQoWyO/92tECsatS2cJZKnO1QTWCtf1rKYbisFQKlK0VJoa/sUmCq+cK6SDBx2o2DL7sjlSjjlqst9axPkoYrlioZlBZWgCk6SM41H41z9vxB4Bb6NTt5RfxxRlmIZhKyRKSc9kbbnkAa9O3sXVJZfPP7/8c7rx4sd/Q/EbBZ06uTJXUjbHBzG6yLv7VFcKrXMIRI3M0y30g7blVkbyR3IPPC6iSF5bDlRr2MLw2cgZ3Ms6LK7O6u5YSmVXUNhSHBGnu047q12LpsvV+E68/DrryzWXRrz8nIsi4OO0ucZ8RudqJ3rkJLWAy3a3LaRCsYhDSsvVRdQD1idrYl9fa59kVp0cjae4jNyGZ1sbSQgsy4kMkupioIGTgZz4VLs+M5Orzw7Gprz6w6vyaGdJC1z5YEBMjFyDdlGj0k+Z1RY45Y3qOMXgy9xGEQi8VBI87mf5O4SOQCMDSkeFbs5xpOTua1/TW6sZ/T7p3HoVQTXn1xxeW3uryRWLCWRoIlLEqswhheAKOQDdZJnHgKCi62JLfTLI7W8l8xy7EyrbzoGVt+1lNWM+NWfSXH93K9yenp9a151PxGZ2urmN3Alt3aIaiAkaTJGJFx5pKh31AZ7VNeGRdXK2Hhhj6hjIsFxJM53HVzAMgwR2hnctkc8Vm/S4nmrNefh2VStctwO+umljD5IMZM4YaVjUE9RKNuzI4xqi3A59nG/R21wkih0ZWVhlWUgqR4gjnXDc27puLctSytYbJEkklGdUmjXvt8mCq4HdsavFa5qSK5228rJhNYTUZqKLhmazNZWUVlYazNZQampqayioqDU1D0GCpAqqZyqsw+arH4KT/wDVHQLlVJ7wCfeKmGNe503AYCsajRGPCp6oeAq4c+7PQEVHfQj38k7slqECodL3DqWXUOaRJt1hHItnSDtuQcVy9FhJvNcXLn6MpgX3LDp/vmpg709DyK2Q0vj6L6MmC5uYz9KXr196zBv8iiIL94pFhuFUaziKZRiOQ+gw+Y/gM4ONvCmEu9PQh4wSGIGRsDgZAOMgHu5D4VWkCZB0rkEkHSNi3nEeBPee+mSoPAfCp6seA+FXNO5PRYIVznSuc6s4HnHYtnxxtmp6hO5V56uQ870vb66YmMeAqjh8okiSQqBqVWx4ZGcVc32d2egFzYxSFWkiRyvml0VivsJG1XKgzqwM7AnAyQOQz4b0x6tfD+1QY18P7Vc32d2eiDhHA4rdVGlWdS+JSih8PIz41c8DVjnREvDYCXYwxkuMOSikuPBjjtDbvrW84uTIYLaITSL+8Zjohi7wHcAkvjfQoJ8cc61FpeEktcQr9FLckD7TSb/AVbua7c2pNemfC1bWMYARQAQQNI2IGARtzAAGa2W3T0F+d80fO3b49/jQxhvk3D28w9Fo2gb76sw/60Vwri0czNGUMcybvE+NQB5OpGzoe5h78Hapm+17s9JjgQclUYGkYUDC+j7PVVdtYxRZ6qNEzudCquT68DemoUeAqdA8BTOr2d2egIrSOMKoVQAByAAAHsAoq7lCBTp5sq/eOM1aFXwFTyd2egYFS1GaB4CsKr4f2qYO7PQKsNC3HHotRjhikuHXZhEo0Ke8NKxCA+rOfVUC/ujv5Eo9RuFz/ZCP70wd2ehVTQa8fVD/AORBJbjlrbQ8WfXJGTp9rACnKqpGQBg8sUwd2egVRmjyi+AquWMYO3dTCzdl+AtZWCso7IIrGqaw0VVd+Y/1H/KaPtvMX2D/AAKAvf3cn1H/ACmjbc9hfYP8Ckebd5XUr6RzuUSCJiskzaNY5ogBaWQesKMA+ky00zSaUauIJ/67ZiB65ZVBPwjFacU8S4AJIkgWWSCBBgpAdDOoGAvWc1XvOME+NXcB4JDaJ1cAcKTqw8jyb8iQXJxy7q24xwmO4Xq5S5TfKK7IrfW0kFh6s435Ut4da2XCIdBmaONmJBnkZlBwOyGbZe7bvoLOPdE4LmQSzvNlQAAk7xIoHeFQgZyefOmE3Dkkh6hyzoVxrZsvt5rBh84c9XPIFK+LcKtOLQoWd5IQxKmN3RGPI57nG2x+Bppwjg8FsnVwRiNPRBbT7cE4BqDTo9du8ZSU5licxSkbamXBD47tSsrfapnSPh8mL+5TuMVvIfrEyxk/CNfhTsGisfkfZQXAP+PB/ST8oo1+R9lA9Hv+NB/ST8ooD6UdJb2RVSGA4mnfq42xnqwAWll+ygOM/OKjvpvSAHXxN88obVNPqNxLIXPwt1oDYLDya36u2jUlR2VdyodicszyBWJYkklsEkk0nsuk0wuUtLu16mSQMYpI5Othk0DLLq0qQQPEU547YvcQvCkzwF8DrY8a1GoE6SeRIGM+uuftrsWckFk1z5VK5bqzcOqyxRquXMkgBLZyAo05O++BQX8P4neXUrtCqQWyMVR5Y2eS4KnBZVyoSPIIBOSaP4/wtpVWSI6biLLQvy37428UcbEesHmKVRcJgvbproXUkqR/JLBFKyRxvGSJC2hgWycf/wB2rq1GPdVAvBuILcQJMoK6xkqeaMNmRvWGBB9lG0l6OjRNdw/NWbWvqE8aSN/3LH307ogHiw7Kf1YvzijcUJxUdlP6sX/yLRgoNSKTcXkaaUWsbFRpD3EinDLGThY1PzWkIbcbhVY7EinYFIuia6lmnPOaaU7nPYicwxj1DTEDj6R8aALjckwjNnw6NUfAVpdlhtlbl62cjcKB35NOktJBbiLrmMgi0dcR2i4TT1hA7871z/HOOyQ3LQRMkKAREsYGmMkt08ipkKw0IOqOW9Y8Kb2fHg1it6UIBgExQHP8PWVB76Bd0Z4hcRhbTiCN1u6JOcPFcjmBrHJ8fNYDONs70ZEvkciIv/FlbSoJP/jyt5qjPKNuQHzWwBs2Au4Fx2WacRTmORHMmMRNH1csHVudOpj1qYkGH23X110PGrPr7eWLkWQ6T3q43Rh6wwB91AaTVcvmt7DQ3Ab0z28MxGDJGjEeDFQWHxzRLnst7DRdPIPNZ3VmKmsvanNYayozRWl5+7f6j/lNGW3mr7B/gUJcjsP9Rvymi7XzV9g/wKR5t3lbSe/+TvbeQ7LJHLCfrgrLH/ZJac0Dxrh3XRFNWhtmjcc45EIZHHsIG3eMjvrTiH6Tw3LwP5JII5xhoywBVip3RgRyYZGe7IrhE6a3eTFLdWUUgHbiu7eWB1b3OUcetTvXfcF4p1wKSLonj2li8D6a+lG3MMP8g1ffcMgmx10McmOWtFfHxFB57bcb4heMLe2vYnORrltbcrDAme0TNKTqbGwVBnJG+K9HsbcRRpGpJCKFBYlmIUYyzHck43NZbWsca6Y0VFHJUUKPgKB43xJkxDCNVxID1a8wg75ZPBF5+s4A50FPCBrubqYcgY4Qe49SrMxH2piPsmna0Fwrh6wRJEuSFG7HznYkszse8sxJPrJoxTUVL8qA4B/x4f6aflFHvQPAP+PD/TX/ABQHZpAvY4o+eU1qhX1tbzSBx8Lhafmk3SezkKxzwDM0D9Yi5x1ikFZYs/SQnH0gp7qAzjV20NvNMilmjikdVG5YohYDHtFefcX4TNBb2yCCykEoEl1c3o1dZM+CVAHayd8YBwABtivQuGX8dxGssRyjDI7iDyKsO5gdiO4g0SVoOKl4O0dxw6aKFLaUu0VxHDgxNGIpH7gAwynZJGRrFdsKjFLuO8SMKhYxqnlOiBPFvSPgi8yfV6xVFfAe1Ndy9zShF9fUxojf9gw91OaB4Nw8W8KRAltI7THm7E5dz6yxJ99HUQJxTzV/qRf/ACLRdC8S81f6kf5xRVBIpH0Pb/xwp2KSToR61uJR+h99O81z9ufJryRGPyd0esiJOwmVQssXq1IiuPEiSgI410dguSDL1gIBXVFLJEWQ7lHKEalzvg1MsMyNFDDBCbYKEfVIysqjs6UjCEMAuOZFM1rjuknFrlbiV4pikdubQGLQhWXyiXTKXJBbZSMYI38aB5wrozb2zmSMSEherQPI7rEmQdESsewMgcvAU1kcKpY8gCT7Bua3PfSfpFLrUWqHtz5U45rEP30h8Bg6QfSdaDbocp8jts7ZiVvZqGof5phIdm9hqyJAoAAwAMAeAHIVVJ3+w1FnIbPOszWAVhqPawVgqcVgoqJfNb6rf4Na2/EhpX5KfkP4TeFbT+Y31W/KaLg81fYP8UjzbvIYcTH8ub8J62/aK+hL+E/6UXWVpyI+KxwTFXKzpImerljikWRM8wDpIKnvVgQfCh14hdx7ApOO4vBPC/vKIyk+wD2UZc8RkldorYLlTiSZ8mOMjmiqP3jjvGQB3nuoW74dAJIo7m5nkllLCNTK8QYouptKQ6QAB40Fb393JszrAO8xW880nuaRAo96n2UVwryeDVpEzO5BkkeKVpJCORZindnYDAHcBVHDLGGWPrbK6mVdTAHrGmQlGKsCk2dsjuI9tFWnF3jlW3ulVHfaKVciGcgZKjO6SYGdB574JwaAv9qxf+z8GX/WpPFY/wD2fgy/6UaKkigC/a0eP4n4Mv8ArVfAZlFvENQ8xe8dwo7OKVcF4bCYIyYYySuSSikn2nFA0Mq+kPiKwTr6S/EVQOFwfyIvw0/SobhUH8iL8NP0oF97wrRIZ7SZInY5liY5gmO3aZRuj4GNa8+8GtI+OzKcS2sme8xSRSp7iWVse0Co4lJbRuIYraOacjIiVEAVT8+RyMRr6zue4Gqk6PzPvJJBDnktvbxnT6i8oOr26RQWNxm4k2hthH/7LmVAo9YjjZmb2Er7aI4Tw9ImaWSYTTuMNKxUYXOQkajZEHgOfeSaBPR2dN45YZfo3FtFv6tcQUr7cGr+FzwO/UTW0cE+M9WURlkA5tFJjDjxGxHeBQOxcJ6a/eFZ5Snpr94VUOGwfyYvw1/Ss/ZsH8mP8Nf0oIvJVIADKTrTYEZ88UWKXcQ4ZCUwIkGWQEqAjY1DOGXBHuNSOCxeMv48v+9EMKD4rw6O4jMcgJBwQQcMjA5V0bmrA7g1WeCxeMv48v8AvWp4HD4y/jzf70AMHEbi27FyjSoNluYULEju62Fe0retQVPPs8qWcSh4dPOJ2vAn7vrYRKiJN1La4usRhqypPdj10Q4SRilpHLMVJDStczJApGxGvUTIRvsoI23IrWPgc76m8ph7JIbAmcKRzBYz5yKBpJx/rOzaxNMx+eQY4F9ZlYdoepATV/B+FGItJI3WTyY6yTGBgZ0oi/NQZOB6yTkmkzWssQDSxtPHjPWW08+oA76upZzqGPRYn1UzsbC3mQSRvI6tyIuJfePP2I8KBvVM1DHgkXjL+PL/AL1SODxqQwMuRuMzysNvEFsH31GpyIqDUk1mKzl62EVAqQayq0ruziN/qN+U0dDyHsH+KAvj8lJ9R/ymmEfIewf4pHm3eW9LuP3LqixxHEsziNG9DILPJ9lFYj148aY5pPcdq/iGdo4JGA+lJJGufghHvNachLGG0tySdEUSEk88KoySe8k7+sk1yfBYJbviEV7cjqQkcnklq373TsrzSD5pOsDT6x4V2d5aJKoVxqAZXx3FkYMufEZAPurmeDdHDb3EvEbu51SvGFbUQIoASC6qx+aMKBy5Z5mgU2pm4XPOtupurPrNc0Me9xatMofUq/PjIPIf5Brs7y1hvbfGQ0cqhkdeYzho5EPcwOCD3EUlfozqvxxO3uDl1jVoxgxSxjsudQ59nBH0l8DXTW0CxrpQYXLHHhqYsce8mgXdFb95YSsxHXwu0U+NgXTGHA7g6lXH1qb1znDn0cTuoxyeG3lP1yZYmPwjT4V0QoIIoPgI/wDHi+r/APZo00BwBvkIx6v/ALNAwxS7j/EfJ4WkC63JVIk9OSRgka+zJGT3DJ7qY5pHxch721iPJFmn+0ipEuf/ANhj7h4UE2lp5Jbu4RriU5klKkdZPJ87BY49SrnAAAFXWXHYZLdLoEiJ1VskYKhmC9od2Cd/DBpiDXnkXR2e3Mi3Vy7Wzz9ZHbW0RYysZGlKlQuUTOkkDbY5O9B2F/x+GK1N4xPVaA427TBsaAF8WyMD11rcWXlluhkRoJcCSPcGSCTGVbUNsjvHIgkVxg6MS3Ahjt72ZYLeZS9tcxaXi0MHjXTgaxjzdWRjBB2r0lWoAej9+00WZAFlRmjmUchIhw2PonZh6mFMcUksQUvrlR5skUUuPpgvEx94RPhToGg1kA2z4j491b1pI3L2ipzQbUk40WnlW0RioK9ZcOpwwiJ0rGDzBkIO/cqt34pzmkvRvtm4nySZJ5Bv3LAepUD1ZjY/aPjQbceuFtbU6JIbdVARHcYSMHYaUHnN4KOZrToXGBaLoidAS7KJT8pJqZj1sm2zSecQeWqlfTC7jtXN3NE1y6jFvCo7MSKAZpTnZTlhl8bDSBzNPeinGRd20dwEKdYD2W3I0sVO/eMjY0CfobMnWypHMUUDeylHytvJqOvQTuYj3YyPDbaj7+LyWXyhNonYLcJ3dohVmA7mBIDeKnJ82ue4p0jgn4hFaG2kD6sw3a4Vg0ZJYqMZMWUKNvg+FdtdW6yxvG4yrqysPUwIP+aAiqpRsfZQPRm4Z7WIucuq6HJ73jJjc/FTRznsn2UWchaw1NQa5vWysrKytKH4mfkZf6b/AJTTJTsPYKW8THyMv9N/ymmIOy+wUjzbvLbNKbzsXsDnlJFLFn6askiD3qJPhTWguNWJmjwjaZFIeJyMhZEOVJHeDuCPBjWnMdmuT6ccahDJbC0a+nyJfJ181AMhZJCQQOewNPuE8REyZxpdTpljPnRuBup9XeDyIII50UIlDFwoDMAGYAaiByBPM4zQc70M43GQLQ2r2csallgfGkx53aJxswBbBHdmumJqsxqSGIGoAgHAyAcZAPMZwPhS7pBxfydAEXrJ5DogiB3kfHf6KLzZu4e4EBODgSX95MM4RYbceGqMPK+D3469R7q6EGlnR/hnk8Kxltb5Z5ZO+SWQlpHx3ZYnA7hgd1MhQbUv4L+4j9h/MaPBpfwX9wnsP5jQMQaR8TGm/tZDyeK4hH1iYpgPuwv8KcIaXdJbB5ovkiBNGyywk8taHzSe4MupD6nNAXfXaQxvLI2lEVnZj3KoyT8BXGWPHWkKPdSypJK0c1vZ2yM00USaipl0Akhww1asDkKe3hTiFlIkZ0iRGRgwyY2B0yRuBuGBBU1fwzgMME01winrZivWMTnZBhVX0RtyoOZlvXSXXZTvJNHGolsbpSk0yIzHWjOA2vtnB3U4ArtOHXqTRJKhysihl8cMMjPgaHu+DQvNFctGDNEGEb5IIDggg45jc7GqlaKxt2LMxRC7DOCxMkjMsagDc6m0qOfKg0tZNfEJ8co4IkJ7tTvK5HtA0n7VOs0p6N2bpG0kwxNK5llHPSWwFjz36FCr7jTY0Fc7cvrCtya0l7vrCpJoNgaS9E+zFJGfOS4uQftXEkq/9ZFNOu6kRxb3ZJ2iutO/ctwi6QD4a41UD6UWO+gdMgPMA7EbjuPMezaq5LuKJcM8cYAzhmVAFHfuRgVZmuS6bcKubiVOotLSURKGEt0CxLFv3cYXkOyCSfEUHWwhWwwAO2zDB2PgfCt1NVWDNoXWAG0jUF3UNjcA94zSzpLdnQLeM4mnzGmOaJj5WX1BVzv6RUd9Bt0PObVG7pGlkH1ZZnkX+zCmknI+ytbSBY0WNBhUUKo8AowB8BWSnapVnKisNZUGsPWmsqM1IrSqr/HVSZ5aGz3/ADTnapj4hsPkpht/LJ/xVfFj8hL/AE5PyGmCjYeykebd5C/tJfQm/BkP+FrP2mnoy/gS/wClGgVhFacyDiAikcSo00MwGBKsMu45hZFKaZFyeR5Z2IO9aLxu4TZ445fpIZYifbHIhC/eNF3/ABhusMFuglmGNZJ0xQg8jK43yRyQZJ9Q3rRODTvvPeTEnmsIWGMezYv8WoBZeNztsvk8A9OWR5WHsjVVB97irOFrawsZWnEs7DDzSMurHoIBgRp9FdvHJ3q6Tg06bwXkynuWUJNGT9IEBsexhU2XGpBItvdIIpWz1bqxMM+N8Ix3V8b6G354JwaAscXt/wCfH99f1rZeKQHlNH99f1ovFR1Y8B8KCkX8P82P76/rQnBZ06hBrXPa+cPTamBt0PzF+6KXcIsIjEpMSEktklFJPbbmcUBguE9NfvCtjcL6S/eFVNwyH+TH9xf0qBw2E/wY/uL+lAtv+HlZGuLWRElbHWRsfkZ8DALgbq4AwJBvyBDAAVrH0jK7T20yHxRfKEPrVosnHtUVrxeaFH6iC2jmuCurQFVUjU8nlfB0LnkMEnuBwaHi6NPIR11wqNz6u2hijUD2urOfbkeygMk6SahiC2uJD9JPJ0HtabTt7Aay04a0kiXF0ytIgzHEhzDC2CGdSQC7nJGojYcgMnIk/RXQNUdxvyC3EUMsZPrwqt8GqeHvEJBBc20MUrZ6tlVWhmxz6tiAQ2N9B354zjNB0gceI+Nbax4j40H+yLf+RF9xf0qRwW2/kRfcX9KAidh2d/nDvrcild9wO3AGIIxl1GVXS27AbMuCK3HAYPRf8aX/AHoGJNUX1kk0bRyKGRhgg/EEHmCDuCNwQKoPAoPB/wAaX/eoPA4fCT8eX/egAjuLm27EqPcxDzZowDMo8JYh55+mm571okdKLTG86qfRfVGw+y4B/tSi6lhIfyeN5Fjz1k73EyW6FfOGsMTIw32UHcEEg0JYzCaOSRb5EEQ1SBo7hNC4J1MJZg2nY79+KB7+3zJ2bWF5mPz2VooF9bSOBqHqQMau4Twsxs00r9bO4AeTGAFG4jjX5iDw5k7nJpBwi9Mi9YubqNfOaCS4ilH0uolftjv7LewGnvDba3mQSRPIynOCJ5eYOCCC2QRyIO4oG2rNavyPsoZODx+Mv48v+9T+zUXcNJkeM0pHvBbBqLOU1lYagVHrZU1FTRQvGP3Mv9N/ymmfcKWcY/cS/Ub/ABTSkebd5bA0u6Q37RRfJAGWRljhB5dY+wJ9SjUx9SGmOKS8ROq+tYzyWKab7QMUSn4Sv8a05iOG8PW2h0R9pgCzM5wZJCMs8jeJO5PdSXojwlDM955ZLdSNqVyGItgcjIij5YXGAcn45roOK2XXwyw6ivWI6ahzXWpXI9ma53glrJwqxWOafrmEqRx7EKvWyJHHGo54GSfjQXdK+BwyzQzNd3FvN5kQikwGIy37oghuZyccudOb3hq3EHVTYOQMso0lXG4kTvUg7jwpLx7oxLPfW13FcGLql0OuCSya9TBd8dodk57seFdOKBX0ZvpJI2SYgzROYpiBgMygFZAO4OrK2PpEd1NhSOBdHEZMHaW3jbH0opWQn4SKPsingoIzQnBj8ivtf87UV30Jwj90vtf87UBbUv45xLyeFpAupuysaenI7BI197MM+rNMCKR8bXVc2idweWUjx6uIouffMD7QKAngvChbxkFtcjkvNKeckjec3sHIDuAAobg3RmCCaS4wzzyFi00h1MFZs9WvcqDYYHhTS9hLxsquYywwHXBZc94yCM0p6L9GvJDIRc3E3WYJEz68EZyV22znf2UF3FejFvcTLPOpl0KFRHYmJCCSZAnLVv5x8BRXE+Hx3ERifkcEEecjDdXU9zA4INV9I+Crdw9S8kiRlgXEZ0s4HJS3MDPPHPFbcD4THbQrDEXKLnTrcuwyc41HfFBV0dvndGjmIM0TGOUjYMQAVkA7gylW99NgaRxJo4g+P4sCsR3aoZCufhIB7qdgUFHET2V/qR/nFWqao4l5q/1I/wA4q8UFmaSccZppVtEYqCvWXDqcMsWSqxqeYMhDDPcqvjfFOwKScBXU9zNnJkmZR6lgAhCj1akc/aNBbxSOKO2KdaLaJQF1qVTQvgpbZfDNCcI4TAYXNvcySpKmlXeQXIU79pWfJJyQcE425VV0yspnWKWFdbRFyEwGwzxsiShGIDlCc6SeRPeKH6FWFwI55Jl6p5dA8wRl3RCrTGNdk1ZAx4Rg99AV0U6mOV4V4g9zMv7yN5I2K79yKBoxywKI4vF5NJ5XHshIF0g81k5ddjudNsnvXOc4Fcx0T4bdLNBDJFoSAq2rqtOjTEySDr8/K9YzZ9nPBrv54VdWRhlWBVgeRDDBH96CzVneq3Oxpb0UkJto1YkmPXESeZMDtFn36M0ycc6LOVOK0Iqwmq2NZetIrKysFFC8Y/cS/VP6U1FKeNfuH9392FNjSPNu8ppNxMab21kPJ0mh+03VyqPhC/wp1QHH+HmeEqjaZFKvE55LIhyhPqPmn1Ma05jFpH0litrki1knEcqGOZdLqsiaGJSRdQIO60fwXiYuI9WNDqdMsZ86KQAakP8AkHvBBGxpb006KLfIg1iOSJw8bmNZBkAjS6t5y7nagb2l3G+VSVZGTAfSysQSNtWnkTg0RQHR/hPk8IjypOSSUjSFcnwRAAP81bxXiKW8Zkfu2VRuzufNRB3sTsBQL4G18QkIG0UEaZ+lLIzlfuxqftCngFKujtg8cZabHXSsZZsHIDsAAgPeFVVUHv0576aigwUJwsfJj6z/AJ2osCh+HrhPtP8AnagvxSXjXZuLR+4vLET4dZEWGftQge+ndLuPcP6+FowdLZVo39CRGDxt7mUUBmdq4u/6TxMr2/EFmtJFfUhiMmCit8nKk0YPsIPvFdNwTiInjyRpkU6ZYzzjkXzl9Y7we8EGhuknR83IQxzyW8seoLJHg9l8akZW2YHSp9ooE3RXjfWXC29mXkt4gz3M1wZDKWl1GMR69yMjwxjlXYvSzo50fjtEKqzyO7a5ZpDqklfllj6hsByFGcVv44ImlkOFUd25YnZVUd7E4AFAuRw9+2P4UCg+2eQtj4RD407ApT0dtHRGkmGJpW6yQc9GQAkee/QoVfaCabrQCcU81f6ifmFXpVHFPNX+pH+YURHQWAUk6OEATx53juJtX/5H60f9ZRTykF4Rb3PWnaKcKjnuSVciJj9dSUz4qg76BxGKC4vaXLvEYZ1iRW+VVow5dcg9k/NOxHfzo6GuY6WdHbme4jlilCoFjUZeRGgZJdbSIqbSFlwpDeFB1CCtzURilfSW5OkW8Z+WnyiY5ov8WU+AVSftFR30GvRL/jB+6SSWRfqyzyOv9mFNH5GotbZY0WNBhUUKo8AoAA+AqZORos5DZrDWZrUmsvW2NQDUmsWiheLsBC5PLs59XaG9Fniluf48X4ifrUip8aRw3ZmpXiMH86L8RP1qwXcZ/iJ99f1qqWJfRHwFY9lGecaH7I/Sq59IPiHDFd+uhl6qcDGtcMrqNwkqZxIoOcbgjJwRVX7Tuo9pLMy/TtpY2B9eiZkZfZv7TRZ4dD/Kj+4v6VvFw+L+VH9xf0pk6QS8WuX2jsZEPc1xLFGnwiaR/wDrVljwVusE9w/XTLnRgaYoc7Hqk33I5uxJO/IHFELAo5Ko9wrSFB4D4VMnSY4qcUEnOrdR8aZOkRiqbMdn7T/naq9Z8T8aX3NlGdRMaEltyVBJ5d+KZOk601qUpAthF/KT7i/pUmyj/lp90fpTJ0jOKcGDOJoJDDOBjXp1JIvMJLHka18NwR3EZORDxW6jwJrJ255e2dJUOOR0uyOufDB9p51nkUe3yafdH6VolsnoL90UydKx+N3DbQ2E5PpTtFBGD6zqZvgpqyy4LI0i3F06yypkxIgIhgztlFO7Pg41tvjOAMkVqtsnoL90VPVL6I+Apk6TcLW4Wk3VL4D4Ctgg8B8KZOkVxbZU/qR/mFGRilcUCnGVU7jmAaLEC+ivwFMpgWaGvLVJUaORQyMCGU7gg91USWyHmin7IrGsYv5afcX9Kq9IGDym17Oh7mEeaykeUIO4MrYEoHpAhttwx3q1ulNt85pEPovBMjfApv7qthsYv5afcX9K0NpH/LT7oodLReOSS7W1vI5/mTK0EK+slxrb2Kp9oonhPCjEWlkfrZ3ADyEYAA3CRr8xB4d/M5NBwWyegv3RRAiX0R8BQ6TSq35H2UHa8jVpY+NFmny1rUitjWVHp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jpeg;base64,/9j/4AAQSkZJRgABAQAAAQABAAD/2wCEAAoGBxMTExYTExMWFhYYGRkaFhYWFhgWFhYZFhYYGRYYGRYaHysiGh8oHxYZIzQjKSwwMTExGSE3PDcvOyswMS4BCwsLDw4PHRERHDAgIigwMC4uOzAyLjQwMjI0Li47OzswMDAwMDEuOTsuMzIwLjAwMDswMTExLjAyOzAwOTYyLv/AABEIALoBDwMBIgACEQEDEQH/xAAbAAACAgMBAAAAAAAAAAAAAAAEBQEDAAIGB//EAEMQAAIBAwICBQcJCAICAgMAAAECAwAEERIhBTEGEyJBURQyUmFxgZEjQmJygpKTstEVM0NTc6Gx0jSiJGOzwYOU4f/EABgBAQEBAQEAAAAAAAAAAAAAAAABAgME/8QAKREBAQABAwQBAwMFAAAAAAAAAAERAgMxEhMhUUEEgZFhsfAUMnHB0f/aAAwDAQACEQMRAD8A9MrFaoLVgrNe9bmhHv168W+DqMRlztpwHCY8c5aiAa5fpGZzeRxwKwaWBo+tA7MIMqs7k+IUHSO8kV02dE13F9Vz1+IZcN6SwSy3EQyogKhpWKrG2osp0tncBkZSfEUwficAXWZogu51dYmnYgHfONiQPfXHcY4WI2uIooz1axcPRAFJBC3Mmru3ODk+3NMePGCK/tTIiiNYrkg6MqjFoe0QBt3jPiRXouxotmM8Z/Ejn1avl0M/EIVjErSxrGcYkLqEOeWGzg1ZDKrgMrBlO4ZSCCPEEc64eKTQIiEWGF57qSKaSEv1Ssw0Kke2gyanIJ7hsN6cdAWxDLGchlnlJVk6shZJC6HR80EHOB41jX9PNOm2VZqzcOjpTPxsmZ4YIHnaPHWkMiJGWGVQu5GWxvgA4yM4pNccOuusYyLJIvXBptDY66H+AkQz2VjOC8Wxfc5OcEjh1ylpPdJcZRZZjNFKVYo6vGilNQGAylDseYIxmrp2ZM3ObjxF6rn0acP47FKrs2YWjbRKkxVWjfAIBOSpyCCCCQaKTiELAlZY2AIBIdSATyBIOxNchdWzTSSXHVN1Ut1ZLGroQXSFsNIUIyFJYgZHJc+FadJrZFkuMxfJmbh+VVNmAlbUAAO16wK32NFskuMp12R2lrexSKXjkR1HNldWUY55IOBWWd5FKCYpEkAOCUYOAfA45VxnGI+v8se2XMRjt1crGxWQxzM0oVNtZERwQOfKibC+ihkmu2nWRY4QjdVbNFGxL/JJnUdcgOVCjlrqX6bTjMvn1+DruXVQ30TsUWWNmHNVdSwwd9gc1NvfwuzIksbOvnIrqzL7VByK4ThLoj2aqdMxtrhHfq3QeUTdUyqWKjJ1B8fVNXdHY1zaBpgrW6szxraujxhYWWVZpS5ABJ547RAIq36bTJbn+eUmuu1PEIQ2gyxh840F1DZPIac5z6q2a5QAsXUKDpJLDAYHGknuOdseNcaLLXbLP1fbl4hHKDo7fVm8QITtkDq0U+yltzYzTRXIZHWKG7ldBhgZpZLrIYD5yIjH1Fn+jWdP02m/P+S676eg8TvlgjaRldguOyil3YkgBVUd5JHq8cUu/b7I8az28kAkYIjs0boHPmo5RjoY8h3Z2zTDid2YkaQRvJpwSkeC+nI1ED52Bk4G5xtXJ8cCXTRxW8txKzzJI4JfqoUjkEjFwyjSdsKvPJ9VZ2dvTq8WePa6rZw6LgnHo7l540VlaGQxsGx2sEgOuCeySrD3GhbXpdbvFPNh1SGTqySMmRuzp6tQctqLADxpB1U8IeWFG1yTXdueydutnYwSt36VbO/g9bPwZ40uFhjZhBeW0qpjeRIIIA2n0jsT6yK7dja/bH+2erU6FukDR6DcW0sMbsFEjNG4RnICLIEYlMkgZ3GeZFG8O4ms0k8aqwMMgjYnGCTGr5GO7DCkXSTiaXcBtrfVJJKUXGhx1S61ZnkJHY0gHY7k4FTwfiMdvc3wlLLrmRkPVyEMogjGQVUg7g1i7Uui3GL6+8XOLz4MLbpJG/VkI/ylxJbjOnZ4hKSx3809S3r3FbydIYhdLaAMzlGdmAGhMLqCMfSI3x4EeNcZDflYomhjeWSPiEz9UFYN8st11BbI7KtqXtHkDT+34Q0E9oDl5GF088oB7cskaZJPcPmqO4KB3VvVsbem+f1wk1arBkfSmN4reSOKR3uQTFCNOvA3dmJOlVUcznvA3NFcP4yHla3kiaGYLrCMVYOmca0dSQwB2I2IyNt65DoxZG1SwunExTqHjm1a36guUZG6s5KJ2CDgbZBNP7eXym+jmiBMMMMiGXBCu8rIQqEjtABCSRtuKm5s7czJxi+fvfC6bqvJ7dX0UZAkljQnlrdVJ9mTvWlxxKFEEjzRqh5OzqFJ9TE4NLZ7UNxBS6BlFswyy5UHrl2yRjOKQ8DCQG3kuE0xiKZEZkJWOQ3BYgjHZLLjGeekiuWnZ02Zzf5lbqsrtUkDAMpBBGQQcgjxBHOtqTdEIisDdkojSyvErAqRG8rFOyd1BzkDuBFNyK46506rI66bmZbVFRU1lpGmtcVlZUEis1VNa1BYDQ0lihmSc51ojou+2mQoWyO/92tECsatS2cJZKnO1QTWCtf1rKYbisFQKlK0VJoa/sUmCq+cK6SDBx2o2DL7sjlSjjlqst9axPkoYrlioZlBZWgCk6SM41H41z9vxB4Bb6NTt5RfxxRlmIZhKyRKSc9kbbnkAa9O3sXVJZfPP7/8c7rx4sd/Q/EbBZ06uTJXUjbHBzG6yLv7VFcKrXMIRI3M0y30g7blVkbyR3IPPC6iSF5bDlRr2MLw2cgZ3Ms6LK7O6u5YSmVXUNhSHBGnu047q12LpsvV+E68/DrryzWXRrz8nIsi4OO0ucZ8RudqJ3rkJLWAy3a3LaRCsYhDSsvVRdQD1idrYl9fa59kVp0cjae4jNyGZ1sbSQgsy4kMkupioIGTgZz4VLs+M5Orzw7Gprz6w6vyaGdJC1z5YEBMjFyDdlGj0k+Z1RY45Y3qOMXgy9xGEQi8VBI87mf5O4SOQCMDSkeFbs5xpOTua1/TW6sZ/T7p3HoVQTXn1xxeW3uryRWLCWRoIlLEqswhheAKOQDdZJnHgKCi62JLfTLI7W8l8xy7EyrbzoGVt+1lNWM+NWfSXH93K9yenp9a151PxGZ2urmN3Alt3aIaiAkaTJGJFx5pKh31AZ7VNeGRdXK2Hhhj6hjIsFxJM53HVzAMgwR2hnctkc8Vm/S4nmrNefh2VStctwO+umljD5IMZM4YaVjUE9RKNuzI4xqi3A59nG/R21wkih0ZWVhlWUgqR4gjnXDc27puLctSytYbJEkklGdUmjXvt8mCq4HdsavFa5qSK5228rJhNYTUZqKLhmazNZWUVlYazNZQampqayioqDU1D0GCpAqqZyqsw+arH4KT/wDVHQLlVJ7wCfeKmGNe503AYCsajRGPCp6oeAq4c+7PQEVHfQj38k7slqECodL3DqWXUOaRJt1hHItnSDtuQcVy9FhJvNcXLn6MpgX3LDp/vmpg709DyK2Q0vj6L6MmC5uYz9KXr196zBv8iiIL94pFhuFUaziKZRiOQ+gw+Y/gM4ONvCmEu9PQh4wSGIGRsDgZAOMgHu5D4VWkCZB0rkEkHSNi3nEeBPee+mSoPAfCp6seA+FXNO5PRYIVznSuc6s4HnHYtnxxtmp6hO5V56uQ870vb66YmMeAqjh8okiSQqBqVWx4ZGcVc32d2egFzYxSFWkiRyvml0VivsJG1XKgzqwM7AnAyQOQz4b0x6tfD+1QY18P7Vc32d2eiDhHA4rdVGlWdS+JSih8PIz41c8DVjnREvDYCXYwxkuMOSikuPBjjtDbvrW84uTIYLaITSL+8Zjohi7wHcAkvjfQoJ8cc61FpeEktcQr9FLckD7TSb/AVbua7c2pNemfC1bWMYARQAQQNI2IGARtzAAGa2W3T0F+d80fO3b49/jQxhvk3D28w9Fo2gb76sw/60Vwri0czNGUMcybvE+NQB5OpGzoe5h78Hapm+17s9JjgQclUYGkYUDC+j7PVVdtYxRZ6qNEzudCquT68DemoUeAqdA8BTOr2d2egIrSOMKoVQAByAAAHsAoq7lCBTp5sq/eOM1aFXwFTyd2egYFS1GaB4CsKr4f2qYO7PQKsNC3HHotRjhikuHXZhEo0Ke8NKxCA+rOfVUC/ujv5Eo9RuFz/ZCP70wd2ehVTQa8fVD/AORBJbjlrbQ8WfXJGTp9rACnKqpGQBg8sUwd2egVRmjyi+AquWMYO3dTCzdl+AtZWCso7IIrGqaw0VVd+Y/1H/KaPtvMX2D/AAKAvf3cn1H/ACmjbc9hfYP8Ckebd5XUr6RzuUSCJiskzaNY5ogBaWQesKMA+ky00zSaUauIJ/67ZiB65ZVBPwjFacU8S4AJIkgWWSCBBgpAdDOoGAvWc1XvOME+NXcB4JDaJ1cAcKTqw8jyb8iQXJxy7q24xwmO4Xq5S5TfKK7IrfW0kFh6s435Ut4da2XCIdBmaONmJBnkZlBwOyGbZe7bvoLOPdE4LmQSzvNlQAAk7xIoHeFQgZyefOmE3Dkkh6hyzoVxrZsvt5rBh84c9XPIFK+LcKtOLQoWd5IQxKmN3RGPI57nG2x+Bppwjg8FsnVwRiNPRBbT7cE4BqDTo9du8ZSU5licxSkbamXBD47tSsrfapnSPh8mL+5TuMVvIfrEyxk/CNfhTsGisfkfZQXAP+PB/ST8oo1+R9lA9Hv+NB/ST8ooD6UdJb2RVSGA4mnfq42xnqwAWll+ygOM/OKjvpvSAHXxN88obVNPqNxLIXPwt1oDYLDya36u2jUlR2VdyodicszyBWJYkklsEkk0nsuk0wuUtLu16mSQMYpI5Othk0DLLq0qQQPEU547YvcQvCkzwF8DrY8a1GoE6SeRIGM+uuftrsWckFk1z5VK5bqzcOqyxRquXMkgBLZyAo05O++BQX8P4neXUrtCqQWyMVR5Y2eS4KnBZVyoSPIIBOSaP4/wtpVWSI6biLLQvy37428UcbEesHmKVRcJgvbproXUkqR/JLBFKyRxvGSJC2hgWycf/wB2rq1GPdVAvBuILcQJMoK6xkqeaMNmRvWGBB9lG0l6OjRNdw/NWbWvqE8aSN/3LH307ogHiw7Kf1YvzijcUJxUdlP6sX/yLRgoNSKTcXkaaUWsbFRpD3EinDLGThY1PzWkIbcbhVY7EinYFIuia6lmnPOaaU7nPYicwxj1DTEDj6R8aALjckwjNnw6NUfAVpdlhtlbl62cjcKB35NOktJBbiLrmMgi0dcR2i4TT1hA7871z/HOOyQ3LQRMkKAREsYGmMkt08ipkKw0IOqOW9Y8Kb2fHg1it6UIBgExQHP8PWVB76Bd0Z4hcRhbTiCN1u6JOcPFcjmBrHJ8fNYDONs70ZEvkciIv/FlbSoJP/jyt5qjPKNuQHzWwBs2Au4Fx2WacRTmORHMmMRNH1csHVudOpj1qYkGH23X110PGrPr7eWLkWQ6T3q43Rh6wwB91AaTVcvmt7DQ3Ab0z28MxGDJGjEeDFQWHxzRLnst7DRdPIPNZ3VmKmsvanNYayozRWl5+7f6j/lNGW3mr7B/gUJcjsP9Rvymi7XzV9g/wKR5t3lbSe/+TvbeQ7LJHLCfrgrLH/ZJac0Dxrh3XRFNWhtmjcc45EIZHHsIG3eMjvrTiH6Tw3LwP5JII5xhoywBVip3RgRyYZGe7IrhE6a3eTFLdWUUgHbiu7eWB1b3OUcetTvXfcF4p1wKSLonj2li8D6a+lG3MMP8g1ffcMgmx10McmOWtFfHxFB57bcb4heMLe2vYnORrltbcrDAme0TNKTqbGwVBnJG+K9HsbcRRpGpJCKFBYlmIUYyzHck43NZbWsca6Y0VFHJUUKPgKB43xJkxDCNVxID1a8wg75ZPBF5+s4A50FPCBrubqYcgY4Qe49SrMxH2piPsmna0Fwrh6wRJEuSFG7HznYkszse8sxJPrJoxTUVL8qA4B/x4f6aflFHvQPAP+PD/TX/ABQHZpAvY4o+eU1qhX1tbzSBx8Lhafmk3SezkKxzwDM0D9Yi5x1ikFZYs/SQnH0gp7qAzjV20NvNMilmjikdVG5YohYDHtFefcX4TNBb2yCCykEoEl1c3o1dZM+CVAHayd8YBwABtivQuGX8dxGssRyjDI7iDyKsO5gdiO4g0SVoOKl4O0dxw6aKFLaUu0VxHDgxNGIpH7gAwynZJGRrFdsKjFLuO8SMKhYxqnlOiBPFvSPgi8yfV6xVFfAe1Ndy9zShF9fUxojf9gw91OaB4Nw8W8KRAltI7THm7E5dz6yxJ99HUQJxTzV/qRf/ACLRdC8S81f6kf5xRVBIpH0Pb/xwp2KSToR61uJR+h99O81z9ufJryRGPyd0esiJOwmVQssXq1IiuPEiSgI410dguSDL1gIBXVFLJEWQ7lHKEalzvg1MsMyNFDDBCbYKEfVIysqjs6UjCEMAuOZFM1rjuknFrlbiV4pikdubQGLQhWXyiXTKXJBbZSMYI38aB5wrozb2zmSMSEherQPI7rEmQdESsewMgcvAU1kcKpY8gCT7Bua3PfSfpFLrUWqHtz5U45rEP30h8Bg6QfSdaDbocp8jts7ZiVvZqGof5phIdm9hqyJAoAAwAMAeAHIVVJ3+w1FnIbPOszWAVhqPawVgqcVgoqJfNb6rf4Na2/EhpX5KfkP4TeFbT+Y31W/KaLg81fYP8UjzbvIYcTH8ub8J62/aK+hL+E/6UXWVpyI+KxwTFXKzpImerljikWRM8wDpIKnvVgQfCh14hdx7ApOO4vBPC/vKIyk+wD2UZc8RkldorYLlTiSZ8mOMjmiqP3jjvGQB3nuoW74dAJIo7m5nkllLCNTK8QYouptKQ6QAB40Fb393JszrAO8xW880nuaRAo96n2UVwryeDVpEzO5BkkeKVpJCORZindnYDAHcBVHDLGGWPrbK6mVdTAHrGmQlGKsCk2dsjuI9tFWnF3jlW3ulVHfaKVciGcgZKjO6SYGdB574JwaAv9qxf+z8GX/WpPFY/wD2fgy/6UaKkigC/a0eP4n4Mv8ArVfAZlFvENQ8xe8dwo7OKVcF4bCYIyYYySuSSikn2nFA0Mq+kPiKwTr6S/EVQOFwfyIvw0/SobhUH8iL8NP0oF97wrRIZ7SZInY5liY5gmO3aZRuj4GNa8+8GtI+OzKcS2sme8xSRSp7iWVse0Co4lJbRuIYraOacjIiVEAVT8+RyMRr6zue4Gqk6PzPvJJBDnktvbxnT6i8oOr26RQWNxm4k2hthH/7LmVAo9YjjZmb2Er7aI4Tw9ImaWSYTTuMNKxUYXOQkajZEHgOfeSaBPR2dN45YZfo3FtFv6tcQUr7cGr+FzwO/UTW0cE+M9WURlkA5tFJjDjxGxHeBQOxcJ6a/eFZ5Snpr94VUOGwfyYvw1/Ss/ZsH8mP8Nf0oIvJVIADKTrTYEZ88UWKXcQ4ZCUwIkGWQEqAjY1DOGXBHuNSOCxeMv48v+9EMKD4rw6O4jMcgJBwQQcMjA5V0bmrA7g1WeCxeMv48v8AvWp4HD4y/jzf70AMHEbi27FyjSoNluYULEju62Fe0retQVPPs8qWcSh4dPOJ2vAn7vrYRKiJN1La4usRhqypPdj10Q4SRilpHLMVJDStczJApGxGvUTIRvsoI23IrWPgc76m8ph7JIbAmcKRzBYz5yKBpJx/rOzaxNMx+eQY4F9ZlYdoepATV/B+FGItJI3WTyY6yTGBgZ0oi/NQZOB6yTkmkzWssQDSxtPHjPWW08+oA76upZzqGPRYn1UzsbC3mQSRvI6tyIuJfePP2I8KBvVM1DHgkXjL+PL/AL1SODxqQwMuRuMzysNvEFsH31GpyIqDUk1mKzl62EVAqQayq0ruziN/qN+U0dDyHsH+KAvj8lJ9R/ymmEfIewf4pHm3eW9LuP3LqixxHEsziNG9DILPJ9lFYj148aY5pPcdq/iGdo4JGA+lJJGufghHvNachLGG0tySdEUSEk88KoySe8k7+sk1yfBYJbviEV7cjqQkcnklq373TsrzSD5pOsDT6x4V2d5aJKoVxqAZXx3FkYMufEZAPurmeDdHDb3EvEbu51SvGFbUQIoASC6qx+aMKBy5Z5mgU2pm4XPOtupurPrNc0Me9xatMofUq/PjIPIf5Brs7y1hvbfGQ0cqhkdeYzho5EPcwOCD3EUlfozqvxxO3uDl1jVoxgxSxjsudQ59nBH0l8DXTW0CxrpQYXLHHhqYsce8mgXdFb95YSsxHXwu0U+NgXTGHA7g6lXH1qb1znDn0cTuoxyeG3lP1yZYmPwjT4V0QoIIoPgI/wDHi+r/APZo00BwBvkIx6v/ALNAwxS7j/EfJ4WkC63JVIk9OSRgka+zJGT3DJ7qY5pHxch721iPJFmn+0ipEuf/ANhj7h4UE2lp5Jbu4RriU5klKkdZPJ87BY49SrnAAAFXWXHYZLdLoEiJ1VskYKhmC9od2Cd/DBpiDXnkXR2e3Mi3Vy7Wzz9ZHbW0RYysZGlKlQuUTOkkDbY5O9B2F/x+GK1N4xPVaA427TBsaAF8WyMD11rcWXlluhkRoJcCSPcGSCTGVbUNsjvHIgkVxg6MS3Ahjt72ZYLeZS9tcxaXi0MHjXTgaxjzdWRjBB2r0lWoAej9+00WZAFlRmjmUchIhw2PonZh6mFMcUksQUvrlR5skUUuPpgvEx94RPhToGg1kA2z4j491b1pI3L2ipzQbUk40WnlW0RioK9ZcOpwwiJ0rGDzBkIO/cqt34pzmkvRvtm4nySZJ5Bv3LAepUD1ZjY/aPjQbceuFtbU6JIbdVARHcYSMHYaUHnN4KOZrToXGBaLoidAS7KJT8pJqZj1sm2zSecQeWqlfTC7jtXN3NE1y6jFvCo7MSKAZpTnZTlhl8bDSBzNPeinGRd20dwEKdYD2W3I0sVO/eMjY0CfobMnWypHMUUDeylHytvJqOvQTuYj3YyPDbaj7+LyWXyhNonYLcJ3dohVmA7mBIDeKnJ82ue4p0jgn4hFaG2kD6sw3a4Vg0ZJYqMZMWUKNvg+FdtdW6yxvG4yrqysPUwIP+aAiqpRsfZQPRm4Z7WIucuq6HJ73jJjc/FTRznsn2UWchaw1NQa5vWysrKytKH4mfkZf6b/AJTTJTsPYKW8THyMv9N/ymmIOy+wUjzbvLbNKbzsXsDnlJFLFn6askiD3qJPhTWguNWJmjwjaZFIeJyMhZEOVJHeDuCPBjWnMdmuT6ccahDJbC0a+nyJfJ181AMhZJCQQOewNPuE8REyZxpdTpljPnRuBup9XeDyIII50UIlDFwoDMAGYAaiByBPM4zQc70M43GQLQ2r2csallgfGkx53aJxswBbBHdmumJqsxqSGIGoAgHAyAcZAPMZwPhS7pBxfydAEXrJ5DogiB3kfHf6KLzZu4e4EBODgSX95MM4RYbceGqMPK+D3469R7q6EGlnR/hnk8Kxltb5Z5ZO+SWQlpHx3ZYnA7hgd1MhQbUv4L+4j9h/MaPBpfwX9wnsP5jQMQaR8TGm/tZDyeK4hH1iYpgPuwv8KcIaXdJbB5ovkiBNGyywk8taHzSe4MupD6nNAXfXaQxvLI2lEVnZj3KoyT8BXGWPHWkKPdSypJK0c1vZ2yM00USaipl0Akhww1asDkKe3hTiFlIkZ0iRGRgwyY2B0yRuBuGBBU1fwzgMME01winrZivWMTnZBhVX0RtyoOZlvXSXXZTvJNHGolsbpSk0yIzHWjOA2vtnB3U4ArtOHXqTRJKhysihl8cMMjPgaHu+DQvNFctGDNEGEb5IIDggg45jc7GqlaKxt2LMxRC7DOCxMkjMsagDc6m0qOfKg0tZNfEJ8co4IkJ7tTvK5HtA0n7VOs0p6N2bpG0kwxNK5llHPSWwFjz36FCr7jTY0Fc7cvrCtya0l7vrCpJoNgaS9E+zFJGfOS4uQftXEkq/9ZFNOu6kRxb3ZJ2iutO/ctwi6QD4a41UD6UWO+gdMgPMA7EbjuPMezaq5LuKJcM8cYAzhmVAFHfuRgVZmuS6bcKubiVOotLSURKGEt0CxLFv3cYXkOyCSfEUHWwhWwwAO2zDB2PgfCt1NVWDNoXWAG0jUF3UNjcA94zSzpLdnQLeM4mnzGmOaJj5WX1BVzv6RUd9Bt0PObVG7pGlkH1ZZnkX+zCmknI+ytbSBY0WNBhUUKo8AowB8BWSnapVnKisNZUGsPWmsqM1IrSqr/HVSZ5aGz3/ADTnapj4hsPkpht/LJ/xVfFj8hL/AE5PyGmCjYeykebd5C/tJfQm/BkP+FrP2mnoy/gS/wClGgVhFacyDiAikcSo00MwGBKsMu45hZFKaZFyeR5Z2IO9aLxu4TZ445fpIZYifbHIhC/eNF3/ABhusMFuglmGNZJ0xQg8jK43yRyQZJ9Q3rRODTvvPeTEnmsIWGMezYv8WoBZeNztsvk8A9OWR5WHsjVVB97irOFrawsZWnEs7DDzSMurHoIBgRp9FdvHJ3q6Tg06bwXkynuWUJNGT9IEBsexhU2XGpBItvdIIpWz1bqxMM+N8Ix3V8b6G354JwaAscXt/wCfH99f1rZeKQHlNH99f1ovFR1Y8B8KCkX8P82P76/rQnBZ06hBrXPa+cPTamBt0PzF+6KXcIsIjEpMSEktklFJPbbmcUBguE9NfvCtjcL6S/eFVNwyH+TH9xf0qBw2E/wY/uL+lAtv+HlZGuLWRElbHWRsfkZ8DALgbq4AwJBvyBDAAVrH0jK7T20yHxRfKEPrVosnHtUVrxeaFH6iC2jmuCurQFVUjU8nlfB0LnkMEnuBwaHi6NPIR11wqNz6u2hijUD2urOfbkeygMk6SahiC2uJD9JPJ0HtabTt7Aay04a0kiXF0ytIgzHEhzDC2CGdSQC7nJGojYcgMnIk/RXQNUdxvyC3EUMsZPrwqt8GqeHvEJBBc20MUrZ6tlVWhmxz6tiAQ2N9B354zjNB0gceI+Nbax4j40H+yLf+RF9xf0qRwW2/kRfcX9KAidh2d/nDvrcild9wO3AGIIxl1GVXS27AbMuCK3HAYPRf8aX/AHoGJNUX1kk0bRyKGRhgg/EEHmCDuCNwQKoPAoPB/wAaX/eoPA4fCT8eX/egAjuLm27EqPcxDzZowDMo8JYh55+mm571okdKLTG86qfRfVGw+y4B/tSi6lhIfyeN5Fjz1k73EyW6FfOGsMTIw32UHcEEg0JYzCaOSRb5EEQ1SBo7hNC4J1MJZg2nY79+KB7+3zJ2bWF5mPz2VooF9bSOBqHqQMau4Twsxs00r9bO4AeTGAFG4jjX5iDw5k7nJpBwi9Mi9YubqNfOaCS4ilH0uolftjv7LewGnvDba3mQSRPIynOCJ5eYOCCC2QRyIO4oG2rNavyPsoZODx+Mv48v+9T+zUXcNJkeM0pHvBbBqLOU1lYagVHrZU1FTRQvGP3Mv9N/ymmfcKWcY/cS/Ub/ABTSkebd5bA0u6Q37RRfJAGWRljhB5dY+wJ9SjUx9SGmOKS8ROq+tYzyWKab7QMUSn4Sv8a05iOG8PW2h0R9pgCzM5wZJCMs8jeJO5PdSXojwlDM955ZLdSNqVyGItgcjIij5YXGAcn45roOK2XXwyw6ivWI6ahzXWpXI9ma53glrJwqxWOafrmEqRx7EKvWyJHHGo54GSfjQXdK+BwyzQzNd3FvN5kQikwGIy37oghuZyccudOb3hq3EHVTYOQMso0lXG4kTvUg7jwpLx7oxLPfW13FcGLql0OuCSya9TBd8dodk57seFdOKBX0ZvpJI2SYgzROYpiBgMygFZAO4OrK2PpEd1NhSOBdHEZMHaW3jbH0opWQn4SKPsingoIzQnBj8ivtf87UV30Jwj90vtf87UBbUv45xLyeFpAupuysaenI7BI197MM+rNMCKR8bXVc2idweWUjx6uIouffMD7QKAngvChbxkFtcjkvNKeckjec3sHIDuAAobg3RmCCaS4wzzyFi00h1MFZs9WvcqDYYHhTS9hLxsquYywwHXBZc94yCM0p6L9GvJDIRc3E3WYJEz68EZyV22znf2UF3FejFvcTLPOpl0KFRHYmJCCSZAnLVv5x8BRXE+Hx3ERifkcEEecjDdXU9zA4INV9I+Crdw9S8kiRlgXEZ0s4HJS3MDPPHPFbcD4THbQrDEXKLnTrcuwyc41HfFBV0dvndGjmIM0TGOUjYMQAVkA7gylW99NgaRxJo4g+P4sCsR3aoZCufhIB7qdgUFHET2V/qR/nFWqao4l5q/1I/wA4q8UFmaSccZppVtEYqCvWXDqcMsWSqxqeYMhDDPcqvjfFOwKScBXU9zNnJkmZR6lgAhCj1akc/aNBbxSOKO2KdaLaJQF1qVTQvgpbZfDNCcI4TAYXNvcySpKmlXeQXIU79pWfJJyQcE425VV0yspnWKWFdbRFyEwGwzxsiShGIDlCc6SeRPeKH6FWFwI55Jl6p5dA8wRl3RCrTGNdk1ZAx4Rg99AV0U6mOV4V4g9zMv7yN5I2K79yKBoxywKI4vF5NJ5XHshIF0g81k5ddjudNsnvXOc4Fcx0T4bdLNBDJFoSAq2rqtOjTEySDr8/K9YzZ9nPBrv54VdWRhlWBVgeRDDBH96CzVneq3Oxpb0UkJto1YkmPXESeZMDtFn36M0ycc6LOVOK0Iqwmq2NZetIrKysFFC8Y/cS/VP6U1FKeNfuH9392FNjSPNu8ppNxMab21kPJ0mh+03VyqPhC/wp1QHH+HmeEqjaZFKvE55LIhyhPqPmn1Ma05jFpH0litrki1knEcqGOZdLqsiaGJSRdQIO60fwXiYuI9WNDqdMsZ86KQAakP8AkHvBBGxpb006KLfIg1iOSJw8bmNZBkAjS6t5y7nagb2l3G+VSVZGTAfSysQSNtWnkTg0RQHR/hPk8IjypOSSUjSFcnwRAAP81bxXiKW8Zkfu2VRuzufNRB3sTsBQL4G18QkIG0UEaZ+lLIzlfuxqftCngFKujtg8cZabHXSsZZsHIDsAAgPeFVVUHv0576aigwUJwsfJj6z/AJ2osCh+HrhPtP8AnagvxSXjXZuLR+4vLET4dZEWGftQge+ndLuPcP6+FowdLZVo39CRGDxt7mUUBmdq4u/6TxMr2/EFmtJFfUhiMmCit8nKk0YPsIPvFdNwTiInjyRpkU6ZYzzjkXzl9Y7we8EGhuknR83IQxzyW8seoLJHg9l8akZW2YHSp9ooE3RXjfWXC29mXkt4gz3M1wZDKWl1GMR69yMjwxjlXYvSzo50fjtEKqzyO7a5ZpDqklfllj6hsByFGcVv44ImlkOFUd25YnZVUd7E4AFAuRw9+2P4UCg+2eQtj4RD407ApT0dtHRGkmGJpW6yQc9GQAkee/QoVfaCabrQCcU81f6ifmFXpVHFPNX+pH+YURHQWAUk6OEATx53juJtX/5H60f9ZRTykF4Rb3PWnaKcKjnuSVciJj9dSUz4qg76BxGKC4vaXLvEYZ1iRW+VVow5dcg9k/NOxHfzo6GuY6WdHbme4jlilCoFjUZeRGgZJdbSIqbSFlwpDeFB1CCtzURilfSW5OkW8Z+WnyiY5ov8WU+AVSftFR30GvRL/jB+6SSWRfqyzyOv9mFNH5GotbZY0WNBhUUKo8AoAA+AqZORos5DZrDWZrUmsvW2NQDUmsWiheLsBC5PLs59XaG9Fniluf48X4ifrUip8aRw3ZmpXiMH86L8RP1qwXcZ/iJ99f1qqWJfRHwFY9lGecaH7I/Sq59IPiHDFd+uhl6qcDGtcMrqNwkqZxIoOcbgjJwRVX7Tuo9pLMy/TtpY2B9eiZkZfZv7TRZ4dD/Kj+4v6VvFw+L+VH9xf0pk6QS8WuX2jsZEPc1xLFGnwiaR/wDrVljwVusE9w/XTLnRgaYoc7Hqk33I5uxJO/IHFELAo5Ko9wrSFB4D4VMnSY4qcUEnOrdR8aZOkRiqbMdn7T/naq9Z8T8aX3NlGdRMaEltyVBJ5d+KZOk601qUpAthF/KT7i/pUmyj/lp90fpTJ0jOKcGDOJoJDDOBjXp1JIvMJLHka18NwR3EZORDxW6jwJrJ255e2dJUOOR0uyOufDB9p51nkUe3yafdH6VolsnoL90UydKx+N3DbQ2E5PpTtFBGD6zqZvgpqyy4LI0i3F06yypkxIgIhgztlFO7Pg41tvjOAMkVqtsnoL90VPVL6I+Apk6TcLW4Wk3VL4D4Ctgg8B8KZOkVxbZU/qR/mFGRilcUCnGVU7jmAaLEC+ivwFMpgWaGvLVJUaORQyMCGU7gg91USWyHmin7IrGsYv5afcX9Kq9IGDym17Oh7mEeaykeUIO4MrYEoHpAhttwx3q1ulNt85pEPovBMjfApv7qthsYv5afcX9K0NpH/LT7oodLReOSS7W1vI5/mTK0EK+slxrb2Kp9oonhPCjEWlkfrZ3ADyEYAA3CRr8xB4d/M5NBwWyegv3RRAiX0R8BQ6TSq35H2UHa8jVpY+NFmny1rUitjWVHp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data:image/jpeg;base64,/9j/4AAQSkZJRgABAQAAAQABAAD/2wCEAAoGBxMTExYTExMWFhYYGRkaFhYWFhgWFhYZFhYYGRYYGRYaHysiGh8oHxYZIzQjKSwwMTExGSE3PDcvOyswMS4BCwsLDw4PHRERHDAgIigwMC4uOzAyLjQwMjI0Li47OzswMDAwMDEuOTsuMzIwLjAwMDswMTExLjAyOzAwOTYyLv/AABEIALoBDwMBIgACEQEDEQH/xAAbAAACAgMBAAAAAAAAAAAAAAAEBQEDAAIGB//EAEMQAAIBAwICBQcJCAICAgMAAAECAwAEERIhBTEGEyJBURQyUmFxgZEjQmJygpKTstEVM0NTc6Gx0jSiJGOzwYOU4f/EABgBAQEBAQEAAAAAAAAAAAAAAAABAgME/8QAKREBAQABAwQBAwMFAAAAAAAAAAERAgMxEhMhUUEEgZFhsfAUMnHB0f/aAAwDAQACEQMRAD8A9MrFaoLVgrNe9bmhHv168W+DqMRlztpwHCY8c5aiAa5fpGZzeRxwKwaWBo+tA7MIMqs7k+IUHSO8kV02dE13F9Vz1+IZcN6SwSy3EQyogKhpWKrG2osp0tncBkZSfEUwficAXWZogu51dYmnYgHfONiQPfXHcY4WI2uIooz1axcPRAFJBC3Mmru3ODk+3NMePGCK/tTIiiNYrkg6MqjFoe0QBt3jPiRXouxotmM8Z/Ejn1avl0M/EIVjErSxrGcYkLqEOeWGzg1ZDKrgMrBlO4ZSCCPEEc64eKTQIiEWGF57qSKaSEv1Ssw0Kke2gyanIJ7hsN6cdAWxDLGchlnlJVk6shZJC6HR80EHOB41jX9PNOm2VZqzcOjpTPxsmZ4YIHnaPHWkMiJGWGVQu5GWxvgA4yM4pNccOuusYyLJIvXBptDY66H+AkQz2VjOC8Wxfc5OcEjh1ylpPdJcZRZZjNFKVYo6vGilNQGAylDseYIxmrp2ZM3ObjxF6rn0acP47FKrs2YWjbRKkxVWjfAIBOSpyCCCCQaKTiELAlZY2AIBIdSATyBIOxNchdWzTSSXHVN1Ut1ZLGroQXSFsNIUIyFJYgZHJc+FadJrZFkuMxfJmbh+VVNmAlbUAAO16wK32NFskuMp12R2lrexSKXjkR1HNldWUY55IOBWWd5FKCYpEkAOCUYOAfA45VxnGI+v8se2XMRjt1crGxWQxzM0oVNtZERwQOfKibC+ihkmu2nWRY4QjdVbNFGxL/JJnUdcgOVCjlrqX6bTjMvn1+DruXVQ30TsUWWNmHNVdSwwd9gc1NvfwuzIksbOvnIrqzL7VByK4ThLoj2aqdMxtrhHfq3QeUTdUyqWKjJ1B8fVNXdHY1zaBpgrW6szxraujxhYWWVZpS5ABJ547RAIq36bTJbn+eUmuu1PEIQ2gyxh840F1DZPIac5z6q2a5QAsXUKDpJLDAYHGknuOdseNcaLLXbLP1fbl4hHKDo7fVm8QITtkDq0U+yltzYzTRXIZHWKG7ldBhgZpZLrIYD5yIjH1Fn+jWdP02m/P+S676eg8TvlgjaRldguOyil3YkgBVUd5JHq8cUu/b7I8az28kAkYIjs0boHPmo5RjoY8h3Z2zTDid2YkaQRvJpwSkeC+nI1ED52Bk4G5xtXJ8cCXTRxW8txKzzJI4JfqoUjkEjFwyjSdsKvPJ9VZ2dvTq8WePa6rZw6LgnHo7l540VlaGQxsGx2sEgOuCeySrD3GhbXpdbvFPNh1SGTqySMmRuzp6tQctqLADxpB1U8IeWFG1yTXdueydutnYwSt36VbO/g9bPwZ40uFhjZhBeW0qpjeRIIIA2n0jsT6yK7dja/bH+2erU6FukDR6DcW0sMbsFEjNG4RnICLIEYlMkgZ3GeZFG8O4ms0k8aqwMMgjYnGCTGr5GO7DCkXSTiaXcBtrfVJJKUXGhx1S61ZnkJHY0gHY7k4FTwfiMdvc3wlLLrmRkPVyEMogjGQVUg7g1i7Uui3GL6+8XOLz4MLbpJG/VkI/ylxJbjOnZ4hKSx3809S3r3FbydIYhdLaAMzlGdmAGhMLqCMfSI3x4EeNcZDflYomhjeWSPiEz9UFYN8st11BbI7KtqXtHkDT+34Q0E9oDl5GF088oB7cskaZJPcPmqO4KB3VvVsbem+f1wk1arBkfSmN4reSOKR3uQTFCNOvA3dmJOlVUcznvA3NFcP4yHla3kiaGYLrCMVYOmca0dSQwB2I2IyNt65DoxZG1SwunExTqHjm1a36guUZG6s5KJ2CDgbZBNP7eXym+jmiBMMMMiGXBCu8rIQqEjtABCSRtuKm5s7czJxi+fvfC6bqvJ7dX0UZAkljQnlrdVJ9mTvWlxxKFEEjzRqh5OzqFJ9TE4NLZ7UNxBS6BlFswyy5UHrl2yRjOKQ8DCQG3kuE0xiKZEZkJWOQ3BYgjHZLLjGeekiuWnZ02Zzf5lbqsrtUkDAMpBBGQQcgjxBHOtqTdEIisDdkojSyvErAqRG8rFOyd1BzkDuBFNyK46506rI66bmZbVFRU1lpGmtcVlZUEis1VNa1BYDQ0lihmSc51ojou+2mQoWyO/92tECsatS2cJZKnO1QTWCtf1rKYbisFQKlK0VJoa/sUmCq+cK6SDBx2o2DL7sjlSjjlqst9axPkoYrlioZlBZWgCk6SM41H41z9vxB4Bb6NTt5RfxxRlmIZhKyRKSc9kbbnkAa9O3sXVJZfPP7/8c7rx4sd/Q/EbBZ06uTJXUjbHBzG6yLv7VFcKrXMIRI3M0y30g7blVkbyR3IPPC6iSF5bDlRr2MLw2cgZ3Ms6LK7O6u5YSmVXUNhSHBGnu047q12LpsvV+E68/DrryzWXRrz8nIsi4OO0ucZ8RudqJ3rkJLWAy3a3LaRCsYhDSsvVRdQD1idrYl9fa59kVp0cjae4jNyGZ1sbSQgsy4kMkupioIGTgZz4VLs+M5Orzw7Gprz6w6vyaGdJC1z5YEBMjFyDdlGj0k+Z1RY45Y3qOMXgy9xGEQi8VBI87mf5O4SOQCMDSkeFbs5xpOTua1/TW6sZ/T7p3HoVQTXn1xxeW3uryRWLCWRoIlLEqswhheAKOQDdZJnHgKCi62JLfTLI7W8l8xy7EyrbzoGVt+1lNWM+NWfSXH93K9yenp9a151PxGZ2urmN3Alt3aIaiAkaTJGJFx5pKh31AZ7VNeGRdXK2Hhhj6hjIsFxJM53HVzAMgwR2hnctkc8Vm/S4nmrNefh2VStctwO+umljD5IMZM4YaVjUE9RKNuzI4xqi3A59nG/R21wkih0ZWVhlWUgqR4gjnXDc27puLctSytYbJEkklGdUmjXvt8mCq4HdsavFa5qSK5228rJhNYTUZqKLhmazNZWUVlYazNZQampqayioqDU1D0GCpAqqZyqsw+arH4KT/wDVHQLlVJ7wCfeKmGNe503AYCsajRGPCp6oeAq4c+7PQEVHfQj38k7slqECodL3DqWXUOaRJt1hHItnSDtuQcVy9FhJvNcXLn6MpgX3LDp/vmpg709DyK2Q0vj6L6MmC5uYz9KXr196zBv8iiIL94pFhuFUaziKZRiOQ+gw+Y/gM4ONvCmEu9PQh4wSGIGRsDgZAOMgHu5D4VWkCZB0rkEkHSNi3nEeBPee+mSoPAfCp6seA+FXNO5PRYIVznSuc6s4HnHYtnxxtmp6hO5V56uQ870vb66YmMeAqjh8okiSQqBqVWx4ZGcVc32d2egFzYxSFWkiRyvml0VivsJG1XKgzqwM7AnAyQOQz4b0x6tfD+1QY18P7Vc32d2eiDhHA4rdVGlWdS+JSih8PIz41c8DVjnREvDYCXYwxkuMOSikuPBjjtDbvrW84uTIYLaITSL+8Zjohi7wHcAkvjfQoJ8cc61FpeEktcQr9FLckD7TSb/AVbua7c2pNemfC1bWMYARQAQQNI2IGARtzAAGa2W3T0F+d80fO3b49/jQxhvk3D28w9Fo2gb76sw/60Vwri0czNGUMcybvE+NQB5OpGzoe5h78Hapm+17s9JjgQclUYGkYUDC+j7PVVdtYxRZ6qNEzudCquT68DemoUeAqdA8BTOr2d2egIrSOMKoVQAByAAAHsAoq7lCBTp5sq/eOM1aFXwFTyd2egYFS1GaB4CsKr4f2qYO7PQKsNC3HHotRjhikuHXZhEo0Ke8NKxCA+rOfVUC/ujv5Eo9RuFz/ZCP70wd2ehVTQa8fVD/AORBJbjlrbQ8WfXJGTp9rACnKqpGQBg8sUwd2egVRmjyi+AquWMYO3dTCzdl+AtZWCso7IIrGqaw0VVd+Y/1H/KaPtvMX2D/AAKAvf3cn1H/ACmjbc9hfYP8Ckebd5XUr6RzuUSCJiskzaNY5ogBaWQesKMA+ky00zSaUauIJ/67ZiB65ZVBPwjFacU8S4AJIkgWWSCBBgpAdDOoGAvWc1XvOME+NXcB4JDaJ1cAcKTqw8jyb8iQXJxy7q24xwmO4Xq5S5TfKK7IrfW0kFh6s435Ut4da2XCIdBmaONmJBnkZlBwOyGbZe7bvoLOPdE4LmQSzvNlQAAk7xIoHeFQgZyefOmE3Dkkh6hyzoVxrZsvt5rBh84c9XPIFK+LcKtOLQoWd5IQxKmN3RGPI57nG2x+Bppwjg8FsnVwRiNPRBbT7cE4BqDTo9du8ZSU5licxSkbamXBD47tSsrfapnSPh8mL+5TuMVvIfrEyxk/CNfhTsGisfkfZQXAP+PB/ST8oo1+R9lA9Hv+NB/ST8ooD6UdJb2RVSGA4mnfq42xnqwAWll+ygOM/OKjvpvSAHXxN88obVNPqNxLIXPwt1oDYLDya36u2jUlR2VdyodicszyBWJYkklsEkk0nsuk0wuUtLu16mSQMYpI5Othk0DLLq0qQQPEU547YvcQvCkzwF8DrY8a1GoE6SeRIGM+uuftrsWckFk1z5VK5bqzcOqyxRquXMkgBLZyAo05O++BQX8P4neXUrtCqQWyMVR5Y2eS4KnBZVyoSPIIBOSaP4/wtpVWSI6biLLQvy37428UcbEesHmKVRcJgvbproXUkqR/JLBFKyRxvGSJC2hgWycf/wB2rq1GPdVAvBuILcQJMoK6xkqeaMNmRvWGBB9lG0l6OjRNdw/NWbWvqE8aSN/3LH307ogHiw7Kf1YvzijcUJxUdlP6sX/yLRgoNSKTcXkaaUWsbFRpD3EinDLGThY1PzWkIbcbhVY7EinYFIuia6lmnPOaaU7nPYicwxj1DTEDj6R8aALjckwjNnw6NUfAVpdlhtlbl62cjcKB35NOktJBbiLrmMgi0dcR2i4TT1hA7871z/HOOyQ3LQRMkKAREsYGmMkt08ipkKw0IOqOW9Y8Kb2fHg1it6UIBgExQHP8PWVB76Bd0Z4hcRhbTiCN1u6JOcPFcjmBrHJ8fNYDONs70ZEvkciIv/FlbSoJP/jyt5qjPKNuQHzWwBs2Au4Fx2WacRTmORHMmMRNH1csHVudOpj1qYkGH23X110PGrPr7eWLkWQ6T3q43Rh6wwB91AaTVcvmt7DQ3Ab0z28MxGDJGjEeDFQWHxzRLnst7DRdPIPNZ3VmKmsvanNYayozRWl5+7f6j/lNGW3mr7B/gUJcjsP9Rvymi7XzV9g/wKR5t3lbSe/+TvbeQ7LJHLCfrgrLH/ZJac0Dxrh3XRFNWhtmjcc45EIZHHsIG3eMjvrTiH6Tw3LwP5JII5xhoywBVip3RgRyYZGe7IrhE6a3eTFLdWUUgHbiu7eWB1b3OUcetTvXfcF4p1wKSLonj2li8D6a+lG3MMP8g1ffcMgmx10McmOWtFfHxFB57bcb4heMLe2vYnORrltbcrDAme0TNKTqbGwVBnJG+K9HsbcRRpGpJCKFBYlmIUYyzHck43NZbWsca6Y0VFHJUUKPgKB43xJkxDCNVxID1a8wg75ZPBF5+s4A50FPCBrubqYcgY4Qe49SrMxH2piPsmna0Fwrh6wRJEuSFG7HznYkszse8sxJPrJoxTUVL8qA4B/x4f6aflFHvQPAP+PD/TX/ABQHZpAvY4o+eU1qhX1tbzSBx8Lhafmk3SezkKxzwDM0D9Yi5x1ikFZYs/SQnH0gp7qAzjV20NvNMilmjikdVG5YohYDHtFefcX4TNBb2yCCykEoEl1c3o1dZM+CVAHayd8YBwABtivQuGX8dxGssRyjDI7iDyKsO5gdiO4g0SVoOKl4O0dxw6aKFLaUu0VxHDgxNGIpH7gAwynZJGRrFdsKjFLuO8SMKhYxqnlOiBPFvSPgi8yfV6xVFfAe1Ndy9zShF9fUxojf9gw91OaB4Nw8W8KRAltI7THm7E5dz6yxJ99HUQJxTzV/qRf/ACLRdC8S81f6kf5xRVBIpH0Pb/xwp2KSToR61uJR+h99O81z9ufJryRGPyd0esiJOwmVQssXq1IiuPEiSgI410dguSDL1gIBXVFLJEWQ7lHKEalzvg1MsMyNFDDBCbYKEfVIysqjs6UjCEMAuOZFM1rjuknFrlbiV4pikdubQGLQhWXyiXTKXJBbZSMYI38aB5wrozb2zmSMSEherQPI7rEmQdESsewMgcvAU1kcKpY8gCT7Bua3PfSfpFLrUWqHtz5U45rEP30h8Bg6QfSdaDbocp8jts7ZiVvZqGof5phIdm9hqyJAoAAwAMAeAHIVVJ3+w1FnIbPOszWAVhqPawVgqcVgoqJfNb6rf4Na2/EhpX5KfkP4TeFbT+Y31W/KaLg81fYP8UjzbvIYcTH8ub8J62/aK+hL+E/6UXWVpyI+KxwTFXKzpImerljikWRM8wDpIKnvVgQfCh14hdx7ApOO4vBPC/vKIyk+wD2UZc8RkldorYLlTiSZ8mOMjmiqP3jjvGQB3nuoW74dAJIo7m5nkllLCNTK8QYouptKQ6QAB40Fb393JszrAO8xW880nuaRAo96n2UVwryeDVpEzO5BkkeKVpJCORZindnYDAHcBVHDLGGWPrbK6mVdTAHrGmQlGKsCk2dsjuI9tFWnF3jlW3ulVHfaKVciGcgZKjO6SYGdB574JwaAv9qxf+z8GX/WpPFY/wD2fgy/6UaKkigC/a0eP4n4Mv8ArVfAZlFvENQ8xe8dwo7OKVcF4bCYIyYYySuSSikn2nFA0Mq+kPiKwTr6S/EVQOFwfyIvw0/SobhUH8iL8NP0oF97wrRIZ7SZInY5liY5gmO3aZRuj4GNa8+8GtI+OzKcS2sme8xSRSp7iWVse0Co4lJbRuIYraOacjIiVEAVT8+RyMRr6zue4Gqk6PzPvJJBDnktvbxnT6i8oOr26RQWNxm4k2hthH/7LmVAo9YjjZmb2Er7aI4Tw9ImaWSYTTuMNKxUYXOQkajZEHgOfeSaBPR2dN45YZfo3FtFv6tcQUr7cGr+FzwO/UTW0cE+M9WURlkA5tFJjDjxGxHeBQOxcJ6a/eFZ5Snpr94VUOGwfyYvw1/Ss/ZsH8mP8Nf0oIvJVIADKTrTYEZ88UWKXcQ4ZCUwIkGWQEqAjY1DOGXBHuNSOCxeMv48v+9EMKD4rw6O4jMcgJBwQQcMjA5V0bmrA7g1WeCxeMv48v8AvWp4HD4y/jzf70AMHEbi27FyjSoNluYULEju62Fe0retQVPPs8qWcSh4dPOJ2vAn7vrYRKiJN1La4usRhqypPdj10Q4SRilpHLMVJDStczJApGxGvUTIRvsoI23IrWPgc76m8ph7JIbAmcKRzBYz5yKBpJx/rOzaxNMx+eQY4F9ZlYdoepATV/B+FGItJI3WTyY6yTGBgZ0oi/NQZOB6yTkmkzWssQDSxtPHjPWW08+oA76upZzqGPRYn1UzsbC3mQSRvI6tyIuJfePP2I8KBvVM1DHgkXjL+PL/AL1SODxqQwMuRuMzysNvEFsH31GpyIqDUk1mKzl62EVAqQayq0ruziN/qN+U0dDyHsH+KAvj8lJ9R/ymmEfIewf4pHm3eW9LuP3LqixxHEsziNG9DILPJ9lFYj148aY5pPcdq/iGdo4JGA+lJJGufghHvNachLGG0tySdEUSEk88KoySe8k7+sk1yfBYJbviEV7cjqQkcnklq373TsrzSD5pOsDT6x4V2d5aJKoVxqAZXx3FkYMufEZAPurmeDdHDb3EvEbu51SvGFbUQIoASC6qx+aMKBy5Z5mgU2pm4XPOtupurPrNc0Me9xatMofUq/PjIPIf5Brs7y1hvbfGQ0cqhkdeYzho5EPcwOCD3EUlfozqvxxO3uDl1jVoxgxSxjsudQ59nBH0l8DXTW0CxrpQYXLHHhqYsce8mgXdFb95YSsxHXwu0U+NgXTGHA7g6lXH1qb1znDn0cTuoxyeG3lP1yZYmPwjT4V0QoIIoPgI/wDHi+r/APZo00BwBvkIx6v/ALNAwxS7j/EfJ4WkC63JVIk9OSRgka+zJGT3DJ7qY5pHxch721iPJFmn+0ipEuf/ANhj7h4UE2lp5Jbu4RriU5klKkdZPJ87BY49SrnAAAFXWXHYZLdLoEiJ1VskYKhmC9od2Cd/DBpiDXnkXR2e3Mi3Vy7Wzz9ZHbW0RYysZGlKlQuUTOkkDbY5O9B2F/x+GK1N4xPVaA427TBsaAF8WyMD11rcWXlluhkRoJcCSPcGSCTGVbUNsjvHIgkVxg6MS3Ahjt72ZYLeZS9tcxaXi0MHjXTgaxjzdWRjBB2r0lWoAej9+00WZAFlRmjmUchIhw2PonZh6mFMcUksQUvrlR5skUUuPpgvEx94RPhToGg1kA2z4j491b1pI3L2ipzQbUk40WnlW0RioK9ZcOpwwiJ0rGDzBkIO/cqt34pzmkvRvtm4nySZJ5Bv3LAepUD1ZjY/aPjQbceuFtbU6JIbdVARHcYSMHYaUHnN4KOZrToXGBaLoidAS7KJT8pJqZj1sm2zSecQeWqlfTC7jtXN3NE1y6jFvCo7MSKAZpTnZTlhl8bDSBzNPeinGRd20dwEKdYD2W3I0sVO/eMjY0CfobMnWypHMUUDeylHytvJqOvQTuYj3YyPDbaj7+LyWXyhNonYLcJ3dohVmA7mBIDeKnJ82ue4p0jgn4hFaG2kD6sw3a4Vg0ZJYqMZMWUKNvg+FdtdW6yxvG4yrqysPUwIP+aAiqpRsfZQPRm4Z7WIucuq6HJ73jJjc/FTRznsn2UWchaw1NQa5vWysrKytKH4mfkZf6b/AJTTJTsPYKW8THyMv9N/ymmIOy+wUjzbvLbNKbzsXsDnlJFLFn6askiD3qJPhTWguNWJmjwjaZFIeJyMhZEOVJHeDuCPBjWnMdmuT6ccahDJbC0a+nyJfJ181AMhZJCQQOewNPuE8REyZxpdTpljPnRuBup9XeDyIII50UIlDFwoDMAGYAaiByBPM4zQc70M43GQLQ2r2csallgfGkx53aJxswBbBHdmumJqsxqSGIGoAgHAyAcZAPMZwPhS7pBxfydAEXrJ5DogiB3kfHf6KLzZu4e4EBODgSX95MM4RYbceGqMPK+D3469R7q6EGlnR/hnk8Kxltb5Z5ZO+SWQlpHx3ZYnA7hgd1MhQbUv4L+4j9h/MaPBpfwX9wnsP5jQMQaR8TGm/tZDyeK4hH1iYpgPuwv8KcIaXdJbB5ovkiBNGyywk8taHzSe4MupD6nNAXfXaQxvLI2lEVnZj3KoyT8BXGWPHWkKPdSypJK0c1vZ2yM00USaipl0Akhww1asDkKe3hTiFlIkZ0iRGRgwyY2B0yRuBuGBBU1fwzgMME01winrZivWMTnZBhVX0RtyoOZlvXSXXZTvJNHGolsbpSk0yIzHWjOA2vtnB3U4ArtOHXqTRJKhysihl8cMMjPgaHu+DQvNFctGDNEGEb5IIDggg45jc7GqlaKxt2LMxRC7DOCxMkjMsagDc6m0qOfKg0tZNfEJ8co4IkJ7tTvK5HtA0n7VOs0p6N2bpG0kwxNK5llHPSWwFjz36FCr7jTY0Fc7cvrCtya0l7vrCpJoNgaS9E+zFJGfOS4uQftXEkq/9ZFNOu6kRxb3ZJ2iutO/ctwi6QD4a41UD6UWO+gdMgPMA7EbjuPMezaq5LuKJcM8cYAzhmVAFHfuRgVZmuS6bcKubiVOotLSURKGEt0CxLFv3cYXkOyCSfEUHWwhWwwAO2zDB2PgfCt1NVWDNoXWAG0jUF3UNjcA94zSzpLdnQLeM4mnzGmOaJj5WX1BVzv6RUd9Bt0PObVG7pGlkH1ZZnkX+zCmknI+ytbSBY0WNBhUUKo8AowB8BWSnapVnKisNZUGsPWmsqM1IrSqr/HVSZ5aGz3/ADTnapj4hsPkpht/LJ/xVfFj8hL/AE5PyGmCjYeykebd5C/tJfQm/BkP+FrP2mnoy/gS/wClGgVhFacyDiAikcSo00MwGBKsMu45hZFKaZFyeR5Z2IO9aLxu4TZ445fpIZYifbHIhC/eNF3/ABhusMFuglmGNZJ0xQg8jK43yRyQZJ9Q3rRODTvvPeTEnmsIWGMezYv8WoBZeNztsvk8A9OWR5WHsjVVB97irOFrawsZWnEs7DDzSMurHoIBgRp9FdvHJ3q6Tg06bwXkynuWUJNGT9IEBsexhU2XGpBItvdIIpWz1bqxMM+N8Ix3V8b6G354JwaAscXt/wCfH99f1rZeKQHlNH99f1ovFR1Y8B8KCkX8P82P76/rQnBZ06hBrXPa+cPTamBt0PzF+6KXcIsIjEpMSEktklFJPbbmcUBguE9NfvCtjcL6S/eFVNwyH+TH9xf0qBw2E/wY/uL+lAtv+HlZGuLWRElbHWRsfkZ8DALgbq4AwJBvyBDAAVrH0jK7T20yHxRfKEPrVosnHtUVrxeaFH6iC2jmuCurQFVUjU8nlfB0LnkMEnuBwaHi6NPIR11wqNz6u2hijUD2urOfbkeygMk6SahiC2uJD9JPJ0HtabTt7Aay04a0kiXF0ytIgzHEhzDC2CGdSQC7nJGojYcgMnIk/RXQNUdxvyC3EUMsZPrwqt8GqeHvEJBBc20MUrZ6tlVWhmxz6tiAQ2N9B354zjNB0gceI+Nbax4j40H+yLf+RF9xf0qRwW2/kRfcX9KAidh2d/nDvrcild9wO3AGIIxl1GVXS27AbMuCK3HAYPRf8aX/AHoGJNUX1kk0bRyKGRhgg/EEHmCDuCNwQKoPAoPB/wAaX/eoPA4fCT8eX/egAjuLm27EqPcxDzZowDMo8JYh55+mm571okdKLTG86qfRfVGw+y4B/tSi6lhIfyeN5Fjz1k73EyW6FfOGsMTIw32UHcEEg0JYzCaOSRb5EEQ1SBo7hNC4J1MJZg2nY79+KB7+3zJ2bWF5mPz2VooF9bSOBqHqQMau4Twsxs00r9bO4AeTGAFG4jjX5iDw5k7nJpBwi9Mi9YubqNfOaCS4ilH0uolftjv7LewGnvDba3mQSRPIynOCJ5eYOCCC2QRyIO4oG2rNavyPsoZODx+Mv48v+9T+zUXcNJkeM0pHvBbBqLOU1lYagVHrZU1FTRQvGP3Mv9N/ymmfcKWcY/cS/Ub/ABTSkebd5bA0u6Q37RRfJAGWRljhB5dY+wJ9SjUx9SGmOKS8ROq+tYzyWKab7QMUSn4Sv8a05iOG8PW2h0R9pgCzM5wZJCMs8jeJO5PdSXojwlDM955ZLdSNqVyGItgcjIij5YXGAcn45roOK2XXwyw6ivWI6ahzXWpXI9ma53glrJwqxWOafrmEqRx7EKvWyJHHGo54GSfjQXdK+BwyzQzNd3FvN5kQikwGIy37oghuZyccudOb3hq3EHVTYOQMso0lXG4kTvUg7jwpLx7oxLPfW13FcGLql0OuCSya9TBd8dodk57seFdOKBX0ZvpJI2SYgzROYpiBgMygFZAO4OrK2PpEd1NhSOBdHEZMHaW3jbH0opWQn4SKPsingoIzQnBj8ivtf87UV30Jwj90vtf87UBbUv45xLyeFpAupuysaenI7BI197MM+rNMCKR8bXVc2idweWUjx6uIouffMD7QKAngvChbxkFtcjkvNKeckjec3sHIDuAAobg3RmCCaS4wzzyFi00h1MFZs9WvcqDYYHhTS9hLxsquYywwHXBZc94yCM0p6L9GvJDIRc3E3WYJEz68EZyV22znf2UF3FejFvcTLPOpl0KFRHYmJCCSZAnLVv5x8BRXE+Hx3ERifkcEEecjDdXU9zA4INV9I+Crdw9S8kiRlgXEZ0s4HJS3MDPPHPFbcD4THbQrDEXKLnTrcuwyc41HfFBV0dvndGjmIM0TGOUjYMQAVkA7gylW99NgaRxJo4g+P4sCsR3aoZCufhIB7qdgUFHET2V/qR/nFWqao4l5q/1I/wA4q8UFmaSccZppVtEYqCvWXDqcMsWSqxqeYMhDDPcqvjfFOwKScBXU9zNnJkmZR6lgAhCj1akc/aNBbxSOKO2KdaLaJQF1qVTQvgpbZfDNCcI4TAYXNvcySpKmlXeQXIU79pWfJJyQcE425VV0yspnWKWFdbRFyEwGwzxsiShGIDlCc6SeRPeKH6FWFwI55Jl6p5dA8wRl3RCrTGNdk1ZAx4Rg99AV0U6mOV4V4g9zMv7yN5I2K79yKBoxywKI4vF5NJ5XHshIF0g81k5ddjudNsnvXOc4Fcx0T4bdLNBDJFoSAq2rqtOjTEySDr8/K9YzZ9nPBrv54VdWRhlWBVgeRDDBH96CzVneq3Oxpb0UkJto1YkmPXESeZMDtFn36M0ycc6LOVOK0Iqwmq2NZetIrKysFFC8Y/cS/VP6U1FKeNfuH9392FNjSPNu8ppNxMab21kPJ0mh+03VyqPhC/wp1QHH+HmeEqjaZFKvE55LIhyhPqPmn1Ma05jFpH0litrki1knEcqGOZdLqsiaGJSRdQIO60fwXiYuI9WNDqdMsZ86KQAakP8AkHvBBGxpb006KLfIg1iOSJw8bmNZBkAjS6t5y7nagb2l3G+VSVZGTAfSysQSNtWnkTg0RQHR/hPk8IjypOSSUjSFcnwRAAP81bxXiKW8Zkfu2VRuzufNRB3sTsBQL4G18QkIG0UEaZ+lLIzlfuxqftCngFKujtg8cZabHXSsZZsHIDsAAgPeFVVUHv0576aigwUJwsfJj6z/AJ2osCh+HrhPtP8AnagvxSXjXZuLR+4vLET4dZEWGftQge+ndLuPcP6+FowdLZVo39CRGDxt7mUUBmdq4u/6TxMr2/EFmtJFfUhiMmCit8nKk0YPsIPvFdNwTiInjyRpkU6ZYzzjkXzl9Y7we8EGhuknR83IQxzyW8seoLJHg9l8akZW2YHSp9ooE3RXjfWXC29mXkt4gz3M1wZDKWl1GMR69yMjwxjlXYvSzo50fjtEKqzyO7a5ZpDqklfllj6hsByFGcVv44ImlkOFUd25YnZVUd7E4AFAuRw9+2P4UCg+2eQtj4RD407ApT0dtHRGkmGJpW6yQc9GQAkee/QoVfaCabrQCcU81f6ifmFXpVHFPNX+pH+YURHQWAUk6OEATx53juJtX/5H60f9ZRTykF4Rb3PWnaKcKjnuSVciJj9dSUz4qg76BxGKC4vaXLvEYZ1iRW+VVow5dcg9k/NOxHfzo6GuY6WdHbme4jlilCoFjUZeRGgZJdbSIqbSFlwpDeFB1CCtzURilfSW5OkW8Z+WnyiY5ov8WU+AVSftFR30GvRL/jB+6SSWRfqyzyOv9mFNH5GotbZY0WNBhUUKo8AoAA+AqZORos5DZrDWZrUmsvW2NQDUmsWiheLsBC5PLs59XaG9Fniluf48X4ifrUip8aRw3ZmpXiMH86L8RP1qwXcZ/iJ99f1qqWJfRHwFY9lGecaH7I/Sq59IPiHDFd+uhl6qcDGtcMrqNwkqZxIoOcbgjJwRVX7Tuo9pLMy/TtpY2B9eiZkZfZv7TRZ4dD/Kj+4v6VvFw+L+VH9xf0pk6QS8WuX2jsZEPc1xLFGnwiaR/wDrVljwVusE9w/XTLnRgaYoc7Hqk33I5uxJO/IHFELAo5Ko9wrSFB4D4VMnSY4qcUEnOrdR8aZOkRiqbMdn7T/naq9Z8T8aX3NlGdRMaEltyVBJ5d+KZOk601qUpAthF/KT7i/pUmyj/lp90fpTJ0jOKcGDOJoJDDOBjXp1JIvMJLHka18NwR3EZORDxW6jwJrJ255e2dJUOOR0uyOufDB9p51nkUe3yafdH6VolsnoL90UydKx+N3DbQ2E5PpTtFBGD6zqZvgpqyy4LI0i3F06yypkxIgIhgztlFO7Pg41tvjOAMkVqtsnoL90VPVL6I+Apk6TcLW4Wk3VL4D4Ctgg8B8KZOkVxbZU/qR/mFGRilcUCnGVU7jmAaLEC+ivwFMpgWaGvLVJUaORQyMCGU7gg91USWyHmin7IrGsYv5afcX9Kq9IGDym17Oh7mEeaykeUIO4MrYEoHpAhttwx3q1ulNt85pEPovBMjfApv7qthsYv5afcX9K0NpH/LT7oodLReOSS7W1vI5/mTK0EK+slxrb2Kp9oonhPCjEWlkfrZ3ADyEYAA3CRr8xB4d/M5NBwWyegv3RRAiX0R8BQ6TSq35H2UHa8jVpY+NFmny1rUitjWVHp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data:image/jpeg;base64,/9j/4AAQSkZJRgABAQAAAQABAAD/2wCEAAoGBxMTExYTExMWFhYYGRkaFhYWFhgWFhYZFhYYGRYYGRYaHysiGh8oHxYZIzQjKSwwMTExGSE3PDcvOyswMS4BCwsLDw4PHRERHDAgIigwMC4uOzAyLjQwMjI0Li47OzswMDAwMDEuOTsuMzIwLjAwMDswMTExLjAyOzAwOTYyLv/AABEIALoBDwMBIgACEQEDEQH/xAAbAAACAgMBAAAAAAAAAAAAAAAEBQEDAAIGB//EAEMQAAIBAwICBQcJCAICAgMAAAECAwAEERIhBTEGEyJBURQyUmFxgZEjQmJygpKTstEVM0NTc6Gx0jSiJGOzwYOU4f/EABgBAQEBAQEAAAAAAAAAAAAAAAABAgME/8QAKREBAQABAwQBAwMFAAAAAAAAAAERAgMxEhMhUUEEgZFhsfAUMnHB0f/aAAwDAQACEQMRAD8A9MrFaoLVgrNe9bmhHv168W+DqMRlztpwHCY8c5aiAa5fpGZzeRxwKwaWBo+tA7MIMqs7k+IUHSO8kV02dE13F9Vz1+IZcN6SwSy3EQyogKhpWKrG2osp0tncBkZSfEUwficAXWZogu51dYmnYgHfONiQPfXHcY4WI2uIooz1axcPRAFJBC3Mmru3ODk+3NMePGCK/tTIiiNYrkg6MqjFoe0QBt3jPiRXouxotmM8Z/Ejn1avl0M/EIVjErSxrGcYkLqEOeWGzg1ZDKrgMrBlO4ZSCCPEEc64eKTQIiEWGF57qSKaSEv1Ssw0Kke2gyanIJ7hsN6cdAWxDLGchlnlJVk6shZJC6HR80EHOB41jX9PNOm2VZqzcOjpTPxsmZ4YIHnaPHWkMiJGWGVQu5GWxvgA4yM4pNccOuusYyLJIvXBptDY66H+AkQz2VjOC8Wxfc5OcEjh1ylpPdJcZRZZjNFKVYo6vGilNQGAylDseYIxmrp2ZM3ObjxF6rn0acP47FKrs2YWjbRKkxVWjfAIBOSpyCCCCQaKTiELAlZY2AIBIdSATyBIOxNchdWzTSSXHVN1Ut1ZLGroQXSFsNIUIyFJYgZHJc+FadJrZFkuMxfJmbh+VVNmAlbUAAO16wK32NFskuMp12R2lrexSKXjkR1HNldWUY55IOBWWd5FKCYpEkAOCUYOAfA45VxnGI+v8se2XMRjt1crGxWQxzM0oVNtZERwQOfKibC+ihkmu2nWRY4QjdVbNFGxL/JJnUdcgOVCjlrqX6bTjMvn1+DruXVQ30TsUWWNmHNVdSwwd9gc1NvfwuzIksbOvnIrqzL7VByK4ThLoj2aqdMxtrhHfq3QeUTdUyqWKjJ1B8fVNXdHY1zaBpgrW6szxraujxhYWWVZpS5ABJ547RAIq36bTJbn+eUmuu1PEIQ2gyxh840F1DZPIac5z6q2a5QAsXUKDpJLDAYHGknuOdseNcaLLXbLP1fbl4hHKDo7fVm8QITtkDq0U+yltzYzTRXIZHWKG7ldBhgZpZLrIYD5yIjH1Fn+jWdP02m/P+S676eg8TvlgjaRldguOyil3YkgBVUd5JHq8cUu/b7I8az28kAkYIjs0boHPmo5RjoY8h3Z2zTDid2YkaQRvJpwSkeC+nI1ED52Bk4G5xtXJ8cCXTRxW8txKzzJI4JfqoUjkEjFwyjSdsKvPJ9VZ2dvTq8WePa6rZw6LgnHo7l540VlaGQxsGx2sEgOuCeySrD3GhbXpdbvFPNh1SGTqySMmRuzp6tQctqLADxpB1U8IeWFG1yTXdueydutnYwSt36VbO/g9bPwZ40uFhjZhBeW0qpjeRIIIA2n0jsT6yK7dja/bH+2erU6FukDR6DcW0sMbsFEjNG4RnICLIEYlMkgZ3GeZFG8O4ms0k8aqwMMgjYnGCTGr5GO7DCkXSTiaXcBtrfVJJKUXGhx1S61ZnkJHY0gHY7k4FTwfiMdvc3wlLLrmRkPVyEMogjGQVUg7g1i7Uui3GL6+8XOLz4MLbpJG/VkI/ylxJbjOnZ4hKSx3809S3r3FbydIYhdLaAMzlGdmAGhMLqCMfSI3x4EeNcZDflYomhjeWSPiEz9UFYN8st11BbI7KtqXtHkDT+34Q0E9oDl5GF088oB7cskaZJPcPmqO4KB3VvVsbem+f1wk1arBkfSmN4reSOKR3uQTFCNOvA3dmJOlVUcznvA3NFcP4yHla3kiaGYLrCMVYOmca0dSQwB2I2IyNt65DoxZG1SwunExTqHjm1a36guUZG6s5KJ2CDgbZBNP7eXym+jmiBMMMMiGXBCu8rIQqEjtABCSRtuKm5s7czJxi+fvfC6bqvJ7dX0UZAkljQnlrdVJ9mTvWlxxKFEEjzRqh5OzqFJ9TE4NLZ7UNxBS6BlFswyy5UHrl2yRjOKQ8DCQG3kuE0xiKZEZkJWOQ3BYgjHZLLjGeekiuWnZ02Zzf5lbqsrtUkDAMpBBGQQcgjxBHOtqTdEIisDdkojSyvErAqRG8rFOyd1BzkDuBFNyK46506rI66bmZbVFRU1lpGmtcVlZUEis1VNa1BYDQ0lihmSc51ojou+2mQoWyO/92tECsatS2cJZKnO1QTWCtf1rKYbisFQKlK0VJoa/sUmCq+cK6SDBx2o2DL7sjlSjjlqst9axPkoYrlioZlBZWgCk6SM41H41z9vxB4Bb6NTt5RfxxRlmIZhKyRKSc9kbbnkAa9O3sXVJZfPP7/8c7rx4sd/Q/EbBZ06uTJXUjbHBzG6yLv7VFcKrXMIRI3M0y30g7blVkbyR3IPPC6iSF5bDlRr2MLw2cgZ3Ms6LK7O6u5YSmVXUNhSHBGnu047q12LpsvV+E68/DrryzWXRrz8nIsi4OO0ucZ8RudqJ3rkJLWAy3a3LaRCsYhDSsvVRdQD1idrYl9fa59kVp0cjae4jNyGZ1sbSQgsy4kMkupioIGTgZz4VLs+M5Orzw7Gprz6w6vyaGdJC1z5YEBMjFyDdlGj0k+Z1RY45Y3qOMXgy9xGEQi8VBI87mf5O4SOQCMDSkeFbs5xpOTua1/TW6sZ/T7p3HoVQTXn1xxeW3uryRWLCWRoIlLEqswhheAKOQDdZJnHgKCi62JLfTLI7W8l8xy7EyrbzoGVt+1lNWM+NWfSXH93K9yenp9a151PxGZ2urmN3Alt3aIaiAkaTJGJFx5pKh31AZ7VNeGRdXK2Hhhj6hjIsFxJM53HVzAMgwR2hnctkc8Vm/S4nmrNefh2VStctwO+umljD5IMZM4YaVjUE9RKNuzI4xqi3A59nG/R21wkih0ZWVhlWUgqR4gjnXDc27puLctSytYbJEkklGdUmjXvt8mCq4HdsavFa5qSK5228rJhNYTUZqKLhmazNZWUVlYazNZQampqayioqDU1D0GCpAqqZyqsw+arH4KT/wDVHQLlVJ7wCfeKmGNe503AYCsajRGPCp6oeAq4c+7PQEVHfQj38k7slqECodL3DqWXUOaRJt1hHItnSDtuQcVy9FhJvNcXLn6MpgX3LDp/vmpg709DyK2Q0vj6L6MmC5uYz9KXr196zBv8iiIL94pFhuFUaziKZRiOQ+gw+Y/gM4ONvCmEu9PQh4wSGIGRsDgZAOMgHu5D4VWkCZB0rkEkHSNi3nEeBPee+mSoPAfCp6seA+FXNO5PRYIVznSuc6s4HnHYtnxxtmp6hO5V56uQ870vb66YmMeAqjh8okiSQqBqVWx4ZGcVc32d2egFzYxSFWkiRyvml0VivsJG1XKgzqwM7AnAyQOQz4b0x6tfD+1QY18P7Vc32d2eiDhHA4rdVGlWdS+JSih8PIz41c8DVjnREvDYCXYwxkuMOSikuPBjjtDbvrW84uTIYLaITSL+8Zjohi7wHcAkvjfQoJ8cc61FpeEktcQr9FLckD7TSb/AVbua7c2pNemfC1bWMYARQAQQNI2IGARtzAAGa2W3T0F+d80fO3b49/jQxhvk3D28w9Fo2gb76sw/60Vwri0czNGUMcybvE+NQB5OpGzoe5h78Hapm+17s9JjgQclUYGkYUDC+j7PVVdtYxRZ6qNEzudCquT68DemoUeAqdA8BTOr2d2egIrSOMKoVQAByAAAHsAoq7lCBTp5sq/eOM1aFXwFTyd2egYFS1GaB4CsKr4f2qYO7PQKsNC3HHotRjhikuHXZhEo0Ke8NKxCA+rOfVUC/ujv5Eo9RuFz/ZCP70wd2ehVTQa8fVD/AORBJbjlrbQ8WfXJGTp9rACnKqpGQBg8sUwd2egVRmjyi+AquWMYO3dTCzdl+AtZWCso7IIrGqaw0VVd+Y/1H/KaPtvMX2D/AAKAvf3cn1H/ACmjbc9hfYP8Ckebd5XUr6RzuUSCJiskzaNY5ogBaWQesKMA+ky00zSaUauIJ/67ZiB65ZVBPwjFacU8S4AJIkgWWSCBBgpAdDOoGAvWc1XvOME+NXcB4JDaJ1cAcKTqw8jyb8iQXJxy7q24xwmO4Xq5S5TfKK7IrfW0kFh6s435Ut4da2XCIdBmaONmJBnkZlBwOyGbZe7bvoLOPdE4LmQSzvNlQAAk7xIoHeFQgZyefOmE3Dkkh6hyzoVxrZsvt5rBh84c9XPIFK+LcKtOLQoWd5IQxKmN3RGPI57nG2x+Bppwjg8FsnVwRiNPRBbT7cE4BqDTo9du8ZSU5licxSkbamXBD47tSsrfapnSPh8mL+5TuMVvIfrEyxk/CNfhTsGisfkfZQXAP+PB/ST8oo1+R9lA9Hv+NB/ST8ooD6UdJb2RVSGA4mnfq42xnqwAWll+ygOM/OKjvpvSAHXxN88obVNPqNxLIXPwt1oDYLDya36u2jUlR2VdyodicszyBWJYkklsEkk0nsuk0wuUtLu16mSQMYpI5Othk0DLLq0qQQPEU547YvcQvCkzwF8DrY8a1GoE6SeRIGM+uuftrsWckFk1z5VK5bqzcOqyxRquXMkgBLZyAo05O++BQX8P4neXUrtCqQWyMVR5Y2eS4KnBZVyoSPIIBOSaP4/wtpVWSI6biLLQvy37428UcbEesHmKVRcJgvbproXUkqR/JLBFKyRxvGSJC2hgWycf/wB2rq1GPdVAvBuILcQJMoK6xkqeaMNmRvWGBB9lG0l6OjRNdw/NWbWvqE8aSN/3LH307ogHiw7Kf1YvzijcUJxUdlP6sX/yLRgoNSKTcXkaaUWsbFRpD3EinDLGThY1PzWkIbcbhVY7EinYFIuia6lmnPOaaU7nPYicwxj1DTEDj6R8aALjckwjNnw6NUfAVpdlhtlbl62cjcKB35NOktJBbiLrmMgi0dcR2i4TT1hA7871z/HOOyQ3LQRMkKAREsYGmMkt08ipkKw0IOqOW9Y8Kb2fHg1it6UIBgExQHP8PWVB76Bd0Z4hcRhbTiCN1u6JOcPFcjmBrHJ8fNYDONs70ZEvkciIv/FlbSoJP/jyt5qjPKNuQHzWwBs2Au4Fx2WacRTmORHMmMRNH1csHVudOpj1qYkGH23X110PGrPr7eWLkWQ6T3q43Rh6wwB91AaTVcvmt7DQ3Ab0z28MxGDJGjEeDFQWHxzRLnst7DRdPIPNZ3VmKmsvanNYayozRWl5+7f6j/lNGW3mr7B/gUJcjsP9Rvymi7XzV9g/wKR5t3lbSe/+TvbeQ7LJHLCfrgrLH/ZJac0Dxrh3XRFNWhtmjcc45EIZHHsIG3eMjvrTiH6Tw3LwP5JII5xhoywBVip3RgRyYZGe7IrhE6a3eTFLdWUUgHbiu7eWB1b3OUcetTvXfcF4p1wKSLonj2li8D6a+lG3MMP8g1ffcMgmx10McmOWtFfHxFB57bcb4heMLe2vYnORrltbcrDAme0TNKTqbGwVBnJG+K9HsbcRRpGpJCKFBYlmIUYyzHck43NZbWsca6Y0VFHJUUKPgKB43xJkxDCNVxID1a8wg75ZPBF5+s4A50FPCBrubqYcgY4Qe49SrMxH2piPsmna0Fwrh6wRJEuSFG7HznYkszse8sxJPrJoxTUVL8qA4B/x4f6aflFHvQPAP+PD/TX/ABQHZpAvY4o+eU1qhX1tbzSBx8Lhafmk3SezkKxzwDM0D9Yi5x1ikFZYs/SQnH0gp7qAzjV20NvNMilmjikdVG5YohYDHtFefcX4TNBb2yCCykEoEl1c3o1dZM+CVAHayd8YBwABtivQuGX8dxGssRyjDI7iDyKsO5gdiO4g0SVoOKl4O0dxw6aKFLaUu0VxHDgxNGIpH7gAwynZJGRrFdsKjFLuO8SMKhYxqnlOiBPFvSPgi8yfV6xVFfAe1Ndy9zShF9fUxojf9gw91OaB4Nw8W8KRAltI7THm7E5dz6yxJ99HUQJxTzV/qRf/ACLRdC8S81f6kf5xRVBIpH0Pb/xwp2KSToR61uJR+h99O81z9ufJryRGPyd0esiJOwmVQssXq1IiuPEiSgI410dguSDL1gIBXVFLJEWQ7lHKEalzvg1MsMyNFDDBCbYKEfVIysqjs6UjCEMAuOZFM1rjuknFrlbiV4pikdubQGLQhWXyiXTKXJBbZSMYI38aB5wrozb2zmSMSEherQPI7rEmQdESsewMgcvAU1kcKpY8gCT7Bua3PfSfpFLrUWqHtz5U45rEP30h8Bg6QfSdaDbocp8jts7ZiVvZqGof5phIdm9hqyJAoAAwAMAeAHIVVJ3+w1FnIbPOszWAVhqPawVgqcVgoqJfNb6rf4Na2/EhpX5KfkP4TeFbT+Y31W/KaLg81fYP8UjzbvIYcTH8ub8J62/aK+hL+E/6UXWVpyI+KxwTFXKzpImerljikWRM8wDpIKnvVgQfCh14hdx7ApOO4vBPC/vKIyk+wD2UZc8RkldorYLlTiSZ8mOMjmiqP3jjvGQB3nuoW74dAJIo7m5nkllLCNTK8QYouptKQ6QAB40Fb393JszrAO8xW880nuaRAo96n2UVwryeDVpEzO5BkkeKVpJCORZindnYDAHcBVHDLGGWPrbK6mVdTAHrGmQlGKsCk2dsjuI9tFWnF3jlW3ulVHfaKVciGcgZKjO6SYGdB574JwaAv9qxf+z8GX/WpPFY/wD2fgy/6UaKkigC/a0eP4n4Mv8ArVfAZlFvENQ8xe8dwo7OKVcF4bCYIyYYySuSSikn2nFA0Mq+kPiKwTr6S/EVQOFwfyIvw0/SobhUH8iL8NP0oF97wrRIZ7SZInY5liY5gmO3aZRuj4GNa8+8GtI+OzKcS2sme8xSRSp7iWVse0Co4lJbRuIYraOacjIiVEAVT8+RyMRr6zue4Gqk6PzPvJJBDnktvbxnT6i8oOr26RQWNxm4k2hthH/7LmVAo9YjjZmb2Er7aI4Tw9ImaWSYTTuMNKxUYXOQkajZEHgOfeSaBPR2dN45YZfo3FtFv6tcQUr7cGr+FzwO/UTW0cE+M9WURlkA5tFJjDjxGxHeBQOxcJ6a/eFZ5Snpr94VUOGwfyYvw1/Ss/ZsH8mP8Nf0oIvJVIADKTrTYEZ88UWKXcQ4ZCUwIkGWQEqAjY1DOGXBHuNSOCxeMv48v+9EMKD4rw6O4jMcgJBwQQcMjA5V0bmrA7g1WeCxeMv48v8AvWp4HD4y/jzf70AMHEbi27FyjSoNluYULEju62Fe0retQVPPs8qWcSh4dPOJ2vAn7vrYRKiJN1La4usRhqypPdj10Q4SRilpHLMVJDStczJApGxGvUTIRvsoI23IrWPgc76m8ph7JIbAmcKRzBYz5yKBpJx/rOzaxNMx+eQY4F9ZlYdoepATV/B+FGItJI3WTyY6yTGBgZ0oi/NQZOB6yTkmkzWssQDSxtPHjPWW08+oA76upZzqGPRYn1UzsbC3mQSRvI6tyIuJfePP2I8KBvVM1DHgkXjL+PL/AL1SODxqQwMuRuMzysNvEFsH31GpyIqDUk1mKzl62EVAqQayq0ruziN/qN+U0dDyHsH+KAvj8lJ9R/ymmEfIewf4pHm3eW9LuP3LqixxHEsziNG9DILPJ9lFYj148aY5pPcdq/iGdo4JGA+lJJGufghHvNachLGG0tySdEUSEk88KoySe8k7+sk1yfBYJbviEV7cjqQkcnklq373TsrzSD5pOsDT6x4V2d5aJKoVxqAZXx3FkYMufEZAPurmeDdHDb3EvEbu51SvGFbUQIoASC6qx+aMKBy5Z5mgU2pm4XPOtupurPrNc0Me9xatMofUq/PjIPIf5Brs7y1hvbfGQ0cqhkdeYzho5EPcwOCD3EUlfozqvxxO3uDl1jVoxgxSxjsudQ59nBH0l8DXTW0CxrpQYXLHHhqYsce8mgXdFb95YSsxHXwu0U+NgXTGHA7g6lXH1qb1znDn0cTuoxyeG3lP1yZYmPwjT4V0QoIIoPgI/wDHi+r/APZo00BwBvkIx6v/ALNAwxS7j/EfJ4WkC63JVIk9OSRgka+zJGT3DJ7qY5pHxch721iPJFmn+0ipEuf/ANhj7h4UE2lp5Jbu4RriU5klKkdZPJ87BY49SrnAAAFXWXHYZLdLoEiJ1VskYKhmC9od2Cd/DBpiDXnkXR2e3Mi3Vy7Wzz9ZHbW0RYysZGlKlQuUTOkkDbY5O9B2F/x+GK1N4xPVaA427TBsaAF8WyMD11rcWXlluhkRoJcCSPcGSCTGVbUNsjvHIgkVxg6MS3Ahjt72ZYLeZS9tcxaXi0MHjXTgaxjzdWRjBB2r0lWoAej9+00WZAFlRmjmUchIhw2PonZh6mFMcUksQUvrlR5skUUuPpgvEx94RPhToGg1kA2z4j491b1pI3L2ipzQbUk40WnlW0RioK9ZcOpwwiJ0rGDzBkIO/cqt34pzmkvRvtm4nySZJ5Bv3LAepUD1ZjY/aPjQbceuFtbU6JIbdVARHcYSMHYaUHnN4KOZrToXGBaLoidAS7KJT8pJqZj1sm2zSecQeWqlfTC7jtXN3NE1y6jFvCo7MSKAZpTnZTlhl8bDSBzNPeinGRd20dwEKdYD2W3I0sVO/eMjY0CfobMnWypHMUUDeylHytvJqOvQTuYj3YyPDbaj7+LyWXyhNonYLcJ3dohVmA7mBIDeKnJ82ue4p0jgn4hFaG2kD6sw3a4Vg0ZJYqMZMWUKNvg+FdtdW6yxvG4yrqysPUwIP+aAiqpRsfZQPRm4Z7WIucuq6HJ73jJjc/FTRznsn2UWchaw1NQa5vWysrKytKH4mfkZf6b/AJTTJTsPYKW8THyMv9N/ymmIOy+wUjzbvLbNKbzsXsDnlJFLFn6askiD3qJPhTWguNWJmjwjaZFIeJyMhZEOVJHeDuCPBjWnMdmuT6ccahDJbC0a+nyJfJ181AMhZJCQQOewNPuE8REyZxpdTpljPnRuBup9XeDyIII50UIlDFwoDMAGYAaiByBPM4zQc70M43GQLQ2r2csallgfGkx53aJxswBbBHdmumJqsxqSGIGoAgHAyAcZAPMZwPhS7pBxfydAEXrJ5DogiB3kfHf6KLzZu4e4EBODgSX95MM4RYbceGqMPK+D3469R7q6EGlnR/hnk8Kxltb5Z5ZO+SWQlpHx3ZYnA7hgd1MhQbUv4L+4j9h/MaPBpfwX9wnsP5jQMQaR8TGm/tZDyeK4hH1iYpgPuwv8KcIaXdJbB5ovkiBNGyywk8taHzSe4MupD6nNAXfXaQxvLI2lEVnZj3KoyT8BXGWPHWkKPdSypJK0c1vZ2yM00USaipl0Akhww1asDkKe3hTiFlIkZ0iRGRgwyY2B0yRuBuGBBU1fwzgMME01winrZivWMTnZBhVX0RtyoOZlvXSXXZTvJNHGolsbpSk0yIzHWjOA2vtnB3U4ArtOHXqTRJKhysihl8cMMjPgaHu+DQvNFctGDNEGEb5IIDggg45jc7GqlaKxt2LMxRC7DOCxMkjMsagDc6m0qOfKg0tZNfEJ8co4IkJ7tTvK5HtA0n7VOs0p6N2bpG0kwxNK5llHPSWwFjz36FCr7jTY0Fc7cvrCtya0l7vrCpJoNgaS9E+zFJGfOS4uQftXEkq/9ZFNOu6kRxb3ZJ2iutO/ctwi6QD4a41UD6UWO+gdMgPMA7EbjuPMezaq5LuKJcM8cYAzhmVAFHfuRgVZmuS6bcKubiVOotLSURKGEt0CxLFv3cYXkOyCSfEUHWwhWwwAO2zDB2PgfCt1NVWDNoXWAG0jUF3UNjcA94zSzpLdnQLeM4mnzGmOaJj5WX1BVzv6RUd9Bt0PObVG7pGlkH1ZZnkX+zCmknI+ytbSBY0WNBhUUKo8AowB8BWSnapVnKisNZUGsPWmsqM1IrSqr/HVSZ5aGz3/ADTnapj4hsPkpht/LJ/xVfFj8hL/AE5PyGmCjYeykebd5C/tJfQm/BkP+FrP2mnoy/gS/wClGgVhFacyDiAikcSo00MwGBKsMu45hZFKaZFyeR5Z2IO9aLxu4TZ445fpIZYifbHIhC/eNF3/ABhusMFuglmGNZJ0xQg8jK43yRyQZJ9Q3rRODTvvPeTEnmsIWGMezYv8WoBZeNztsvk8A9OWR5WHsjVVB97irOFrawsZWnEs7DDzSMurHoIBgRp9FdvHJ3q6Tg06bwXkynuWUJNGT9IEBsexhU2XGpBItvdIIpWz1bqxMM+N8Ix3V8b6G354JwaAscXt/wCfH99f1rZeKQHlNH99f1ovFR1Y8B8KCkX8P82P76/rQnBZ06hBrXPa+cPTamBt0PzF+6KXcIsIjEpMSEktklFJPbbmcUBguE9NfvCtjcL6S/eFVNwyH+TH9xf0qBw2E/wY/uL+lAtv+HlZGuLWRElbHWRsfkZ8DALgbq4AwJBvyBDAAVrH0jK7T20yHxRfKEPrVosnHtUVrxeaFH6iC2jmuCurQFVUjU8nlfB0LnkMEnuBwaHi6NPIR11wqNz6u2hijUD2urOfbkeygMk6SahiC2uJD9JPJ0HtabTt7Aay04a0kiXF0ytIgzHEhzDC2CGdSQC7nJGojYcgMnIk/RXQNUdxvyC3EUMsZPrwqt8GqeHvEJBBc20MUrZ6tlVWhmxz6tiAQ2N9B354zjNB0gceI+Nbax4j40H+yLf+RF9xf0qRwW2/kRfcX9KAidh2d/nDvrcild9wO3AGIIxl1GVXS27AbMuCK3HAYPRf8aX/AHoGJNUX1kk0bRyKGRhgg/EEHmCDuCNwQKoPAoPB/wAaX/eoPA4fCT8eX/egAjuLm27EqPcxDzZowDMo8JYh55+mm571okdKLTG86qfRfVGw+y4B/tSi6lhIfyeN5Fjz1k73EyW6FfOGsMTIw32UHcEEg0JYzCaOSRb5EEQ1SBo7hNC4J1MJZg2nY79+KB7+3zJ2bWF5mPz2VooF9bSOBqHqQMau4Twsxs00r9bO4AeTGAFG4jjX5iDw5k7nJpBwi9Mi9YubqNfOaCS4ilH0uolftjv7LewGnvDba3mQSRPIynOCJ5eYOCCC2QRyIO4oG2rNavyPsoZODx+Mv48v+9T+zUXcNJkeM0pHvBbBqLOU1lYagVHrZU1FTRQvGP3Mv9N/ymmfcKWcY/cS/Ub/ABTSkebd5bA0u6Q37RRfJAGWRljhB5dY+wJ9SjUx9SGmOKS8ROq+tYzyWKab7QMUSn4Sv8a05iOG8PW2h0R9pgCzM5wZJCMs8jeJO5PdSXojwlDM955ZLdSNqVyGItgcjIij5YXGAcn45roOK2XXwyw6ivWI6ahzXWpXI9ma53glrJwqxWOafrmEqRx7EKvWyJHHGo54GSfjQXdK+BwyzQzNd3FvN5kQikwGIy37oghuZyccudOb3hq3EHVTYOQMso0lXG4kTvUg7jwpLx7oxLPfW13FcGLql0OuCSya9TBd8dodk57seFdOKBX0ZvpJI2SYgzROYpiBgMygFZAO4OrK2PpEd1NhSOBdHEZMHaW3jbH0opWQn4SKPsingoIzQnBj8ivtf87UV30Jwj90vtf87UBbUv45xLyeFpAupuysaenI7BI197MM+rNMCKR8bXVc2idweWUjx6uIouffMD7QKAngvChbxkFtcjkvNKeckjec3sHIDuAAobg3RmCCaS4wzzyFi00h1MFZs9WvcqDYYHhTS9hLxsquYywwHXBZc94yCM0p6L9GvJDIRc3E3WYJEz68EZyV22znf2UF3FejFvcTLPOpl0KFRHYmJCCSZAnLVv5x8BRXE+Hx3ERifkcEEecjDdXU9zA4INV9I+Crdw9S8kiRlgXEZ0s4HJS3MDPPHPFbcD4THbQrDEXKLnTrcuwyc41HfFBV0dvndGjmIM0TGOUjYMQAVkA7gylW99NgaRxJo4g+P4sCsR3aoZCufhIB7qdgUFHET2V/qR/nFWqao4l5q/1I/wA4q8UFmaSccZppVtEYqCvWXDqcMsWSqxqeYMhDDPcqvjfFOwKScBXU9zNnJkmZR6lgAhCj1akc/aNBbxSOKO2KdaLaJQF1qVTQvgpbZfDNCcI4TAYXNvcySpKmlXeQXIU79pWfJJyQcE425VV0yspnWKWFdbRFyEwGwzxsiShGIDlCc6SeRPeKH6FWFwI55Jl6p5dA8wRl3RCrTGNdk1ZAx4Rg99AV0U6mOV4V4g9zMv7yN5I2K79yKBoxywKI4vF5NJ5XHshIF0g81k5ddjudNsnvXOc4Fcx0T4bdLNBDJFoSAq2rqtOjTEySDr8/K9YzZ9nPBrv54VdWRhlWBVgeRDDBH96CzVneq3Oxpb0UkJto1YkmPXESeZMDtFn36M0ycc6LOVOK0Iqwmq2NZetIrKysFFC8Y/cS/VP6U1FKeNfuH9392FNjSPNu8ppNxMab21kPJ0mh+03VyqPhC/wp1QHH+HmeEqjaZFKvE55LIhyhPqPmn1Ma05jFpH0litrki1knEcqGOZdLqsiaGJSRdQIO60fwXiYuI9WNDqdMsZ86KQAakP8AkHvBBGxpb006KLfIg1iOSJw8bmNZBkAjS6t5y7nagb2l3G+VSVZGTAfSysQSNtWnkTg0RQHR/hPk8IjypOSSUjSFcnwRAAP81bxXiKW8Zkfu2VRuzufNRB3sTsBQL4G18QkIG0UEaZ+lLIzlfuxqftCngFKujtg8cZabHXSsZZsHIDsAAgPeFVVUHv0576aigwUJwsfJj6z/AJ2osCh+HrhPtP8AnagvxSXjXZuLR+4vLET4dZEWGftQge+ndLuPcP6+FowdLZVo39CRGDxt7mUUBmdq4u/6TxMr2/EFmtJFfUhiMmCit8nKk0YPsIPvFdNwTiInjyRpkU6ZYzzjkXzl9Y7we8EGhuknR83IQxzyW8seoLJHg9l8akZW2YHSp9ooE3RXjfWXC29mXkt4gz3M1wZDKWl1GMR69yMjwxjlXYvSzo50fjtEKqzyO7a5ZpDqklfllj6hsByFGcVv44ImlkOFUd25YnZVUd7E4AFAuRw9+2P4UCg+2eQtj4RD407ApT0dtHRGkmGJpW6yQc9GQAkee/QoVfaCabrQCcU81f6ifmFXpVHFPNX+pH+YURHQWAUk6OEATx53juJtX/5H60f9ZRTykF4Rb3PWnaKcKjnuSVciJj9dSUz4qg76BxGKC4vaXLvEYZ1iRW+VVow5dcg9k/NOxHfzo6GuY6WdHbme4jlilCoFjUZeRGgZJdbSIqbSFlwpDeFB1CCtzURilfSW5OkW8Z+WnyiY5ov8WU+AVSftFR30GvRL/jB+6SSWRfqyzyOv9mFNH5GotbZY0WNBhUUKo8AoAA+AqZORos5DZrDWZrUmsvW2NQDUmsWiheLsBC5PLs59XaG9Fniluf48X4ifrUip8aRw3ZmpXiMH86L8RP1qwXcZ/iJ99f1qqWJfRHwFY9lGecaH7I/Sq59IPiHDFd+uhl6qcDGtcMrqNwkqZxIoOcbgjJwRVX7Tuo9pLMy/TtpY2B9eiZkZfZv7TRZ4dD/Kj+4v6VvFw+L+VH9xf0pk6QS8WuX2jsZEPc1xLFGnwiaR/wDrVljwVusE9w/XTLnRgaYoc7Hqk33I5uxJO/IHFELAo5Ko9wrSFB4D4VMnSY4qcUEnOrdR8aZOkRiqbMdn7T/naq9Z8T8aX3NlGdRMaEltyVBJ5d+KZOk601qUpAthF/KT7i/pUmyj/lp90fpTJ0jOKcGDOJoJDDOBjXp1JIvMJLHka18NwR3EZORDxW6jwJrJ255e2dJUOOR0uyOufDB9p51nkUe3yafdH6VolsnoL90UydKx+N3DbQ2E5PpTtFBGD6zqZvgpqyy4LI0i3F06yypkxIgIhgztlFO7Pg41tvjOAMkVqtsnoL90VPVL6I+Apk6TcLW4Wk3VL4D4Ctgg8B8KZOkVxbZU/qR/mFGRilcUCnGVU7jmAaLEC+ivwFMpgWaGvLVJUaORQyMCGU7gg91USWyHmin7IrGsYv5afcX9Kq9IGDym17Oh7mEeaykeUIO4MrYEoHpAhttwx3q1ulNt85pEPovBMjfApv7qthsYv5afcX9K0NpH/LT7oodLReOSS7W1vI5/mTK0EK+slxrb2Kp9oonhPCjEWlkfrZ3ADyEYAA3CRr8xB4d/M5NBwWyegv3RRAiX0R8BQ6TSq35H2UHa8jVpY+NFmny1rUitjWVHpf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oGBxMTExYTExMWFhYYGRkaFhYWFhgWFhYZFhYYGRYYGRYaHysiGh8oHxYZIzQjKSwwMTExGSE3PDcvOyswMS4BCwsLDw4PHRERHDAgIigwMC4uOzAyLjQwMjI0Li47OzswMDAwMDEuOTsuMzIwLjAwMDswMTExLjAyOzAwOTYyLv/AABEIALoBDwMBIgACEQEDEQH/xAAbAAACAgMBAAAAAAAAAAAAAAAEBQEDAAIGB//EAEMQAAIBAwICBQcJCAICAgMAAAECAwAEERIhBTEGEyJBURQyUmFxgZEjQmJygpKTstEVM0NTc6Gx0jSiJGOzwYOU4f/EABgBAQEBAQEAAAAAAAAAAAAAAAABAgME/8QAKREBAQABAwQBAwMFAAAAAAAAAAERAgMxEhMhUUEEgZFhsfAUMnHB0f/aAAwDAQACEQMRAD8A9MrFaoLVgrNe9bmhHv168W+DqMRlztpwHCY8c5aiAa5fpGZzeRxwKwaWBo+tA7MIMqs7k+IUHSO8kV02dE13F9Vz1+IZcN6SwSy3EQyogKhpWKrG2osp0tncBkZSfEUwficAXWZogu51dYmnYgHfONiQPfXHcY4WI2uIooz1axcPRAFJBC3Mmru3ODk+3NMePGCK/tTIiiNYrkg6MqjFoe0QBt3jPiRXouxotmM8Z/Ejn1avl0M/EIVjErSxrGcYkLqEOeWGzg1ZDKrgMrBlO4ZSCCPEEc64eKTQIiEWGF57qSKaSEv1Ssw0Kke2gyanIJ7hsN6cdAWxDLGchlnlJVk6shZJC6HR80EHOB41jX9PNOm2VZqzcOjpTPxsmZ4YIHnaPHWkMiJGWGVQu5GWxvgA4yM4pNccOuusYyLJIvXBptDY66H+AkQz2VjOC8Wxfc5OcEjh1ylpPdJcZRZZjNFKVYo6vGilNQGAylDseYIxmrp2ZM3ObjxF6rn0acP47FKrs2YWjbRKkxVWjfAIBOSpyCCCCQaKTiELAlZY2AIBIdSATyBIOxNchdWzTSSXHVN1Ut1ZLGroQXSFsNIUIyFJYgZHJc+FadJrZFkuMxfJmbh+VVNmAlbUAAO16wK32NFskuMp12R2lrexSKXjkR1HNldWUY55IOBWWd5FKCYpEkAOCUYOAfA45VxnGI+v8se2XMRjt1crGxWQxzM0oVNtZERwQOfKibC+ihkmu2nWRY4QjdVbNFGxL/JJnUdcgOVCjlrqX6bTjMvn1+DruXVQ30TsUWWNmHNVdSwwd9gc1NvfwuzIksbOvnIrqzL7VByK4ThLoj2aqdMxtrhHfq3QeUTdUyqWKjJ1B8fVNXdHY1zaBpgrW6szxraujxhYWWVZpS5ABJ547RAIq36bTJbn+eUmuu1PEIQ2gyxh840F1DZPIac5z6q2a5QAsXUKDpJLDAYHGknuOdseNcaLLXbLP1fbl4hHKDo7fVm8QITtkDq0U+yltzYzTRXIZHWKG7ldBhgZpZLrIYD5yIjH1Fn+jWdP02m/P+S676eg8TvlgjaRldguOyil3YkgBVUd5JHq8cUu/b7I8az28kAkYIjs0boHPmo5RjoY8h3Z2zTDid2YkaQRvJpwSkeC+nI1ED52Bk4G5xtXJ8cCXTRxW8txKzzJI4JfqoUjkEjFwyjSdsKvPJ9VZ2dvTq8WePa6rZw6LgnHo7l540VlaGQxsGx2sEgOuCeySrD3GhbXpdbvFPNh1SGTqySMmRuzp6tQctqLADxpB1U8IeWFG1yTXdueydutnYwSt36VbO/g9bPwZ40uFhjZhBeW0qpjeRIIIA2n0jsT6yK7dja/bH+2erU6FukDR6DcW0sMbsFEjNG4RnICLIEYlMkgZ3GeZFG8O4ms0k8aqwMMgjYnGCTGr5GO7DCkXSTiaXcBtrfVJJKUXGhx1S61ZnkJHY0gHY7k4FTwfiMdvc3wlLLrmRkPVyEMogjGQVUg7g1i7Uui3GL6+8XOLz4MLbpJG/VkI/ylxJbjOnZ4hKSx3809S3r3FbydIYhdLaAMzlGdmAGhMLqCMfSI3x4EeNcZDflYomhjeWSPiEz9UFYN8st11BbI7KtqXtHkDT+34Q0E9oDl5GF088oB7cskaZJPcPmqO4KB3VvVsbem+f1wk1arBkfSmN4reSOKR3uQTFCNOvA3dmJOlVUcznvA3NFcP4yHla3kiaGYLrCMVYOmca0dSQwB2I2IyNt65DoxZG1SwunExTqHjm1a36guUZG6s5KJ2CDgbZBNP7eXym+jmiBMMMMiGXBCu8rIQqEjtABCSRtuKm5s7czJxi+fvfC6bqvJ7dX0UZAkljQnlrdVJ9mTvWlxxKFEEjzRqh5OzqFJ9TE4NLZ7UNxBS6BlFswyy5UHrl2yRjOKQ8DCQG3kuE0xiKZEZkJWOQ3BYgjHZLLjGeekiuWnZ02Zzf5lbqsrtUkDAMpBBGQQcgjxBHOtqTdEIisDdkojSyvErAqRG8rFOyd1BzkDuBFNyK46506rI66bmZbVFRU1lpGmtcVlZUEis1VNa1BYDQ0lihmSc51ojou+2mQoWyO/92tECsatS2cJZKnO1QTWCtf1rKYbisFQKlK0VJoa/sUmCq+cK6SDBx2o2DL7sjlSjjlqst9axPkoYrlioZlBZWgCk6SM41H41z9vxB4Bb6NTt5RfxxRlmIZhKyRKSc9kbbnkAa9O3sXVJZfPP7/8c7rx4sd/Q/EbBZ06uTJXUjbHBzG6yLv7VFcKrXMIRI3M0y30g7blVkbyR3IPPC6iSF5bDlRr2MLw2cgZ3Ms6LK7O6u5YSmVXUNhSHBGnu047q12LpsvV+E68/DrryzWXRrz8nIsi4OO0ucZ8RudqJ3rkJLWAy3a3LaRCsYhDSsvVRdQD1idrYl9fa59kVp0cjae4jNyGZ1sbSQgsy4kMkupioIGTgZz4VLs+M5Orzw7Gprz6w6vyaGdJC1z5YEBMjFyDdlGj0k+Z1RY45Y3qOMXgy9xGEQi8VBI87mf5O4SOQCMDSkeFbs5xpOTua1/TW6sZ/T7p3HoVQTXn1xxeW3uryRWLCWRoIlLEqswhheAKOQDdZJnHgKCi62JLfTLI7W8l8xy7EyrbzoGVt+1lNWM+NWfSXH93K9yenp9a151PxGZ2urmN3Alt3aIaiAkaTJGJFx5pKh31AZ7VNeGRdXK2Hhhj6hjIsFxJM53HVzAMgwR2hnctkc8Vm/S4nmrNefh2VStctwO+umljD5IMZM4YaVjUE9RKNuzI4xqi3A59nG/R21wkih0ZWVhlWUgqR4gjnXDc27puLctSytYbJEkklGdUmjXvt8mCq4HdsavFa5qSK5228rJhNYTUZqKLhmazNZWUVlYazNZQampqayioqDU1D0GCpAqqZyqsw+arH4KT/wDVHQLlVJ7wCfeKmGNe503AYCsajRGPCp6oeAq4c+7PQEVHfQj38k7slqECodL3DqWXUOaRJt1hHItnSDtuQcVy9FhJvNcXLn6MpgX3LDp/vmpg709DyK2Q0vj6L6MmC5uYz9KXr196zBv8iiIL94pFhuFUaziKZRiOQ+gw+Y/gM4ONvCmEu9PQh4wSGIGRsDgZAOMgHu5D4VWkCZB0rkEkHSNi3nEeBPee+mSoPAfCp6seA+FXNO5PRYIVznSuc6s4HnHYtnxxtmp6hO5V56uQ870vb66YmMeAqjh8okiSQqBqVWx4ZGcVc32d2egFzYxSFWkiRyvml0VivsJG1XKgzqwM7AnAyQOQz4b0x6tfD+1QY18P7Vc32d2eiDhHA4rdVGlWdS+JSih8PIz41c8DVjnREvDYCXYwxkuMOSikuPBjjtDbvrW84uTIYLaITSL+8Zjohi7wHcAkvjfQoJ8cc61FpeEktcQr9FLckD7TSb/AVbua7c2pNemfC1bWMYARQAQQNI2IGARtzAAGa2W3T0F+d80fO3b49/jQxhvk3D28w9Fo2gb76sw/60Vwri0czNGUMcybvE+NQB5OpGzoe5h78Hapm+17s9JjgQclUYGkYUDC+j7PVVdtYxRZ6qNEzudCquT68DemoUeAqdA8BTOr2d2egIrSOMKoVQAByAAAHsAoq7lCBTp5sq/eOM1aFXwFTyd2egYFS1GaB4CsKr4f2qYO7PQKsNC3HHotRjhikuHXZhEo0Ke8NKxCA+rOfVUC/ujv5Eo9RuFz/ZCP70wd2ehVTQa8fVD/AORBJbjlrbQ8WfXJGTp9rACnKqpGQBg8sUwd2egVRmjyi+AquWMYO3dTCzdl+AtZWCso7IIrGqaw0VVd+Y/1H/KaPtvMX2D/AAKAvf3cn1H/ACmjbc9hfYP8Ckebd5XUr6RzuUSCJiskzaNY5ogBaWQesKMA+ky00zSaUauIJ/67ZiB65ZVBPwjFacU8S4AJIkgWWSCBBgpAdDOoGAvWc1XvOME+NXcB4JDaJ1cAcKTqw8jyb8iQXJxy7q24xwmO4Xq5S5TfKK7IrfW0kFh6s435Ut4da2XCIdBmaONmJBnkZlBwOyGbZe7bvoLOPdE4LmQSzvNlQAAk7xIoHeFQgZyefOmE3Dkkh6hyzoVxrZsvt5rBh84c9XPIFK+LcKtOLQoWd5IQxKmN3RGPI57nG2x+Bppwjg8FsnVwRiNPRBbT7cE4BqDTo9du8ZSU5licxSkbamXBD47tSsrfapnSPh8mL+5TuMVvIfrEyxk/CNfhTsGisfkfZQXAP+PB/ST8oo1+R9lA9Hv+NB/ST8ooD6UdJb2RVSGA4mnfq42xnqwAWll+ygOM/OKjvpvSAHXxN88obVNPqNxLIXPwt1oDYLDya36u2jUlR2VdyodicszyBWJYkklsEkk0nsuk0wuUtLu16mSQMYpI5Othk0DLLq0qQQPEU547YvcQvCkzwF8DrY8a1GoE6SeRIGM+uuftrsWckFk1z5VK5bqzcOqyxRquXMkgBLZyAo05O++BQX8P4neXUrtCqQWyMVR5Y2eS4KnBZVyoSPIIBOSaP4/wtpVWSI6biLLQvy37428UcbEesHmKVRcJgvbproXUkqR/JLBFKyRxvGSJC2hgWycf/wB2rq1GPdVAvBuILcQJMoK6xkqeaMNmRvWGBB9lG0l6OjRNdw/NWbWvqE8aSN/3LH307ogHiw7Kf1YvzijcUJxUdlP6sX/yLRgoNSKTcXkaaUWsbFRpD3EinDLGThY1PzWkIbcbhVY7EinYFIuia6lmnPOaaU7nPYicwxj1DTEDj6R8aALjckwjNnw6NUfAVpdlhtlbl62cjcKB35NOktJBbiLrmMgi0dcR2i4TT1hA7871z/HOOyQ3LQRMkKAREsYGmMkt08ipkKw0IOqOW9Y8Kb2fHg1it6UIBgExQHP8PWVB76Bd0Z4hcRhbTiCN1u6JOcPFcjmBrHJ8fNYDONs70ZEvkciIv/FlbSoJP/jyt5qjPKNuQHzWwBs2Au4Fx2WacRTmORHMmMRNH1csHVudOpj1qYkGH23X110PGrPr7eWLkWQ6T3q43Rh6wwB91AaTVcvmt7DQ3Ab0z28MxGDJGjEeDFQWHxzRLnst7DRdPIPNZ3VmKmsvanNYayozRWl5+7f6j/lNGW3mr7B/gUJcjsP9Rvymi7XzV9g/wKR5t3lbSe/+TvbeQ7LJHLCfrgrLH/ZJac0Dxrh3XRFNWhtmjcc45EIZHHsIG3eMjvrTiH6Tw3LwP5JII5xhoywBVip3RgRyYZGe7IrhE6a3eTFLdWUUgHbiu7eWB1b3OUcetTvXfcF4p1wKSLonj2li8D6a+lG3MMP8g1ffcMgmx10McmOWtFfHxFB57bcb4heMLe2vYnORrltbcrDAme0TNKTqbGwVBnJG+K9HsbcRRpGpJCKFBYlmIUYyzHck43NZbWsca6Y0VFHJUUKPgKB43xJkxDCNVxID1a8wg75ZPBF5+s4A50FPCBrubqYcgY4Qe49SrMxH2piPsmna0Fwrh6wRJEuSFG7HznYkszse8sxJPrJoxTUVL8qA4B/x4f6aflFHvQPAP+PD/TX/ABQHZpAvY4o+eU1qhX1tbzSBx8Lhafmk3SezkKxzwDM0D9Yi5x1ikFZYs/SQnH0gp7qAzjV20NvNMilmjikdVG5YohYDHtFefcX4TNBb2yCCykEoEl1c3o1dZM+CVAHayd8YBwABtivQuGX8dxGssRyjDI7iDyKsO5gdiO4g0SVoOKl4O0dxw6aKFLaUu0VxHDgxNGIpH7gAwynZJGRrFdsKjFLuO8SMKhYxqnlOiBPFvSPgi8yfV6xVFfAe1Ndy9zShF9fUxojf9gw91OaB4Nw8W8KRAltI7THm7E5dz6yxJ99HUQJxTzV/qRf/ACLRdC8S81f6kf5xRVBIpH0Pb/xwp2KSToR61uJR+h99O81z9ufJryRGPyd0esiJOwmVQssXq1IiuPEiSgI410dguSDL1gIBXVFLJEWQ7lHKEalzvg1MsMyNFDDBCbYKEfVIysqjs6UjCEMAuOZFM1rjuknFrlbiV4pikdubQGLQhWXyiXTKXJBbZSMYI38aB5wrozb2zmSMSEherQPI7rEmQdESsewMgcvAU1kcKpY8gCT7Bua3PfSfpFLrUWqHtz5U45rEP30h8Bg6QfSdaDbocp8jts7ZiVvZqGof5phIdm9hqyJAoAAwAMAeAHIVVJ3+w1FnIbPOszWAVhqPawVgqcVgoqJfNb6rf4Na2/EhpX5KfkP4TeFbT+Y31W/KaLg81fYP8UjzbvIYcTH8ub8J62/aK+hL+E/6UXWVpyI+KxwTFXKzpImerljikWRM8wDpIKnvVgQfCh14hdx7ApOO4vBPC/vKIyk+wD2UZc8RkldorYLlTiSZ8mOMjmiqP3jjvGQB3nuoW74dAJIo7m5nkllLCNTK8QYouptKQ6QAB40Fb393JszrAO8xW880nuaRAo96n2UVwryeDVpEzO5BkkeKVpJCORZindnYDAHcBVHDLGGWPrbK6mVdTAHrGmQlGKsCk2dsjuI9tFWnF3jlW3ulVHfaKVciGcgZKjO6SYGdB574JwaAv9qxf+z8GX/WpPFY/wD2fgy/6UaKkigC/a0eP4n4Mv8ArVfAZlFvENQ8xe8dwo7OKVcF4bCYIyYYySuSSikn2nFA0Mq+kPiKwTr6S/EVQOFwfyIvw0/SobhUH8iL8NP0oF97wrRIZ7SZInY5liY5gmO3aZRuj4GNa8+8GtI+OzKcS2sme8xSRSp7iWVse0Co4lJbRuIYraOacjIiVEAVT8+RyMRr6zue4Gqk6PzPvJJBDnktvbxnT6i8oOr26RQWNxm4k2hthH/7LmVAo9YjjZmb2Er7aI4Tw9ImaWSYTTuMNKxUYXOQkajZEHgOfeSaBPR2dN45YZfo3FtFv6tcQUr7cGr+FzwO/UTW0cE+M9WURlkA5tFJjDjxGxHeBQOxcJ6a/eFZ5Snpr94VUOGwfyYvw1/Ss/ZsH8mP8Nf0oIvJVIADKTrTYEZ88UWKXcQ4ZCUwIkGWQEqAjY1DOGXBHuNSOCxeMv48v+9EMKD4rw6O4jMcgJBwQQcMjA5V0bmrA7g1WeCxeMv48v8AvWp4HD4y/jzf70AMHEbi27FyjSoNluYULEju62Fe0retQVPPs8qWcSh4dPOJ2vAn7vrYRKiJN1La4usRhqypPdj10Q4SRilpHLMVJDStczJApGxGvUTIRvsoI23IrWPgc76m8ph7JIbAmcKRzBYz5yKBpJx/rOzaxNMx+eQY4F9ZlYdoepATV/B+FGItJI3WTyY6yTGBgZ0oi/NQZOB6yTkmkzWssQDSxtPHjPWW08+oA76upZzqGPRYn1UzsbC3mQSRvI6tyIuJfePP2I8KBvVM1DHgkXjL+PL/AL1SODxqQwMuRuMzysNvEFsH31GpyIqDUk1mKzl62EVAqQayq0ruziN/qN+U0dDyHsH+KAvj8lJ9R/ymmEfIewf4pHm3eW9LuP3LqixxHEsziNG9DILPJ9lFYj148aY5pPcdq/iGdo4JGA+lJJGufghHvNachLGG0tySdEUSEk88KoySe8k7+sk1yfBYJbviEV7cjqQkcnklq373TsrzSD5pOsDT6x4V2d5aJKoVxqAZXx3FkYMufEZAPurmeDdHDb3EvEbu51SvGFbUQIoASC6qx+aMKBy5Z5mgU2pm4XPOtupurPrNc0Me9xatMofUq/PjIPIf5Brs7y1hvbfGQ0cqhkdeYzho5EPcwOCD3EUlfozqvxxO3uDl1jVoxgxSxjsudQ59nBH0l8DXTW0CxrpQYXLHHhqYsce8mgXdFb95YSsxHXwu0U+NgXTGHA7g6lXH1qb1znDn0cTuoxyeG3lP1yZYmPwjT4V0QoIIoPgI/wDHi+r/APZo00BwBvkIx6v/ALNAwxS7j/EfJ4WkC63JVIk9OSRgka+zJGT3DJ7qY5pHxch721iPJFmn+0ipEuf/ANhj7h4UE2lp5Jbu4RriU5klKkdZPJ87BY49SrnAAAFXWXHYZLdLoEiJ1VskYKhmC9od2Cd/DBpiDXnkXR2e3Mi3Vy7Wzz9ZHbW0RYysZGlKlQuUTOkkDbY5O9B2F/x+GK1N4xPVaA427TBsaAF8WyMD11rcWXlluhkRoJcCSPcGSCTGVbUNsjvHIgkVxg6MS3Ahjt72ZYLeZS9tcxaXi0MHjXTgaxjzdWRjBB2r0lWoAej9+00WZAFlRmjmUchIhw2PonZh6mFMcUksQUvrlR5skUUuPpgvEx94RPhToGg1kA2z4j491b1pI3L2ipzQbUk40WnlW0RioK9ZcOpwwiJ0rGDzBkIO/cqt34pzmkvRvtm4nySZJ5Bv3LAepUD1ZjY/aPjQbceuFtbU6JIbdVARHcYSMHYaUHnN4KOZrToXGBaLoidAS7KJT8pJqZj1sm2zSecQeWqlfTC7jtXN3NE1y6jFvCo7MSKAZpTnZTlhl8bDSBzNPeinGRd20dwEKdYD2W3I0sVO/eMjY0CfobMnWypHMUUDeylHytvJqOvQTuYj3YyPDbaj7+LyWXyhNonYLcJ3dohVmA7mBIDeKnJ82ue4p0jgn4hFaG2kD6sw3a4Vg0ZJYqMZMWUKNvg+FdtdW6yxvG4yrqysPUwIP+aAiqpRsfZQPRm4Z7WIucuq6HJ73jJjc/FTRznsn2UWchaw1NQa5vWysrKytKH4mfkZf6b/AJTTJTsPYKW8THyMv9N/ymmIOy+wUjzbvLbNKbzsXsDnlJFLFn6askiD3qJPhTWguNWJmjwjaZFIeJyMhZEOVJHeDuCPBjWnMdmuT6ccahDJbC0a+nyJfJ181AMhZJCQQOewNPuE8REyZxpdTpljPnRuBup9XeDyIII50UIlDFwoDMAGYAaiByBPM4zQc70M43GQLQ2r2csallgfGkx53aJxswBbBHdmumJqsxqSGIGoAgHAyAcZAPMZwPhS7pBxfydAEXrJ5DogiB3kfHf6KLzZu4e4EBODgSX95MM4RYbceGqMPK+D3469R7q6EGlnR/hnk8Kxltb5Z5ZO+SWQlpHx3ZYnA7hgd1MhQbUv4L+4j9h/MaPBpfwX9wnsP5jQMQaR8TGm/tZDyeK4hH1iYpgPuwv8KcIaXdJbB5ovkiBNGyywk8taHzSe4MupD6nNAXfXaQxvLI2lEVnZj3KoyT8BXGWPHWkKPdSypJK0c1vZ2yM00USaipl0Akhww1asDkKe3hTiFlIkZ0iRGRgwyY2B0yRuBuGBBU1fwzgMME01winrZivWMTnZBhVX0RtyoOZlvXSXXZTvJNHGolsbpSk0yIzHWjOA2vtnB3U4ArtOHXqTRJKhysihl8cMMjPgaHu+DQvNFctGDNEGEb5IIDggg45jc7GqlaKxt2LMxRC7DOCxMkjMsagDc6m0qOfKg0tZNfEJ8co4IkJ7tTvK5HtA0n7VOs0p6N2bpG0kwxNK5llHPSWwFjz36FCr7jTY0Fc7cvrCtya0l7vrCpJoNgaS9E+zFJGfOS4uQftXEkq/9ZFNOu6kRxb3ZJ2iutO/ctwi6QD4a41UD6UWO+gdMgPMA7EbjuPMezaq5LuKJcM8cYAzhmVAFHfuRgVZmuS6bcKubiVOotLSURKGEt0CxLFv3cYXkOyCSfEUHWwhWwwAO2zDB2PgfCt1NVWDNoXWAG0jUF3UNjcA94zSzpLdnQLeM4mnzGmOaJj5WX1BVzv6RUd9Bt0PObVG7pGlkH1ZZnkX+zCmknI+ytbSBY0WNBhUUKo8AowB8BWSnapVnKisNZUGsPWmsqM1IrSqr/HVSZ5aGz3/ADTnapj4hsPkpht/LJ/xVfFj8hL/AE5PyGmCjYeykebd5C/tJfQm/BkP+FrP2mnoy/gS/wClGgVhFacyDiAikcSo00MwGBKsMu45hZFKaZFyeR5Z2IO9aLxu4TZ445fpIZYifbHIhC/eNF3/ABhusMFuglmGNZJ0xQg8jK43yRyQZJ9Q3rRODTvvPeTEnmsIWGMezYv8WoBZeNztsvk8A9OWR5WHsjVVB97irOFrawsZWnEs7DDzSMurHoIBgRp9FdvHJ3q6Tg06bwXkynuWUJNGT9IEBsexhU2XGpBItvdIIpWz1bqxMM+N8Ix3V8b6G354JwaAscXt/wCfH99f1rZeKQHlNH99f1ovFR1Y8B8KCkX8P82P76/rQnBZ06hBrXPa+cPTamBt0PzF+6KXcIsIjEpMSEktklFJPbbmcUBguE9NfvCtjcL6S/eFVNwyH+TH9xf0qBw2E/wY/uL+lAtv+HlZGuLWRElbHWRsfkZ8DALgbq4AwJBvyBDAAVrH0jK7T20yHxRfKEPrVosnHtUVrxeaFH6iC2jmuCurQFVUjU8nlfB0LnkMEnuBwaHi6NPIR11wqNz6u2hijUD2urOfbkeygMk6SahiC2uJD9JPJ0HtabTt7Aay04a0kiXF0ytIgzHEhzDC2CGdSQC7nJGojYcgMnIk/RXQNUdxvyC3EUMsZPrwqt8GqeHvEJBBc20MUrZ6tlVWhmxz6tiAQ2N9B354zjNB0gceI+Nbax4j40H+yLf+RF9xf0qRwW2/kRfcX9KAidh2d/nDvrcild9wO3AGIIxl1GVXS27AbMuCK3HAYPRf8aX/AHoGJNUX1kk0bRyKGRhgg/EEHmCDuCNwQKoPAoPB/wAaX/eoPA4fCT8eX/egAjuLm27EqPcxDzZowDMo8JYh55+mm571okdKLTG86qfRfVGw+y4B/tSi6lhIfyeN5Fjz1k73EyW6FfOGsMTIw32UHcEEg0JYzCaOSRb5EEQ1SBo7hNC4J1MJZg2nY79+KB7+3zJ2bWF5mPz2VooF9bSOBqHqQMau4Twsxs00r9bO4AeTGAFG4jjX5iDw5k7nJpBwi9Mi9YubqNfOaCS4ilH0uolftjv7LewGnvDba3mQSRPIynOCJ5eYOCCC2QRyIO4oG2rNavyPsoZODx+Mv48v+9T+zUXcNJkeM0pHvBbBqLOU1lYagVHrZU1FTRQvGP3Mv9N/ymmfcKWcY/cS/Ub/ABTSkebd5bA0u6Q37RRfJAGWRljhB5dY+wJ9SjUx9SGmOKS8ROq+tYzyWKab7QMUSn4Sv8a05iOG8PW2h0R9pgCzM5wZJCMs8jeJO5PdSXojwlDM955ZLdSNqVyGItgcjIij5YXGAcn45roOK2XXwyw6ivWI6ahzXWpXI9ma53glrJwqxWOafrmEqRx7EKvWyJHHGo54GSfjQXdK+BwyzQzNd3FvN5kQikwGIy37oghuZyccudOb3hq3EHVTYOQMso0lXG4kTvUg7jwpLx7oxLPfW13FcGLql0OuCSya9TBd8dodk57seFdOKBX0ZvpJI2SYgzROYpiBgMygFZAO4OrK2PpEd1NhSOBdHEZMHaW3jbH0opWQn4SKPsingoIzQnBj8ivtf87UV30Jwj90vtf87UBbUv45xLyeFpAupuysaenI7BI197MM+rNMCKR8bXVc2idweWUjx6uIouffMD7QKAngvChbxkFtcjkvNKeckjec3sHIDuAAobg3RmCCaS4wzzyFi00h1MFZs9WvcqDYYHhTS9hLxsquYywwHXBZc94yCM0p6L9GvJDIRc3E3WYJEz68EZyV22znf2UF3FejFvcTLPOpl0KFRHYmJCCSZAnLVv5x8BRXE+Hx3ERifkcEEecjDdXU9zA4INV9I+Crdw9S8kiRlgXEZ0s4HJS3MDPPHPFbcD4THbQrDEXKLnTrcuwyc41HfFBV0dvndGjmIM0TGOUjYMQAVkA7gylW99NgaRxJo4g+P4sCsR3aoZCufhIB7qdgUFHET2V/qR/nFWqao4l5q/1I/wA4q8UFmaSccZppVtEYqCvWXDqcMsWSqxqeYMhDDPcqvjfFOwKScBXU9zNnJkmZR6lgAhCj1akc/aNBbxSOKO2KdaLaJQF1qVTQvgpbZfDNCcI4TAYXNvcySpKmlXeQXIU79pWfJJyQcE425VV0yspnWKWFdbRFyEwGwzxsiShGIDlCc6SeRPeKH6FWFwI55Jl6p5dA8wRl3RCrTGNdk1ZAx4Rg99AV0U6mOV4V4g9zMv7yN5I2K79yKBoxywKI4vF5NJ5XHshIF0g81k5ddjudNsnvXOc4Fcx0T4bdLNBDJFoSAq2rqtOjTEySDr8/K9YzZ9nPBrv54VdWRhlWBVgeRDDBH96CzVneq3Oxpb0UkJto1YkmPXESeZMDtFn36M0ycc6LOVOK0Iqwmq2NZetIrKysFFC8Y/cS/VP6U1FKeNfuH9392FNjSPNu8ppNxMab21kPJ0mh+03VyqPhC/wp1QHH+HmeEqjaZFKvE55LIhyhPqPmn1Ma05jFpH0litrki1knEcqGOZdLqsiaGJSRdQIO60fwXiYuI9WNDqdMsZ86KQAakP8AkHvBBGxpb006KLfIg1iOSJw8bmNZBkAjS6t5y7nagb2l3G+VSVZGTAfSysQSNtWnkTg0RQHR/hPk8IjypOSSUjSFcnwRAAP81bxXiKW8Zkfu2VRuzufNRB3sTsBQL4G18QkIG0UEaZ+lLIzlfuxqftCngFKujtg8cZabHXSsZZsHIDsAAgPeFVVUHv0576aigwUJwsfJj6z/AJ2osCh+HrhPtP8AnagvxSXjXZuLR+4vLET4dZEWGftQge+ndLuPcP6+FowdLZVo39CRGDxt7mUUBmdq4u/6TxMr2/EFmtJFfUhiMmCit8nKk0YPsIPvFdNwTiInjyRpkU6ZYzzjkXzl9Y7we8EGhuknR83IQxzyW8seoLJHg9l8akZW2YHSp9ooE3RXjfWXC29mXkt4gz3M1wZDKWl1GMR69yMjwxjlXYvSzo50fjtEKqzyO7a5ZpDqklfllj6hsByFGcVv44ImlkOFUd25YnZVUd7E4AFAuRw9+2P4UCg+2eQtj4RD407ApT0dtHRGkmGJpW6yQc9GQAkee/QoVfaCabrQCcU81f6ifmFXpVHFPNX+pH+YURHQWAUk6OEATx53juJtX/5H60f9ZRTykF4Rb3PWnaKcKjnuSVciJj9dSUz4qg76BxGKC4vaXLvEYZ1iRW+VVow5dcg9k/NOxHfzo6GuY6WdHbme4jlilCoFjUZeRGgZJdbSIqbSFlwpDeFB1CCtzURilfSW5OkW8Z+WnyiY5ov8WU+AVSftFR30GvRL/jB+6SSWRfqyzyOv9mFNH5GotbZY0WNBhUUKo8AoAA+AqZORos5DZrDWZrUmsvW2NQDUmsWiheLsBC5PLs59XaG9Fniluf48X4ifrUip8aRw3ZmpXiMH86L8RP1qwXcZ/iJ99f1qqWJfRHwFY9lGecaH7I/Sq59IPiHDFd+uhl6qcDGtcMrqNwkqZxIoOcbgjJwRVX7Tuo9pLMy/TtpY2B9eiZkZfZv7TRZ4dD/Kj+4v6VvFw+L+VH9xf0pk6QS8WuX2jsZEPc1xLFGnwiaR/wDrVljwVusE9w/XTLnRgaYoc7Hqk33I5uxJO/IHFELAo5Ko9wrSFB4D4VMnSY4qcUEnOrdR8aZOkRiqbMdn7T/naq9Z8T8aX3NlGdRMaEltyVBJ5d+KZOk601qUpAthF/KT7i/pUmyj/lp90fpTJ0jOKcGDOJoJDDOBjXp1JIvMJLHka18NwR3EZORDxW6jwJrJ255e2dJUOOR0uyOufDB9p51nkUe3yafdH6VolsnoL90UydKx+N3DbQ2E5PpTtFBGD6zqZvgpqyy4LI0i3F06yypkxIgIhgztlFO7Pg41tvjOAMkVqtsnoL90VPVL6I+Apk6TcLW4Wk3VL4D4Ctgg8B8KZOkVxbZU/qR/mFGRilcUCnGVU7jmAaLEC+ivwFMpgWaGvLVJUaORQyMCGU7gg91USWyHmin7IrGsYv5afcX9Kq9IGDym17Oh7mEeaykeUIO4MrYEoHpAhttwx3q1ulNt85pEPovBMjfApv7qthsYv5afcX9K0NpH/LT7oodLReOSS7W1vI5/mTK0EK+slxrb2Kp9oonhPCjEWlkfrZ3ADyEYAA3CRr8xB4d/M5NBwWyegv3RRAiX0R8BQ6TSq35H2UHa8jVpY+NFmny1rUitjWVHpf/Z"/>
          <p:cNvSpPr>
            <a:spLocks noChangeAspect="1" noChangeArrowheads="1"/>
          </p:cNvSpPr>
          <p:nvPr/>
        </p:nvSpPr>
        <p:spPr bwMode="auto">
          <a:xfrm>
            <a:off x="765175" y="465137"/>
            <a:ext cx="3323892" cy="33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2" y="465136"/>
            <a:ext cx="8829657" cy="60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9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484784"/>
            <a:ext cx="7992888" cy="443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Кейс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эмоции у детей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Определите эмоциональное состояние детей М и </a:t>
            </a:r>
            <a:r>
              <a:rPr lang="ru-RU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Д:</a:t>
            </a:r>
            <a:endParaRPr lang="ru-RU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Запишите в рабочей тетради в виде:</a:t>
            </a:r>
          </a:p>
          <a:p>
            <a:pPr marL="7112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3200" b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Радость</a:t>
            </a:r>
            <a:endParaRPr lang="ru-RU" sz="32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12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 </a:t>
            </a:r>
          </a:p>
          <a:p>
            <a:pPr marL="7112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7112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7-</a:t>
            </a:r>
          </a:p>
        </p:txBody>
      </p:sp>
    </p:spTree>
    <p:extLst>
      <p:ext uri="{BB962C8B-B14F-4D97-AF65-F5344CB8AC3E}">
        <p14:creationId xmlns:p14="http://schemas.microsoft.com/office/powerpoint/2010/main" val="2338852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215900" y="393700"/>
            <a:ext cx="8970963" cy="63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ru-RU" altLang="ru-RU" sz="2400" b="1">
                <a:solidFill>
                  <a:srgbClr val="000000"/>
                </a:solidFill>
              </a:rPr>
              <a:t>Значение темы (актуальность изучаемой проблемы):</a:t>
            </a:r>
            <a:r>
              <a:rPr lang="ru-RU" altLang="ru-RU" sz="2400">
                <a:solidFill>
                  <a:srgbClr val="000000"/>
                </a:solidFill>
              </a:rPr>
              <a:t> Наличием тесной связи между эмоциональным состоянием человека и его соматическим и психологическим благополучием определяет актуальность данной темы для будущего врача. Хорошо известно благотворное действие эмоционального состояния на течение болезни. Эмоциональный компонент входит в в структуру как внутренней картины болезни, так и внутренней картины здоровья. Врач должен обладать психологическими знаниями о эмоционально-волевых и мотивационно-потребностных сферах, чтобы создать собственную стратегию саморазвития и самообразования, так и лучше понять переживания пациентов, а также уметь редуцировать отрицательные переживания больных. Умение правильно оценить и контролировать собственные эмоции поможет в ситуациях, требующих принятия быстрого, неординарного решения.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10764" y="438828"/>
            <a:ext cx="8351837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r>
              <a:rPr lang="ru-RU" altLang="ru-RU" sz="2200" b="1" dirty="0"/>
              <a:t>Эмоциональные мимические реакции у детей</a:t>
            </a:r>
          </a:p>
          <a:p>
            <a:pPr algn="r">
              <a:buClrTx/>
              <a:buFontTx/>
              <a:buNone/>
            </a:pPr>
            <a:r>
              <a:rPr lang="ru-RU" altLang="ru-RU" sz="2600" b="1" dirty="0">
                <a:solidFill>
                  <a:srgbClr val="7E0021"/>
                </a:solidFill>
              </a:rPr>
              <a:t>Определите эмоциональное состояние (Д1-М1):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95400"/>
            <a:ext cx="4319588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368425"/>
            <a:ext cx="40322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126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360363" y="620688"/>
            <a:ext cx="8351837" cy="4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  <a:buClrTx/>
              <a:buFontTx/>
              <a:buNone/>
            </a:pPr>
            <a:r>
              <a:rPr lang="ru-RU" altLang="ru-RU" sz="2600" b="1" dirty="0">
                <a:solidFill>
                  <a:srgbClr val="7E0021"/>
                </a:solidFill>
              </a:rPr>
              <a:t>Определите эмоциональное состояние (Д2-М2):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23963"/>
            <a:ext cx="439102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223963"/>
            <a:ext cx="4176713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06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215900" y="404664"/>
            <a:ext cx="8712200" cy="67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425"/>
              </a:spcAft>
              <a:buClrTx/>
              <a:buFontTx/>
              <a:buNone/>
            </a:pPr>
            <a:r>
              <a:rPr lang="ru-RU" altLang="ru-RU" sz="2800" b="1" dirty="0">
                <a:solidFill>
                  <a:srgbClr val="7E0021"/>
                </a:solidFill>
              </a:rPr>
              <a:t>Определите эмоциональное состояние (Д3-М3):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27100"/>
            <a:ext cx="4606925" cy="56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54" y="922841"/>
            <a:ext cx="4032250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787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215900" y="476672"/>
            <a:ext cx="8640763" cy="60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  <a:buClrTx/>
              <a:buFontTx/>
              <a:buNone/>
            </a:pPr>
            <a:r>
              <a:rPr lang="ru-RU" altLang="ru-RU" sz="2600" b="1" dirty="0">
                <a:solidFill>
                  <a:srgbClr val="7E0021"/>
                </a:solidFill>
              </a:rPr>
              <a:t>Определите эмоциональное состояние (Д4-М4):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90600"/>
            <a:ext cx="4392612" cy="56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079500"/>
            <a:ext cx="4248150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731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44463" y="476672"/>
            <a:ext cx="8856662" cy="60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  <a:buClrTx/>
              <a:buFontTx/>
              <a:buNone/>
            </a:pPr>
            <a:r>
              <a:rPr lang="ru-RU" altLang="ru-RU" sz="2800" b="1" dirty="0">
                <a:solidFill>
                  <a:srgbClr val="7E0021"/>
                </a:solidFill>
              </a:rPr>
              <a:t>Определите эмоциональное состояние (Д5-М5):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79500"/>
            <a:ext cx="44640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081088"/>
            <a:ext cx="4319587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687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215900" y="476672"/>
            <a:ext cx="8783638" cy="60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  <a:buClrTx/>
              <a:buFontTx/>
              <a:buNone/>
            </a:pPr>
            <a:r>
              <a:rPr lang="ru-RU" altLang="ru-RU" sz="2800" b="1" dirty="0">
                <a:solidFill>
                  <a:srgbClr val="7E0021"/>
                </a:solidFill>
              </a:rPr>
              <a:t>Определите эмоциональное состояние (Д6-М6):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079500"/>
            <a:ext cx="417512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063625"/>
            <a:ext cx="410368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843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215900" y="404664"/>
            <a:ext cx="8783638" cy="67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  <a:buClrTx/>
              <a:buFontTx/>
              <a:buNone/>
            </a:pPr>
            <a:r>
              <a:rPr lang="ru-RU" altLang="ru-RU" sz="2400" b="1" dirty="0"/>
              <a:t>Эмоциональные мимические реакции у детей</a:t>
            </a:r>
          </a:p>
          <a:p>
            <a:pPr algn="r">
              <a:spcAft>
                <a:spcPts val="425"/>
              </a:spcAft>
              <a:buClrTx/>
              <a:buFontTx/>
              <a:buNone/>
            </a:pPr>
            <a:r>
              <a:rPr lang="ru-RU" altLang="ru-RU" sz="2800" b="1" dirty="0">
                <a:solidFill>
                  <a:srgbClr val="7E0021"/>
                </a:solidFill>
              </a:rPr>
              <a:t>Определите эмоциональное состояние (Д7-М7):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12776"/>
            <a:ext cx="4103688" cy="535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412775"/>
            <a:ext cx="4319587" cy="537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853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446088" y="303213"/>
            <a:ext cx="8280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425"/>
              </a:spcAft>
              <a:buClrTx/>
              <a:buFontTx/>
              <a:buNone/>
            </a:pPr>
            <a:r>
              <a:rPr lang="ru-RU" altLang="ru-RU" sz="2800" b="1">
                <a:solidFill>
                  <a:srgbClr val="7E0021"/>
                </a:solidFill>
              </a:rPr>
              <a:t>Эмоциональные мимические реакции детей</a:t>
            </a: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36550" y="936625"/>
            <a:ext cx="8736013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indent="-225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5425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5425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5425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5425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3200" b="1" dirty="0"/>
              <a:t>1 (явная радость)</a:t>
            </a:r>
            <a:r>
              <a:rPr lang="ru-RU" altLang="ru-RU" sz="2800" b="1" dirty="0"/>
              <a:t> </a:t>
            </a:r>
            <a:r>
              <a:rPr lang="ru-RU" altLang="ru-RU" sz="2600" dirty="0"/>
              <a:t>наиболее частыми ответами детей являются: «смеется», «хохочет», «радуется».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2 (страх):</a:t>
            </a:r>
            <a:r>
              <a:rPr lang="ru-RU" altLang="ru-RU" sz="2600" dirty="0"/>
              <a:t> «страшно», «испугался», «кричит», «болит» (вариант «больно»).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3 (сердитость):</a:t>
            </a:r>
            <a:r>
              <a:rPr lang="ru-RU" altLang="ru-RU" sz="2800" dirty="0"/>
              <a:t> </a:t>
            </a:r>
            <a:r>
              <a:rPr lang="ru-RU" altLang="ru-RU" sz="2600" dirty="0"/>
              <a:t>«плохое настроение», «сердится», «обижен».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4 (приветливость):</a:t>
            </a:r>
            <a:r>
              <a:rPr lang="ru-RU" altLang="ru-RU" sz="2600" dirty="0"/>
              <a:t> «хорошее», «радуется», «все хорошо», «веселое».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5 (удивление):</a:t>
            </a:r>
            <a:r>
              <a:rPr lang="ru-RU" altLang="ru-RU" sz="2600" dirty="0"/>
              <a:t> «радостно», «страшно и весело».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6 (обида): </a:t>
            </a:r>
            <a:r>
              <a:rPr lang="ru-RU" altLang="ru-RU" sz="2600" dirty="0"/>
              <a:t>«сердится», «обиделся», «плачет».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7 (задумчивость):</a:t>
            </a:r>
            <a:r>
              <a:rPr lang="ru-RU" altLang="ru-RU" sz="2800" b="1" dirty="0"/>
              <a:t> </a:t>
            </a:r>
            <a:r>
              <a:rPr lang="ru-RU" altLang="ru-RU" sz="2600" dirty="0"/>
              <a:t>«просто смотрит», «обычное», «грустное».</a:t>
            </a:r>
          </a:p>
          <a:p>
            <a:pPr lvl="4">
              <a:buClrTx/>
              <a:buFontTx/>
              <a:buNone/>
            </a:pPr>
            <a:r>
              <a:rPr lang="ru-RU" altLang="ru-RU" sz="2600" dirty="0"/>
              <a:t>                                             </a:t>
            </a:r>
            <a:endParaRPr lang="ru-RU" altLang="ru-RU" sz="2400" dirty="0">
              <a:solidFill>
                <a:srgbClr val="7E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86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5900" y="217488"/>
            <a:ext cx="8877300" cy="642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2600" b="1" dirty="0">
                <a:solidFill>
                  <a:srgbClr val="7E0021"/>
                </a:solidFill>
              </a:rPr>
              <a:t>Упражнение «Эмоциональная гимнастика»</a:t>
            </a:r>
          </a:p>
          <a:p>
            <a:pPr eaLnBrk="1" hangingPunct="1">
              <a:buSzPct val="100000"/>
            </a:pPr>
            <a:r>
              <a:rPr lang="ru-RU" altLang="ru-RU" sz="2600" dirty="0">
                <a:solidFill>
                  <a:srgbClr val="000000"/>
                </a:solidFill>
              </a:rPr>
              <a:t>Каждый студент </a:t>
            </a:r>
            <a:r>
              <a:rPr lang="ru-RU" altLang="ru-RU" sz="2600" dirty="0" err="1">
                <a:solidFill>
                  <a:srgbClr val="000000"/>
                </a:solidFill>
              </a:rPr>
              <a:t>по-очереди</a:t>
            </a:r>
            <a:r>
              <a:rPr lang="ru-RU" altLang="ru-RU" sz="2600" dirty="0">
                <a:solidFill>
                  <a:srgbClr val="000000"/>
                </a:solidFill>
              </a:rPr>
              <a:t> изображает эмоцию - группа определяет. </a:t>
            </a:r>
          </a:p>
          <a:p>
            <a:pPr eaLnBrk="1" hangingPunct="1">
              <a:buSzPct val="100000"/>
            </a:pPr>
            <a:r>
              <a:rPr lang="ru-RU" altLang="ru-RU" sz="2600" dirty="0">
                <a:solidFill>
                  <a:srgbClr val="000000"/>
                </a:solidFill>
              </a:rPr>
              <a:t>Если группа угадывает эмоцию — весь квартет получает по 1 баллу.</a:t>
            </a:r>
          </a:p>
          <a:p>
            <a:pPr eaLnBrk="1" hangingPunct="1">
              <a:buSzPct val="100000"/>
            </a:pPr>
            <a:r>
              <a:rPr lang="ru-RU" altLang="ru-RU" sz="2600" dirty="0">
                <a:solidFill>
                  <a:srgbClr val="000000"/>
                </a:solidFill>
              </a:rPr>
              <a:t>Затем группа показывает определённую эмоцию (из карточки) любым доступным способом...</a:t>
            </a:r>
          </a:p>
          <a:p>
            <a:pPr algn="ctr" eaLnBrk="1" hangingPunct="1">
              <a:buSzPct val="100000"/>
            </a:pPr>
            <a:r>
              <a:rPr lang="ru-RU" altLang="ru-RU" sz="2600" i="1" dirty="0">
                <a:solidFill>
                  <a:srgbClr val="7E0021"/>
                </a:solidFill>
              </a:rPr>
              <a:t>Нельзя произносить название эмоции или показывать карточку окружающим!</a:t>
            </a:r>
          </a:p>
          <a:p>
            <a:pPr eaLnBrk="1" hangingPunct="1">
              <a:buSzPct val="100000"/>
            </a:pPr>
            <a:r>
              <a:rPr lang="ru-RU" altLang="ru-RU" sz="2600" b="1" dirty="0">
                <a:solidFill>
                  <a:srgbClr val="000000"/>
                </a:solidFill>
              </a:rPr>
              <a:t>Задача</a:t>
            </a:r>
            <a:r>
              <a:rPr lang="ru-RU" altLang="ru-RU" sz="2600" dirty="0">
                <a:solidFill>
                  <a:srgbClr val="000000"/>
                </a:solidFill>
              </a:rPr>
              <a:t> остальных участников группы – назвать эмоцию, которую изображают и придумать ситуации из жизни в которых эта эмоция возникает.</a:t>
            </a:r>
          </a:p>
          <a:p>
            <a:pPr eaLnBrk="1" hangingPunct="1">
              <a:buSzPct val="100000"/>
            </a:pPr>
            <a:endParaRPr lang="ru-RU" altLang="ru-RU" sz="1600" b="1" dirty="0">
              <a:solidFill>
                <a:srgbClr val="000066"/>
              </a:solidFill>
            </a:endParaRPr>
          </a:p>
          <a:p>
            <a:pPr eaLnBrk="1" hangingPunct="1">
              <a:buSzPct val="100000"/>
            </a:pPr>
            <a:r>
              <a:rPr lang="ru-RU" altLang="ru-RU" sz="2600" b="1" dirty="0">
                <a:solidFill>
                  <a:srgbClr val="000066"/>
                </a:solidFill>
              </a:rPr>
              <a:t>Варианты эмоций:</a:t>
            </a:r>
            <a:r>
              <a:rPr lang="ru-RU" altLang="ru-RU" sz="2600" dirty="0">
                <a:solidFill>
                  <a:srgbClr val="000066"/>
                </a:solidFill>
              </a:rPr>
              <a:t> интерес, удовольствие, удивление, горе, гнев, веселье, отвращение, презрение, страх, умиление, стыд, вина, радость, скука, испуг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26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576263" y="863600"/>
            <a:ext cx="8496300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1640" rIns="90000" bIns="45000"/>
          <a:lstStyle>
            <a:lvl1pPr marL="215900" indent="-193675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1000"/>
              </a:spcAft>
              <a:buSzPct val="100000"/>
              <a:defRPr/>
            </a:pPr>
            <a:r>
              <a:rPr lang="ru-RU" altLang="ru-RU" sz="3200" b="1" dirty="0" smtClean="0">
                <a:solidFill>
                  <a:srgbClr val="000033"/>
                </a:solidFill>
              </a:rPr>
              <a:t> Вспомните:</a:t>
            </a:r>
          </a:p>
          <a:p>
            <a:pPr marL="417513" indent="-395288" eaLnBrk="1" hangingPunct="1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3200" dirty="0" smtClean="0"/>
              <a:t>свое эмоциональное состояние в начале и в конце упражнения</a:t>
            </a:r>
          </a:p>
          <a:p>
            <a:pPr marL="417513" indent="-395288" eaLnBrk="1" hangingPunct="1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3200" dirty="0" smtClean="0"/>
              <a:t>что хотелось сказать или сделать</a:t>
            </a:r>
          </a:p>
          <a:p>
            <a:pPr marL="417513" indent="-395288" eaLnBrk="1" hangingPunct="1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3200" dirty="0" smtClean="0"/>
              <a:t>какие мысли приходили в момент разглядывания другого человека;</a:t>
            </a:r>
          </a:p>
          <a:p>
            <a:pPr marL="417513" indent="-395288" eaLnBrk="1" hangingPunct="1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3200" dirty="0" smtClean="0"/>
              <a:t>о чем, казалось, думал партнер.</a:t>
            </a:r>
          </a:p>
          <a:p>
            <a:pPr marL="417513" indent="-395288" eaLnBrk="1" hangingPunct="1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3200" dirty="0" smtClean="0">
                <a:cs typeface="Times New Roman" panose="02020603050405020304" pitchFamily="18" charset="0"/>
              </a:rPr>
              <a:t>какую эмоцию было сложнее всего изобразить?</a:t>
            </a:r>
          </a:p>
          <a:p>
            <a:pPr algn="ctr" eaLnBrk="1" hangingPunct="1">
              <a:lnSpc>
                <a:spcPct val="93000"/>
              </a:lnSpc>
              <a:spcAft>
                <a:spcPts val="1000"/>
              </a:spcAft>
              <a:buSzPct val="100000"/>
              <a:defRPr/>
            </a:pPr>
            <a:r>
              <a:rPr lang="ru-RU" altLang="ru-RU" sz="2600" i="1" dirty="0" smtClean="0">
                <a:solidFill>
                  <a:srgbClr val="7E0021"/>
                </a:solidFill>
                <a:cs typeface="Times New Roman" panose="02020603050405020304" pitchFamily="18" charset="0"/>
              </a:rPr>
              <a:t>Претензии, наставления — </a:t>
            </a:r>
            <a:r>
              <a:rPr lang="ru-RU" altLang="ru-RU" sz="2600" b="1" i="1" dirty="0" smtClean="0">
                <a:solidFill>
                  <a:srgbClr val="7E0021"/>
                </a:solidFill>
                <a:cs typeface="Times New Roman" panose="02020603050405020304" pitchFamily="18" charset="0"/>
              </a:rPr>
              <a:t>НЕТ</a:t>
            </a:r>
            <a:r>
              <a:rPr lang="ru-RU" altLang="ru-RU" sz="2600" i="1" dirty="0" smtClean="0">
                <a:solidFill>
                  <a:srgbClr val="7E0021"/>
                </a:solidFill>
                <a:cs typeface="Times New Roman" panose="02020603050405020304" pitchFamily="18" charset="0"/>
              </a:rPr>
              <a:t>!</a:t>
            </a:r>
          </a:p>
          <a:p>
            <a:pPr marL="430213" indent="-409575" eaLnBrk="1" hangingPunct="1">
              <a:lnSpc>
                <a:spcPct val="93000"/>
              </a:lnSpc>
              <a:spcAft>
                <a:spcPts val="1000"/>
              </a:spcAft>
              <a:buSzPct val="45000"/>
              <a:defRPr/>
            </a:pPr>
            <a:endParaRPr lang="ru-RU" altLang="ru-RU" sz="2600" i="1" dirty="0" smtClean="0">
              <a:solidFill>
                <a:srgbClr val="7E0021"/>
              </a:solidFill>
              <a:cs typeface="Times New Roman" panose="02020603050405020304" pitchFamily="18" charset="0"/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5543550" y="360363"/>
            <a:ext cx="31130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>
                <a:solidFill>
                  <a:srgbClr val="7E0021"/>
                </a:solidFill>
              </a:rPr>
              <a:t>Обсуждение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287338" y="1584325"/>
            <a:ext cx="8783637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4313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Aft>
                <a:spcPts val="425"/>
              </a:spcAft>
              <a:buSzPct val="100000"/>
              <a:defRPr/>
            </a:pPr>
            <a:r>
              <a:rPr lang="ru-RU" altLang="ru-RU" sz="2500" smtClean="0"/>
              <a:t>В содержании волевого действия выделяются три основных признака:</a:t>
            </a:r>
          </a:p>
          <a:p>
            <a:pPr marL="214313" indent="-212725" eaLnBrk="1" hangingPunct="1">
              <a:spcAft>
                <a:spcPts val="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500" b="1" smtClean="0"/>
              <a:t>Воля обеспечивает целенаправленность и упорядоченность человеческой деятельности</a:t>
            </a:r>
            <a:r>
              <a:rPr lang="ru-RU" altLang="ru-RU" sz="2500" smtClean="0"/>
              <a:t>. </a:t>
            </a:r>
          </a:p>
          <a:p>
            <a:pPr marL="214313" indent="-212725" eaLnBrk="1" hangingPunct="1">
              <a:spcAft>
                <a:spcPts val="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500" b="1" smtClean="0"/>
              <a:t>Воля как способность человека к саморегуляции</a:t>
            </a:r>
            <a:r>
              <a:rPr lang="ru-RU" altLang="ru-RU" sz="2500" smtClean="0"/>
              <a:t> делает его относительно свободным от внешних обстоятельств, по-настоящему превращает его в активного субъекта.</a:t>
            </a:r>
          </a:p>
          <a:p>
            <a:pPr marL="214313" indent="-212725" eaLnBrk="1" hangingPunct="1">
              <a:spcAft>
                <a:spcPts val="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500" b="1" smtClean="0"/>
              <a:t>Воля — это сознательное преодоление человеком трудностей на пути к поставленной цели</a:t>
            </a:r>
            <a:r>
              <a:rPr lang="ru-RU" altLang="ru-RU" sz="2500" smtClean="0"/>
              <a:t>. </a:t>
            </a:r>
            <a:r>
              <a:rPr lang="ru-RU" altLang="ru-RU" sz="2400" smtClean="0"/>
              <a:t>Сталкиваясь с препятствиями, человек либо отказывается от действия в выбранном направлении, либо увеличивает усилия. чтобы преодолеть возникшие трудности.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503238" y="503238"/>
            <a:ext cx="849630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b="1">
                <a:solidFill>
                  <a:srgbClr val="7E0021"/>
                </a:solidFill>
              </a:rPr>
              <a:t>Воля - уникальная способность личности произвольно контролировать свое поведение.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503238" y="503238"/>
            <a:ext cx="849630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b="1">
                <a:solidFill>
                  <a:srgbClr val="7E0021"/>
                </a:solidFill>
              </a:rPr>
              <a:t>Воля - уникальная способность личности произвольно контролировать свое поведение.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50825" y="1495425"/>
            <a:ext cx="8750300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600" b="1" smtClean="0"/>
              <a:t>                     Функции воли:</a:t>
            </a:r>
          </a:p>
          <a:p>
            <a:pPr indent="360363" eaLnBrk="1" hangingPunct="1">
              <a:spcAft>
                <a:spcPts val="1000"/>
              </a:spcAft>
              <a:buSzPct val="100000"/>
              <a:defRPr/>
            </a:pPr>
            <a:r>
              <a:rPr lang="ru-RU" altLang="ru-RU" sz="2600" b="1" smtClean="0"/>
              <a:t>инициирующая, или побудительная</a:t>
            </a:r>
            <a:r>
              <a:rPr lang="ru-RU" altLang="ru-RU" sz="2600" smtClean="0"/>
              <a:t>, обеспечивающая начало действия в целях преодоления возникающих препятствий;</a:t>
            </a:r>
          </a:p>
          <a:p>
            <a:pPr indent="360363" eaLnBrk="1" hangingPunct="1">
              <a:spcAft>
                <a:spcPts val="1000"/>
              </a:spcAft>
              <a:buSzPct val="100000"/>
              <a:defRPr/>
            </a:pPr>
            <a:r>
              <a:rPr lang="ru-RU" altLang="ru-RU" sz="2600" b="1" smtClean="0"/>
              <a:t>стабилизирующая</a:t>
            </a:r>
            <a:r>
              <a:rPr lang="ru-RU" altLang="ru-RU" sz="2600" smtClean="0"/>
              <a:t>, связанную с волевыми усилиями по поддержанию активности на должном уровне при возникновении внешних и внутренних помех;</a:t>
            </a:r>
          </a:p>
          <a:p>
            <a:pPr indent="360363" eaLnBrk="1" hangingPunct="1">
              <a:spcAft>
                <a:spcPts val="1000"/>
              </a:spcAft>
              <a:buSzPct val="100000"/>
              <a:defRPr/>
            </a:pPr>
            <a:r>
              <a:rPr lang="ru-RU" altLang="ru-RU" sz="2600" b="1" smtClean="0"/>
              <a:t>тормозная</a:t>
            </a:r>
            <a:r>
              <a:rPr lang="ru-RU" altLang="ru-RU" sz="2600" smtClean="0"/>
              <a:t>, которая состоит в том, чтобы сдерживать другие, зачастую сильные желания, не согласующиеся с главными целями деятельности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6300192" y="332656"/>
            <a:ext cx="345598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3200" b="1" dirty="0">
                <a:solidFill>
                  <a:srgbClr val="663399"/>
                </a:solidFill>
              </a:rPr>
              <a:t>Практикум</a:t>
            </a:r>
            <a:r>
              <a:rPr lang="ru-RU" altLang="ru-RU" sz="2600" b="1" dirty="0">
                <a:solidFill>
                  <a:srgbClr val="663399"/>
                </a:solidFill>
              </a:rPr>
              <a:t> 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323528" y="980728"/>
            <a:ext cx="8712894" cy="493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3200" b="1" dirty="0">
                <a:solidFill>
                  <a:srgbClr val="000000"/>
                </a:solidFill>
              </a:rPr>
              <a:t>Индивидуально:</a:t>
            </a:r>
          </a:p>
          <a:p>
            <a:pPr algn="ctr" eaLnBrk="1" hangingPunct="1">
              <a:buSzPct val="100000"/>
            </a:pPr>
            <a:r>
              <a:rPr lang="ru-RU" altLang="ru-RU" sz="3200" b="1" dirty="0">
                <a:solidFill>
                  <a:srgbClr val="7E0021"/>
                </a:solidFill>
              </a:rPr>
              <a:t> 1. Методика САН </a:t>
            </a:r>
            <a:r>
              <a:rPr lang="ru-RU" altLang="ru-RU" sz="3200" dirty="0">
                <a:solidFill>
                  <a:srgbClr val="7E0021"/>
                </a:solidFill>
              </a:rPr>
              <a:t> "</a:t>
            </a:r>
            <a:r>
              <a:rPr lang="ru-RU" altLang="ru-RU" sz="3200" b="1" dirty="0">
                <a:solidFill>
                  <a:srgbClr val="7E0021"/>
                </a:solidFill>
              </a:rPr>
              <a:t>С</a:t>
            </a:r>
            <a:r>
              <a:rPr lang="ru-RU" altLang="ru-RU" sz="3200" dirty="0">
                <a:solidFill>
                  <a:srgbClr val="7E0021"/>
                </a:solidFill>
              </a:rPr>
              <a:t>амочувствие. </a:t>
            </a:r>
            <a:r>
              <a:rPr lang="ru-RU" altLang="ru-RU" sz="3200" b="1" dirty="0">
                <a:solidFill>
                  <a:srgbClr val="7E0021"/>
                </a:solidFill>
              </a:rPr>
              <a:t>А</a:t>
            </a:r>
            <a:r>
              <a:rPr lang="ru-RU" altLang="ru-RU" sz="3200" dirty="0">
                <a:solidFill>
                  <a:srgbClr val="7E0021"/>
                </a:solidFill>
              </a:rPr>
              <a:t>ктивность.</a:t>
            </a:r>
            <a:r>
              <a:rPr lang="ru-RU" altLang="ru-RU" sz="3200" b="1" dirty="0">
                <a:solidFill>
                  <a:srgbClr val="7E0021"/>
                </a:solidFill>
              </a:rPr>
              <a:t> Н</a:t>
            </a:r>
            <a:r>
              <a:rPr lang="ru-RU" altLang="ru-RU" sz="3200" dirty="0">
                <a:solidFill>
                  <a:srgbClr val="7E0021"/>
                </a:solidFill>
              </a:rPr>
              <a:t>астроение" </a:t>
            </a:r>
          </a:p>
          <a:p>
            <a:pPr algn="ctr" eaLnBrk="1" hangingPunct="1">
              <a:buSzPct val="100000"/>
            </a:pPr>
            <a:r>
              <a:rPr lang="ru-RU" altLang="ru-RU" sz="3200" b="1" dirty="0">
                <a:solidFill>
                  <a:srgbClr val="7E0021"/>
                </a:solidFill>
              </a:rPr>
              <a:t>2. </a:t>
            </a:r>
            <a:r>
              <a:rPr lang="ru-RU" altLang="ru-RU" sz="3200" b="1" dirty="0" smtClean="0">
                <a:solidFill>
                  <a:srgbClr val="7E0021"/>
                </a:solidFill>
              </a:rPr>
              <a:t>Тест «Способность самоуправления».</a:t>
            </a:r>
            <a:endParaRPr lang="ru-RU" altLang="ru-RU" sz="3200" b="1" dirty="0">
              <a:solidFill>
                <a:srgbClr val="000000"/>
              </a:solidFill>
            </a:endParaRPr>
          </a:p>
          <a:p>
            <a:pPr algn="ctr" eaLnBrk="1" hangingPunct="1">
              <a:buSzPct val="100000"/>
            </a:pPr>
            <a:endParaRPr lang="ru-RU" altLang="ru-RU" sz="1400" dirty="0">
              <a:solidFill>
                <a:srgbClr val="000000"/>
              </a:solidFill>
            </a:endParaRPr>
          </a:p>
          <a:p>
            <a:pPr algn="ctr" eaLnBrk="1" hangingPunct="1">
              <a:buSzPct val="100000"/>
            </a:pPr>
            <a:r>
              <a:rPr lang="ru-RU" altLang="ru-RU" sz="3200" b="1" dirty="0">
                <a:solidFill>
                  <a:srgbClr val="000000"/>
                </a:solidFill>
              </a:rPr>
              <a:t>Работа в парах:</a:t>
            </a:r>
          </a:p>
          <a:p>
            <a:pPr algn="ctr" eaLnBrk="1" hangingPunct="1">
              <a:buSzPct val="100000"/>
            </a:pPr>
            <a:r>
              <a:rPr lang="ru-RU" altLang="ru-RU" sz="3200" dirty="0">
                <a:solidFill>
                  <a:srgbClr val="7E0021"/>
                </a:solidFill>
                <a:cs typeface="Times New Roman" panose="02020603050405020304" pitchFamily="18" charset="0"/>
              </a:rPr>
              <a:t>3. Исследование уровня тревожности по</a:t>
            </a:r>
            <a:r>
              <a:rPr lang="ru-RU" altLang="ru-RU" sz="3200" b="1" dirty="0">
                <a:solidFill>
                  <a:srgbClr val="7E0021"/>
                </a:solidFill>
                <a:cs typeface="Times New Roman" panose="02020603050405020304" pitchFamily="18" charset="0"/>
              </a:rPr>
              <a:t> методике </a:t>
            </a:r>
            <a:r>
              <a:rPr lang="ru-RU" altLang="ru-RU" sz="3200" b="1" dirty="0" err="1" smtClean="0">
                <a:solidFill>
                  <a:srgbClr val="7E0021"/>
                </a:solidFill>
                <a:cs typeface="Times New Roman" panose="02020603050405020304" pitchFamily="18" charset="0"/>
              </a:rPr>
              <a:t>Спилбергера</a:t>
            </a:r>
            <a:r>
              <a:rPr lang="ru-RU" altLang="ru-RU" sz="3200" b="1" dirty="0" smtClean="0">
                <a:solidFill>
                  <a:srgbClr val="7E0021"/>
                </a:solidFill>
                <a:cs typeface="Times New Roman" panose="02020603050405020304" pitchFamily="18" charset="0"/>
              </a:rPr>
              <a:t>-Ханина</a:t>
            </a:r>
          </a:p>
          <a:p>
            <a:pPr algn="ctr" eaLnBrk="1" hangingPunct="1">
              <a:buSzPct val="100000"/>
            </a:pPr>
            <a:endParaRPr lang="ru-RU" altLang="ru-RU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</a:pPr>
            <a:r>
              <a:rPr lang="ru-RU" altLang="ru-RU" sz="2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На </a:t>
            </a:r>
            <a:r>
              <a:rPr lang="ru-RU" altLang="ru-RU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Дом</a:t>
            </a:r>
          </a:p>
          <a:p>
            <a:pPr algn="ctr" eaLnBrk="1" hangingPunct="1">
              <a:buSzPct val="100000"/>
            </a:pPr>
            <a:r>
              <a:rPr lang="ru-RU" altLang="ru-RU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Структура эмоционального интеллекта   </a:t>
            </a:r>
            <a:r>
              <a:rPr lang="ru-RU" altLang="ru-RU" sz="3200" b="1" dirty="0">
                <a:solidFill>
                  <a:srgbClr val="7E0021"/>
                </a:solidFill>
                <a:cs typeface="Times New Roman" panose="02020603050405020304" pitchFamily="18" charset="0"/>
              </a:rPr>
              <a:t>https://onlinetestpad.com/hmfhmhqkzxu3e</a:t>
            </a:r>
          </a:p>
          <a:p>
            <a:pPr algn="ctr" eaLnBrk="1" hangingPunct="1">
              <a:buSzPct val="100000"/>
            </a:pPr>
            <a:endParaRPr lang="ru-RU" altLang="ru-RU" sz="3200" b="1" dirty="0">
              <a:solidFill>
                <a:srgbClr val="7E002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6335713" y="144463"/>
            <a:ext cx="2735262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>
                <a:solidFill>
                  <a:srgbClr val="663399"/>
                </a:solidFill>
              </a:rPr>
              <a:t>    Практикум 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2600" b="1">
              <a:solidFill>
                <a:srgbClr val="663399"/>
              </a:solidFill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17475" y="482600"/>
            <a:ext cx="9026525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ru-RU" altLang="ru-RU" sz="2400" b="1" smtClean="0"/>
              <a:t>Шкала самооценки </a:t>
            </a:r>
          </a:p>
          <a:p>
            <a:pPr algn="ctr" eaLnBrk="1" hangingPunct="1">
              <a:buSzPct val="100000"/>
              <a:defRPr/>
            </a:pPr>
            <a:r>
              <a:rPr lang="ru-RU" altLang="ru-RU" sz="2400" b="1" smtClean="0"/>
              <a:t>(Самочувствие. Активность. Настроение)</a:t>
            </a:r>
          </a:p>
          <a:p>
            <a:pPr algn="ctr" eaLnBrk="1" hangingPunct="1">
              <a:buSzPct val="100000"/>
              <a:defRPr/>
            </a:pPr>
            <a:r>
              <a:rPr lang="ru-RU" altLang="ru-RU" sz="2200" smtClean="0"/>
              <a:t>Методика разработана  в 1973 году. Опросник САН направлен на исследование особенностей психоэмоционального состояния.</a:t>
            </a:r>
          </a:p>
          <a:p>
            <a:pPr algn="ctr" eaLnBrk="1" hangingPunct="1">
              <a:buSzPct val="100000"/>
              <a:defRPr/>
            </a:pPr>
            <a:endParaRPr lang="ru-RU" altLang="ru-RU" sz="2200" smtClean="0"/>
          </a:p>
          <a:p>
            <a:pPr indent="323850" eaLnBrk="1" hangingPunct="1">
              <a:buSzPct val="100000"/>
              <a:defRPr/>
            </a:pPr>
            <a:r>
              <a:rPr lang="ru-RU" altLang="ru-RU" sz="2400" smtClean="0"/>
              <a:t>При разработке методики авторы исходили из того, что три основные составляющие функционального психоэмоционального состояния — </a:t>
            </a:r>
            <a:r>
              <a:rPr lang="ru-RU" altLang="ru-RU" sz="2400" i="1" smtClean="0"/>
              <a:t>самочувствие, активность и настроение</a:t>
            </a:r>
            <a:r>
              <a:rPr lang="ru-RU" altLang="ru-RU" sz="2400" smtClean="0"/>
              <a:t> могут быть охарактеризованы полярными оценками, между которыми существует  последовательность промежуточных значений.</a:t>
            </a:r>
          </a:p>
          <a:p>
            <a:pPr indent="323850" eaLnBrk="1" hangingPunct="1">
              <a:buSzPct val="100000"/>
              <a:defRPr/>
            </a:pPr>
            <a:r>
              <a:rPr lang="ru-RU" altLang="ru-RU" sz="2400" smtClean="0"/>
              <a:t>Опросник состоит из 30 пар слов, являющихся полярными характеристиками (по 10 пар слов для каждой категории). На бланке обследования между полярными характеристиками располагается рейтинговая шкала. Испытуемому предлагают соотнести свое состояние с определенной оценкой на шкале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655763" y="119063"/>
            <a:ext cx="7207250" cy="67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>
                <a:solidFill>
                  <a:srgbClr val="7E0021"/>
                </a:solidFill>
              </a:rPr>
              <a:t>     СИТУАЦИОННЫЕ ЗАДАЧИ ПО ТЕМЕ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360363" y="792163"/>
            <a:ext cx="835183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>
                <a:solidFill>
                  <a:srgbClr val="000000"/>
                </a:solidFill>
              </a:rPr>
              <a:t>1. Студентка на экзамене испытывает чувство неуверенности, психическую скованность из-за страха перед преподавателем. В результате отвечает ниже своих возможностей, несмотря на то, что материал ему знаком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>
                <a:solidFill>
                  <a:srgbClr val="000000"/>
                </a:solidFill>
              </a:rPr>
              <a:t>Вопрос 1:</a:t>
            </a:r>
            <a:r>
              <a:rPr lang="ru-RU" altLang="ru-RU" sz="2600">
                <a:solidFill>
                  <a:srgbClr val="000000"/>
                </a:solidFill>
              </a:rPr>
              <a:t> Укажите, какой психологический феномен имеет место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87338" y="4049713"/>
            <a:ext cx="8783637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>
                <a:solidFill>
                  <a:srgbClr val="000000"/>
                </a:solidFill>
              </a:rPr>
              <a:t>Ответ 1: </a:t>
            </a:r>
            <a:r>
              <a:rPr lang="ru-RU" altLang="ru-RU" sz="2600">
                <a:solidFill>
                  <a:srgbClr val="000000"/>
                </a:solidFill>
              </a:rPr>
              <a:t>Студентка находится в состоянии эмоциональной напряженности, что мешает ей сосредоточиться и нарушает продуктивность  деятельности. Данный феномен связан с тормозящим действием аффекта на интеллектуальную деятельность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655763" y="119063"/>
            <a:ext cx="7207250" cy="67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>
                <a:solidFill>
                  <a:srgbClr val="7E0021"/>
                </a:solidFill>
              </a:rPr>
              <a:t>     СИТУАЦИОННЫЕ ЗАДАЧИ ПО ТЕМЕ</a:t>
            </a: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360363" y="792163"/>
            <a:ext cx="835183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>
                <a:solidFill>
                  <a:srgbClr val="000000"/>
                </a:solidFill>
              </a:rPr>
              <a:t>1. Студентка на экзамене испытывает чувство неуверенности, психическую скованность из-за страха перед преподавателем. В результате отвечает ниже своих возможностей, несмотря на то, что материал ему знаком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360363" y="2995613"/>
            <a:ext cx="8351837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>
                <a:solidFill>
                  <a:srgbClr val="000000"/>
                </a:solidFill>
              </a:rPr>
              <a:t>Вопрос 2:</a:t>
            </a:r>
            <a:r>
              <a:rPr lang="ru-RU" altLang="ru-RU" sz="2600">
                <a:solidFill>
                  <a:srgbClr val="000000"/>
                </a:solidFill>
              </a:rPr>
              <a:t> Какие личностные компетенции у него сформированы недостаточно?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5900" y="4032250"/>
            <a:ext cx="8937625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>
                <a:solidFill>
                  <a:srgbClr val="000000"/>
                </a:solidFill>
              </a:rPr>
              <a:t>Ответ 2: </a:t>
            </a:r>
            <a:r>
              <a:rPr lang="ru-RU" altLang="ru-RU" sz="2600">
                <a:solidFill>
                  <a:srgbClr val="000000"/>
                </a:solidFill>
              </a:rPr>
              <a:t>Недостаточно сформированы способность к саморегуляции поведения, эмоциональной регуляции. Необходимо порекомендовать освоить какой-либо из методов саморегуляции;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26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655763" y="119063"/>
            <a:ext cx="7207250" cy="67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>
                <a:solidFill>
                  <a:srgbClr val="7E0021"/>
                </a:solidFill>
              </a:rPr>
              <a:t>СИТУАЦИОННЫЕ ЗАДАЧИ ПО ТЕМЕ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87338" y="762000"/>
            <a:ext cx="8774112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800">
                <a:solidFill>
                  <a:srgbClr val="000000"/>
                </a:solidFill>
              </a:rPr>
              <a:t>2. За время экспериментально-психологического исследования настроение испытуемого несколько раз изменялось по незначительному поводу: от грустного до несколько повышенного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800" b="1">
                <a:solidFill>
                  <a:srgbClr val="000000"/>
                </a:solidFill>
              </a:rPr>
              <a:t>Вопрос 1:</a:t>
            </a:r>
            <a:r>
              <a:rPr lang="ru-RU" altLang="ru-RU" sz="2800">
                <a:solidFill>
                  <a:srgbClr val="000000"/>
                </a:solidFill>
              </a:rPr>
              <a:t> Оцените эмоциональное состояние пациента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2800">
              <a:solidFill>
                <a:srgbClr val="000000"/>
              </a:soli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58775" y="4176713"/>
            <a:ext cx="8640763" cy="222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800" b="1">
                <a:solidFill>
                  <a:srgbClr val="000000"/>
                </a:solidFill>
              </a:rPr>
              <a:t>Ответ 1:</a:t>
            </a:r>
            <a:r>
              <a:rPr lang="ru-RU" altLang="ru-RU" sz="2800">
                <a:solidFill>
                  <a:srgbClr val="000000"/>
                </a:solidFill>
              </a:rPr>
              <a:t> Имеет место эмоциональная лабильность. Она характерна для астенических состояний или может быть чертой характера у эмоционально-лабильных личностей</a:t>
            </a:r>
            <a:r>
              <a:rPr lang="ru-RU" altLang="ru-RU" sz="1000">
                <a:solidFill>
                  <a:srgbClr val="000000"/>
                </a:solidFill>
              </a:rPr>
              <a:t>;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10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2016125" y="192088"/>
            <a:ext cx="525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200">
                <a:solidFill>
                  <a:srgbClr val="7E0021"/>
                </a:solidFill>
              </a:rPr>
              <a:t>СИТУАЦИОННЫЕ ЗАДАЧИ</a:t>
            </a: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319088" y="576263"/>
            <a:ext cx="8824912" cy="41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>
                <a:solidFill>
                  <a:srgbClr val="000000"/>
                </a:solidFill>
              </a:rPr>
              <a:t>Пациент П. обратился к психотерапевту с жалобами на то, что испытывает выраженные трудности при принятии решений. Он постоянно думает о том, что существует множество вариантов выхода из проблемной ситуации и боится, что тот вариант, который он предпочтет, окажется неправильным, а ему будет потом стыдно перед окружающими. В результате время принятия решения резко затягивается, и когда П.,. наконец, чувствует себя готовым к осуществлению задуманного, момент часто оказывается упущенным, а необходимость в реализации принятого решения отпадает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503238" y="4860925"/>
            <a:ext cx="835183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b="1">
                <a:solidFill>
                  <a:srgbClr val="000000"/>
                </a:solidFill>
              </a:rPr>
              <a:t>Вопрос 1: </a:t>
            </a:r>
            <a:r>
              <a:rPr lang="ru-RU" altLang="ru-RU" sz="2400">
                <a:solidFill>
                  <a:srgbClr val="000000"/>
                </a:solidFill>
              </a:rPr>
              <a:t>С каким феноменом мы имеем дело</a:t>
            </a:r>
            <a:r>
              <a:rPr lang="ru-RU" altLang="ru-RU" sz="2000">
                <a:solidFill>
                  <a:srgbClr val="000000"/>
                </a:solidFill>
              </a:rPr>
              <a:t>;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31800" y="5456238"/>
            <a:ext cx="8567738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200" b="1">
                <a:solidFill>
                  <a:srgbClr val="000000"/>
                </a:solidFill>
              </a:rPr>
              <a:t>Ответ 1: </a:t>
            </a:r>
            <a:r>
              <a:rPr lang="ru-RU" altLang="ru-RU" sz="2200">
                <a:solidFill>
                  <a:srgbClr val="000000"/>
                </a:solidFill>
              </a:rPr>
              <a:t>Затягиваются этапы борьбы мотивов и выбора ведущего мотива, в результате чего действие остается неосуществленным;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016125" y="192088"/>
            <a:ext cx="525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200">
                <a:solidFill>
                  <a:srgbClr val="000000"/>
                </a:solidFill>
              </a:rPr>
              <a:t>СИТУАЦИОННЫЕ ЗАДАЧИ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360363" y="4146550"/>
            <a:ext cx="884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b="1">
                <a:solidFill>
                  <a:srgbClr val="000033"/>
                </a:solidFill>
              </a:rPr>
              <a:t>Вопрос 2: </a:t>
            </a:r>
            <a:r>
              <a:rPr lang="ru-RU" altLang="ru-RU" sz="2400">
                <a:solidFill>
                  <a:srgbClr val="000033"/>
                </a:solidFill>
              </a:rPr>
              <a:t>Какую стратегию общения необходимо выбрать, исходя из внутренней картины заболевания</a:t>
            </a:r>
            <a:r>
              <a:rPr lang="ru-RU" altLang="ru-RU" sz="2400">
                <a:solidFill>
                  <a:srgbClr val="000000"/>
                </a:solidFill>
              </a:rPr>
              <a:t>;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60363" y="5003800"/>
            <a:ext cx="87058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b="1">
                <a:solidFill>
                  <a:srgbClr val="000000"/>
                </a:solidFill>
              </a:rPr>
              <a:t>Ответ 2:</a:t>
            </a:r>
            <a:r>
              <a:rPr lang="ru-RU" altLang="ru-RU" sz="2400">
                <a:solidFill>
                  <a:srgbClr val="000000"/>
                </a:solidFill>
              </a:rPr>
              <a:t> Важно внимательно изучить историю болезни, проработать поведенческие особенности по постановке ближних и дальних целей. Рассмотреть вариант четкого планирования с фиксацией выполненного мероприятия.;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19088" y="576263"/>
            <a:ext cx="8824912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200">
                <a:solidFill>
                  <a:srgbClr val="000000"/>
                </a:solidFill>
              </a:rPr>
              <a:t>Пациент П. обратился к психотерапевту с жалобами на то, что испытывает выраженные трудности при принятии решений. Он постоянно думает о том, что существует множество вариантов выхода из проблемной ситуации и боится, что тот вариант, который он предпочтет, окажется неправильным, а ему будет потом стыдно перед окружающими. В результате время принятия решения резко затягивается, и когда П.,. наконец, чувствует себя готовым к осуществлению задуманного, момент часто оказывается упущенным, а необходимость в реализации принятого решения отпадает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4176713" y="144463"/>
            <a:ext cx="4968875" cy="487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2600" b="1">
                <a:solidFill>
                  <a:srgbClr val="7E0021"/>
                </a:solidFill>
              </a:rPr>
              <a:t>    Следующее занятие</a:t>
            </a: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231775" y="1566863"/>
            <a:ext cx="8912225" cy="52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ru-RU" altLang="ru-RU" sz="2400">
                <a:solidFill>
                  <a:srgbClr val="000000"/>
                </a:solidFill>
              </a:rPr>
              <a:t>План: </a:t>
            </a:r>
          </a:p>
          <a:p>
            <a:pPr eaLnBrk="1" hangingPunct="1">
              <a:buSzPct val="100000"/>
            </a:pPr>
            <a:r>
              <a:rPr lang="ru-RU" altLang="ru-RU" sz="2400">
                <a:solidFill>
                  <a:srgbClr val="000000"/>
                </a:solidFill>
              </a:rPr>
              <a:t>1. Определение понятий «личность», «индивид», «индивидуальность». </a:t>
            </a:r>
          </a:p>
          <a:p>
            <a:pPr eaLnBrk="1" hangingPunct="1">
              <a:buSzPct val="100000"/>
            </a:pPr>
            <a:r>
              <a:rPr lang="ru-RU" altLang="ru-RU" sz="2400">
                <a:solidFill>
                  <a:srgbClr val="000000"/>
                </a:solidFill>
              </a:rPr>
              <a:t>2. Структура Личности. </a:t>
            </a:r>
          </a:p>
          <a:p>
            <a:pPr eaLnBrk="1" hangingPunct="1">
              <a:buSzPct val="100000"/>
            </a:pPr>
            <a:r>
              <a:rPr lang="ru-RU" altLang="ru-RU" sz="2400">
                <a:solidFill>
                  <a:srgbClr val="000000"/>
                </a:solidFill>
              </a:rPr>
              <a:t>3. Общая характеристика сознания и самосознания. Функции сознания. Формирование сознания в онтогенезе. </a:t>
            </a:r>
          </a:p>
          <a:p>
            <a:pPr eaLnBrk="1" hangingPunct="1">
              <a:buSzPct val="100000"/>
            </a:pPr>
            <a:r>
              <a:rPr lang="ru-RU" altLang="ru-RU" sz="2400">
                <a:solidFill>
                  <a:srgbClr val="000000"/>
                </a:solidFill>
              </a:rPr>
              <a:t>4. Понятие о темпераменте. Типы темперамента. Психологическая характеристика типов темперамента.</a:t>
            </a:r>
          </a:p>
          <a:p>
            <a:pPr eaLnBrk="1" hangingPunct="1">
              <a:buSzPct val="100000"/>
            </a:pPr>
            <a:r>
              <a:rPr lang="ru-RU" altLang="ru-RU" sz="2400">
                <a:solidFill>
                  <a:srgbClr val="000000"/>
                </a:solidFill>
              </a:rPr>
              <a:t> 5. Понятие о характере. Структура характера. Связь темперамента и характера человека со свойствами личности. </a:t>
            </a:r>
          </a:p>
          <a:p>
            <a:pPr eaLnBrk="1" hangingPunct="1">
              <a:buSzPct val="100000"/>
            </a:pPr>
            <a:r>
              <a:rPr lang="ru-RU" altLang="ru-RU" sz="2400">
                <a:solidFill>
                  <a:srgbClr val="000000"/>
                </a:solidFill>
              </a:rPr>
              <a:t>6. Понятие «акцентуации характера». </a:t>
            </a:r>
          </a:p>
          <a:p>
            <a:pPr eaLnBrk="1" hangingPunct="1">
              <a:buSzPct val="100000"/>
            </a:pPr>
            <a:r>
              <a:rPr lang="ru-RU" altLang="ru-RU" sz="2400">
                <a:solidFill>
                  <a:srgbClr val="000000"/>
                </a:solidFill>
              </a:rPr>
              <a:t>7. Практикум на определение темперамента личности, выявления акцентуации характера.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431800" y="647700"/>
            <a:ext cx="86407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800" b="1">
                <a:solidFill>
                  <a:srgbClr val="111111"/>
                </a:solidFill>
              </a:rPr>
              <a:t>Психология личности. Структура, сознание, темперамент, характер</a:t>
            </a:r>
            <a:r>
              <a:rPr lang="ru-RU" altLang="ru-RU" sz="1000">
                <a:solidFill>
                  <a:srgbClr val="111111"/>
                </a:solidFill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539552" y="332656"/>
            <a:ext cx="8229600" cy="177351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Aft>
                <a:spcPts val="288"/>
              </a:spcAft>
              <a:buSzPct val="100000"/>
            </a:pPr>
            <a:r>
              <a:rPr lang="ru-RU" altLang="ru-RU" sz="26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  </a:t>
            </a:r>
            <a:r>
              <a:rPr lang="ru-RU" altLang="ru-RU" sz="2600" b="1" i="1" dirty="0">
                <a:solidFill>
                  <a:srgbClr val="000000"/>
                </a:solidFill>
              </a:rPr>
              <a:t>Эмоции  </a:t>
            </a:r>
            <a:r>
              <a:rPr lang="ru-RU" altLang="ru-RU" sz="2600" dirty="0">
                <a:solidFill>
                  <a:srgbClr val="000000"/>
                </a:solidFill>
              </a:rPr>
              <a:t>- процесс отражения субъективного отношения человека к объектам и явлениям окружающего мира, другим людям и самому себе в форме непосредственного переживания.</a:t>
            </a:r>
          </a:p>
          <a:p>
            <a:pPr eaLnBrk="1" hangingPunct="1">
              <a:spcAft>
                <a:spcPts val="288"/>
              </a:spcAft>
              <a:buSzPct val="100000"/>
            </a:pPr>
            <a:r>
              <a:rPr lang="ru-RU" altLang="ru-RU" sz="2600" dirty="0">
                <a:solidFill>
                  <a:srgbClr val="000000"/>
                </a:solidFill>
              </a:rPr>
              <a:t>          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14" y="2331504"/>
            <a:ext cx="583247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973142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2400"/>
              </a:lnSpc>
              <a:spcAft>
                <a:spcPts val="0"/>
              </a:spcAft>
              <a:buSzPct val="100000"/>
            </a:pPr>
            <a:r>
              <a:rPr lang="ru-RU" altLang="ru-RU" sz="2800" dirty="0" smtClean="0">
                <a:solidFill>
                  <a:srgbClr val="000000"/>
                </a:solidFill>
              </a:rPr>
              <a:t>Эмоции выражают состояние субъекта и его отношение к объекту. </a:t>
            </a:r>
            <a:endParaRPr lang="ru-RU" altLang="ru-RU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342900" y="287338"/>
            <a:ext cx="8605838" cy="589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200" b="1" smtClean="0">
                <a:solidFill>
                  <a:srgbClr val="000066"/>
                </a:solidFill>
              </a:rPr>
              <a:t>Рекомендуемая литература для самостоятельной работы</a:t>
            </a:r>
          </a:p>
          <a:p>
            <a:pPr algn="ctr" eaLnBrk="1" hangingPunct="1">
              <a:spcAft>
                <a:spcPts val="425"/>
              </a:spcAft>
              <a:buSzPct val="100000"/>
              <a:defRPr/>
            </a:pPr>
            <a:r>
              <a:rPr lang="ru-RU" altLang="ru-RU" sz="2600" b="1" smtClean="0"/>
              <a:t>Основная литература</a:t>
            </a:r>
          </a:p>
          <a:p>
            <a:pPr eaLnBrk="1" hangingPunct="1">
              <a:spcAft>
                <a:spcPts val="425"/>
              </a:spcAft>
              <a:buSzPct val="100000"/>
              <a:defRPr/>
            </a:pPr>
            <a:r>
              <a:rPr lang="ru-RU" altLang="ru-RU" sz="2600" b="1" smtClean="0">
                <a:solidFill>
                  <a:srgbClr val="193300"/>
                </a:solidFill>
              </a:rPr>
              <a:t>Психология и педагогика</a:t>
            </a:r>
            <a:r>
              <a:rPr lang="ru-RU" altLang="ru-RU" sz="2600" b="1" smtClean="0"/>
              <a:t> </a:t>
            </a:r>
            <a:r>
              <a:rPr lang="ru-RU" altLang="ru-RU" sz="2600" b="1" smtClean="0">
                <a:solidFill>
                  <a:srgbClr val="7E0021"/>
                </a:solidFill>
              </a:rPr>
              <a:t>в медицинском образовании</a:t>
            </a:r>
            <a:r>
              <a:rPr lang="ru-RU" altLang="ru-RU" sz="2600" smtClean="0"/>
              <a:t>/Под ред. Н.В. Кудрявой.-М. 2016.-320 с.</a:t>
            </a:r>
          </a:p>
          <a:p>
            <a:pPr algn="ctr" eaLnBrk="1" hangingPunct="1">
              <a:spcAft>
                <a:spcPts val="425"/>
              </a:spcAft>
              <a:buSzPct val="100000"/>
              <a:defRPr/>
            </a:pPr>
            <a:endParaRPr lang="ru-RU" altLang="ru-RU" sz="2400" b="1" smtClean="0"/>
          </a:p>
          <a:p>
            <a:pPr indent="533400" eaLnBrk="1" hangingPunct="1">
              <a:spcAft>
                <a:spcPts val="425"/>
              </a:spcAft>
              <a:buSzPct val="100000"/>
              <a:defRPr/>
            </a:pPr>
            <a:r>
              <a:rPr lang="ru-RU" altLang="ru-RU" sz="2300" b="1" smtClean="0">
                <a:solidFill>
                  <a:srgbClr val="7E0021"/>
                </a:solidFill>
              </a:rPr>
              <a:t>Обучающимся</a:t>
            </a:r>
            <a:r>
              <a:rPr lang="ru-RU" altLang="ru-RU" sz="2300" smtClean="0"/>
              <a:t> — </a:t>
            </a:r>
            <a:r>
              <a:rPr lang="ru-RU" altLang="ru-RU" sz="2300" b="1" smtClean="0">
                <a:solidFill>
                  <a:srgbClr val="7E0021"/>
                </a:solidFill>
              </a:rPr>
              <a:t>Учебные ресурсы</a:t>
            </a:r>
            <a:r>
              <a:rPr lang="ru-RU" altLang="ru-RU" sz="2300" b="1" smtClean="0"/>
              <a:t> </a:t>
            </a:r>
            <a:r>
              <a:rPr lang="ru-RU" altLang="ru-RU" sz="2300" smtClean="0"/>
              <a:t>- </a:t>
            </a:r>
            <a:r>
              <a:rPr lang="ru-RU" altLang="ru-RU" sz="2300" b="1" smtClean="0">
                <a:solidFill>
                  <a:srgbClr val="7E0021"/>
                </a:solidFill>
              </a:rPr>
              <a:t>Видеолекции</a:t>
            </a:r>
            <a:r>
              <a:rPr lang="ru-RU" altLang="ru-RU" sz="2300" smtClean="0"/>
              <a:t> </a:t>
            </a:r>
            <a:r>
              <a:rPr lang="ru-RU" altLang="ru-RU" sz="2400" b="1" smtClean="0"/>
              <a:t>Артюхова, Т. Ю.</a:t>
            </a:r>
            <a:r>
              <a:rPr lang="ru-RU" altLang="ru-RU" sz="2400" smtClean="0"/>
              <a:t> Возрастная психология как наука о закономерностях развития человека [Электронный ресурс] : видеолекция № 5; Красноярский медицинский университет. - Красноярск : КрасГМУ, 2017.</a:t>
            </a:r>
          </a:p>
          <a:p>
            <a:pPr indent="533400" eaLnBrk="1" hangingPunct="1">
              <a:spcAft>
                <a:spcPts val="150"/>
              </a:spcAft>
              <a:buSzPct val="100000"/>
              <a:defRPr/>
            </a:pPr>
            <a:endParaRPr lang="ru-RU" altLang="ru-RU" sz="2400" b="1" smtClean="0"/>
          </a:p>
          <a:p>
            <a:pPr indent="533400" eaLnBrk="1" hangingPunct="1">
              <a:spcAft>
                <a:spcPts val="150"/>
              </a:spcAft>
              <a:buSzPct val="100000"/>
              <a:defRPr/>
            </a:pPr>
            <a:r>
              <a:rPr lang="ru-RU" altLang="ru-RU" sz="2400" b="1" smtClean="0"/>
              <a:t>Дополнительная</a:t>
            </a:r>
          </a:p>
          <a:p>
            <a:pPr indent="533400" eaLnBrk="1" hangingPunct="1">
              <a:spcAft>
                <a:spcPts val="150"/>
              </a:spcAft>
              <a:buSzPct val="100000"/>
              <a:defRPr/>
            </a:pPr>
            <a:r>
              <a:rPr lang="ru-RU" altLang="ru-RU" sz="2300" b="1" smtClean="0"/>
              <a:t>Гавриленко, Л. С.</a:t>
            </a:r>
            <a:r>
              <a:rPr lang="ru-RU" altLang="ru-RU" sz="2300" smtClean="0"/>
              <a:t> Психология и педагогика : учеб. пособие для студентов, обучающихся по специальности 060101 - Лечебное дело / Л. С. Гавриленко, В. Б. Чупина. - Красноярск : тип. КрасГМУ, 2015. - 240 с.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403225"/>
            <a:ext cx="4356100" cy="59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863600" y="863600"/>
            <a:ext cx="467995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ru-RU" altLang="ru-RU" sz="4800" b="1">
                <a:solidFill>
                  <a:srgbClr val="7E0021"/>
                </a:solidFill>
                <a:latin typeface="Comic Sans MS" panose="030F0702030302020204" pitchFamily="66" charset="0"/>
              </a:rPr>
              <a:t>Спасибо  </a:t>
            </a:r>
          </a:p>
          <a:p>
            <a:pPr algn="ctr" eaLnBrk="1" hangingPunct="1">
              <a:buSzPct val="100000"/>
            </a:pPr>
            <a:r>
              <a:rPr lang="ru-RU" altLang="ru-RU" sz="4800" b="1">
                <a:solidFill>
                  <a:srgbClr val="7E0021"/>
                </a:solidFill>
                <a:latin typeface="Comic Sans MS" panose="030F0702030302020204" pitchFamily="66" charset="0"/>
              </a:rPr>
              <a:t>за внимание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1780"/>
            <a:ext cx="8218488" cy="62981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Систематика видов эмоций: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91596"/>
            <a:ext cx="8964488" cy="5805756"/>
          </a:xfrm>
        </p:spPr>
        <p:txBody>
          <a:bodyPr/>
          <a:lstStyle/>
          <a:p>
            <a:r>
              <a:rPr lang="ru-RU" sz="2700" dirty="0" smtClean="0"/>
              <a:t>По </a:t>
            </a:r>
            <a:r>
              <a:rPr lang="ru-RU" sz="2700" dirty="0"/>
              <a:t>характеру влияния на общее психофизическое состояние человека эмоции делятся </a:t>
            </a:r>
            <a:r>
              <a:rPr lang="ru-RU" sz="2700" dirty="0" smtClean="0"/>
              <a:t>на: </a:t>
            </a:r>
            <a:r>
              <a:rPr lang="ru-RU" b="1" i="1" dirty="0"/>
              <a:t>стенические и астенические</a:t>
            </a:r>
            <a:r>
              <a:rPr lang="ru-RU" sz="2700" dirty="0"/>
              <a:t>.</a:t>
            </a:r>
          </a:p>
          <a:p>
            <a:r>
              <a:rPr lang="ru-RU" sz="2700" dirty="0"/>
              <a:t>По характеру переживаний и субъективной значимости для человека – на </a:t>
            </a:r>
            <a:r>
              <a:rPr lang="ru-RU" sz="2700" b="1" i="1" dirty="0"/>
              <a:t>положительные, нейтральные и отрицательные.</a:t>
            </a:r>
          </a:p>
          <a:p>
            <a:r>
              <a:rPr lang="ru-RU" sz="2700" dirty="0"/>
              <a:t>По выраженности и продолжительности эмоций </a:t>
            </a:r>
            <a:r>
              <a:rPr lang="ru-RU" sz="2700" dirty="0" smtClean="0"/>
              <a:t>выделяют: </a:t>
            </a:r>
            <a:r>
              <a:rPr lang="ru-RU" sz="2500" b="1" i="1" dirty="0"/>
              <a:t>эмоциональный фон, эмоциональные</a:t>
            </a:r>
            <a:r>
              <a:rPr lang="ru-RU" sz="2600" b="1" i="1" dirty="0"/>
              <a:t> состояния, эмоциональные реакции.</a:t>
            </a:r>
          </a:p>
          <a:p>
            <a:r>
              <a:rPr lang="ru-RU" sz="2700" dirty="0"/>
              <a:t>По уровню эмоции подразделяются на более простые, глубинные (витальные) – </a:t>
            </a:r>
            <a:r>
              <a:rPr lang="ru-RU" sz="2700" b="1" i="1" dirty="0"/>
              <a:t>протопатические</a:t>
            </a:r>
            <a:r>
              <a:rPr lang="ru-RU" sz="2700" dirty="0"/>
              <a:t>, и более тонкие, дифференцированные – </a:t>
            </a:r>
            <a:r>
              <a:rPr lang="ru-RU" sz="2700" b="1" i="1" dirty="0"/>
              <a:t>эпикритические</a:t>
            </a:r>
            <a:r>
              <a:rPr lang="ru-RU" sz="2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164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60363" y="431800"/>
            <a:ext cx="8496300" cy="553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113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600" b="1" smtClean="0"/>
              <a:t>Эмоции представлены в психике человека в виде четырех основных феноменов: </a:t>
            </a:r>
          </a:p>
          <a:p>
            <a:pPr marL="211138" indent="-206375" eaLnBrk="1" hangingPunct="1"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600" smtClean="0"/>
              <a:t>эмоциональные реакции, </a:t>
            </a:r>
          </a:p>
          <a:p>
            <a:pPr marL="211138" indent="-206375" eaLnBrk="1" hangingPunct="1"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600" smtClean="0"/>
              <a:t>чувства, </a:t>
            </a:r>
          </a:p>
          <a:p>
            <a:pPr marL="211138" indent="-206375" eaLnBrk="1" hangingPunct="1"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600" smtClean="0"/>
              <a:t>эмоциональные состояния, </a:t>
            </a:r>
          </a:p>
          <a:p>
            <a:pPr marL="211138" indent="-206375" eaLnBrk="1" hangingPunct="1"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600" smtClean="0"/>
              <a:t>эмоциональные свойства.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600" b="1" smtClean="0"/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600" b="1" smtClean="0"/>
              <a:t>Эмоциональные реакции —</a:t>
            </a:r>
            <a:r>
              <a:rPr lang="ru-RU" altLang="ru-RU" sz="2600" smtClean="0"/>
              <a:t> непосредственное кратковременное  переживание, протекание какой-либо эмоции (Испуг, радость..). 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6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444889" y="764704"/>
            <a:ext cx="8694738" cy="524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 dirty="0">
                <a:solidFill>
                  <a:schemeClr val="accent6">
                    <a:lumMod val="75000"/>
                  </a:schemeClr>
                </a:solidFill>
              </a:rPr>
              <a:t>Чувства </a:t>
            </a:r>
            <a:r>
              <a:rPr lang="ru-RU" altLang="ru-RU" sz="2600" dirty="0">
                <a:solidFill>
                  <a:srgbClr val="000000"/>
                </a:solidFill>
              </a:rPr>
              <a:t>– эмоциональные состояния, более длительные, чем эмоции, психические состояния, имеющие предметный характер (любовь к Родине). 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 dirty="0">
                <a:solidFill>
                  <a:schemeClr val="accent6">
                    <a:lumMod val="75000"/>
                  </a:schemeClr>
                </a:solidFill>
              </a:rPr>
              <a:t>Эмоциональные состояния</a:t>
            </a:r>
            <a:r>
              <a:rPr lang="ru-RU" altLang="ru-RU" sz="2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altLang="ru-RU" sz="2600" dirty="0">
                <a:solidFill>
                  <a:srgbClr val="000000"/>
                </a:solidFill>
              </a:rPr>
              <a:t>более длительны и устойчивы, чем эмоциональные реакции. 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 dirty="0">
                <a:solidFill>
                  <a:schemeClr val="accent6">
                    <a:lumMod val="75000"/>
                  </a:schemeClr>
                </a:solidFill>
              </a:rPr>
              <a:t>Эмоциональные свойства</a:t>
            </a:r>
            <a:r>
              <a:rPr lang="ru-RU" altLang="ru-RU" sz="2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altLang="ru-RU" sz="2600" dirty="0">
                <a:solidFill>
                  <a:srgbClr val="000000"/>
                </a:solidFill>
              </a:rPr>
              <a:t>- наиболее устойчивые характеристики человека, характеризующие индивидуальные особенности эмоционального реагирования, типичные для конкретного человека (эмоциональная возбудимость (лабильность, вязкость, отзывчивость и </a:t>
            </a:r>
            <a:r>
              <a:rPr lang="ru-RU" altLang="ru-RU" sz="2600" dirty="0" err="1">
                <a:solidFill>
                  <a:srgbClr val="000000"/>
                </a:solidFill>
              </a:rPr>
              <a:t>эмпатия</a:t>
            </a:r>
            <a:r>
              <a:rPr lang="ru-RU" altLang="ru-RU" sz="2600" dirty="0">
                <a:solidFill>
                  <a:srgbClr val="000000"/>
                </a:solidFill>
              </a:rPr>
              <a:t>, огрубление, алекситимия).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2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360363" y="503238"/>
            <a:ext cx="8697912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127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25"/>
              </a:spcBef>
              <a:buSzPct val="70000"/>
            </a:pPr>
            <a:r>
              <a:rPr lang="ru-RU" altLang="ru-RU" sz="3400" b="1">
                <a:solidFill>
                  <a:srgbClr val="FF0000"/>
                </a:solidFill>
              </a:rPr>
              <a:t>Коммуникативная функция эмоций</a:t>
            </a:r>
            <a:r>
              <a:rPr lang="ru-RU" altLang="ru-RU" sz="3400">
                <a:solidFill>
                  <a:srgbClr val="000000"/>
                </a:solidFill>
              </a:rPr>
              <a:t> </a:t>
            </a:r>
            <a:r>
              <a:rPr lang="ru-RU" altLang="ru-RU" sz="2500">
                <a:solidFill>
                  <a:srgbClr val="000000"/>
                </a:solidFill>
              </a:rPr>
              <a:t>заключается в том, что мимика, жесты,  позы, выразительные вдохи, изменение интонации являются «языком человеческих чувств» и позволяют человеку передавать своим переживания другим людям информировать их о своём отношении к явлениям объектам и т.д.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276225" y="3414713"/>
            <a:ext cx="8362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127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450"/>
              </a:spcBef>
              <a:buSzPct val="100000"/>
            </a:pPr>
            <a:r>
              <a:rPr lang="ru-RU" altLang="ru-RU">
                <a:solidFill>
                  <a:srgbClr val="000000"/>
                </a:solidFill>
              </a:rPr>
              <a:t>  </a:t>
            </a:r>
            <a:r>
              <a:rPr lang="ru-RU" altLang="ru-RU" sz="2000">
                <a:solidFill>
                  <a:srgbClr val="000000"/>
                </a:solidFill>
              </a:rPr>
              <a:t>    </a:t>
            </a:r>
            <a:r>
              <a:rPr lang="ru-RU" altLang="ru-RU" sz="2000">
                <a:solidFill>
                  <a:srgbClr val="7E0021"/>
                </a:solidFill>
              </a:rPr>
              <a:t>Известно, что эмоции обладают «заразительностью». «Заражение» эмоциональным состоянием происходит именно потому, что люди могут понять и примерить на себя переживания другого человека</a:t>
            </a:r>
            <a:r>
              <a:rPr lang="ru-RU" altLang="ru-RU">
                <a:solidFill>
                  <a:srgbClr val="7E0021"/>
                </a:solidFill>
              </a:rPr>
              <a:t>.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4751388"/>
            <a:ext cx="1627187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4679950"/>
            <a:ext cx="1477962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4608513"/>
            <a:ext cx="1497012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4535488"/>
            <a:ext cx="16954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679950"/>
            <a:ext cx="1871662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33338"/>
            <a:ext cx="693737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346200" y="1582738"/>
            <a:ext cx="7653338" cy="52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11150" indent="-311150"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25"/>
              </a:spcBef>
              <a:buClr>
                <a:srgbClr val="006666"/>
              </a:buClr>
              <a:buSzPct val="70000"/>
              <a:buFont typeface="Wingdings" panose="05000000000000000000" pitchFamily="2" charset="2"/>
              <a:buChar char=""/>
              <a:defRPr/>
            </a:pPr>
            <a:r>
              <a:rPr lang="ru-RU" altLang="ru-RU" sz="3200" smtClean="0">
                <a:latin typeface="Verdana" panose="020B0604030504040204" pitchFamily="34" charset="0"/>
                <a:cs typeface="Arial" panose="020B0604020202020204" pitchFamily="34" charset="0"/>
              </a:rPr>
              <a:t>жесты (движения рук);</a:t>
            </a:r>
          </a:p>
          <a:p>
            <a:pPr>
              <a:spcBef>
                <a:spcPts val="725"/>
              </a:spcBef>
              <a:buClr>
                <a:srgbClr val="006666"/>
              </a:buClr>
              <a:buSzPct val="70000"/>
              <a:buFont typeface="Wingdings" panose="05000000000000000000" pitchFamily="2" charset="2"/>
              <a:buChar char=""/>
              <a:defRPr/>
            </a:pPr>
            <a:r>
              <a:rPr lang="ru-RU" altLang="ru-RU" sz="3200" b="1" smtClean="0">
                <a:latin typeface="Verdana" panose="020B0604030504040204" pitchFamily="34" charset="0"/>
                <a:cs typeface="Arial" panose="020B0604020202020204" pitchFamily="34" charset="0"/>
              </a:rPr>
              <a:t>мимика</a:t>
            </a:r>
            <a:r>
              <a:rPr lang="ru-RU" altLang="ru-RU" sz="3200" smtClean="0">
                <a:latin typeface="Verdana" panose="020B0604030504040204" pitchFamily="34" charset="0"/>
                <a:cs typeface="Arial" panose="020B0604020202020204" pitchFamily="34" charset="0"/>
              </a:rPr>
              <a:t> (движения мышц лица);</a:t>
            </a:r>
          </a:p>
          <a:p>
            <a:pPr>
              <a:spcBef>
                <a:spcPts val="725"/>
              </a:spcBef>
              <a:buClr>
                <a:srgbClr val="006666"/>
              </a:buClr>
              <a:buSzPct val="70000"/>
              <a:buFont typeface="Wingdings" panose="05000000000000000000" pitchFamily="2" charset="2"/>
              <a:buChar char=""/>
              <a:defRPr/>
            </a:pPr>
            <a:r>
              <a:rPr lang="ru-RU" altLang="ru-RU" sz="3200" smtClean="0">
                <a:latin typeface="Verdana" panose="020B0604030504040204" pitchFamily="34" charset="0"/>
                <a:cs typeface="Arial" panose="020B0604020202020204" pitchFamily="34" charset="0"/>
              </a:rPr>
              <a:t>пантомимика (движения всего тела);</a:t>
            </a:r>
          </a:p>
          <a:p>
            <a:pPr>
              <a:spcBef>
                <a:spcPts val="725"/>
              </a:spcBef>
              <a:buClr>
                <a:srgbClr val="006666"/>
              </a:buClr>
              <a:buSzPct val="70000"/>
              <a:buFont typeface="Wingdings" panose="05000000000000000000" pitchFamily="2" charset="2"/>
              <a:buChar char=""/>
              <a:defRPr/>
            </a:pPr>
            <a:r>
              <a:rPr lang="ru-RU" altLang="ru-RU" sz="2800" smtClean="0">
                <a:latin typeface="Verdana" panose="020B0604030504040204" pitchFamily="34" charset="0"/>
                <a:cs typeface="Arial" panose="020B0604020202020204" pitchFamily="34" charset="0"/>
              </a:rPr>
              <a:t>эмоциональные компоненты речи (сила и тембр, интонации голоса);</a:t>
            </a:r>
          </a:p>
          <a:p>
            <a:pPr>
              <a:spcBef>
                <a:spcPts val="725"/>
              </a:spcBef>
              <a:buClr>
                <a:srgbClr val="006666"/>
              </a:buClr>
              <a:buSzPct val="70000"/>
              <a:buFont typeface="Wingdings" panose="05000000000000000000" pitchFamily="2" charset="2"/>
              <a:buChar char=""/>
              <a:defRPr/>
            </a:pPr>
            <a:r>
              <a:rPr lang="ru-RU" altLang="ru-RU" sz="2800" smtClean="0">
                <a:latin typeface="Verdana" panose="020B0604030504040204" pitchFamily="34" charset="0"/>
                <a:cs typeface="Arial" panose="020B0604020202020204" pitchFamily="34" charset="0"/>
              </a:rPr>
              <a:t>вегетативные изменения (покраснение, побледнение, потоотделение).</a:t>
            </a:r>
          </a:p>
          <a:p>
            <a:pPr marL="330200">
              <a:spcBef>
                <a:spcPts val="725"/>
              </a:spcBef>
              <a:buSzPct val="70000"/>
              <a:defRPr/>
            </a:pPr>
            <a:endParaRPr lang="ru-RU" altLang="ru-RU" sz="2800" smtClean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190625"/>
            <a:ext cx="10382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eorgia"/>
        <a:ea typeface="Microsoft YaHei"/>
        <a:cs typeface=""/>
      </a:majorFont>
      <a:minorFont>
        <a:latin typeface="Georgi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1846</Words>
  <Application>Microsoft Office PowerPoint</Application>
  <PresentationFormat>Экран (4:3)</PresentationFormat>
  <Paragraphs>197</Paragraphs>
  <Slides>41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56" baseType="lpstr">
      <vt:lpstr>Microsoft YaHei</vt:lpstr>
      <vt:lpstr>Arial</vt:lpstr>
      <vt:lpstr>Arial Black</vt:lpstr>
      <vt:lpstr>Calibri</vt:lpstr>
      <vt:lpstr>Comic Sans MS</vt:lpstr>
      <vt:lpstr>Courier New</vt:lpstr>
      <vt:lpstr>Georgia</vt:lpstr>
      <vt:lpstr>Lucida Sans Unicode</vt:lpstr>
      <vt:lpstr>Times New Roman</vt:lpstr>
      <vt:lpstr>Verdana</vt:lpstr>
      <vt:lpstr>Wingdings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Систематика видов эмоций: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Психология восприятия</dc:title>
  <dc:creator>Guchia</dc:creator>
  <cp:lastModifiedBy>Гуров</cp:lastModifiedBy>
  <cp:revision>44</cp:revision>
  <cp:lastPrinted>1601-01-01T00:00:00Z</cp:lastPrinted>
  <dcterms:created xsi:type="dcterms:W3CDTF">2003-11-22T19:45:22Z</dcterms:created>
  <dcterms:modified xsi:type="dcterms:W3CDTF">2022-04-06T15:31:54Z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00080084030000000000010250600207f5200358026400</vt:lpwstr>
  </property>
  <property fmtid="{D5CDD505-2E9C-101B-9397-08002B2CF9AE}" pid="3" name="Version">
    <vt:i4>6</vt:i4>
  </property>
</Properties>
</file>