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3" r:id="rId3"/>
    <p:sldId id="324" r:id="rId4"/>
    <p:sldId id="325" r:id="rId5"/>
    <p:sldId id="327" r:id="rId6"/>
    <p:sldId id="326" r:id="rId7"/>
    <p:sldId id="328" r:id="rId8"/>
    <p:sldId id="284" r:id="rId9"/>
    <p:sldId id="285" r:id="rId10"/>
    <p:sldId id="286" r:id="rId11"/>
    <p:sldId id="322" r:id="rId12"/>
    <p:sldId id="333" r:id="rId13"/>
    <p:sldId id="332" r:id="rId14"/>
    <p:sldId id="331" r:id="rId15"/>
    <p:sldId id="330" r:id="rId16"/>
    <p:sldId id="329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28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7826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0E32-D3AC-400E-BFD8-12C15274521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A4ED-EF80-4D37-971F-7E3C00A9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3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6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3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C5FB7A3-DADE-4E9D-B2BE-2657C22CEE0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latin typeface="Arial"/>
              </a:rPr>
              <a:t>Испаравь</a:t>
            </a:r>
            <a:r>
              <a:rPr lang="ru-RU" sz="2000" b="0" strike="noStrike" spc="-1" dirty="0">
                <a:latin typeface="Arial"/>
              </a:rPr>
              <a:t> ВИ</a:t>
            </a:r>
          </a:p>
        </p:txBody>
      </p:sp>
      <p:sp>
        <p:nvSpPr>
          <p:cNvPr id="2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94A443-0ED2-4D77-B009-78449B7E254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6445C7D-5768-4C3D-A17A-8C897469A3B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2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0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5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114C3-74D9-40F2-9892-49135EB0F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E71DB4-469B-4ADB-9D97-D9938ACB2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3939F-DDFB-4CCD-996B-24AECDAA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3DA69-2C1B-46AE-8838-3A8CE995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5CF1A-E323-4480-B488-FD3A955C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4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766F-F371-4866-8994-E918C067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A1C756-68DC-45A8-B794-212744CA9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2C57F-FEF9-4219-B42E-B2377CC1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3E2B7-14A1-4436-94C8-B7123171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241AF-A801-4C19-9E88-5AD2535F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4DD339-BAB7-4224-8ACF-034C807D3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310C75-7FDB-4452-AD55-6590E798F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3F5E8-AE4B-4A31-AAC8-4CE2ED32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31C12-68D5-4FBB-9556-25B54A76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FB008-8313-4033-ACD5-69547A0E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2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7985-C583-4AC5-A6CC-82E9939A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E2F94-22B7-4C93-9B53-C3C4E8CA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280DB-9A2D-4F0D-8156-5844841E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0684-61C3-4C73-A8DD-8D5993BC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E9AFF-1AF6-4BFC-BB4B-1F1926FD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53734-EB06-42F8-8AD9-3E1F5E6C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D35D6-CD9A-4263-89B0-57C9625A3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840BD-63E0-45C5-A94F-0DFE836F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B1F7C-42D1-4FEC-ADBD-9D771D21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5A088-7D27-4A57-8A72-331CFF8F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5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B048C-CFC7-43C0-AB5F-FC6779F1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AB6FC-408E-4250-9B3D-EAB1076BD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6586A4-8501-44D2-B0B7-36F9556DD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A5FFF-7A3C-4D7D-BB6B-A3B442CC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88C27C-2965-41ED-AEBB-982782F7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60A596-BB4E-40BD-B2C6-C2CE89F9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40EE3-2EC6-44D9-A971-9888C316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95133-A3C3-40CD-9097-C6A20B5A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253297-FA45-4665-8497-92A85C24B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6A904A-0C40-4B91-A978-956F6C0B9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86B40D-8B2D-4AAE-ACFE-00CA5293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56A65A-D883-4274-AC13-BFC62A9B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8264F-BD34-48EA-B165-5471DA36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2A7946-FDCB-4D32-B7FD-5CE9A29F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1DA25-1777-4D42-80F1-6936ACAA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7DFE57-A482-4012-9D5F-D2D70904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941C9-B971-4E9E-A39A-4F41480E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DD4E29-7E72-4759-95A2-87A2BDBB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5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B37615-5BDC-4AA1-A08A-3F038314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85BE66-4ACD-46E7-BCDE-54BF7D47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73032-6E60-480A-A90C-5AC10F27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3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6B768-B708-429B-9D41-EFB6B40A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71449-68BB-4120-AEF4-B35B6165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CE8D0-CA4E-48E5-A553-4A53F8C4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BC7714-C3CC-449E-84C8-B6999EA0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FD9960-284A-4CA6-BCE1-36D47C62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DA530E-C6EA-4BAB-BA2F-E53A4C98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3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05F87-4376-4B45-999C-4B7976B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59D5A3-DD72-451E-A587-393992A70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7C6A64-F5CA-4BCE-91F7-F65E84CCC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F8617E-93CF-49FD-84DB-34CB5E46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6C809-A205-4747-9B54-939DF361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72018-C0EF-4F7F-AC2C-74E29328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14FAB-7D1E-4125-823E-A497E490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33870-5437-4301-BB17-A8BDE5174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05021-A56E-4A4F-BAB4-AFAEB55E2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A12E1-BCD2-4AAE-A6D6-80180867F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13CC7-DC20-4CE1-A309-37C45101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author/Al-Dasuqi,+Khalid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s.rsna.org/doi/full/10.1148/rg.2020200015" TargetMode="External"/><Relationship Id="rId5" Type="http://schemas.openxmlformats.org/officeDocument/2006/relationships/hyperlink" Target="https://pubs.rsna.org/author/Mathur,+Mahan" TargetMode="External"/><Relationship Id="rId4" Type="http://schemas.openxmlformats.org/officeDocument/2006/relationships/hyperlink" Target="https://pubs.rsna.org/author/Irshaid,+Lin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617840" y="1347480"/>
            <a:ext cx="9275760" cy="271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err="1">
                <a:solidFill>
                  <a:srgbClr val="203864"/>
                </a:solidFill>
                <a:latin typeface="Arial"/>
              </a:rPr>
              <a:t>Радиолого</a:t>
            </a:r>
            <a:r>
              <a:rPr lang="ru-RU" sz="3600" b="1" strike="noStrike" spc="-1" dirty="0">
                <a:solidFill>
                  <a:srgbClr val="203864"/>
                </a:solidFill>
                <a:latin typeface="Arial"/>
              </a:rPr>
              <a:t>-патологическая корреляция первичных </a:t>
            </a:r>
            <a:r>
              <a:rPr lang="ru-RU" sz="3600" b="1" strike="noStrike" spc="-1" dirty="0" err="1">
                <a:solidFill>
                  <a:srgbClr val="203864"/>
                </a:solidFill>
                <a:latin typeface="Arial"/>
              </a:rPr>
              <a:t>ретроперитонеальных</a:t>
            </a:r>
            <a:r>
              <a:rPr lang="ru-RU" sz="3600" b="1" strike="noStrike" spc="-1" dirty="0">
                <a:solidFill>
                  <a:srgbClr val="203864"/>
                </a:solidFill>
                <a:latin typeface="Arial"/>
              </a:rPr>
              <a:t> новообразований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203864"/>
                </a:solidFill>
                <a:latin typeface="Arial"/>
              </a:rPr>
              <a:t>Часть 3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634080" y="4723200"/>
            <a:ext cx="5305320" cy="6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Выполнил: ординатор 1-го года обучения специальности «Рентгенология» </a:t>
            </a: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Тутарков Сергей Геннадьевич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2059560" y="144000"/>
            <a:ext cx="817596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ФГБОУ ВО «Красноярский государственный медицинский университет имени профессора В.Ф. Войно - Ясенецкого»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Кафедра лучевой диагностики ИПО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111600" y="4550760"/>
            <a:ext cx="6521040" cy="12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Open Sans"/>
              </a:rPr>
              <a:t>Genitourinary</a:t>
            </a:r>
            <a:r>
              <a:rPr lang="ru-RU" sz="12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Open Sans"/>
              </a:rPr>
              <a:t>Imaging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Open Sans"/>
              </a:rPr>
              <a:t>Free</a:t>
            </a:r>
            <a:r>
              <a:rPr lang="ru-RU" sz="1200" b="0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Open Sans"/>
              </a:rPr>
              <a:t>Access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Radiologic-Pathologic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Correlation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of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Primary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Retroperitoneal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Neoplasms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ru-RU" sz="900" b="0" strike="noStrike" spc="-1" dirty="0">
                <a:solidFill>
                  <a:srgbClr val="000000"/>
                </a:solidFill>
                <a:latin typeface="Open Sans"/>
              </a:rPr>
              <a:t>     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3"/>
              </a:rPr>
              <a:t>Khalid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3"/>
              </a:rPr>
              <a:t> 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3"/>
              </a:rPr>
              <a:t>Al-Dasuqi</a:t>
            </a:r>
            <a:r>
              <a:rPr lang="ru-RU" sz="1200" b="0" strike="noStrike" spc="-1" dirty="0">
                <a:solidFill>
                  <a:srgbClr val="777777"/>
                </a:solidFill>
                <a:latin typeface="Open Sans"/>
              </a:rPr>
              <a:t>, 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4"/>
              </a:rPr>
              <a:t>Lina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4"/>
              </a:rPr>
              <a:t> 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4"/>
              </a:rPr>
              <a:t>Irshaid</a:t>
            </a:r>
            <a:r>
              <a:rPr lang="ru-RU" sz="1200" b="0" strike="noStrike" spc="-1" dirty="0">
                <a:solidFill>
                  <a:srgbClr val="777777"/>
                </a:solidFill>
                <a:latin typeface="Open Sans"/>
              </a:rPr>
              <a:t>, 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5"/>
              </a:rPr>
              <a:t>Mahan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5"/>
              </a:rPr>
              <a:t> 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5"/>
              </a:rPr>
              <a:t>Mathur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5"/>
              </a:rPr>
              <a:t> 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u="sng" strike="noStrike" spc="-1" dirty="0" err="1">
                <a:solidFill>
                  <a:srgbClr val="0563C1"/>
                </a:solidFill>
                <a:uFillTx/>
                <a:latin typeface="Open Sans"/>
                <a:hlinkClick r:id="rId6"/>
              </a:rPr>
              <a:t>Author</a:t>
            </a:r>
            <a:r>
              <a:rPr lang="ru-RU" sz="1200" b="1" u="sng" strike="noStrike" spc="-1" dirty="0">
                <a:solidFill>
                  <a:srgbClr val="0563C1"/>
                </a:solidFill>
                <a:uFillTx/>
                <a:latin typeface="Open Sans"/>
                <a:hlinkClick r:id="rId6"/>
              </a:rPr>
              <a:t> </a:t>
            </a:r>
            <a:r>
              <a:rPr lang="ru-RU" sz="1200" b="1" u="sng" strike="noStrike" spc="-1" dirty="0" err="1">
                <a:solidFill>
                  <a:srgbClr val="0563C1"/>
                </a:solidFill>
                <a:uFillTx/>
                <a:latin typeface="Open Sans"/>
                <a:hlinkClick r:id="rId6"/>
              </a:rPr>
              <a:t>Affiliations</a:t>
            </a:r>
            <a:endParaRPr lang="ru-RU" sz="1200" b="1" u="sng" strike="noStrike" spc="-1" dirty="0">
              <a:solidFill>
                <a:srgbClr val="0563C1"/>
              </a:solidFill>
              <a:uFillTx/>
              <a:latin typeface="Open Sans"/>
            </a:endParaRPr>
          </a:p>
          <a:p>
            <a:r>
              <a:rPr lang="ru-RU" sz="1200" u="sng" spc="-1" dirty="0">
                <a:solidFill>
                  <a:srgbClr val="0563C1"/>
                </a:solidFill>
                <a:ea typeface="DejaVu Sans"/>
                <a:hlinkClick r:id="rId6"/>
              </a:rPr>
              <a:t>https://pubs.rsna.org/doi/full/10.1148/rg.2020200015</a:t>
            </a:r>
            <a:endParaRPr lang="ru-RU" sz="12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7"/>
          <a:stretch/>
        </p:blipFill>
        <p:spPr>
          <a:xfrm rot="10800000">
            <a:off x="1879920" y="4419360"/>
            <a:ext cx="267480" cy="7848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4948200" y="6191280"/>
            <a:ext cx="60980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532227" y="6002682"/>
            <a:ext cx="11127545" cy="133643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spc="-1" dirty="0">
                <a:solidFill>
                  <a:srgbClr val="000000"/>
                </a:solidFill>
              </a:rPr>
              <a:t>Мальчик 14 лет, к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рупное неоднородное забрюшинное образование с периферическим усилением и центральным некрозом (*)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Рисунок 4"/>
          <p:cNvPicPr/>
          <p:nvPr/>
        </p:nvPicPr>
        <p:blipFill>
          <a:blip r:embed="rId3"/>
          <a:stretch/>
        </p:blipFill>
        <p:spPr>
          <a:xfrm>
            <a:off x="3483459" y="2302143"/>
            <a:ext cx="5256298" cy="370053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ABE74-CC75-4793-8D98-B92F0F8D4767}"/>
              </a:ext>
            </a:extLst>
          </p:cNvPr>
          <p:cNvSpPr txBox="1"/>
          <p:nvPr/>
        </p:nvSpPr>
        <p:spPr>
          <a:xfrm>
            <a:off x="119921" y="172112"/>
            <a:ext cx="122232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strike="noStrike" spc="-1" dirty="0">
                <a:solidFill>
                  <a:srgbClr val="000000"/>
                </a:solidFill>
                <a:latin typeface="Calibri"/>
              </a:rPr>
              <a:t>КТ брюшной полости с контрастированием, а</a:t>
            </a:r>
            <a:r>
              <a:rPr lang="ru-RU" sz="4000" b="1" spc="-1" dirty="0">
                <a:solidFill>
                  <a:srgbClr val="000000"/>
                </a:solidFill>
              </a:rPr>
              <a:t>ксиальная плоскость</a:t>
            </a:r>
          </a:p>
          <a:p>
            <a:pPr algn="ctr"/>
            <a:r>
              <a:rPr lang="ru-RU" sz="4000" b="1" spc="-1" dirty="0">
                <a:solidFill>
                  <a:srgbClr val="000000"/>
                </a:solidFill>
              </a:rPr>
              <a:t>Эмбриональная </a:t>
            </a:r>
            <a:r>
              <a:rPr lang="ru-RU" sz="4000" b="1" spc="-1" dirty="0" err="1">
                <a:solidFill>
                  <a:srgbClr val="000000"/>
                </a:solidFill>
              </a:rPr>
              <a:t>рабдомиосаркома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C:\Users\User\Downloads\rg200015suppf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262" y="1340631"/>
            <a:ext cx="4579675" cy="41007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2520" y="38767"/>
            <a:ext cx="10664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" dirty="0">
                <a:solidFill>
                  <a:srgbClr val="000000"/>
                </a:solidFill>
              </a:rPr>
              <a:t>Эмбриональная </a:t>
            </a:r>
            <a:r>
              <a:rPr lang="ru-RU" sz="4000" b="1" spc="-1" dirty="0" err="1">
                <a:solidFill>
                  <a:srgbClr val="000000"/>
                </a:solidFill>
              </a:rPr>
              <a:t>рабдомиосаркома</a:t>
            </a:r>
            <a:endParaRPr lang="ru-RU" sz="4000" b="1" spc="-1" dirty="0">
              <a:solidFill>
                <a:srgbClr val="000000"/>
              </a:solidFill>
            </a:endParaRPr>
          </a:p>
          <a:p>
            <a:pPr algn="ctr"/>
            <a:r>
              <a:rPr lang="ru-RU" sz="4000" b="1" spc="-1" dirty="0">
                <a:solidFill>
                  <a:srgbClr val="000000"/>
                </a:solidFill>
              </a:rPr>
              <a:t>Макро- и микроскопическое исследование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16F3F-D3A9-413F-93AA-1CD85F952876}"/>
              </a:ext>
            </a:extLst>
          </p:cNvPr>
          <p:cNvSpPr txBox="1"/>
          <p:nvPr/>
        </p:nvSpPr>
        <p:spPr>
          <a:xfrm>
            <a:off x="929359" y="5517369"/>
            <a:ext cx="5383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Гетерогенная желто-коричневая поверхность среза с мультифокальным некрозом (-</a:t>
            </a:r>
            <a:r>
              <a:rPr lang="en-US" sz="1800" dirty="0"/>
              <a:t>&gt;</a:t>
            </a:r>
            <a:r>
              <a:rPr lang="ru-RU" sz="1800" dirty="0"/>
              <a:t>), диффузными </a:t>
            </a:r>
            <a:r>
              <a:rPr lang="ru-RU" sz="1800" dirty="0" err="1"/>
              <a:t>микрокистозными</a:t>
            </a:r>
            <a:r>
              <a:rPr lang="ru-RU" sz="1800" dirty="0"/>
              <a:t> изменениями (</a:t>
            </a:r>
            <a:r>
              <a:rPr lang="en-US" sz="1800" dirty="0"/>
              <a:t>&gt;</a:t>
            </a:r>
            <a:r>
              <a:rPr lang="ru-RU" sz="1800" dirty="0"/>
              <a:t>) и кровоизлиянием в центре образования</a:t>
            </a:r>
          </a:p>
        </p:txBody>
      </p:sp>
      <p:pic>
        <p:nvPicPr>
          <p:cNvPr id="6" name="Picture 5" descr="C:\Users\User\Downloads\rg200015suppf7d.jpg">
            <a:extLst>
              <a:ext uri="{FF2B5EF4-FFF2-40B4-BE49-F238E27FC236}">
                <a16:creationId xmlns:a16="http://schemas.microsoft.com/office/drawing/2014/main" id="{773C550C-CD89-49D6-A7CD-DF618418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887" y="1340630"/>
            <a:ext cx="4579675" cy="408568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9B656B-76AC-46CC-95C7-BD1F3727541C}"/>
              </a:ext>
            </a:extLst>
          </p:cNvPr>
          <p:cNvSpPr txBox="1"/>
          <p:nvPr/>
        </p:nvSpPr>
        <p:spPr>
          <a:xfrm>
            <a:off x="6796887" y="5493369"/>
            <a:ext cx="44657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«Мраморный рисунок»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с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периваскулярными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гиперклеточными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областями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C92C23-6D58-4A10-9446-D6963277C936}"/>
              </a:ext>
            </a:extLst>
          </p:cNvPr>
          <p:cNvSpPr txBox="1"/>
          <p:nvPr/>
        </p:nvSpPr>
        <p:spPr>
          <a:xfrm>
            <a:off x="0" y="239842"/>
            <a:ext cx="12483058" cy="230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</a:pPr>
            <a:r>
              <a:rPr lang="ru-RU" sz="4400" b="1" dirty="0"/>
              <a:t>Недифференцированная </a:t>
            </a:r>
          </a:p>
          <a:p>
            <a:pPr algn="ctr">
              <a:lnSpc>
                <a:spcPts val="4300"/>
              </a:lnSpc>
            </a:pPr>
            <a:r>
              <a:rPr lang="ru-RU" sz="4400" b="1" dirty="0"/>
              <a:t>плеоморфная саркома</a:t>
            </a:r>
          </a:p>
          <a:p>
            <a:pPr algn="ctr">
              <a:lnSpc>
                <a:spcPts val="4300"/>
              </a:lnSpc>
            </a:pPr>
            <a:r>
              <a:rPr lang="ru-RU" sz="4400" b="1" dirty="0"/>
              <a:t>Эпидемиологические и клинические </a:t>
            </a:r>
          </a:p>
          <a:p>
            <a:pPr algn="ctr">
              <a:lnSpc>
                <a:spcPts val="4300"/>
              </a:lnSpc>
            </a:pPr>
            <a:r>
              <a:rPr lang="ru-RU" sz="4400" b="1" dirty="0"/>
              <a:t>особенности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B1EA6-FFD9-4411-A60D-666CE60034A6}"/>
              </a:ext>
            </a:extLst>
          </p:cNvPr>
          <p:cNvSpPr txBox="1"/>
          <p:nvPr/>
        </p:nvSpPr>
        <p:spPr>
          <a:xfrm>
            <a:off x="1400332" y="3096822"/>
            <a:ext cx="100971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Ранее известная как злокачественная фиброзная </a:t>
            </a:r>
            <a:r>
              <a:rPr lang="ru-RU" sz="2400" dirty="0" err="1"/>
              <a:t>гистиоцитома</a:t>
            </a:r>
            <a:r>
              <a:rPr lang="ru-RU" sz="2400" dirty="0"/>
              <a:t> в классификации ВОЗ 2002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Встречаются у пациентов на пятом-седьмом десятилетии жизни, причем чаще у мужчин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Чаще всего они возникают на конечностях, в забрюшинном пространстве и реже в брюшной полости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Клинически «агрессивная» опухоль, частота местных рецидивов составляет 19%-31%, а метастазы наблюдаются в 31%-35% случаев </a:t>
            </a:r>
          </a:p>
        </p:txBody>
      </p:sp>
    </p:spTree>
    <p:extLst>
      <p:ext uri="{BB962C8B-B14F-4D97-AF65-F5344CB8AC3E}">
        <p14:creationId xmlns:p14="http://schemas.microsoft.com/office/powerpoint/2010/main" val="403200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45528-0682-41A2-ADE2-A5E9FEDB6E08}"/>
              </a:ext>
            </a:extLst>
          </p:cNvPr>
          <p:cNvSpPr txBox="1"/>
          <p:nvPr/>
        </p:nvSpPr>
        <p:spPr>
          <a:xfrm>
            <a:off x="614596" y="299804"/>
            <a:ext cx="112576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Недифференцированная</a:t>
            </a:r>
          </a:p>
          <a:p>
            <a:pPr algn="ctr"/>
            <a:r>
              <a:rPr lang="ru-RU" sz="4400" b="1" dirty="0"/>
              <a:t> плеоморфная саркома</a:t>
            </a:r>
          </a:p>
          <a:p>
            <a:pPr algn="ctr"/>
            <a:r>
              <a:rPr lang="ru-RU" sz="4400" b="1" dirty="0"/>
              <a:t>Рентгенологические особенности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ABAAB-964E-4CDD-BC4A-D74A65D3D3CF}"/>
              </a:ext>
            </a:extLst>
          </p:cNvPr>
          <p:cNvSpPr txBox="1"/>
          <p:nvPr/>
        </p:nvSpPr>
        <p:spPr>
          <a:xfrm>
            <a:off x="1229193" y="3045155"/>
            <a:ext cx="100284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Обычно проявляется как четко ограниченное </a:t>
            </a:r>
            <a:r>
              <a:rPr lang="ru-RU" sz="2400" dirty="0" err="1"/>
              <a:t>неоднородое</a:t>
            </a:r>
            <a:r>
              <a:rPr lang="ru-RU" sz="2400" dirty="0"/>
              <a:t> образование с участками усиления контрастного вещества на КТ и МРТ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Сигнал ослаблен и схож с мышцами на КТ, промежуточно интенсивен при Т1-взвешенной МРТ и </a:t>
            </a:r>
            <a:r>
              <a:rPr lang="ru-RU" sz="2400" dirty="0" err="1"/>
              <a:t>гиперинтенсивен</a:t>
            </a:r>
            <a:r>
              <a:rPr lang="ru-RU" sz="2400" dirty="0"/>
              <a:t> при Т2-взвешенной МРТ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Наличие кровоизлияния может привести к появлению участков </a:t>
            </a:r>
            <a:r>
              <a:rPr lang="ru-RU" sz="2400" dirty="0" err="1"/>
              <a:t>гиперинтенсивности</a:t>
            </a:r>
            <a:r>
              <a:rPr lang="ru-RU" sz="2400" dirty="0"/>
              <a:t> на Т1-взвешенной МРТ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Кальцификаты</a:t>
            </a:r>
            <a:r>
              <a:rPr lang="ru-RU" sz="2400" dirty="0"/>
              <a:t> наблюдаются в 5%-20% случаев </a:t>
            </a:r>
          </a:p>
        </p:txBody>
      </p:sp>
    </p:spTree>
    <p:extLst>
      <p:ext uri="{BB962C8B-B14F-4D97-AF65-F5344CB8AC3E}">
        <p14:creationId xmlns:p14="http://schemas.microsoft.com/office/powerpoint/2010/main" val="209454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6DF8AA-3CE4-489B-9434-23D86F951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44" y="2269192"/>
            <a:ext cx="5318309" cy="3825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F892C-DAFD-4E79-BEA9-FCC26DB145DB}"/>
              </a:ext>
            </a:extLst>
          </p:cNvPr>
          <p:cNvSpPr txBox="1"/>
          <p:nvPr/>
        </p:nvSpPr>
        <p:spPr>
          <a:xfrm>
            <a:off x="773864" y="134912"/>
            <a:ext cx="11053375" cy="2212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</a:pPr>
            <a:r>
              <a:rPr lang="ru-RU" sz="4400" b="1" dirty="0"/>
              <a:t>КТ брюшной полости с контрастированием, </a:t>
            </a:r>
          </a:p>
          <a:p>
            <a:pPr algn="ctr">
              <a:lnSpc>
                <a:spcPts val="4100"/>
              </a:lnSpc>
            </a:pPr>
            <a:r>
              <a:rPr lang="ru-RU" sz="4400" b="1" dirty="0"/>
              <a:t>аксиальная плоскость</a:t>
            </a:r>
          </a:p>
          <a:p>
            <a:pPr algn="ctr">
              <a:lnSpc>
                <a:spcPts val="4100"/>
              </a:lnSpc>
            </a:pPr>
            <a:r>
              <a:rPr lang="ru-RU" sz="4400" b="1" dirty="0"/>
              <a:t>Недифференцированная плеоморфная саркома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2761-6806-4C5D-B1E8-1F8AF7A341E2}"/>
              </a:ext>
            </a:extLst>
          </p:cNvPr>
          <p:cNvSpPr txBox="1"/>
          <p:nvPr/>
        </p:nvSpPr>
        <p:spPr>
          <a:xfrm>
            <a:off x="1186095" y="6187926"/>
            <a:ext cx="9814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Мужчина 84 лет, большое неоднородное образование с центральными участками некроза</a:t>
            </a:r>
          </a:p>
        </p:txBody>
      </p:sp>
    </p:spTree>
    <p:extLst>
      <p:ext uri="{BB962C8B-B14F-4D97-AF65-F5344CB8AC3E}">
        <p14:creationId xmlns:p14="http://schemas.microsoft.com/office/powerpoint/2010/main" val="187947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69BDB5-02B3-41A5-B36A-96FC0455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05" y="1971492"/>
            <a:ext cx="3975048" cy="35535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2BC3DF-F619-41D4-BBD8-FBA0D43AF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47" y="1971492"/>
            <a:ext cx="4244872" cy="3800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216ED-5AF3-424E-B56F-892E643E3F39}"/>
              </a:ext>
            </a:extLst>
          </p:cNvPr>
          <p:cNvSpPr txBox="1"/>
          <p:nvPr/>
        </p:nvSpPr>
        <p:spPr>
          <a:xfrm>
            <a:off x="519659" y="179882"/>
            <a:ext cx="11152682" cy="175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00"/>
              </a:lnSpc>
            </a:pPr>
            <a:r>
              <a:rPr lang="ru-RU" sz="4400" b="1" dirty="0"/>
              <a:t>Недифференцированная </a:t>
            </a:r>
          </a:p>
          <a:p>
            <a:pPr algn="ctr">
              <a:lnSpc>
                <a:spcPts val="4300"/>
              </a:lnSpc>
            </a:pPr>
            <a:r>
              <a:rPr lang="ru-RU" sz="4400" b="1" dirty="0"/>
              <a:t>плеоморфная саркома</a:t>
            </a:r>
          </a:p>
          <a:p>
            <a:pPr algn="ctr">
              <a:lnSpc>
                <a:spcPts val="4300"/>
              </a:lnSpc>
            </a:pPr>
            <a:r>
              <a:rPr lang="ru-RU" sz="4400" b="1" dirty="0"/>
              <a:t>Макро- и микроскопическое исследование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7CB73-ABD2-47ED-ADE6-AE132ED28739}"/>
              </a:ext>
            </a:extLst>
          </p:cNvPr>
          <p:cNvSpPr txBox="1"/>
          <p:nvPr/>
        </p:nvSpPr>
        <p:spPr>
          <a:xfrm>
            <a:off x="1181526" y="5713438"/>
            <a:ext cx="3795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Светло-коричневая </a:t>
            </a:r>
            <a:r>
              <a:rPr lang="ru-RU" dirty="0" err="1"/>
              <a:t>многодольчатая</a:t>
            </a:r>
            <a:r>
              <a:rPr lang="ru-RU" dirty="0"/>
              <a:t> поверхность среза с серыми (</a:t>
            </a:r>
            <a:r>
              <a:rPr lang="en-US" dirty="0"/>
              <a:t>&gt;</a:t>
            </a:r>
            <a:r>
              <a:rPr lang="ru-RU" dirty="0"/>
              <a:t>) и с желтыми (</a:t>
            </a:r>
            <a:r>
              <a:rPr lang="en-US" dirty="0"/>
              <a:t>-&gt;</a:t>
            </a:r>
            <a:r>
              <a:rPr lang="ru-RU" dirty="0"/>
              <a:t>) очагами некроза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0BB26-3CBD-411B-929A-36DEC5547EE2}"/>
              </a:ext>
            </a:extLst>
          </p:cNvPr>
          <p:cNvSpPr txBox="1"/>
          <p:nvPr/>
        </p:nvSpPr>
        <p:spPr>
          <a:xfrm>
            <a:off x="6096000" y="5616969"/>
            <a:ext cx="5742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Высокоатипичные</a:t>
            </a:r>
            <a:r>
              <a:rPr lang="ru-RU" dirty="0"/>
              <a:t> веретенообразные и полигональные клетки с ядерным </a:t>
            </a:r>
            <a:r>
              <a:rPr lang="ru-RU" dirty="0" err="1"/>
              <a:t>плеоморфизмом</a:t>
            </a:r>
            <a:r>
              <a:rPr lang="ru-RU" dirty="0"/>
              <a:t> и частыми митозами без признаков линейно-специфической дифференцировки</a:t>
            </a:r>
          </a:p>
        </p:txBody>
      </p:sp>
    </p:spTree>
    <p:extLst>
      <p:ext uri="{BB962C8B-B14F-4D97-AF65-F5344CB8AC3E}">
        <p14:creationId xmlns:p14="http://schemas.microsoft.com/office/powerpoint/2010/main" val="16301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EA817D-53AD-47D7-881B-6B52F332110E}"/>
              </a:ext>
            </a:extLst>
          </p:cNvPr>
          <p:cNvSpPr txBox="1"/>
          <p:nvPr/>
        </p:nvSpPr>
        <p:spPr>
          <a:xfrm>
            <a:off x="1301022" y="179004"/>
            <a:ext cx="95899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Альвеолярная </a:t>
            </a:r>
            <a:r>
              <a:rPr lang="ru-RU" sz="4400" b="1" dirty="0" err="1"/>
              <a:t>мягкотканная</a:t>
            </a:r>
            <a:r>
              <a:rPr lang="ru-RU" sz="4400" b="1" dirty="0"/>
              <a:t> саркома</a:t>
            </a:r>
          </a:p>
          <a:p>
            <a:pPr algn="ctr"/>
            <a:r>
              <a:rPr lang="ru-RU" sz="4400" b="1" dirty="0"/>
              <a:t>Эпидемиологические особенности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0F435-0A19-4595-99A7-FEFD07924C5E}"/>
              </a:ext>
            </a:extLst>
          </p:cNvPr>
          <p:cNvSpPr txBox="1"/>
          <p:nvPr/>
        </p:nvSpPr>
        <p:spPr>
          <a:xfrm>
            <a:off x="347740" y="2428407"/>
            <a:ext cx="114965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Редкая злокачественная опухоль, составляющая до 1% всех сарком мягких тканей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Средний возраст при постановке диагноза составляет 22-26 лет, чаще у женщин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Чаще всего возникает на конечностях у взрослых, у детей на голове и шее, и только 3%-8% в забрюшинном пространстве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Безболезненная медленно растущая опухоль, метастазируют (65%) на более поздних стадиях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Прогноз в значительной степени зависит от наличия </a:t>
            </a:r>
            <a:r>
              <a:rPr lang="ru-RU" sz="2400" dirty="0" err="1"/>
              <a:t>метастзов</a:t>
            </a:r>
            <a:r>
              <a:rPr lang="ru-RU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Выживаемость в среднем 11 лет у пациентов без метастазов и 3 года у пациентов с метастазами</a:t>
            </a:r>
          </a:p>
        </p:txBody>
      </p:sp>
    </p:spTree>
    <p:extLst>
      <p:ext uri="{BB962C8B-B14F-4D97-AF65-F5344CB8AC3E}">
        <p14:creationId xmlns:p14="http://schemas.microsoft.com/office/powerpoint/2010/main" val="208978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45E46A-174A-4BF8-A073-BB000668BB0B}"/>
              </a:ext>
            </a:extLst>
          </p:cNvPr>
          <p:cNvSpPr txBox="1"/>
          <p:nvPr/>
        </p:nvSpPr>
        <p:spPr>
          <a:xfrm>
            <a:off x="895038" y="2323474"/>
            <a:ext cx="106473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 КТ четко очерченное образование, изо- или </a:t>
            </a:r>
            <a:r>
              <a:rPr lang="ru-RU" sz="2400" dirty="0" err="1"/>
              <a:t>гипоаттенуированное</a:t>
            </a:r>
            <a:r>
              <a:rPr lang="ru-RU" sz="2400" dirty="0"/>
              <a:t> по сравнению с мышцами, с выраженной </a:t>
            </a:r>
            <a:r>
              <a:rPr lang="ru-RU" sz="2400" dirty="0" err="1"/>
              <a:t>гиперваскулярностью</a:t>
            </a:r>
            <a:r>
              <a:rPr lang="ru-RU" sz="2400" dirty="0"/>
              <a:t> при введении контрастного вещества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Т1-ВИ: сигнал </a:t>
            </a:r>
            <a:r>
              <a:rPr lang="ru-RU" sz="2400" dirty="0" err="1"/>
              <a:t>изоинтенсивен</a:t>
            </a:r>
            <a:r>
              <a:rPr lang="ru-RU" sz="2400" dirty="0"/>
              <a:t> по сравнению с мышцами, </a:t>
            </a:r>
            <a:r>
              <a:rPr lang="ru-RU" sz="2400" dirty="0" err="1"/>
              <a:t>гиперинтенсивен</a:t>
            </a:r>
            <a:r>
              <a:rPr lang="ru-RU" sz="2400" dirty="0"/>
              <a:t> </a:t>
            </a:r>
            <a:r>
              <a:rPr lang="ru-RU" sz="2400" dirty="0" err="1"/>
              <a:t>вследствии</a:t>
            </a:r>
            <a:r>
              <a:rPr lang="ru-RU" sz="2400" dirty="0"/>
              <a:t> кровоизлияния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Т1- и Т2-ВИ: наличие более пяти внутренних и периферических очагов кровоизлияния в образовании, является </a:t>
            </a:r>
            <a:r>
              <a:rPr lang="ru-RU" sz="2400" dirty="0" err="1"/>
              <a:t>специфичнным</a:t>
            </a:r>
            <a:r>
              <a:rPr lang="ru-RU" sz="2400" dirty="0"/>
              <a:t> признаком (91%)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Центральный некроз при больших опухолях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C7A2F-75D0-49E4-AFD3-067095EA5D25}"/>
              </a:ext>
            </a:extLst>
          </p:cNvPr>
          <p:cNvSpPr txBox="1"/>
          <p:nvPr/>
        </p:nvSpPr>
        <p:spPr>
          <a:xfrm>
            <a:off x="1439057" y="449705"/>
            <a:ext cx="95599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Альвеолярная </a:t>
            </a:r>
            <a:r>
              <a:rPr lang="ru-RU" sz="4400" b="1" dirty="0" err="1"/>
              <a:t>мягкотканная</a:t>
            </a:r>
            <a:r>
              <a:rPr lang="ru-RU" sz="4400" b="1" dirty="0"/>
              <a:t> саркома</a:t>
            </a:r>
          </a:p>
          <a:p>
            <a:pPr algn="ctr"/>
            <a:r>
              <a:rPr lang="ru-RU" sz="4400" b="1" dirty="0"/>
              <a:t>Рентгенологические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71655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518D04-4480-4B44-A006-F362BE26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77" y="1866982"/>
            <a:ext cx="5694646" cy="4226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3F73E-AB1E-4536-B22F-9D77307E1133}"/>
              </a:ext>
            </a:extLst>
          </p:cNvPr>
          <p:cNvSpPr txBox="1"/>
          <p:nvPr/>
        </p:nvSpPr>
        <p:spPr>
          <a:xfrm>
            <a:off x="504669" y="164015"/>
            <a:ext cx="11182662" cy="216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/>
              <a:t>КТ брюшной полости с контрастированием, аксиальная плоскость</a:t>
            </a:r>
          </a:p>
          <a:p>
            <a:pPr algn="ctr">
              <a:lnSpc>
                <a:spcPts val="4000"/>
              </a:lnSpc>
            </a:pPr>
            <a:r>
              <a:rPr lang="ru-RU" sz="4400" b="1" dirty="0"/>
              <a:t>Альвеолярная </a:t>
            </a:r>
            <a:r>
              <a:rPr lang="ru-RU" sz="4400" b="1" dirty="0" err="1"/>
              <a:t>мягкотканная</a:t>
            </a:r>
            <a:r>
              <a:rPr lang="ru-RU" sz="4400" b="1" dirty="0"/>
              <a:t> саркома</a:t>
            </a:r>
          </a:p>
          <a:p>
            <a:pPr algn="ctr">
              <a:lnSpc>
                <a:spcPts val="4000"/>
              </a:lnSpc>
            </a:pPr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B4A08-C357-4318-9E9F-335EA2748ED5}"/>
              </a:ext>
            </a:extLst>
          </p:cNvPr>
          <p:cNvSpPr txBox="1"/>
          <p:nvPr/>
        </p:nvSpPr>
        <p:spPr>
          <a:xfrm>
            <a:off x="1353799" y="6278714"/>
            <a:ext cx="927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Девочка 14 лет, крупное неоднородное забрюшинное образование с участками некроза </a:t>
            </a:r>
          </a:p>
        </p:txBody>
      </p:sp>
    </p:spTree>
    <p:extLst>
      <p:ext uri="{BB962C8B-B14F-4D97-AF65-F5344CB8AC3E}">
        <p14:creationId xmlns:p14="http://schemas.microsoft.com/office/powerpoint/2010/main" val="349397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EF5320-AD4B-4935-B0B1-6374DF61D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5" y="1738884"/>
            <a:ext cx="5186136" cy="38809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F05262-BA7B-4697-80E7-D786FC76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83" y="1738884"/>
            <a:ext cx="4965702" cy="3725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E3678-70CA-4001-9766-FAB3D9B3A07B}"/>
              </a:ext>
            </a:extLst>
          </p:cNvPr>
          <p:cNvSpPr txBox="1"/>
          <p:nvPr/>
        </p:nvSpPr>
        <p:spPr>
          <a:xfrm>
            <a:off x="347272" y="0"/>
            <a:ext cx="11497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Альвеолярная </a:t>
            </a:r>
            <a:r>
              <a:rPr lang="ru-RU" sz="4400" b="1" dirty="0" err="1"/>
              <a:t>мягкотканная</a:t>
            </a:r>
            <a:r>
              <a:rPr lang="ru-RU" sz="4400" b="1" dirty="0"/>
              <a:t> саркома</a:t>
            </a:r>
          </a:p>
          <a:p>
            <a:pPr algn="ctr"/>
            <a:r>
              <a:rPr lang="ru-RU" sz="4400" b="1" dirty="0"/>
              <a:t>Макро- и микроскопическое исследование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B3FE9-B360-4B80-AE6B-01E126E8D24D}"/>
              </a:ext>
            </a:extLst>
          </p:cNvPr>
          <p:cNvSpPr txBox="1"/>
          <p:nvPr/>
        </p:nvSpPr>
        <p:spPr>
          <a:xfrm>
            <a:off x="1076137" y="5741840"/>
            <a:ext cx="4564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Пестрое образование с очагами кровоизлияния (-</a:t>
            </a:r>
            <a:r>
              <a:rPr lang="en-US" dirty="0"/>
              <a:t>&gt;</a:t>
            </a:r>
            <a:r>
              <a:rPr lang="ru-RU" dirty="0"/>
              <a:t>) и некроза (</a:t>
            </a:r>
            <a:r>
              <a:rPr lang="en-US" dirty="0"/>
              <a:t>&gt;</a:t>
            </a:r>
            <a:r>
              <a:rPr lang="ru-RU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1CCF2-7C39-482C-9A5B-7DDAE64BCF89}"/>
              </a:ext>
            </a:extLst>
          </p:cNvPr>
          <p:cNvSpPr txBox="1"/>
          <p:nvPr/>
        </p:nvSpPr>
        <p:spPr>
          <a:xfrm>
            <a:off x="6350566" y="5464840"/>
            <a:ext cx="5186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Скопления крупных дисковидных полигональных клеток с эозинофильной зернистой цитоплазмой и </a:t>
            </a:r>
            <a:r>
              <a:rPr lang="ru-RU" dirty="0" err="1"/>
              <a:t>нуклеолами</a:t>
            </a:r>
            <a:r>
              <a:rPr lang="ru-RU" dirty="0"/>
              <a:t>,  разделенные тонкими </a:t>
            </a:r>
            <a:r>
              <a:rPr lang="ru-RU" dirty="0" err="1"/>
              <a:t>фиброваскулярными</a:t>
            </a:r>
            <a:r>
              <a:rPr lang="ru-RU" dirty="0"/>
              <a:t> септами</a:t>
            </a:r>
          </a:p>
        </p:txBody>
      </p:sp>
    </p:spTree>
    <p:extLst>
      <p:ext uri="{BB962C8B-B14F-4D97-AF65-F5344CB8AC3E}">
        <p14:creationId xmlns:p14="http://schemas.microsoft.com/office/powerpoint/2010/main" val="97066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27D7978-F4F8-4CEE-9DCF-ED6EAF4D1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20081"/>
              </p:ext>
            </p:extLst>
          </p:nvPr>
        </p:nvGraphicFramePr>
        <p:xfrm>
          <a:off x="514662" y="1972528"/>
          <a:ext cx="1124712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799">
                  <a:extLst>
                    <a:ext uri="{9D8B030D-6E8A-4147-A177-3AD203B41FA5}">
                      <a16:colId xmlns:a16="http://schemas.microsoft.com/office/drawing/2014/main" val="3418407352"/>
                    </a:ext>
                  </a:extLst>
                </a:gridCol>
                <a:gridCol w="4317168">
                  <a:extLst>
                    <a:ext uri="{9D8B030D-6E8A-4147-A177-3AD203B41FA5}">
                      <a16:colId xmlns:a16="http://schemas.microsoft.com/office/drawing/2014/main" val="867378740"/>
                    </a:ext>
                  </a:extLst>
                </a:gridCol>
                <a:gridCol w="4719153">
                  <a:extLst>
                    <a:ext uri="{9D8B030D-6E8A-4147-A177-3AD203B41FA5}">
                      <a16:colId xmlns:a16="http://schemas.microsoft.com/office/drawing/2014/main" val="1363097957"/>
                    </a:ext>
                  </a:extLst>
                </a:gridCol>
              </a:tblGrid>
              <a:tr h="19664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Рентгенологические 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Гистологические особенности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79287"/>
                  </a:ext>
                </a:extLst>
              </a:tr>
              <a:tr h="1880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/>
                        <a:t>Нейрогенные опухоли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/>
                        <a:t>Параганглиома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/>
                        <a:t>Гиперинтенсивна</a:t>
                      </a:r>
                      <a:r>
                        <a:rPr lang="ru-RU" sz="1600" dirty="0"/>
                        <a:t> на Т2-взвешенной МРТ, за счет </a:t>
                      </a:r>
                      <a:r>
                        <a:rPr lang="ru-RU" sz="1600" dirty="0" err="1"/>
                        <a:t>гиперваскулярности</a:t>
                      </a:r>
                      <a:endParaRPr lang="ru-RU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Более сложный вид из-за кровоизлияния и/или некроза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ПЭТ/КТ с галлием 68 (</a:t>
                      </a:r>
                      <a:r>
                        <a:rPr lang="ru-RU" sz="1600" dirty="0" err="1"/>
                        <a:t>Ga</a:t>
                      </a:r>
                      <a:r>
                        <a:rPr lang="ru-RU" sz="1600" dirty="0"/>
                        <a:t>) (</a:t>
                      </a:r>
                      <a:r>
                        <a:rPr lang="ru-RU" sz="1600" dirty="0" err="1"/>
                        <a:t>тетраазациклододекан-тетрауксусная</a:t>
                      </a:r>
                      <a:r>
                        <a:rPr lang="ru-RU" sz="1600" dirty="0"/>
                        <a:t> кислота-</a:t>
                      </a:r>
                      <a:r>
                        <a:rPr lang="ru-RU" sz="1600" dirty="0" err="1"/>
                        <a:t>октреотат</a:t>
                      </a:r>
                      <a:r>
                        <a:rPr lang="ru-RU" sz="1600" dirty="0"/>
                        <a:t>) лучше всего подходит для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локализации 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стадирования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Наиболее распространенная локализация – начало нижней брыжеечной артерии вблизи бифуркации аорты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Связан с множественными эндокринными неоплазиями и синдромом фон </a:t>
                      </a:r>
                      <a:r>
                        <a:rPr lang="ru-RU" sz="1600" dirty="0" err="1"/>
                        <a:t>Хиппеля-Линдау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13289"/>
                  </a:ext>
                </a:extLst>
              </a:tr>
              <a:tr h="10490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Опухоль скелетных мышц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err="1"/>
                        <a:t>Рабдомиосаркома</a:t>
                      </a:r>
                      <a:r>
                        <a:rPr lang="ru-RU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Гетерогенная, инфильтративная с участками некроза</a:t>
                      </a:r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Наиболее распространенная саркома мягких тканей у детей до 15 лет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Забрюшинное расположение у 7%-19% пациентов, но чаще всего встречается в области головы или шеи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39784"/>
                  </a:ext>
                </a:extLst>
              </a:tr>
              <a:tr h="866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Недифференцированная плеоморфная саркома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Гетерогенный неспецифичный вид,  </a:t>
                      </a:r>
                    </a:p>
                    <a:p>
                      <a:r>
                        <a:rPr lang="ru-RU" sz="1600" dirty="0" err="1"/>
                        <a:t>кальцификаты</a:t>
                      </a:r>
                      <a:r>
                        <a:rPr lang="ru-RU" sz="1600" dirty="0"/>
                        <a:t> в 5%-20% случаев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Ранее известная как злокачественная фиброзная </a:t>
                      </a:r>
                      <a:r>
                        <a:rPr lang="ru-RU" sz="1600" dirty="0" err="1"/>
                        <a:t>гистиоцитома</a:t>
                      </a:r>
                      <a:endParaRPr lang="ru-RU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Диагноз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исключения в дифференциальной диагностике</a:t>
                      </a:r>
                      <a:endParaRPr lang="ru-RU" sz="1600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521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74C1D3-A8C3-4804-A414-F8A3A54E9C7A}"/>
              </a:ext>
            </a:extLst>
          </p:cNvPr>
          <p:cNvSpPr txBox="1"/>
          <p:nvPr/>
        </p:nvSpPr>
        <p:spPr>
          <a:xfrm>
            <a:off x="472440" y="0"/>
            <a:ext cx="11247120" cy="1972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4000" b="1" i="0" dirty="0">
                <a:solidFill>
                  <a:srgbClr val="222222"/>
                </a:solidFill>
                <a:effectLst/>
                <a:latin typeface="+mn-lt"/>
              </a:rPr>
              <a:t>Ключевые </a:t>
            </a:r>
            <a:r>
              <a:rPr lang="ru-RU" sz="4000" b="1" i="0" dirty="0" err="1">
                <a:solidFill>
                  <a:srgbClr val="222222"/>
                </a:solidFill>
                <a:effectLst/>
                <a:latin typeface="+mn-lt"/>
              </a:rPr>
              <a:t>визуализационные</a:t>
            </a:r>
            <a:r>
              <a:rPr lang="ru-RU" sz="4000" b="1" i="0" dirty="0">
                <a:solidFill>
                  <a:srgbClr val="222222"/>
                </a:solidFill>
                <a:effectLst/>
                <a:latin typeface="+mn-lt"/>
              </a:rPr>
              <a:t>, эпидемиологические, клинические и гистологические особенности первичных забрюшинных новообразований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77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775260-1CAC-4D2C-89F0-1DEC68582789}"/>
              </a:ext>
            </a:extLst>
          </p:cNvPr>
          <p:cNvSpPr txBox="1"/>
          <p:nvPr/>
        </p:nvSpPr>
        <p:spPr>
          <a:xfrm>
            <a:off x="1021830" y="182593"/>
            <a:ext cx="101483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Лимфатическая мальформация</a:t>
            </a:r>
          </a:p>
          <a:p>
            <a:pPr algn="ctr"/>
            <a:r>
              <a:rPr lang="ru-RU" sz="4400" b="1" dirty="0"/>
              <a:t>Эпидемиологические и клинические особенности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EB8F0-64E6-4D23-9C88-92575CD89667}"/>
              </a:ext>
            </a:extLst>
          </p:cNvPr>
          <p:cNvSpPr txBox="1"/>
          <p:nvPr/>
        </p:nvSpPr>
        <p:spPr>
          <a:xfrm>
            <a:off x="653321" y="2729245"/>
            <a:ext cx="1088535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Известна как кистозная </a:t>
            </a:r>
            <a:r>
              <a:rPr lang="ru-RU" sz="2300" dirty="0" err="1"/>
              <a:t>лимфангиома</a:t>
            </a:r>
            <a:r>
              <a:rPr lang="ru-RU" sz="2300" dirty="0"/>
              <a:t> - доброкачественное кистозное образование, состоящее из расширенных лимфатических каналов, образующихся в результате нарушения нормального сообщения лимфатических каналов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Возникают у пациентов любого возраста, но большинство в раннем детстве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Чаще всего они обнаруживаются в голове, шее и реже в брюшной полости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Бессимптомны либо сопровождаются дискомфортом в животе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/>
              <a:t>Лечение включает </a:t>
            </a:r>
            <a:r>
              <a:rPr lang="ru-RU" sz="2300" dirty="0" err="1"/>
              <a:t>чрескожную</a:t>
            </a:r>
            <a:r>
              <a:rPr lang="ru-RU" sz="2300" dirty="0"/>
              <a:t> </a:t>
            </a:r>
            <a:r>
              <a:rPr lang="ru-RU" sz="2300" dirty="0" err="1"/>
              <a:t>склеротерапию</a:t>
            </a:r>
            <a:r>
              <a:rPr lang="ru-RU" sz="2300" dirty="0"/>
              <a:t> и/или хирургическое вмешательство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78155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208CF-9AB5-41D9-B58C-0845E39733EC}"/>
              </a:ext>
            </a:extLst>
          </p:cNvPr>
          <p:cNvSpPr txBox="1"/>
          <p:nvPr/>
        </p:nvSpPr>
        <p:spPr>
          <a:xfrm>
            <a:off x="753881" y="1888760"/>
            <a:ext cx="106842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Большинство диагностируется у пациентов в детском возрасте с помощью УЗИ, которое часто показывает </a:t>
            </a:r>
            <a:r>
              <a:rPr lang="ru-RU" sz="2000" dirty="0" err="1"/>
              <a:t>мультилокулярную</a:t>
            </a:r>
            <a:r>
              <a:rPr lang="ru-RU" sz="2000" dirty="0"/>
              <a:t> </a:t>
            </a:r>
            <a:r>
              <a:rPr lang="ru-RU" sz="2000" dirty="0" err="1"/>
              <a:t>анэхогенную</a:t>
            </a:r>
            <a:r>
              <a:rPr lang="ru-RU" sz="2000" dirty="0"/>
              <a:t> массу с тонкими септами, в которых иногда видны сосуды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 КТ однородное кистозное образование, имеет ослабление сигнала, сходное с водой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Стенки перегородок редко заметны на 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Могут занимать более одного забрюшинного отдела и выглядят как вытянутое и «вдавленное» 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Неосложненные кистозные </a:t>
            </a:r>
            <a:r>
              <a:rPr lang="ru-RU" sz="2000" dirty="0" err="1"/>
              <a:t>лимфангиомы</a:t>
            </a:r>
            <a:r>
              <a:rPr lang="ru-RU" sz="2000" dirty="0"/>
              <a:t> выглядят как </a:t>
            </a:r>
            <a:r>
              <a:rPr lang="ru-RU" sz="2000" dirty="0" err="1"/>
              <a:t>мультилокулярные</a:t>
            </a:r>
            <a:r>
              <a:rPr lang="ru-RU" sz="2000" dirty="0"/>
              <a:t> </a:t>
            </a:r>
            <a:r>
              <a:rPr lang="ru-RU" sz="2000" dirty="0" err="1"/>
              <a:t>многосептальные</a:t>
            </a:r>
            <a:r>
              <a:rPr lang="ru-RU" sz="2000" dirty="0"/>
              <a:t> заполненные жидкостью образования с высокой интенсивностью сигнала от жидкости на Т2-ВИ и усиливающимися тонкими септами при введении контрастного вещества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Т2-ВИ: наличие жидкости указывает на кровоизлияние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Т1-ВИ: </a:t>
            </a:r>
            <a:r>
              <a:rPr lang="ru-RU" sz="2000" dirty="0" err="1"/>
              <a:t>гиперинтенсивность</a:t>
            </a:r>
            <a:r>
              <a:rPr lang="ru-RU" sz="2000" dirty="0"/>
              <a:t> сигнала свидетельствует о наличии белковых или геморрагических частиц </a:t>
            </a:r>
            <a:r>
              <a:rPr lang="ru-RU" sz="2000" dirty="0" err="1"/>
              <a:t>вследствии</a:t>
            </a:r>
            <a:r>
              <a:rPr lang="ru-RU" sz="2000" dirty="0"/>
              <a:t> суперинфекции или кровоизлияния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9828D-4614-456C-A1DA-BC1B59938CA6}"/>
              </a:ext>
            </a:extLst>
          </p:cNvPr>
          <p:cNvSpPr txBox="1"/>
          <p:nvPr/>
        </p:nvSpPr>
        <p:spPr>
          <a:xfrm>
            <a:off x="614597" y="186501"/>
            <a:ext cx="106842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Лимфатическая мальформация</a:t>
            </a:r>
          </a:p>
          <a:p>
            <a:pPr algn="ctr"/>
            <a:r>
              <a:rPr lang="ru-RU" sz="4000" b="1" dirty="0"/>
              <a:t>Рентгенологические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74349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ymphatic malformation in a 17-year-old adolescent girl with                         left-sided flank pain. (a, b) Axial T2-weighted (a) and contrast-enhanced                         T1-weighted (b) images show a multiseptated cystic mass (*) with mild                         septal enhancement (arrow in b). (c) Photograph at gross pathologic                         examination of the specimen reveals a smooth-walled multiloculated cystic                         structure (*) filled with a small amount of clear serous fluid. No                         definitive excrescences are identified, and minimal solid components are                         seen. (d) Low-power photomicrograph shows cystic channels lined by a                         monolayer of endothelial cells (arrow), overlying fibrous tissue with                         lymphocytic infiltration (*). (Hematoxylin-eosin stain; original                         magnification, ×100.)">
            <a:extLst>
              <a:ext uri="{FF2B5EF4-FFF2-40B4-BE49-F238E27FC236}">
                <a16:creationId xmlns:a16="http://schemas.microsoft.com/office/drawing/2014/main" id="{70BF52E7-18D8-4A29-88CC-BB0C5A3C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01" y="2507666"/>
            <a:ext cx="4762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ymphatic malformation in a 17-year-old adolescent girl with                         left-sided flank pain. (a, b) Axial T2-weighted (a) and contrast-enhanced                         T1-weighted (b) images show a multiseptated cystic mass (*) with mild                         septal enhancement (arrow in b). (c) Photograph at gross pathologic                         examination of the specimen reveals a smooth-walled multiloculated cystic                         structure (*) filled with a small amount of clear serous fluid. No                         definitive excrescences are identified, and minimal solid components are                         seen. (d) Low-power photomicrograph shows cystic channels lined by a                         monolayer of endothelial cells (arrow), overlying fibrous tissue with                         lymphocytic infiltration (*). (Hematoxylin-eosin stain; original                         magnification, ×100.)">
            <a:extLst>
              <a:ext uri="{FF2B5EF4-FFF2-40B4-BE49-F238E27FC236}">
                <a16:creationId xmlns:a16="http://schemas.microsoft.com/office/drawing/2014/main" id="{EAE9DDCD-8D32-4195-A2D1-45CB7DB4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01" y="2507666"/>
            <a:ext cx="4762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4C052-2E07-4E30-8681-A41778E0E6A7}"/>
              </a:ext>
            </a:extLst>
          </p:cNvPr>
          <p:cNvSpPr txBox="1"/>
          <p:nvPr/>
        </p:nvSpPr>
        <p:spPr>
          <a:xfrm>
            <a:off x="629587" y="322109"/>
            <a:ext cx="110327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МРТ Т2-ВИ и МРТ Т1-ВИ с контрастированием, аксиальная срез</a:t>
            </a:r>
          </a:p>
          <a:p>
            <a:pPr algn="ctr"/>
            <a:r>
              <a:rPr lang="ru-RU" sz="4400" b="1" dirty="0"/>
              <a:t>Кистозная </a:t>
            </a:r>
            <a:r>
              <a:rPr lang="ru-RU" sz="4400" b="1" dirty="0" err="1"/>
              <a:t>лимфангиома</a:t>
            </a:r>
            <a:endParaRPr lang="ru-RU" sz="4400" b="1" dirty="0"/>
          </a:p>
          <a:p>
            <a:pPr algn="ctr"/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BF36E-BB61-47E4-851F-19112D0FCFC7}"/>
              </a:ext>
            </a:extLst>
          </p:cNvPr>
          <p:cNvSpPr txBox="1"/>
          <p:nvPr/>
        </p:nvSpPr>
        <p:spPr>
          <a:xfrm>
            <a:off x="1578652" y="6135781"/>
            <a:ext cx="9398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Девушка 17 лет, </a:t>
            </a:r>
            <a:r>
              <a:rPr lang="ru-RU" sz="2000" dirty="0" err="1"/>
              <a:t>многосептальное</a:t>
            </a:r>
            <a:r>
              <a:rPr lang="ru-RU" sz="2000" dirty="0"/>
              <a:t> кистозное образование (*) с легким усилением перегородки (</a:t>
            </a:r>
            <a:r>
              <a:rPr lang="en-US" sz="2000" dirty="0"/>
              <a:t>&gt;</a:t>
            </a:r>
            <a:r>
              <a:rPr lang="ru-RU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9475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ymphatic malformation in a 17-year-old adolescent girl with                         left-sided flank pain. (a, b) Axial T2-weighted (a) and contrast-enhanced                         T1-weighted (b) images show a multiseptated cystic mass (*) with mild                         septal enhancement (arrow in b). (c) Photograph at gross pathologic                         examination of the specimen reveals a smooth-walled multiloculated cystic                         structure (*) filled with a small amount of clear serous fluid. No                         definitive excrescences are identified, and minimal solid components are                         seen. (d) Low-power photomicrograph shows cystic channels lined by a                         monolayer of endothelial cells (arrow), overlying fibrous tissue with                         lymphocytic infiltration (*). (Hematoxylin-eosin stain; original                         magnification, ×100.)">
            <a:extLst>
              <a:ext uri="{FF2B5EF4-FFF2-40B4-BE49-F238E27FC236}">
                <a16:creationId xmlns:a16="http://schemas.microsoft.com/office/drawing/2014/main" id="{254952B9-A71C-447D-9933-82FB16EB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7170" y="1183466"/>
            <a:ext cx="3483777" cy="43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ymphatic malformation in a 17-year-old adolescent girl with                         left-sided flank pain. (a, b) Axial T2-weighted (a) and contrast-enhanced                         T1-weighted (b) images show a multiseptated cystic mass (*) with mild                         septal enhancement (arrow in b). (c) Photograph at gross pathologic                         examination of the specimen reveals a smooth-walled multiloculated cystic                         structure (*) filled with a small amount of clear serous fluid. No                         definitive excrescences are identified, and minimal solid components are                         seen. (d) Low-power photomicrograph shows cystic channels lined by a                         monolayer of endothelial cells (arrow), overlying fibrous tissue with                         lymphocytic infiltration (*). (Hematoxylin-eosin stain; original                         magnification, ×100.)">
            <a:extLst>
              <a:ext uri="{FF2B5EF4-FFF2-40B4-BE49-F238E27FC236}">
                <a16:creationId xmlns:a16="http://schemas.microsoft.com/office/drawing/2014/main" id="{910E619E-EDA2-456A-9974-403FA99F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1719" y="1187820"/>
            <a:ext cx="3475068" cy="43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0480C-7049-41ED-AE66-7A4E4341FD41}"/>
              </a:ext>
            </a:extLst>
          </p:cNvPr>
          <p:cNvSpPr txBox="1"/>
          <p:nvPr/>
        </p:nvSpPr>
        <p:spPr>
          <a:xfrm>
            <a:off x="693295" y="5298466"/>
            <a:ext cx="5291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Гладкая поверхность среза с </a:t>
            </a:r>
            <a:r>
              <a:rPr lang="ru-RU" dirty="0" err="1"/>
              <a:t>мультилокулярной</a:t>
            </a:r>
            <a:r>
              <a:rPr lang="ru-RU" dirty="0"/>
              <a:t> кистозной структурой, заполненной небольшим количеством прозрачной серозной жидкости, солидные компоненты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4F63D-202B-437B-8323-FD4780F4C5CD}"/>
              </a:ext>
            </a:extLst>
          </p:cNvPr>
          <p:cNvSpPr txBox="1"/>
          <p:nvPr/>
        </p:nvSpPr>
        <p:spPr>
          <a:xfrm>
            <a:off x="6221544" y="5298466"/>
            <a:ext cx="50754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Кистозные каналы, выстланные </a:t>
            </a:r>
            <a:r>
              <a:rPr lang="ru-RU" dirty="0" err="1"/>
              <a:t>монослоем</a:t>
            </a:r>
            <a:r>
              <a:rPr lang="ru-RU" dirty="0"/>
              <a:t> эндотелиальных клеток, покрытые фиброзной тканью с </a:t>
            </a:r>
            <a:r>
              <a:rPr lang="ru-RU" dirty="0" err="1"/>
              <a:t>лимфоцитарной</a:t>
            </a:r>
            <a:r>
              <a:rPr lang="ru-RU" dirty="0"/>
              <a:t> инфильтрацией (*)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61391-6E69-4F70-85B7-B6C81DE4BF1B}"/>
              </a:ext>
            </a:extLst>
          </p:cNvPr>
          <p:cNvSpPr txBox="1"/>
          <p:nvPr/>
        </p:nvSpPr>
        <p:spPr>
          <a:xfrm>
            <a:off x="442208" y="66708"/>
            <a:ext cx="113025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Кистозная </a:t>
            </a:r>
            <a:r>
              <a:rPr lang="ru-RU" sz="4400" b="1" dirty="0" err="1"/>
              <a:t>лимфангиома</a:t>
            </a:r>
            <a:r>
              <a:rPr lang="ru-RU" sz="4400" b="1" dirty="0"/>
              <a:t> </a:t>
            </a:r>
            <a:endParaRPr lang="en-US" sz="4400" b="1" dirty="0"/>
          </a:p>
          <a:p>
            <a:pPr algn="ctr"/>
            <a:r>
              <a:rPr lang="ru-RU" sz="4400" b="1" dirty="0"/>
              <a:t>Макро- и микроскопическое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12570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0FA463-0C34-4A8C-9EDD-8F44F838BF9C}"/>
              </a:ext>
            </a:extLst>
          </p:cNvPr>
          <p:cNvSpPr txBox="1"/>
          <p:nvPr/>
        </p:nvSpPr>
        <p:spPr>
          <a:xfrm>
            <a:off x="407233" y="978827"/>
            <a:ext cx="11377534" cy="165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 err="1"/>
              <a:t>Ретроректальная</a:t>
            </a:r>
            <a:r>
              <a:rPr lang="ru-RU" sz="4400" b="1" dirty="0"/>
              <a:t> кистозная гамартома</a:t>
            </a:r>
          </a:p>
          <a:p>
            <a:pPr algn="ctr">
              <a:lnSpc>
                <a:spcPts val="4000"/>
              </a:lnSpc>
            </a:pPr>
            <a:r>
              <a:rPr lang="ru-RU" sz="4400" b="1" dirty="0"/>
              <a:t>Эпидемиологические и клинические особенности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24AB3-2E10-48A4-8254-62BEA41F7EB3}"/>
              </a:ext>
            </a:extLst>
          </p:cNvPr>
          <p:cNvSpPr txBox="1"/>
          <p:nvPr/>
        </p:nvSpPr>
        <p:spPr>
          <a:xfrm>
            <a:off x="1410949" y="3078406"/>
            <a:ext cx="99815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Это редкие врожденные образования, возникающие из эмбриональной каудальный отдел кишки. Средний возраст пациентов 35 лет, соотношение женщин и мужчин 3:1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Половина всех образований обнаружена случайно, с жалобами на боль в пояснице, наполнение прямой кишке и боль при дефекации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Рекомендовано оперативное </a:t>
            </a:r>
            <a:r>
              <a:rPr lang="ru-RU" sz="2200" dirty="0" err="1"/>
              <a:t>леченеие</a:t>
            </a:r>
            <a:r>
              <a:rPr lang="ru-RU" sz="2200" dirty="0"/>
              <a:t> из-за риска злокачественного перерождения (14%) </a:t>
            </a:r>
            <a:r>
              <a:rPr lang="ru-RU" sz="2200" dirty="0" err="1"/>
              <a:t>муцинозную</a:t>
            </a:r>
            <a:r>
              <a:rPr lang="ru-RU" sz="2200" dirty="0"/>
              <a:t> аденокарциному, </a:t>
            </a:r>
            <a:r>
              <a:rPr lang="ru-RU" sz="2200" dirty="0" err="1"/>
              <a:t>карциноидные</a:t>
            </a:r>
            <a:r>
              <a:rPr lang="ru-RU" sz="2200" dirty="0"/>
              <a:t> опухоли и сквамозную карциному</a:t>
            </a:r>
          </a:p>
        </p:txBody>
      </p:sp>
    </p:spTree>
    <p:extLst>
      <p:ext uri="{BB962C8B-B14F-4D97-AF65-F5344CB8AC3E}">
        <p14:creationId xmlns:p14="http://schemas.microsoft.com/office/powerpoint/2010/main" val="28627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B6E200-E18D-440B-9D1F-CCB14277F964}"/>
              </a:ext>
            </a:extLst>
          </p:cNvPr>
          <p:cNvSpPr txBox="1"/>
          <p:nvPr/>
        </p:nvSpPr>
        <p:spPr>
          <a:xfrm>
            <a:off x="1082415" y="516352"/>
            <a:ext cx="10027170" cy="113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 err="1"/>
              <a:t>Ретроректальная</a:t>
            </a:r>
            <a:r>
              <a:rPr lang="ru-RU" sz="4400" b="1" dirty="0"/>
              <a:t> кистозная гамартома</a:t>
            </a:r>
          </a:p>
          <a:p>
            <a:pPr algn="ctr">
              <a:lnSpc>
                <a:spcPts val="4000"/>
              </a:lnSpc>
            </a:pPr>
            <a:r>
              <a:rPr lang="ru-RU" sz="4400" b="1" dirty="0"/>
              <a:t>Рентгенологические особенности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A40A7-B198-4A13-A82F-8F8AB969F939}"/>
              </a:ext>
            </a:extLst>
          </p:cNvPr>
          <p:cNvSpPr txBox="1"/>
          <p:nvPr/>
        </p:nvSpPr>
        <p:spPr>
          <a:xfrm>
            <a:off x="959369" y="2289474"/>
            <a:ext cx="100271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Расположены в </a:t>
            </a:r>
            <a:r>
              <a:rPr lang="ru-RU" sz="2000" dirty="0" err="1"/>
              <a:t>пресакральном</a:t>
            </a:r>
            <a:r>
              <a:rPr lang="ru-RU" sz="2000" dirty="0"/>
              <a:t> или </a:t>
            </a:r>
            <a:r>
              <a:rPr lang="ru-RU" sz="2000" dirty="0" err="1"/>
              <a:t>ретроректальном</a:t>
            </a:r>
            <a:r>
              <a:rPr lang="ru-RU" sz="2000" dirty="0"/>
              <a:t> пространстве, иногда распространяясь на 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с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едалищно-прямокишечную ямку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КТ: четко очерченное </a:t>
            </a:r>
            <a:r>
              <a:rPr lang="ru-RU" sz="2000" dirty="0" err="1"/>
              <a:t>однолокулярное</a:t>
            </a:r>
            <a:r>
              <a:rPr lang="ru-RU" sz="2000" dirty="0"/>
              <a:t> или </a:t>
            </a:r>
            <a:r>
              <a:rPr lang="ru-RU" sz="2000" dirty="0" err="1"/>
              <a:t>многолокулярное</a:t>
            </a:r>
            <a:r>
              <a:rPr lang="ru-RU" sz="2000" dirty="0"/>
              <a:t> </a:t>
            </a:r>
            <a:r>
              <a:rPr lang="ru-RU" sz="2000" dirty="0" err="1"/>
              <a:t>гипоаттенуирующее</a:t>
            </a:r>
            <a:r>
              <a:rPr lang="ru-RU" sz="2000" dirty="0"/>
              <a:t> кистозное образование с переменной толщиной перегородок и иногда </a:t>
            </a:r>
            <a:r>
              <a:rPr lang="ru-RU" sz="2000" dirty="0" err="1"/>
              <a:t>кальцификатами</a:t>
            </a:r>
            <a:r>
              <a:rPr lang="ru-RU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Т2: кистозное содержимое </a:t>
            </a:r>
            <a:r>
              <a:rPr lang="ru-RU" sz="2000" dirty="0" err="1"/>
              <a:t>гиперинтенсивно</a:t>
            </a:r>
            <a:r>
              <a:rPr lang="ru-RU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Т1: кистозное содержимое </a:t>
            </a:r>
            <a:r>
              <a:rPr lang="ru-RU" sz="2000" dirty="0" err="1"/>
              <a:t>гипоинтенсивно</a:t>
            </a:r>
            <a:r>
              <a:rPr lang="ru-RU" sz="2000" dirty="0"/>
              <a:t>, хотя интенсивность сигнала может меняться в присутствии внутренних геморрагических и/или белковых частиц. Септы имеют слабое усиление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Наложение инфекции или злокачественной опухоли - нечеткие границы, утолщение стенок, </a:t>
            </a:r>
            <a:r>
              <a:rPr lang="ru-RU" sz="2000" dirty="0" err="1"/>
              <a:t>внутрикистозный</a:t>
            </a:r>
            <a:r>
              <a:rPr lang="ru-RU" sz="2000" dirty="0"/>
              <a:t> усиливающийся солидный компонент </a:t>
            </a:r>
          </a:p>
        </p:txBody>
      </p:sp>
    </p:spTree>
    <p:extLst>
      <p:ext uri="{BB962C8B-B14F-4D97-AF65-F5344CB8AC3E}">
        <p14:creationId xmlns:p14="http://schemas.microsoft.com/office/powerpoint/2010/main" val="2993848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ilgut cyst in a 51-year-old woman who presented with rectal                         discomfort. (a, b) Axial fat-suppressed T2-weighted (a) and sagittal                         fat-suppressed contrast-enhanced T1-weighted (b) MR images show a large                         cystic presacral mass without internal nodularity or septa (*). (c)                         Photograph at gross pathologic examination shows a cyst with a tan smooth                         glistening surface. (d) Medium-power photomicrograph shows a tailgut cyst                         lined by mucinous columnar epithelium (arrow) and containing serous luminal                         fluid. (Hematoxylin-eosin stain; original magnification,                         ×100.)">
            <a:extLst>
              <a:ext uri="{FF2B5EF4-FFF2-40B4-BE49-F238E27FC236}">
                <a16:creationId xmlns:a16="http://schemas.microsoft.com/office/drawing/2014/main" id="{BA8F1818-40B1-4C40-849E-DD1EB490F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80" y="2664502"/>
            <a:ext cx="3911838" cy="38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ailgut cyst in a 51-year-old woman who presented with rectal                         discomfort. (a, b) Axial fat-suppressed T2-weighted (a) and sagittal                         fat-suppressed contrast-enhanced T1-weighted (b) MR images show a large                         cystic presacral mass without internal nodularity or septa (*). (c)                         Photograph at gross pathologic examination shows a cyst with a tan smooth                         glistening surface. (d) Medium-power photomicrograph shows a tailgut cyst                         lined by mucinous columnar epithelium (arrow) and containing serous luminal                         fluid. (Hematoxylin-eosin stain; original magnification,                         ×100.)">
            <a:extLst>
              <a:ext uri="{FF2B5EF4-FFF2-40B4-BE49-F238E27FC236}">
                <a16:creationId xmlns:a16="http://schemas.microsoft.com/office/drawing/2014/main" id="{2011980C-AE9C-407E-A578-88C23C93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19" y="2675880"/>
            <a:ext cx="3022421" cy="38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90D26-E9E2-46A6-B83E-58826A9F4CE7}"/>
              </a:ext>
            </a:extLst>
          </p:cNvPr>
          <p:cNvSpPr txBox="1"/>
          <p:nvPr/>
        </p:nvSpPr>
        <p:spPr>
          <a:xfrm>
            <a:off x="419725" y="123814"/>
            <a:ext cx="11662347" cy="267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/>
              <a:t>1) МРТ Т2-ВИ, аксиальная проекция </a:t>
            </a:r>
          </a:p>
          <a:p>
            <a:pPr algn="ctr">
              <a:lnSpc>
                <a:spcPts val="4000"/>
              </a:lnSpc>
            </a:pPr>
            <a:r>
              <a:rPr lang="ru-RU" sz="4400" b="1" dirty="0"/>
              <a:t>2) МРТ Т1-ВИ с контрастированием </a:t>
            </a:r>
          </a:p>
          <a:p>
            <a:pPr algn="ctr">
              <a:lnSpc>
                <a:spcPts val="4000"/>
              </a:lnSpc>
            </a:pPr>
            <a:r>
              <a:rPr lang="ru-RU" sz="4400" b="1" dirty="0"/>
              <a:t>Брюшная полость, сагиттальная проекция</a:t>
            </a:r>
          </a:p>
          <a:p>
            <a:pPr algn="ctr">
              <a:lnSpc>
                <a:spcPts val="4000"/>
              </a:lnSpc>
            </a:pPr>
            <a:r>
              <a:rPr lang="ru-RU" sz="4400" b="1" dirty="0" err="1"/>
              <a:t>Ретроректальная</a:t>
            </a:r>
            <a:r>
              <a:rPr lang="ru-RU" sz="4400" b="1" dirty="0"/>
              <a:t> кистозная гамартома</a:t>
            </a:r>
          </a:p>
          <a:p>
            <a:pPr algn="ctr">
              <a:lnSpc>
                <a:spcPts val="4000"/>
              </a:lnSpc>
            </a:pPr>
            <a:endParaRPr lang="ru-RU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F6998-9607-438E-B584-9D76239305CD}"/>
              </a:ext>
            </a:extLst>
          </p:cNvPr>
          <p:cNvSpPr txBox="1"/>
          <p:nvPr/>
        </p:nvSpPr>
        <p:spPr>
          <a:xfrm>
            <a:off x="5432836" y="3455233"/>
            <a:ext cx="20386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Женщина 51 год</a:t>
            </a:r>
          </a:p>
          <a:p>
            <a:pPr algn="ctr"/>
            <a:r>
              <a:rPr lang="ru-RU" sz="2000" dirty="0"/>
              <a:t>большое однородное кистозное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699290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ilgut cyst in a 51-year-old woman who presented with rectal                         discomfort. (a, b) Axial fat-suppressed T2-weighted (a) and sagittal                         fat-suppressed contrast-enhanced T1-weighted (b) MR images show a large                         cystic presacral mass without internal nodularity or septa (*). (c)                         Photograph at gross pathologic examination shows a cyst with a tan smooth                         glistening surface. (d) Medium-power photomicrograph shows a tailgut cyst                         lined by mucinous columnar epithelium (arrow) and containing serous luminal                         fluid. (Hematoxylin-eosin stain; original magnification,                         ×100.)">
            <a:extLst>
              <a:ext uri="{FF2B5EF4-FFF2-40B4-BE49-F238E27FC236}">
                <a16:creationId xmlns:a16="http://schemas.microsoft.com/office/drawing/2014/main" id="{CDF10CA3-E1A4-47FC-94E4-D5E5F0B9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92353"/>
            <a:ext cx="47625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ailgut cyst in a 51-year-old woman who presented with rectal                         discomfort. (a, b) Axial fat-suppressed T2-weighted (a) and sagittal                         fat-suppressed contrast-enhanced T1-weighted (b) MR images show a large                         cystic presacral mass without internal nodularity or septa (*). (c)                         Photograph at gross pathologic examination shows a cyst with a tan smooth                         glistening surface. (d) Medium-power photomicrograph shows a tailgut cyst                         lined by mucinous columnar epithelium (arrow) and containing serous luminal                         fluid. (Hematoxylin-eosin stain; original magnification,                         ×100.)">
            <a:extLst>
              <a:ext uri="{FF2B5EF4-FFF2-40B4-BE49-F238E27FC236}">
                <a16:creationId xmlns:a16="http://schemas.microsoft.com/office/drawing/2014/main" id="{F9F32077-9F02-4FCF-910A-1CF7360A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16" y="2218154"/>
            <a:ext cx="3310512" cy="308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8D740-74C7-4B3B-846D-00AA69E96A47}"/>
              </a:ext>
            </a:extLst>
          </p:cNvPr>
          <p:cNvSpPr txBox="1"/>
          <p:nvPr/>
        </p:nvSpPr>
        <p:spPr>
          <a:xfrm>
            <a:off x="6239655" y="5583278"/>
            <a:ext cx="4383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Киста выстланная </a:t>
            </a:r>
            <a:r>
              <a:rPr lang="ru-RU" dirty="0" err="1"/>
              <a:t>муцинозным</a:t>
            </a:r>
            <a:r>
              <a:rPr lang="ru-RU" dirty="0"/>
              <a:t> столбчатым эпителием и содержащая серозную </a:t>
            </a:r>
            <a:r>
              <a:rPr lang="ru-RU" dirty="0" err="1"/>
              <a:t>люминальную</a:t>
            </a:r>
            <a:r>
              <a:rPr lang="ru-RU" dirty="0"/>
              <a:t> жидкость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2B989-5168-49AB-82BB-EB8115CC3B6E}"/>
              </a:ext>
            </a:extLst>
          </p:cNvPr>
          <p:cNvSpPr txBox="1"/>
          <p:nvPr/>
        </p:nvSpPr>
        <p:spPr>
          <a:xfrm>
            <a:off x="1893447" y="5860277"/>
            <a:ext cx="366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Киста с гладкой блестящей поверхностью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A9B48-1604-4FC2-AB9F-E2EBF3750EAC}"/>
              </a:ext>
            </a:extLst>
          </p:cNvPr>
          <p:cNvSpPr txBox="1"/>
          <p:nvPr/>
        </p:nvSpPr>
        <p:spPr>
          <a:xfrm>
            <a:off x="354767" y="351392"/>
            <a:ext cx="11482466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 err="1"/>
              <a:t>Ретроректальная</a:t>
            </a:r>
            <a:r>
              <a:rPr lang="ru-RU" sz="4400" b="1" dirty="0"/>
              <a:t> кистозная гамартома</a:t>
            </a:r>
          </a:p>
          <a:p>
            <a:pPr algn="ctr"/>
            <a:r>
              <a:rPr lang="ru-RU" sz="4400" b="1" dirty="0"/>
              <a:t>Макро- и микроскопическое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651865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5BF451-AB4D-4B73-BCAF-7AEB44DFCD55}"/>
              </a:ext>
            </a:extLst>
          </p:cNvPr>
          <p:cNvSpPr txBox="1"/>
          <p:nvPr/>
        </p:nvSpPr>
        <p:spPr>
          <a:xfrm>
            <a:off x="1958089" y="1738858"/>
            <a:ext cx="91402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Первичные забрюшинные новообразования - это редкая группа опухолей с разнообразными особенностями визуализации, некоторые из которых зависят от их гистологического вида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Учитывая эпидемиологические, клинические, макро- и микроскопические особенности, рентгенологу будет проще интерпретировать результаты исследования, что позволит определить следующий шаг в ведении пациента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E713F-0016-49F5-B869-455CF41C3995}"/>
              </a:ext>
            </a:extLst>
          </p:cNvPr>
          <p:cNvSpPr txBox="1"/>
          <p:nvPr/>
        </p:nvSpPr>
        <p:spPr>
          <a:xfrm>
            <a:off x="3049250" y="857551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97503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83247" y="3429000"/>
            <a:ext cx="10515240" cy="1791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</a:endParaRPr>
          </a:p>
          <a:p>
            <a:pPr marL="688320"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ea typeface="DejaVu Sans"/>
              </a:rPr>
              <a:t>Спасибо за внимание</a:t>
            </a:r>
            <a:endParaRPr lang="ru-RU" sz="2800" b="1" strike="noStrike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10ED4D7-92F8-485A-B8E1-8AD6B6539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16198"/>
              </p:ext>
            </p:extLst>
          </p:nvPr>
        </p:nvGraphicFramePr>
        <p:xfrm>
          <a:off x="389743" y="344774"/>
          <a:ext cx="114075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064">
                  <a:extLst>
                    <a:ext uri="{9D8B030D-6E8A-4147-A177-3AD203B41FA5}">
                      <a16:colId xmlns:a16="http://schemas.microsoft.com/office/drawing/2014/main" val="4089616379"/>
                    </a:ext>
                  </a:extLst>
                </a:gridCol>
                <a:gridCol w="4092314">
                  <a:extLst>
                    <a:ext uri="{9D8B030D-6E8A-4147-A177-3AD203B41FA5}">
                      <a16:colId xmlns:a16="http://schemas.microsoft.com/office/drawing/2014/main" val="3254772832"/>
                    </a:ext>
                  </a:extLst>
                </a:gridCol>
                <a:gridCol w="4362137">
                  <a:extLst>
                    <a:ext uri="{9D8B030D-6E8A-4147-A177-3AD203B41FA5}">
                      <a16:colId xmlns:a16="http://schemas.microsoft.com/office/drawing/2014/main" val="895553879"/>
                    </a:ext>
                  </a:extLst>
                </a:gridCol>
              </a:tblGrid>
              <a:tr h="34477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Рентгенологические 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Гистологические особенности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20089"/>
                  </a:ext>
                </a:extLst>
              </a:tr>
              <a:tr h="7146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Альвеолярная саркома мягких тканей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Гетерогенное </a:t>
                      </a:r>
                      <a:r>
                        <a:rPr lang="ru-RU" dirty="0" err="1"/>
                        <a:t>гиперваскулярное</a:t>
                      </a:r>
                      <a:r>
                        <a:rPr lang="ru-RU" dirty="0"/>
                        <a:t> образование, за счет некроза и очагов кровоизлияния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Безболезненная медленно растущая опухоль, склонна к метастазированию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24367"/>
                  </a:ext>
                </a:extLst>
              </a:tr>
              <a:tr h="7146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Кистозная</a:t>
                      </a:r>
                    </a:p>
                    <a:p>
                      <a:pPr algn="ctr"/>
                      <a:r>
                        <a:rPr lang="ru-RU" dirty="0"/>
                        <a:t>лимфатическая мальформация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Вовлекает более одного забрюшинного отдела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Может быть виден уровень жидкости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Наиболее часто встречается в голове и шее; только 5% в брюшной полости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Лечение - </a:t>
                      </a:r>
                      <a:r>
                        <a:rPr lang="ru-RU" dirty="0" err="1"/>
                        <a:t>чрескожная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склеротерапия</a:t>
                      </a:r>
                      <a:r>
                        <a:rPr lang="ru-RU" dirty="0"/>
                        <a:t> и/или операция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85626"/>
                  </a:ext>
                </a:extLst>
              </a:tr>
              <a:tr h="714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/>
                        <a:t>Ретроректальная</a:t>
                      </a:r>
                      <a:r>
                        <a:rPr lang="ru-RU" sz="1800" b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кистозная гамартома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Одно- или </a:t>
                      </a:r>
                      <a:r>
                        <a:rPr lang="ru-RU" dirty="0" err="1"/>
                        <a:t>мультилокулярные</a:t>
                      </a:r>
                      <a:r>
                        <a:rPr lang="ru-RU" dirty="0"/>
                        <a:t> кистозные образования в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пресакральном</a:t>
                      </a:r>
                      <a:r>
                        <a:rPr lang="ru-RU" dirty="0"/>
                        <a:t> пространстве, с переменной толщиной септ и редкими </a:t>
                      </a:r>
                      <a:r>
                        <a:rPr lang="ru-RU" dirty="0" err="1"/>
                        <a:t>кальцификатами</a:t>
                      </a:r>
                      <a:r>
                        <a:rPr lang="ru-RU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Врожденные поражения, в эмбриональном периоде хвостовой кишки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Хирургическое иссечение из-за риска  злокачественного перерождения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61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0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39434B-66B7-41F8-B6DF-0DDFDA7D276D}"/>
              </a:ext>
            </a:extLst>
          </p:cNvPr>
          <p:cNvSpPr txBox="1"/>
          <p:nvPr/>
        </p:nvSpPr>
        <p:spPr>
          <a:xfrm>
            <a:off x="-214859" y="149902"/>
            <a:ext cx="12621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/>
              <a:t>Параганглиомы</a:t>
            </a:r>
            <a:endParaRPr lang="ru-RU" sz="4000" b="1" dirty="0"/>
          </a:p>
          <a:p>
            <a:pPr algn="ctr"/>
            <a:r>
              <a:rPr lang="ru-RU" sz="4000" b="1" dirty="0"/>
              <a:t>Эпидемиологические и клинические особенности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69F49-32B3-4249-BAE8-7009DD835515}"/>
              </a:ext>
            </a:extLst>
          </p:cNvPr>
          <p:cNvSpPr txBox="1"/>
          <p:nvPr/>
        </p:nvSpPr>
        <p:spPr>
          <a:xfrm>
            <a:off x="449705" y="1473341"/>
            <a:ext cx="113475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Также известные как внепочечные феохромоцитомы - редкие хромаффинные опухоли, возникшие из внепочечных </a:t>
            </a:r>
            <a:r>
              <a:rPr lang="ru-RU" sz="2000" dirty="0" err="1"/>
              <a:t>параганглионарных</a:t>
            </a:r>
            <a:r>
              <a:rPr lang="ru-RU" sz="2000" dirty="0"/>
              <a:t> клеток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Возникнув в любом месте симпатической цепи, чаще всего в брюшной полости (75%), симпатические </a:t>
            </a:r>
            <a:r>
              <a:rPr lang="ru-RU" sz="2000" dirty="0" err="1"/>
              <a:t>параганглиомы</a:t>
            </a:r>
            <a:r>
              <a:rPr lang="ru-RU" sz="2000" dirty="0"/>
              <a:t> выделяют катехоламин, вызывая у 40% пациентов гипертонию и тахикардию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брюшной полости часто локализуются в органе </a:t>
            </a:r>
            <a:r>
              <a:rPr lang="ru-RU" sz="2000" dirty="0" err="1"/>
              <a:t>Цукеркандля</a:t>
            </a:r>
            <a:r>
              <a:rPr lang="ru-RU" sz="2000" dirty="0"/>
              <a:t>, который расположен у истоков нижней брыжеечной артерии вблизи бифуркации аорты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Парасимпатические </a:t>
            </a:r>
            <a:r>
              <a:rPr lang="ru-RU" sz="2000" dirty="0" err="1"/>
              <a:t>параганглиомы</a:t>
            </a:r>
            <a:r>
              <a:rPr lang="ru-RU" sz="2000" dirty="0"/>
              <a:t> располагаются в основании черепа и шее и связаны с ветвями </a:t>
            </a:r>
            <a:r>
              <a:rPr lang="ru-RU" sz="2000" dirty="0" err="1"/>
              <a:t>глоссофарингеального</a:t>
            </a:r>
            <a:r>
              <a:rPr lang="ru-RU" sz="2000" dirty="0"/>
              <a:t> и блуждающего нервов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30%-40% случаев </a:t>
            </a:r>
            <a:r>
              <a:rPr lang="ru-RU" sz="2000" dirty="0" err="1"/>
              <a:t>параганглиом</a:t>
            </a:r>
            <a:r>
              <a:rPr lang="ru-RU" sz="2000" dirty="0"/>
              <a:t> связаны с генетическими нарушениями, включая синдромы множественной эндокринной неоплазии и синдром фон </a:t>
            </a:r>
            <a:r>
              <a:rPr lang="ru-RU" sz="2000" dirty="0" err="1"/>
              <a:t>Хиппеля-Линдау</a:t>
            </a:r>
            <a:r>
              <a:rPr lang="ru-RU" sz="2000" dirty="0"/>
              <a:t>. Средний возраст пациентов второе-четвертое десятилетие 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Клинически: повышение уровня </a:t>
            </a:r>
            <a:r>
              <a:rPr lang="ru-RU" sz="2000" dirty="0" err="1"/>
              <a:t>метанефрина</a:t>
            </a:r>
            <a:r>
              <a:rPr lang="ru-RU" sz="2000" dirty="0"/>
              <a:t> или </a:t>
            </a:r>
            <a:r>
              <a:rPr lang="ru-RU" sz="2000" dirty="0" err="1"/>
              <a:t>ванилилмандалевой</a:t>
            </a:r>
            <a:r>
              <a:rPr lang="ru-RU" sz="2000" dirty="0"/>
              <a:t> кислоты в моче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Риск развития злокачественной опухоли при симпатических </a:t>
            </a:r>
            <a:r>
              <a:rPr lang="ru-RU" sz="2000" dirty="0" err="1"/>
              <a:t>параганглиомах</a:t>
            </a:r>
            <a:r>
              <a:rPr lang="ru-RU" sz="2000" dirty="0"/>
              <a:t> 30%-40%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Предоперационное приём α-адренергических блокаторов предотвращает осложнения, вызванные выбросом катехоламинов в процессе резекции с последующим облучением</a:t>
            </a:r>
          </a:p>
        </p:txBody>
      </p:sp>
    </p:spTree>
    <p:extLst>
      <p:ext uri="{BB962C8B-B14F-4D97-AF65-F5344CB8AC3E}">
        <p14:creationId xmlns:p14="http://schemas.microsoft.com/office/powerpoint/2010/main" val="136174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B1D2F-1284-42A1-A39D-61077710F361}"/>
              </a:ext>
            </a:extLst>
          </p:cNvPr>
          <p:cNvSpPr txBox="1"/>
          <p:nvPr/>
        </p:nvSpPr>
        <p:spPr>
          <a:xfrm>
            <a:off x="1918739" y="464695"/>
            <a:ext cx="86006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/>
              <a:t>Параганглиомы</a:t>
            </a:r>
            <a:endParaRPr lang="ru-RU" sz="4400" b="1" dirty="0"/>
          </a:p>
          <a:p>
            <a:r>
              <a:rPr lang="ru-RU" sz="4400" b="1" dirty="0"/>
              <a:t>Рентгенологические особенности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29B48-FF65-4EE1-9C16-FAF2AB68876C}"/>
              </a:ext>
            </a:extLst>
          </p:cNvPr>
          <p:cNvSpPr txBox="1"/>
          <p:nvPr/>
        </p:nvSpPr>
        <p:spPr>
          <a:xfrm>
            <a:off x="520280" y="2132749"/>
            <a:ext cx="113975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Доброкачественные и злокачественные </a:t>
            </a:r>
            <a:r>
              <a:rPr lang="ru-RU" sz="2200" dirty="0" err="1"/>
              <a:t>параганглиомы</a:t>
            </a:r>
            <a:r>
              <a:rPr lang="ru-RU" sz="2200" dirty="0"/>
              <a:t> трудно отличить на основании визуализации, если только на момент постановки диагноза не присутствуют метастазы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КТ: образования неоднородной структуры </a:t>
            </a:r>
            <a:r>
              <a:rPr lang="ru-RU" sz="2200" dirty="0" err="1"/>
              <a:t>вследствии</a:t>
            </a:r>
            <a:r>
              <a:rPr lang="ru-RU" sz="2200" dirty="0"/>
              <a:t> некроза, кровоизлияния и/или </a:t>
            </a:r>
            <a:r>
              <a:rPr lang="ru-RU" sz="2200" dirty="0" err="1"/>
              <a:t>кальцификатов</a:t>
            </a:r>
            <a:r>
              <a:rPr lang="ru-RU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Усиление контрастного вещества происходит из-за </a:t>
            </a:r>
            <a:r>
              <a:rPr lang="ru-RU" sz="2200" dirty="0" err="1"/>
              <a:t>гиперваскулярности</a:t>
            </a:r>
            <a:r>
              <a:rPr lang="ru-RU" sz="2200" dirty="0"/>
              <a:t>, особенно на периферии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Т1-ВИ: промежуточная или низкая интенсивность сигнала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Т1- и Т2-ВИ неоднородно интенсивный сигнал, </a:t>
            </a:r>
            <a:r>
              <a:rPr lang="ru-RU" sz="2200" dirty="0" err="1"/>
              <a:t>вследствии</a:t>
            </a:r>
            <a:r>
              <a:rPr lang="ru-RU" sz="2200" dirty="0"/>
              <a:t> кровоизлияния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Т2-ВИ: диффузно высокая интенсивность сигнала - т.н. «лампа»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8934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ganglioma in a 47-year-old woman who presented with weight loss,                         abdominal pain, and sciatica. (a) Axial contrast-enhanced CT image shows a                         large mass at the level of the aortic bifurcation, with central necrosis                         (*) and avid peripheral enhancement (arrow). (b, c) Axial T2-weighted                         (b) and contrast-enhanced T1-weighted (c) MR images also show the central                         necrosis (*) and the avid peripheral enhancement. (d) Photograph at                         gross pathologic examination shows a well-circumscribed and encapsulated                         mass with a myxoid and gelatinous central component (*) and surrounding                         red hemorrhagic (**) and yellow necrotic (arrowhead) foci. A                         large-caliber vessel (inferior mesenteric artery) is completely occluded by                         the tumor (arrow). (e) Low-power photomicrograph shows the characteristic                         zellballen growth pattern with nests of tumor cells (*) surrounded by                         fibrovascular septa (arrow). (Hematoxylin-eosin stain; original                         magnification, ×40.) (f) High-power photomicrograph shows the                         eosinophilic granular cell cytoplasm, the central nuclei with nucleoli, and                         intranuclear pseudoinclusions (arrow). (Hematoxylin-eosin stain; original                         magnification, ×400.)">
            <a:extLst>
              <a:ext uri="{FF2B5EF4-FFF2-40B4-BE49-F238E27FC236}">
                <a16:creationId xmlns:a16="http://schemas.microsoft.com/office/drawing/2014/main" id="{A6C4210E-DC7D-4151-94B4-A757B42C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9" y="2714310"/>
            <a:ext cx="3538061" cy="30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aganglioma in a 47-year-old woman who presented with weight loss,                         abdominal pain, and sciatica. (a) Axial contrast-enhanced CT image shows a                         large mass at the level of the aortic bifurcation, with central necrosis                         (*) and avid peripheral enhancement (arrow). (b, c) Axial T2-weighted                         (b) and contrast-enhanced T1-weighted (c) MR images also show the central                         necrosis (*) and the avid peripheral enhancement. (d) Photograph at                         gross pathologic examination shows a well-circumscribed and encapsulated                         mass with a myxoid and gelatinous central component (*) and surrounding                         red hemorrhagic (**) and yellow necrotic (arrowhead) foci. A                         large-caliber vessel (inferior mesenteric artery) is completely occluded by                         the tumor (arrow). (e) Low-power photomicrograph shows the characteristic                         zellballen growth pattern with nests of tumor cells (*) surrounded by                         fibrovascular septa (arrow). (Hematoxylin-eosin stain; original                         magnification, ×40.) (f) High-power photomicrograph shows the                         eosinophilic granular cell cytoplasm, the central nuclei with nucleoli, and                         intranuclear pseudoinclusions (arrow). (Hematoxylin-eosin stain; original                         magnification, ×400.)">
            <a:extLst>
              <a:ext uri="{FF2B5EF4-FFF2-40B4-BE49-F238E27FC236}">
                <a16:creationId xmlns:a16="http://schemas.microsoft.com/office/drawing/2014/main" id="{1C92F60C-08D8-47F5-B0E1-E77330F6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80" y="2714310"/>
            <a:ext cx="3538062" cy="301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aganglioma in a 47-year-old woman who presented with weight loss,                         abdominal pain, and sciatica. (a) Axial contrast-enhanced CT image shows a                         large mass at the level of the aortic bifurcation, with central necrosis                         (*) and avid peripheral enhancement (arrow). (b, c) Axial T2-weighted                         (b) and contrast-enhanced T1-weighted (c) MR images also show the central                         necrosis (*) and the avid peripheral enhancement. (d) Photograph at                         gross pathologic examination shows a well-circumscribed and encapsulated                         mass with a myxoid and gelatinous central component (*) and surrounding                         red hemorrhagic (**) and yellow necrotic (arrowhead) foci. A                         large-caliber vessel (inferior mesenteric artery) is completely occluded by                         the tumor (arrow). (e) Low-power photomicrograph shows the characteristic                         zellballen growth pattern with nests of tumor cells (*) surrounded by                         fibrovascular septa (arrow). (Hematoxylin-eosin stain; original                         magnification, ×40.) (f) High-power photomicrograph shows the                         eosinophilic granular cell cytoplasm, the central nuclei with nucleoli, and                         intranuclear pseudoinclusions (arrow). (Hematoxylin-eosin stain; original                         magnification, ×400.)">
            <a:extLst>
              <a:ext uri="{FF2B5EF4-FFF2-40B4-BE49-F238E27FC236}">
                <a16:creationId xmlns:a16="http://schemas.microsoft.com/office/drawing/2014/main" id="{5A6B7668-E3CA-440E-A524-9C4B9D51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02" y="2714310"/>
            <a:ext cx="3563152" cy="30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DD26A-7F38-43F3-B711-741E3E49F887}"/>
              </a:ext>
            </a:extLst>
          </p:cNvPr>
          <p:cNvSpPr txBox="1"/>
          <p:nvPr/>
        </p:nvSpPr>
        <p:spPr>
          <a:xfrm>
            <a:off x="1081790" y="0"/>
            <a:ext cx="103582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1) КТ с контрастированием 2) МРТ Т2-ВИ </a:t>
            </a:r>
          </a:p>
          <a:p>
            <a:pPr algn="ctr"/>
            <a:r>
              <a:rPr lang="ru-RU" sz="4000" b="1" dirty="0"/>
              <a:t>3) МРТ Т1-ВИ с контрастированием </a:t>
            </a:r>
          </a:p>
          <a:p>
            <a:pPr algn="ctr"/>
            <a:r>
              <a:rPr lang="ru-RU" sz="4000" b="1" dirty="0"/>
              <a:t>Брюшная полость, аксиальная плоскость </a:t>
            </a:r>
          </a:p>
          <a:p>
            <a:pPr algn="ctr"/>
            <a:r>
              <a:rPr lang="ru-RU" sz="4000" b="1" dirty="0" err="1"/>
              <a:t>Параганглиома</a:t>
            </a:r>
            <a:endParaRPr lang="ru-RU" sz="4000" b="1" dirty="0"/>
          </a:p>
          <a:p>
            <a:pPr algn="ctr"/>
            <a:endParaRPr lang="ru-RU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15858-59AF-4D17-B002-D12BC4057567}"/>
              </a:ext>
            </a:extLst>
          </p:cNvPr>
          <p:cNvSpPr txBox="1"/>
          <p:nvPr/>
        </p:nvSpPr>
        <p:spPr>
          <a:xfrm>
            <a:off x="109376" y="5792076"/>
            <a:ext cx="4526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Женщина 47 лет, большое образование на уровне бифуркации аорты, с центральным некрозом и периферическим усилением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CF798-A787-4807-8CC5-4E862E419386}"/>
              </a:ext>
            </a:extLst>
          </p:cNvPr>
          <p:cNvSpPr txBox="1"/>
          <p:nvPr/>
        </p:nvSpPr>
        <p:spPr>
          <a:xfrm>
            <a:off x="5118652" y="5884409"/>
            <a:ext cx="6621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Центральный некроз и периферическое усиление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343559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aganglioma in a 47-year-old woman who presented with weight loss,                         abdominal pain, and sciatica. (a) Axial contrast-enhanced CT image shows a                         large mass at the level of the aortic bifurcation, with central necrosis                         (*) and avid peripheral enhancement (arrow). (b, c) Axial T2-weighted                         (b) and contrast-enhanced T1-weighted (c) MR images also show the central                         necrosis (*) and the avid peripheral enhancement. (d) Photograph at                         gross pathologic examination shows a well-circumscribed and encapsulated                         mass with a myxoid and gelatinous central component (*) and surrounding                         red hemorrhagic (**) and yellow necrotic (arrowhead) foci. A                         large-caliber vessel (inferior mesenteric artery) is completely occluded by                         the tumor (arrow). (e) Low-power photomicrograph shows the characteristic                         zellballen growth pattern with nests of tumor cells (*) surrounded by                         fibrovascular septa (arrow). (Hematoxylin-eosin stain; original                         magnification, ×40.) (f) High-power photomicrograph shows the                         eosinophilic granular cell cytoplasm, the central nuclei with nucleoli, and                         intranuclear pseudoinclusions (arrow). (Hematoxylin-eosin stain; original                         magnification, ×400.)">
            <a:extLst>
              <a:ext uri="{FF2B5EF4-FFF2-40B4-BE49-F238E27FC236}">
                <a16:creationId xmlns:a16="http://schemas.microsoft.com/office/drawing/2014/main" id="{97FE360F-574B-4A57-9182-ED06FF76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38" y="1721490"/>
            <a:ext cx="3811405" cy="34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raganglioma in a 47-year-old woman who presented with weight loss,                         abdominal pain, and sciatica. (a) Axial contrast-enhanced CT image shows a                         large mass at the level of the aortic bifurcation, with central necrosis                         (*) and avid peripheral enhancement (arrow). (b, c) Axial T2-weighted                         (b) and contrast-enhanced T1-weighted (c) MR images also show the central                         necrosis (*) and the avid peripheral enhancement. (d) Photograph at                         gross pathologic examination shows a well-circumscribed and encapsulated                         mass with a myxoid and gelatinous central component (*) and surrounding                         red hemorrhagic (**) and yellow necrotic (arrowhead) foci. A                         large-caliber vessel (inferior mesenteric artery) is completely occluded by                         the tumor (arrow). (e) Low-power photomicrograph shows the characteristic                         zellballen growth pattern with nests of tumor cells (*) surrounded by                         fibrovascular septa (arrow). (Hematoxylin-eosin stain; original                         magnification, ×40.) (f) High-power photomicrograph shows the                         eosinophilic granular cell cytoplasm, the central nuclei with nucleoli, and                         intranuclear pseudoinclusions (arrow). (Hematoxylin-eosin stain; original                         magnification, ×400.)">
            <a:extLst>
              <a:ext uri="{FF2B5EF4-FFF2-40B4-BE49-F238E27FC236}">
                <a16:creationId xmlns:a16="http://schemas.microsoft.com/office/drawing/2014/main" id="{0790A59F-2C38-4043-9550-57F4EEF9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11" y="1680674"/>
            <a:ext cx="3496651" cy="34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A9665-5865-40A9-B6AB-0423101A84B0}"/>
              </a:ext>
            </a:extLst>
          </p:cNvPr>
          <p:cNvSpPr txBox="1"/>
          <p:nvPr/>
        </p:nvSpPr>
        <p:spPr>
          <a:xfrm>
            <a:off x="369757" y="163644"/>
            <a:ext cx="114524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/>
              <a:t>Параганглиомы</a:t>
            </a:r>
            <a:endParaRPr lang="ru-RU" sz="4400" b="1" dirty="0"/>
          </a:p>
          <a:p>
            <a:pPr algn="ctr"/>
            <a:r>
              <a:rPr lang="ru-RU" sz="4400" b="1" dirty="0"/>
              <a:t>Макро- и микроскопическое исследование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4523F-5C6A-43EB-8AAE-6E9D9245BB9A}"/>
              </a:ext>
            </a:extLst>
          </p:cNvPr>
          <p:cNvSpPr txBox="1"/>
          <p:nvPr/>
        </p:nvSpPr>
        <p:spPr>
          <a:xfrm>
            <a:off x="524657" y="5093993"/>
            <a:ext cx="5571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Инкапсулированное образование с </a:t>
            </a:r>
            <a:r>
              <a:rPr lang="ru-RU" dirty="0" err="1"/>
              <a:t>желатинозным</a:t>
            </a:r>
            <a:r>
              <a:rPr lang="ru-RU" dirty="0"/>
              <a:t> центральным компонентом, окруженный геморрагическими и некротическими (</a:t>
            </a:r>
            <a:r>
              <a:rPr lang="en-US" dirty="0"/>
              <a:t>&gt;</a:t>
            </a:r>
            <a:r>
              <a:rPr lang="ru-RU" dirty="0"/>
              <a:t>) очагами,  </a:t>
            </a:r>
          </a:p>
          <a:p>
            <a:pPr algn="ctr"/>
            <a:r>
              <a:rPr lang="ru-RU" dirty="0"/>
              <a:t>нижняя брыжеечная артерия полностью </a:t>
            </a:r>
            <a:r>
              <a:rPr lang="ru-RU" dirty="0" err="1"/>
              <a:t>окклюзирована</a:t>
            </a:r>
            <a:r>
              <a:rPr lang="ru-RU" dirty="0"/>
              <a:t> опухолью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24787-A949-4512-8B8F-F43E6E9D126B}"/>
              </a:ext>
            </a:extLst>
          </p:cNvPr>
          <p:cNvSpPr txBox="1"/>
          <p:nvPr/>
        </p:nvSpPr>
        <p:spPr>
          <a:xfrm>
            <a:off x="6856224" y="5247805"/>
            <a:ext cx="4384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Скопления опухолевых клеток (*) окружены </a:t>
            </a:r>
            <a:r>
              <a:rPr lang="ru-RU" dirty="0" err="1"/>
              <a:t>фиброваскулярными</a:t>
            </a:r>
            <a:r>
              <a:rPr lang="ru-RU" dirty="0"/>
              <a:t> септами</a:t>
            </a:r>
          </a:p>
        </p:txBody>
      </p:sp>
    </p:spTree>
    <p:extLst>
      <p:ext uri="{BB962C8B-B14F-4D97-AF65-F5344CB8AC3E}">
        <p14:creationId xmlns:p14="http://schemas.microsoft.com/office/powerpoint/2010/main" val="124629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59980" y="2018368"/>
            <a:ext cx="10871437" cy="49526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4000" b="1" strike="noStrike" spc="-1" dirty="0">
              <a:solidFill>
                <a:srgbClr val="000000"/>
              </a:solidFill>
              <a:latin typeface="Calibri"/>
            </a:endParaRP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Э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то злокачественная опухоль, возникающая из примитивных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мезенхимальных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клеток, в основном выявляется у детей до 15 лет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Наиболее распространенным местом поражения является голова, шея и мочеполовая система. 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О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т 7% до 19% возникают в забрюшинном пространстве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ru-RU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CCC27-8102-4396-9DF2-1075CCB59AA9}"/>
              </a:ext>
            </a:extLst>
          </p:cNvPr>
          <p:cNvSpPr txBox="1"/>
          <p:nvPr/>
        </p:nvSpPr>
        <p:spPr>
          <a:xfrm>
            <a:off x="481883" y="381676"/>
            <a:ext cx="11227633" cy="143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trike="noStrike" spc="-1" dirty="0">
                <a:solidFill>
                  <a:srgbClr val="000000"/>
                </a:solidFill>
                <a:latin typeface="Calibri"/>
              </a:rPr>
              <a:t>Опухоли скелетных мышц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pc="-1" dirty="0" err="1">
                <a:solidFill>
                  <a:srgbClr val="000000"/>
                </a:solidFill>
                <a:latin typeface="Calibri"/>
              </a:rPr>
              <a:t>Рабдомиосаркома</a:t>
            </a:r>
            <a:endParaRPr lang="ru-RU" sz="4400" b="1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810591" y="2173574"/>
            <a:ext cx="10570818" cy="377809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4000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latin typeface="Calibri"/>
              </a:rPr>
              <a:t>Чётко очерченные очаги или имеют инфильтративный или инвазивный вид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latin typeface="Calibri"/>
              </a:rPr>
              <a:t>На КТ сигнал, </a:t>
            </a:r>
            <a:r>
              <a:rPr lang="ru-RU" sz="2800" spc="-1" dirty="0" err="1">
                <a:latin typeface="Calibri"/>
              </a:rPr>
              <a:t>вследствии</a:t>
            </a:r>
            <a:r>
              <a:rPr lang="ru-RU" sz="2800" spc="-1" dirty="0">
                <a:latin typeface="Calibri"/>
              </a:rPr>
              <a:t> некроза ослаблен от периферии к центру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latin typeface="Calibri"/>
              </a:rPr>
              <a:t>Усиление контрастным веществом также неоднородно, особенно при наличии центрального некроза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latin typeface="Calibri"/>
              </a:rPr>
              <a:t>Т1-ВИ: сигнал </a:t>
            </a:r>
            <a:r>
              <a:rPr lang="ru-RU" sz="2800" b="0" strike="noStrike" spc="-1" dirty="0" err="1">
                <a:latin typeface="Calibri"/>
              </a:rPr>
              <a:t>гипо</a:t>
            </a:r>
            <a:r>
              <a:rPr lang="ru-RU" sz="2800" b="0" strike="noStrike" spc="-1" dirty="0">
                <a:latin typeface="Calibri"/>
              </a:rPr>
              <a:t>- или </a:t>
            </a:r>
            <a:r>
              <a:rPr lang="ru-RU" sz="2800" b="0" strike="noStrike" spc="-1" dirty="0" err="1">
                <a:latin typeface="Calibri"/>
              </a:rPr>
              <a:t>изоинтенсивен</a:t>
            </a:r>
            <a:endParaRPr lang="ru-RU" sz="2800" b="0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latin typeface="Calibri"/>
              </a:rPr>
              <a:t>Т2-ВИ: сигнал изо- или </a:t>
            </a:r>
            <a:r>
              <a:rPr lang="ru-RU" sz="2800" b="0" strike="noStrike" spc="-1" dirty="0" err="1">
                <a:latin typeface="Calibri"/>
              </a:rPr>
              <a:t>гиперинтенсивен</a:t>
            </a:r>
            <a:endParaRPr lang="ru-RU" sz="2800" b="0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latin typeface="Calibri"/>
              </a:rPr>
              <a:t>ПЭТ/КТ </a:t>
            </a:r>
            <a:r>
              <a:rPr lang="ru-RU" sz="2800" spc="-1" dirty="0"/>
              <a:t>с 18F-ФДГ: интенсивное усиление сигнала</a:t>
            </a:r>
            <a:endParaRPr lang="ru-RU" sz="2800" spc="-1" dirty="0"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4FF0B-556A-4531-8451-894A77085AE8}"/>
              </a:ext>
            </a:extLst>
          </p:cNvPr>
          <p:cNvSpPr txBox="1"/>
          <p:nvPr/>
        </p:nvSpPr>
        <p:spPr>
          <a:xfrm>
            <a:off x="810591" y="450710"/>
            <a:ext cx="1014472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trike="noStrike" spc="-1" dirty="0">
                <a:latin typeface="Calibri"/>
              </a:rPr>
              <a:t>Рентгенологические особенности </a:t>
            </a:r>
            <a:r>
              <a:rPr lang="ru-RU" sz="4400" b="1" strike="noStrike" spc="-1" dirty="0" err="1">
                <a:latin typeface="Calibri"/>
              </a:rPr>
              <a:t>рабдомиосарком</a:t>
            </a:r>
            <a:endParaRPr lang="ru-RU" sz="4400" b="1" strike="noStrike" spc="-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1681</Words>
  <Application>Microsoft Office PowerPoint</Application>
  <PresentationFormat>Широкоэкранный</PresentationFormat>
  <Paragraphs>206</Paragraphs>
  <Slides>29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BOX</dc:creator>
  <cp:lastModifiedBy>BOX</cp:lastModifiedBy>
  <cp:revision>140</cp:revision>
  <dcterms:created xsi:type="dcterms:W3CDTF">2022-04-26T16:52:57Z</dcterms:created>
  <dcterms:modified xsi:type="dcterms:W3CDTF">2022-06-02T16:59:18Z</dcterms:modified>
</cp:coreProperties>
</file>