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6" r:id="rId8"/>
    <p:sldId id="261" r:id="rId9"/>
    <p:sldId id="279" r:id="rId10"/>
    <p:sldId id="280" r:id="rId11"/>
    <p:sldId id="262" r:id="rId12"/>
    <p:sldId id="281" r:id="rId13"/>
    <p:sldId id="282" r:id="rId14"/>
    <p:sldId id="263" r:id="rId15"/>
    <p:sldId id="283" r:id="rId16"/>
    <p:sldId id="284" r:id="rId17"/>
    <p:sldId id="288" r:id="rId18"/>
    <p:sldId id="264" r:id="rId19"/>
    <p:sldId id="265" r:id="rId20"/>
    <p:sldId id="267" r:id="rId21"/>
    <p:sldId id="268" r:id="rId22"/>
    <p:sldId id="285" r:id="rId23"/>
    <p:sldId id="286" r:id="rId24"/>
    <p:sldId id="289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90" r:id="rId34"/>
    <p:sldId id="278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660"/>
  </p:normalViewPr>
  <p:slideViewPr>
    <p:cSldViewPr>
      <p:cViewPr varScale="1">
        <p:scale>
          <a:sx n="83" d="100"/>
          <a:sy n="83" d="100"/>
        </p:scale>
        <p:origin x="-619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37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968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19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263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9992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04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4193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072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57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66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86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40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93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14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68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05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72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E5782D-7F22-40EB-9510-B2DBD7374CA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777761-A45A-40CC-9B12-20C07D26C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209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36995" y="5157192"/>
            <a:ext cx="1590598" cy="1388534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7568" y="18875"/>
            <a:ext cx="8574622" cy="160992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n>
                  <a:noFill/>
                </a:ln>
                <a:solidFill>
                  <a:prstClr val="black"/>
                </a:solidFill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</a:t>
            </a:r>
            <a:r>
              <a:rPr lang="ru-RU" sz="1800" dirty="0" err="1">
                <a:ln>
                  <a:noFill/>
                </a:ln>
                <a:solidFill>
                  <a:prstClr val="black"/>
                </a:solidFill>
              </a:rPr>
              <a:t>В.Ф.Войно-Ясенецкого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</a:rPr>
              <a:t>" Министерства здравоохранения Российской Федерации</a:t>
            </a:r>
            <a:br>
              <a:rPr lang="ru-RU" sz="1800" dirty="0">
                <a:ln>
                  <a:noFill/>
                </a:ln>
                <a:solidFill>
                  <a:prstClr val="black"/>
                </a:solidFill>
              </a:rPr>
            </a:br>
            <a:r>
              <a:rPr lang="ru-RU" sz="1800" dirty="0">
                <a:ln>
                  <a:noFill/>
                </a:ln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51584" y="2420888"/>
            <a:ext cx="9145016" cy="2330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6000"/>
              </a:lnSpc>
              <a:spcBef>
                <a:spcPct val="20000"/>
              </a:spcBef>
              <a:spcAft>
                <a:spcPts val="8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ЛФК при заболеваниях органов дыхания</a:t>
            </a:r>
          </a:p>
          <a:p>
            <a:pPr lvl="0" algn="ctr">
              <a:lnSpc>
                <a:spcPct val="106000"/>
              </a:lnSpc>
              <a:spcBef>
                <a:spcPct val="20000"/>
              </a:spcBef>
              <a:spcAft>
                <a:spcPts val="8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(тема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ctr">
              <a:lnSpc>
                <a:spcPct val="106000"/>
              </a:lnSpc>
              <a:spcBef>
                <a:spcPct val="20000"/>
              </a:spcBef>
              <a:spcAft>
                <a:spcPts val="8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Основы реабилитации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06000"/>
              </a:lnSpc>
              <a:spcBef>
                <a:spcPct val="20000"/>
              </a:spcBef>
              <a:spcAft>
                <a:spcPts val="8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наименование междисциплинарного курса (дисциплины)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260" y="2996952"/>
            <a:ext cx="8504657" cy="121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4" y="4221088"/>
            <a:ext cx="8504657" cy="121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510879" y="5224677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Выполнила : студентка группы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310-2 Касьян </a:t>
            </a:r>
            <a:r>
              <a:rPr lang="ru-RU" kern="0" dirty="0" smtClean="0">
                <a:solidFill>
                  <a:prstClr val="black"/>
                </a:solidFill>
              </a:rPr>
              <a:t>Е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.А.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</a:p>
          <a:p>
            <a:pPr lvl="0" algn="ctr"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Проверила : преподаватель «Основы реабилитации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</a:p>
          <a:p>
            <a:pPr lvl="0" algn="ctr">
              <a:defRPr/>
            </a:pPr>
            <a:r>
              <a:rPr lang="ru-RU" kern="0" dirty="0" err="1" smtClean="0">
                <a:solidFill>
                  <a:prstClr val="black"/>
                </a:solidFill>
              </a:rPr>
              <a:t>Цуканова</a:t>
            </a:r>
            <a:r>
              <a:rPr lang="ru-RU" kern="0" dirty="0" smtClean="0">
                <a:solidFill>
                  <a:prstClr val="black"/>
                </a:solidFill>
              </a:rPr>
              <a:t> Е.В.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5960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Красноярск 2020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5235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И.П. - лежа на боку:</a:t>
            </a:r>
          </a:p>
          <a:p>
            <a:r>
              <a:rPr lang="ru-RU" dirty="0" smtClean="0"/>
              <a:t>Сделать вдох - отвести руку назад, при этом поворачивая назад туловище, выдох - вернуться в исходное положение, руку положить на эпигастральную область.</a:t>
            </a:r>
          </a:p>
          <a:p>
            <a:r>
              <a:rPr lang="ru-RU" dirty="0" smtClean="0"/>
              <a:t>Положить руку на нижние ребра. Затем сделать вдох и, надавливая на нижние ребра ладонью, создать сопротивление.</a:t>
            </a:r>
          </a:p>
          <a:p>
            <a:r>
              <a:rPr lang="ru-RU" dirty="0" smtClean="0"/>
              <a:t>Охватить ладонью шею сзади, создавая статическое напряжение мышц плечевого пояса. В таком положении выполнять глубокое дыхание.</a:t>
            </a:r>
            <a:br>
              <a:rPr lang="ru-RU" dirty="0" smtClean="0"/>
            </a:br>
            <a:r>
              <a:rPr lang="ru-RU" dirty="0" smtClean="0"/>
              <a:t>Данный комплекс упражнений закончить выполнением диафрагмального дыхания в положении лежа на спине.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Палатный полупостельный режим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5-7 дня в И.П. – сидя на стуле – применяют упражнения постельного режима, но их дозировку повышают, включают упражнения для крупных мышечных групп с предметами. </a:t>
            </a:r>
          </a:p>
          <a:p>
            <a:r>
              <a:rPr lang="ru-RU" dirty="0" smtClean="0"/>
              <a:t>Соотношение дыхательных и общеукрепляющих упражнений 1:1, 1:2. Учащение пульса до 10-15 уд.</a:t>
            </a:r>
            <a:r>
              <a:rPr lang="en-US" dirty="0" smtClean="0"/>
              <a:t>/</a:t>
            </a:r>
            <a:r>
              <a:rPr lang="ru-RU" dirty="0" smtClean="0"/>
              <a:t>мин. Используют ходьбу. </a:t>
            </a:r>
          </a:p>
          <a:p>
            <a:r>
              <a:rPr lang="ru-RU" dirty="0" smtClean="0"/>
              <a:t>Занятия повторять самостоятельно. Общая продолжительность занятий за 1 день – 2 часа. Занятия проводятся индивидуально, </a:t>
            </a:r>
            <a:r>
              <a:rPr lang="ru-RU" dirty="0" err="1" smtClean="0"/>
              <a:t>малогрупповым</a:t>
            </a:r>
            <a:r>
              <a:rPr lang="ru-RU" dirty="0" smtClean="0"/>
              <a:t> методом и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Упражнения лечебной физкультуры </a:t>
            </a:r>
            <a:br>
              <a:rPr lang="ru-RU" sz="3200" dirty="0"/>
            </a:br>
            <a:r>
              <a:rPr lang="ru-RU" sz="3200" dirty="0"/>
              <a:t> Полупостельного режим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2000240"/>
            <a:ext cx="8229600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И.П. - сидя на стуле: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Диафрагмальное дыхание, при этом руки находятся на груди и животе.</a:t>
            </a:r>
          </a:p>
          <a:p>
            <a:r>
              <a:rPr lang="ru-RU" dirty="0" smtClean="0"/>
              <a:t>Сделать вдох - поднять руку вверх, наклониться в противоположную сторону, выдох - опустить руку.</a:t>
            </a:r>
          </a:p>
          <a:p>
            <a:r>
              <a:rPr lang="ru-RU" dirty="0" smtClean="0"/>
              <a:t>Локти отвести назад, сделать вдох, затем выдох - вернуться в исходное положение.</a:t>
            </a:r>
          </a:p>
          <a:p>
            <a:r>
              <a:rPr lang="ru-RU" dirty="0" smtClean="0"/>
              <a:t>Выполнять руками движения, имитирующие плавание брассом. Сделать вдох - вернуться в исходное положение, выдох - руки развести в стороны.</a:t>
            </a:r>
          </a:p>
          <a:p>
            <a:r>
              <a:rPr lang="ru-RU" dirty="0" smtClean="0"/>
              <a:t>Сделать вдох - развести руки в стороны, выдох - обнять себя за плечи.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20" y="357166"/>
            <a:ext cx="8643998" cy="59521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/>
              <a:t>И.п. – стоя</a:t>
            </a:r>
          </a:p>
          <a:p>
            <a:r>
              <a:rPr lang="ru-RU" sz="2300" dirty="0"/>
              <a:t>Взять в руки гимнастическую палку. Сделать вдох - поднять руки вверх, прогнуться, отвести ногу назад и поставить ее на носок. </a:t>
            </a:r>
          </a:p>
          <a:p>
            <a:r>
              <a:rPr lang="ru-RU" sz="2300" dirty="0"/>
              <a:t>Выполнять руками круговые движения, напоминающие греблю.</a:t>
            </a:r>
          </a:p>
          <a:p>
            <a:r>
              <a:rPr lang="ru-RU" sz="2300" dirty="0"/>
              <a:t>Взять в руки булавы. Сделать вдох - руки развести в стороны, при этом булавы должны быть параллельно полу. Выдох - наклониться, булавы поставить на пол.</a:t>
            </a:r>
          </a:p>
          <a:p>
            <a:r>
              <a:rPr lang="ru-RU" sz="2300" dirty="0"/>
              <a:t>Сделать вдох - поднять руки вверх, выдох - выполнить приседание, руки находятся в упоре о пол.</a:t>
            </a:r>
          </a:p>
          <a:p>
            <a:r>
              <a:rPr lang="ru-RU" sz="2300" dirty="0"/>
              <a:t>Завести гимнастическую палку назад, за локтевые сгибы. Сделать вдох - прогнуться назад, выдох - наклониться вперед.</a:t>
            </a:r>
            <a:br>
              <a:rPr lang="ru-RU" sz="2300" dirty="0"/>
            </a:br>
            <a:r>
              <a:rPr lang="ru-RU" sz="2300" dirty="0"/>
              <a:t>Данный комплекс упражнений закончить в исходном положении сидя. Общее количество упражнений - не меньше 20-25.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режим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16546" y="2204864"/>
            <a:ext cx="10018713" cy="3124201"/>
          </a:xfrm>
        </p:spPr>
        <p:txBody>
          <a:bodyPr/>
          <a:lstStyle/>
          <a:p>
            <a:r>
              <a:rPr lang="ru-RU" dirty="0" smtClean="0"/>
              <a:t>С 7-10 дня повторять упражнения с повышенной нагрузкой. Учащение пульса до 100 уд.</a:t>
            </a:r>
            <a:r>
              <a:rPr lang="en-US" dirty="0" smtClean="0"/>
              <a:t>/</a:t>
            </a:r>
            <a:r>
              <a:rPr lang="ru-RU" dirty="0" smtClean="0"/>
              <a:t>мин. </a:t>
            </a:r>
          </a:p>
          <a:p>
            <a:r>
              <a:rPr lang="ru-RU" dirty="0" smtClean="0"/>
              <a:t>Продолжительность занятий 40 мин. </a:t>
            </a:r>
          </a:p>
          <a:p>
            <a:r>
              <a:rPr lang="ru-RU" dirty="0" smtClean="0"/>
              <a:t>Применять ходьбу, занятия на тренажёрах, игры – 2,5 часа.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Упражнения лечебной физкультуры </a:t>
            </a:r>
            <a:br>
              <a:rPr lang="ru-RU" sz="3200" dirty="0"/>
            </a:br>
            <a:r>
              <a:rPr lang="ru-RU" sz="3200" dirty="0"/>
              <a:t> Общий режим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/>
              <a:t>И.П. – стоя </a:t>
            </a:r>
          </a:p>
          <a:p>
            <a:r>
              <a:rPr lang="ru-RU" sz="2200" dirty="0"/>
              <a:t>Сначала выполнить ходьбу по залу: на носках, пятках, на наружной и внутренней стороне стоп (не менее 3-5 минут).</a:t>
            </a:r>
          </a:p>
          <a:p>
            <a:r>
              <a:rPr lang="ru-RU" sz="2200" dirty="0"/>
              <a:t>Сделать вдох, подняться на носки, поднять плечи, пальцы сжать в кулак, выдох - вернуться в исходное положение.</a:t>
            </a:r>
          </a:p>
          <a:p>
            <a:r>
              <a:rPr lang="ru-RU" sz="2200" dirty="0"/>
              <a:t>Сделать вдох - поднять руки вверх, поднять голову, прогнуться. Выдох - присесть, кисти рук находятся на коленях.</a:t>
            </a:r>
          </a:p>
          <a:p>
            <a:r>
              <a:rPr lang="ru-RU" sz="2200" dirty="0"/>
              <a:t>Сделать вдох - выполнить поочередные наклоны в стороны, при этом рука должна скользить по бедру вниз. Выдох - вернуться в исходное положение.</a:t>
            </a:r>
          </a:p>
          <a:p>
            <a:r>
              <a:rPr lang="ru-RU" sz="2200" dirty="0"/>
              <a:t>Взять в руки </a:t>
            </a:r>
            <a:r>
              <a:rPr lang="ru-RU" sz="2200" dirty="0" err="1"/>
              <a:t>медицинбол</a:t>
            </a:r>
            <a:r>
              <a:rPr lang="ru-RU" sz="2200" dirty="0"/>
              <a:t>, </a:t>
            </a:r>
            <a:r>
              <a:rPr lang="ru-RU" sz="2200" dirty="0" err="1"/>
              <a:t>руки</a:t>
            </a:r>
            <a:r>
              <a:rPr lang="ru-RU" sz="2200" dirty="0"/>
              <a:t> располагаются перед грудью. Сделать вдох - выполнить повороты в стороны, выдох - вернуться в исходное положение.</a:t>
            </a:r>
            <a:br>
              <a:rPr lang="ru-RU" sz="2200" dirty="0"/>
            </a:br>
            <a:endParaRPr lang="ru-R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357166"/>
            <a:ext cx="8229600" cy="6215106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Встать боком к гимнастической стенке. Рукой держаться за перекладину на уровне груди. Сделать вдох - отклониться от стенки, выдох - вернуться в исходное положение.</a:t>
            </a:r>
          </a:p>
          <a:p>
            <a:r>
              <a:rPr lang="ru-RU" sz="4400" dirty="0"/>
              <a:t>Встать лицом к гимнастической стенке. Сделать вдох - поднять руки вверх, тянуться руками к верхней перекладине. Выдох - держаться руками за перекладину на уровне пояса и сделать легкое приседание.</a:t>
            </a:r>
          </a:p>
          <a:p>
            <a:r>
              <a:rPr lang="ru-RU" sz="4400" dirty="0"/>
              <a:t>Взять в руки гимнастическую палку, при этом руки опущены. Сделать вдох - поднять руки вверх, выдох - с помощью палки поджать колено к животу.</a:t>
            </a:r>
          </a:p>
          <a:p>
            <a:r>
              <a:rPr lang="ru-RU" sz="4400" dirty="0"/>
              <a:t>Руки расположить перед грудью. Сделать вдох - развести руки в стороны, выполнить поворот туловища в сторону. Выдох - вернуться в исходное положение.</a:t>
            </a:r>
          </a:p>
          <a:p>
            <a:r>
              <a:rPr lang="ru-RU" sz="4400" dirty="0"/>
              <a:t>Данную процедуру лечебной гимнастики закончить ходьбой в среднем темпе, постепенно переходя на медленный темп.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8676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11354"/>
          </a:xfrm>
        </p:spPr>
        <p:txBody>
          <a:bodyPr/>
          <a:lstStyle/>
          <a:p>
            <a:r>
              <a:rPr lang="ru-RU" dirty="0" smtClean="0"/>
              <a:t>ЛФК при бронхите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47528" y="1772816"/>
            <a:ext cx="9001000" cy="3308988"/>
          </a:xfrm>
        </p:spPr>
        <p:txBody>
          <a:bodyPr/>
          <a:lstStyle/>
          <a:p>
            <a:r>
              <a:rPr lang="ru-RU" dirty="0" smtClean="0"/>
              <a:t>Бронхит – это заболевание, при котором в воспалительный процесс вовлекаются бронхи. В большинстве случаев острого бронхита его причиной является инфекция, например вирусная или бактериальная, и требуется лечение противовирусными препаратами или антибиотиками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ЛФК: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Снизить воспалительный процесс в бронхах</a:t>
            </a:r>
          </a:p>
          <a:p>
            <a:r>
              <a:rPr lang="ru-RU" dirty="0" smtClean="0"/>
              <a:t>Восстановить дренажную функцию в бронхах</a:t>
            </a:r>
          </a:p>
          <a:p>
            <a:r>
              <a:rPr lang="ru-RU" dirty="0" smtClean="0"/>
              <a:t>Усилить крово-лимфо обращение в системе бронхов</a:t>
            </a:r>
          </a:p>
          <a:p>
            <a:r>
              <a:rPr lang="ru-RU" dirty="0" smtClean="0"/>
              <a:t>Способствовать профилактике перехода в хр. форму</a:t>
            </a:r>
          </a:p>
          <a:p>
            <a:r>
              <a:rPr lang="ru-RU" dirty="0" smtClean="0"/>
              <a:t>Повысить сопротивляемость организма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0" y="188640"/>
            <a:ext cx="10018713" cy="3356992"/>
          </a:xfrm>
        </p:spPr>
        <p:txBody>
          <a:bodyPr/>
          <a:lstStyle/>
          <a:p>
            <a:pPr marL="0" lvl="0" indent="0" algn="ctr">
              <a:buClr>
                <a:srgbClr val="AD84C6">
                  <a:lumMod val="75000"/>
                </a:srgbClr>
              </a:buClr>
              <a:buNone/>
            </a:pPr>
            <a:r>
              <a:rPr lang="ru-RU" sz="2800" dirty="0">
                <a:solidFill>
                  <a:prstClr val="black"/>
                </a:solidFill>
              </a:rPr>
              <a:t>ЛФК - это метод лечения, состоящий в применении физических упражнений и естественных факторов природы к больному человеку с лечебно-профилактическими целями. В главе этого метода лежит использование основной биологической функции организма — движения</a:t>
            </a:r>
            <a:r>
              <a:rPr lang="ru-RU" sz="1900" dirty="0">
                <a:solidFill>
                  <a:prstClr val="black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669" y="2996952"/>
            <a:ext cx="5194333" cy="346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1896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4310" y="2060848"/>
            <a:ext cx="10018713" cy="3124201"/>
          </a:xfrm>
        </p:spPr>
        <p:txBody>
          <a:bodyPr/>
          <a:lstStyle/>
          <a:p>
            <a:r>
              <a:rPr lang="ru-RU" dirty="0" smtClean="0"/>
              <a:t>Тяжёлая сердечная недостаточность</a:t>
            </a:r>
          </a:p>
          <a:p>
            <a:r>
              <a:rPr lang="ru-RU" dirty="0" smtClean="0"/>
              <a:t>Тяжёлая лёгочная недостаточность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571480"/>
            <a:ext cx="8229600" cy="5737880"/>
          </a:xfrm>
        </p:spPr>
        <p:txBody>
          <a:bodyPr/>
          <a:lstStyle/>
          <a:p>
            <a:r>
              <a:rPr lang="ru-RU" dirty="0" smtClean="0"/>
              <a:t>В течение 1 недели от начала заболевания применять статические и динамические упражнения в сочетании с общеукрепляющими 1:1, 1:2, 1:3. </a:t>
            </a:r>
          </a:p>
          <a:p>
            <a:r>
              <a:rPr lang="ru-RU" dirty="0" smtClean="0"/>
              <a:t>Методика проведения как и при пневмонии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Упражнения лечебной физкультуры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b="1" dirty="0" smtClean="0"/>
              <a:t>И.П. – лёжа на спине</a:t>
            </a:r>
          </a:p>
          <a:p>
            <a:pPr fontAlgn="base"/>
            <a:r>
              <a:rPr lang="ru-RU" dirty="0" smtClean="0"/>
              <a:t>Руки вдоль туловища. На вдохе медленно поднимаем руки, опуская их за голову. На выдохе возвращаем руки обратно также в медленном темпе.</a:t>
            </a:r>
          </a:p>
          <a:p>
            <a:pPr fontAlgn="base"/>
            <a:r>
              <a:rPr lang="ru-RU" dirty="0" smtClean="0"/>
              <a:t>Левая рука вдоль туловища, правая – за головой. Дыхание произвольно, руки меняются местами в быстром темпе.</a:t>
            </a:r>
          </a:p>
          <a:p>
            <a:pPr fontAlgn="base"/>
            <a:r>
              <a:rPr lang="ru-RU" dirty="0" smtClean="0"/>
              <a:t>Приподнимаем ноги и крутим в воздухе воображаемые педали велосипеда. Это упражнение на выносливость – как только почувствуете усталость или одышку, немедленно прекращайте.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500042"/>
            <a:ext cx="8229600" cy="580931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/>
              <a:t>И.П. – лежа на животе</a:t>
            </a:r>
          </a:p>
          <a:p>
            <a:pPr fontAlgn="base"/>
            <a:r>
              <a:rPr lang="ru-RU" dirty="0" smtClean="0"/>
              <a:t>Ладони прижаты к полу на уровне груди. На вдохе приподнимаем верхнюю часть туловища, опираясь на руки, и прогибаемся в пояснице. На выдохе – опускаем корпус.</a:t>
            </a:r>
          </a:p>
          <a:p>
            <a:pPr fontAlgn="base"/>
            <a:r>
              <a:rPr lang="ru-RU" dirty="0" smtClean="0"/>
              <a:t>Лежим на животе, руки вытянуты вдоль туловища. На вдохе пытаемся приподнять голову и плечи насколько это возможно. На выдохе возвращаемся обратно и отдыхаем.</a:t>
            </a:r>
          </a:p>
          <a:p>
            <a:pPr fontAlgn="base"/>
            <a:r>
              <a:rPr lang="ru-RU" dirty="0" smtClean="0"/>
              <a:t>Продолжаем лежать на животе. Руки вытягиваем как можно дальше вперед за голову и пытаемся тянуться за воображаемым предметом. Дышим при этом произвольно.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2299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ЛФК при бронхиальной астме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2891" y="2060848"/>
            <a:ext cx="10018713" cy="3124201"/>
          </a:xfrm>
        </p:spPr>
        <p:txBody>
          <a:bodyPr/>
          <a:lstStyle/>
          <a:p>
            <a:r>
              <a:rPr lang="ru-RU" dirty="0" smtClean="0"/>
              <a:t>Бронхиальная астма — это хроническое воспалительное заболевание дыхательных путей.</a:t>
            </a:r>
            <a:br>
              <a:rPr lang="ru-RU" dirty="0" smtClean="0"/>
            </a:br>
            <a:r>
              <a:rPr lang="ru-RU" dirty="0" smtClean="0"/>
              <a:t>Хроническое воспаление обусловливает </a:t>
            </a:r>
            <a:r>
              <a:rPr lang="ru-RU" dirty="0" err="1" smtClean="0"/>
              <a:t>гиперреактивность</a:t>
            </a:r>
            <a:r>
              <a:rPr lang="ru-RU" dirty="0" smtClean="0"/>
              <a:t> бронхов (их повышенная чувствительность к различным воздействиям окружающей среды), проявляющуюся их спазмом.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ЛФК: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Снять </a:t>
            </a:r>
            <a:r>
              <a:rPr lang="ru-RU" dirty="0" err="1" smtClean="0"/>
              <a:t>бронхоспазм</a:t>
            </a:r>
            <a:endParaRPr lang="ru-RU" dirty="0" smtClean="0"/>
          </a:p>
          <a:p>
            <a:r>
              <a:rPr lang="ru-RU" dirty="0" smtClean="0"/>
              <a:t>Нормализовать акт дыхания</a:t>
            </a:r>
          </a:p>
          <a:p>
            <a:r>
              <a:rPr lang="ru-RU" dirty="0" smtClean="0"/>
              <a:t>Повысить силу дыхательных мышц</a:t>
            </a:r>
          </a:p>
          <a:p>
            <a:r>
              <a:rPr lang="ru-RU" dirty="0" smtClean="0"/>
              <a:t>Продвижение грудной клетки</a:t>
            </a:r>
          </a:p>
          <a:p>
            <a:r>
              <a:rPr lang="ru-RU" dirty="0" smtClean="0"/>
              <a:t>Предотвратить возможное развитие эмфиземы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Лёгочно-сердечная недостаточность 3 степени</a:t>
            </a:r>
          </a:p>
          <a:p>
            <a:r>
              <a:rPr lang="ru-RU" dirty="0" smtClean="0"/>
              <a:t>Астматический статус</a:t>
            </a:r>
          </a:p>
          <a:p>
            <a:r>
              <a:rPr lang="ru-RU" dirty="0" smtClean="0"/>
              <a:t>Тахикардия (более 120 уд.</a:t>
            </a:r>
            <a:r>
              <a:rPr lang="en-US" dirty="0" smtClean="0"/>
              <a:t>/</a:t>
            </a:r>
            <a:r>
              <a:rPr lang="ru-RU" dirty="0" smtClean="0"/>
              <a:t>мин.)</a:t>
            </a:r>
          </a:p>
          <a:p>
            <a:r>
              <a:rPr lang="ru-RU" dirty="0" smtClean="0"/>
              <a:t>Одышка более 25 дых.</a:t>
            </a:r>
            <a:r>
              <a:rPr lang="en-US" dirty="0" smtClean="0"/>
              <a:t>/</a:t>
            </a:r>
            <a:r>
              <a:rPr lang="ru-RU" dirty="0" smtClean="0"/>
              <a:t>мин.</a:t>
            </a:r>
          </a:p>
          <a:p>
            <a:r>
              <a:rPr lang="ru-RU" dirty="0" smtClean="0"/>
              <a:t>Высокая температура 38 градусов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Продолжается не более 2-х недель.</a:t>
            </a:r>
          </a:p>
          <a:p>
            <a:r>
              <a:rPr lang="ru-RU" dirty="0" smtClean="0"/>
              <a:t>Применяют дыхательные упражнения, общеукрепляющие на расслабление и звуковую гимнастику.</a:t>
            </a:r>
          </a:p>
          <a:p>
            <a:r>
              <a:rPr lang="ru-RU" dirty="0" smtClean="0"/>
              <a:t>И.П. – лёжа на спине с приподнятым концом кровати; сидя на стуле облокотиться на его спинку; стоя.</a:t>
            </a:r>
          </a:p>
          <a:p>
            <a:r>
              <a:rPr lang="ru-RU" dirty="0" smtClean="0"/>
              <a:t>Начинается ЛГ с обучения полному дыханию. Больной должен освоить глубокий вдох и удлинённый выдох.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Звуковая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это специальные упражнения. Произношения звуков, что вызывает вибрацию голосовых связок, которые передаются на трахею, бронхи, лёгкие, грудную клетку (расслабление спазма в бронхах)</a:t>
            </a:r>
          </a:p>
          <a:p>
            <a:pPr>
              <a:buFontTx/>
              <a:buChar char="-"/>
            </a:pPr>
            <a:r>
              <a:rPr lang="ru-RU" dirty="0" smtClean="0"/>
              <a:t>Продолжительность 10-30 мин. Индивидуальные занятия 2-3 р.</a:t>
            </a:r>
            <a:r>
              <a:rPr lang="en-US" dirty="0" smtClean="0"/>
              <a:t>/</a:t>
            </a:r>
            <a:r>
              <a:rPr lang="ru-RU" dirty="0" smtClean="0"/>
              <a:t>день.</a:t>
            </a:r>
          </a:p>
          <a:p>
            <a:pPr>
              <a:buFontTx/>
              <a:buChar char="-"/>
            </a:pPr>
            <a:r>
              <a:rPr lang="ru-RU" dirty="0" smtClean="0"/>
              <a:t>Тренировочный период начинается в стационаре и продолжается всю жизнь. Добавляют ходьбу или бег трусцой до 5 км.</a:t>
            </a:r>
            <a:r>
              <a:rPr lang="en-US" dirty="0" smtClean="0"/>
              <a:t>/</a:t>
            </a:r>
            <a:r>
              <a:rPr lang="ru-RU" dirty="0" smtClean="0"/>
              <a:t>день с учащением пульса 100-120 уд.</a:t>
            </a:r>
            <a:r>
              <a:rPr lang="en-US" dirty="0" smtClean="0"/>
              <a:t>/</a:t>
            </a:r>
            <a:r>
              <a:rPr lang="ru-RU" dirty="0" smtClean="0"/>
              <a:t>мин.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16632"/>
            <a:ext cx="10018713" cy="1752599"/>
          </a:xfrm>
        </p:spPr>
        <p:txBody>
          <a:bodyPr/>
          <a:lstStyle/>
          <a:p>
            <a:r>
              <a:rPr lang="ru-RU" dirty="0" smtClean="0"/>
              <a:t>Задачи ЛФК: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1504" y="1700808"/>
            <a:ext cx="10018713" cy="3124201"/>
          </a:xfrm>
        </p:spPr>
        <p:txBody>
          <a:bodyPr>
            <a:normAutofit fontScale="92500" lnSpcReduction="20000"/>
          </a:bodyPr>
          <a:lstStyle/>
          <a:p>
            <a:pPr marL="651510" indent="-514350"/>
            <a:r>
              <a:rPr lang="ru-RU" dirty="0" smtClean="0"/>
              <a:t>Оказывать общеукрепляющее воздействие на все органы и системы организма</a:t>
            </a:r>
          </a:p>
          <a:p>
            <a:pPr marL="651510" indent="-514350"/>
            <a:r>
              <a:rPr lang="ru-RU" dirty="0" smtClean="0"/>
              <a:t>Улучшить функцию внешнего дыхания</a:t>
            </a:r>
          </a:p>
          <a:p>
            <a:pPr marL="651510" indent="-514350"/>
            <a:r>
              <a:rPr lang="ru-RU" dirty="0" smtClean="0"/>
              <a:t>Снизить интоксикацию</a:t>
            </a:r>
          </a:p>
          <a:p>
            <a:pPr marL="651510" indent="-514350"/>
            <a:r>
              <a:rPr lang="ru-RU" dirty="0" smtClean="0"/>
              <a:t>Стимулировать иммунные процессы</a:t>
            </a:r>
          </a:p>
          <a:p>
            <a:pPr marL="651510" indent="-514350"/>
            <a:r>
              <a:rPr lang="ru-RU" dirty="0" smtClean="0"/>
              <a:t>Ускорить рассасывание при воспалительных процессах</a:t>
            </a:r>
          </a:p>
          <a:p>
            <a:pPr marL="651510" indent="-514350"/>
            <a:r>
              <a:rPr lang="ru-RU" dirty="0" smtClean="0"/>
              <a:t>Снизить появление бронхоспазма</a:t>
            </a:r>
          </a:p>
          <a:p>
            <a:pPr marL="651510" indent="-514350"/>
            <a:r>
              <a:rPr lang="ru-RU" dirty="0" smtClean="0"/>
              <a:t>Повысить отделения мокроты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Упражнения лечебной физкультуры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1464" y="2060848"/>
            <a:ext cx="10018713" cy="4797152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sz="4600" b="1" dirty="0"/>
              <a:t>И.п. -  стоя</a:t>
            </a:r>
          </a:p>
          <a:p>
            <a:pPr fontAlgn="base"/>
            <a:r>
              <a:rPr lang="ru-RU" sz="4600" dirty="0"/>
              <a:t>Одну ногу отставляем назад, ставя ее на носок. Одновременно с этим поднимаем руки вверх и прогибаемся в пояснице – вдох. Опускаем руки и возвращаем ногу на место – выдох. Повторяем то же упражнение с другой ногой.</a:t>
            </a:r>
          </a:p>
          <a:p>
            <a:pPr fontAlgn="base"/>
            <a:r>
              <a:rPr lang="ru-RU" sz="4600" dirty="0"/>
              <a:t>Ноги на ширине плеч. Поднимаем руки вперед – вдох. Наклоняемся вперед (руки при этом опускаются вниз). В таком согнутом положении делаем плавные, покачивающие движения </a:t>
            </a:r>
            <a:r>
              <a:rPr lang="ru-RU" sz="4600" dirty="0" err="1"/>
              <a:t>влево-вправо</a:t>
            </a:r>
            <a:r>
              <a:rPr lang="ru-RU" sz="4600" dirty="0"/>
              <a:t>, свободно дыша и произнося на выдохе звук «</a:t>
            </a:r>
            <a:r>
              <a:rPr lang="ru-RU" sz="4600" dirty="0" err="1"/>
              <a:t>з</a:t>
            </a:r>
            <a:r>
              <a:rPr lang="ru-RU" sz="4600" dirty="0"/>
              <a:t>». Далее делаем вдох и на выдохе разгибаемся.</a:t>
            </a:r>
          </a:p>
          <a:p>
            <a:pPr fontAlgn="base"/>
            <a:r>
              <a:rPr lang="ru-RU" sz="4600" dirty="0"/>
              <a:t>Ноги на ширине плеч, руки подняты вверх (можно для удобства взять гимнастическую палку). Вдох, наклон вместе с руками влево – выдох. Возврат в исходное положение – вдох. Наклон вправо – выдох. Вдохи производим через нос, выдыхаем с шумом через свернутые трубочкой губы.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714356"/>
            <a:ext cx="8229600" cy="5595004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Поднимаемся на носочках, плечи отводим назад, вдыхаем полной грудью (руками можно держаться за стену, чтобы не упасть). Опускаемся на полную стопу – выдох со звуком «</a:t>
            </a:r>
            <a:r>
              <a:rPr lang="ru-RU" dirty="0" err="1" smtClean="0"/>
              <a:t>ш</a:t>
            </a:r>
            <a:r>
              <a:rPr lang="ru-RU" dirty="0" smtClean="0"/>
              <a:t>».</a:t>
            </a:r>
          </a:p>
          <a:p>
            <a:pPr fontAlgn="base"/>
            <a:r>
              <a:rPr lang="ru-RU" dirty="0" smtClean="0"/>
              <a:t>Руки поднимаем вверх через стороны – вдох. На выдохе приседаем на корточки, обхватывая колени руками. В таком положении вдох и выдох. На следующем вдохе медленно встаем и</a:t>
            </a:r>
          </a:p>
          <a:p>
            <a:pPr fontAlgn="base"/>
            <a:r>
              <a:rPr lang="ru-RU" dirty="0" smtClean="0"/>
              <a:t>Небольшая передышка: ходим по комнате в течение 2 минут, свободно дыша.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571480"/>
            <a:ext cx="8229600" cy="573788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/>
              <a:t>И.П. – сидя на стуле со спинкой. </a:t>
            </a:r>
          </a:p>
          <a:p>
            <a:pPr fontAlgn="base"/>
            <a:r>
              <a:rPr lang="ru-RU" dirty="0" smtClean="0"/>
              <a:t>Руки разводим в стороны, прогибаемся – вдох. Скрещиваем руки на грудной клетке, давя на нее и втягивая живот – выдох через свернутые трубочкой губы.</a:t>
            </a:r>
          </a:p>
          <a:p>
            <a:pPr fontAlgn="base">
              <a:buNone/>
            </a:pPr>
            <a:r>
              <a:rPr lang="ru-RU" b="1" dirty="0" smtClean="0"/>
              <a:t>И.П. – лежа на спине </a:t>
            </a:r>
          </a:p>
          <a:p>
            <a:pPr fontAlgn="base"/>
            <a:r>
              <a:rPr lang="ru-RU" dirty="0" smtClean="0"/>
              <a:t>Вдох, затем на задержанном дыхании сгибаем ноги в коленях и подтягиваем их к грудной клетке – выдох. Обхватываем ноги руками, приподнимаем голову и слегка перекатываемся на позвоночнике – дыхание при этом свободное. Затем медленно возвращаем ноги на место и спокойно лежим, отдыхая 30 секунд. Это упражнение можно повторять не более 3 раз в день. Если начинаете задыхаться – делать не стоит вовсе.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8225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76" y="1412776"/>
            <a:ext cx="8229600" cy="350046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92" y="332656"/>
            <a:ext cx="10018713" cy="1752599"/>
          </a:xfrm>
        </p:spPr>
        <p:txBody>
          <a:bodyPr/>
          <a:lstStyle/>
          <a:p>
            <a:r>
              <a:rPr lang="ru-RU" dirty="0" smtClean="0"/>
              <a:t>Противопоказания: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6972" y="2085255"/>
            <a:ext cx="10018713" cy="3124201"/>
          </a:xfrm>
        </p:spPr>
        <p:txBody>
          <a:bodyPr>
            <a:normAutofit/>
          </a:bodyPr>
          <a:lstStyle/>
          <a:p>
            <a:r>
              <a:rPr lang="ru-RU" dirty="0" smtClean="0"/>
              <a:t>Дыхательная недостаточность 3 степени</a:t>
            </a:r>
          </a:p>
          <a:p>
            <a:r>
              <a:rPr lang="ru-RU" dirty="0" smtClean="0"/>
              <a:t>Абсцесс лёгкого до прорыва в бронх</a:t>
            </a:r>
          </a:p>
          <a:p>
            <a:r>
              <a:rPr lang="ru-RU" dirty="0" smtClean="0"/>
              <a:t>Кровохаркание или его угроза</a:t>
            </a:r>
          </a:p>
          <a:p>
            <a:r>
              <a:rPr lang="ru-RU" dirty="0" smtClean="0"/>
              <a:t>Астматический статус</a:t>
            </a:r>
          </a:p>
          <a:p>
            <a:r>
              <a:rPr lang="ru-RU" dirty="0" smtClean="0"/>
              <a:t>Полный ателектаз лёгкого</a:t>
            </a:r>
          </a:p>
          <a:p>
            <a:r>
              <a:rPr lang="ru-RU" dirty="0" smtClean="0"/>
              <a:t>Скопление большого количества жидкости в плевральной полости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8229600" cy="2154230"/>
          </a:xfrm>
        </p:spPr>
        <p:txBody>
          <a:bodyPr/>
          <a:lstStyle/>
          <a:p>
            <a:r>
              <a:rPr lang="ru-RU" dirty="0" smtClean="0"/>
              <a:t>ЛФК при острой пневмонии.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7488" y="1556792"/>
            <a:ext cx="8229600" cy="3523302"/>
          </a:xfrm>
        </p:spPr>
        <p:txBody>
          <a:bodyPr/>
          <a:lstStyle/>
          <a:p>
            <a:r>
              <a:rPr lang="ru-RU" b="1" dirty="0" smtClean="0"/>
              <a:t>Пневмония</a:t>
            </a:r>
            <a:r>
              <a:rPr lang="ru-RU" dirty="0" smtClean="0"/>
              <a:t> - воспаление лёгочной ткани, как правило, инфекционного происхождения с преимущественным поражением альвеол и интерстициальной ткани лёгкого.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ЛФК: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Максимально воздействовать на здоровую лёгочную ткань для включения её в акт дыхания</a:t>
            </a:r>
          </a:p>
          <a:p>
            <a:r>
              <a:rPr lang="ru-RU" dirty="0" smtClean="0"/>
              <a:t>Усилить </a:t>
            </a:r>
            <a:r>
              <a:rPr lang="ru-RU" dirty="0" err="1" smtClean="0"/>
              <a:t>крово-лимфо</a:t>
            </a:r>
            <a:r>
              <a:rPr lang="ru-RU" dirty="0" smtClean="0"/>
              <a:t> обращение в поражённой доле</a:t>
            </a:r>
          </a:p>
          <a:p>
            <a:r>
              <a:rPr lang="ru-RU" dirty="0" smtClean="0"/>
              <a:t>Противодействовать возникновению ателектазов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4311" y="1988840"/>
            <a:ext cx="10018713" cy="3124201"/>
          </a:xfrm>
        </p:spPr>
        <p:txBody>
          <a:bodyPr/>
          <a:lstStyle/>
          <a:p>
            <a:r>
              <a:rPr lang="ru-RU" dirty="0" smtClean="0"/>
              <a:t>Тяжёлая сердечная недостаточность</a:t>
            </a:r>
          </a:p>
          <a:p>
            <a:r>
              <a:rPr lang="ru-RU" dirty="0" smtClean="0"/>
              <a:t>Тяжёлая лёгочная недостаточность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 постельного режима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3-5 дня в И.П. – лёжа, сидя на кровати – спустить ноги, применяя динамические упражнения на мелкие и средние мышечные группы.</a:t>
            </a:r>
          </a:p>
          <a:p>
            <a:r>
              <a:rPr lang="ru-RU" dirty="0" smtClean="0"/>
              <a:t>При дыхательных статических и динамических упражнениях не следует допускать учащения пульса больше, чем на 10-15 уд.</a:t>
            </a:r>
            <a:r>
              <a:rPr lang="en-US" dirty="0" smtClean="0"/>
              <a:t>/</a:t>
            </a:r>
            <a:r>
              <a:rPr lang="ru-RU" dirty="0" smtClean="0"/>
              <a:t>мин.</a:t>
            </a:r>
          </a:p>
          <a:p>
            <a:r>
              <a:rPr lang="ru-RU" dirty="0" smtClean="0"/>
              <a:t>Упражнения повторять в медленном и среднем темпе, каждое повторять 4-8 раз с максимальной амплитудой движения. Продолжительность 10-15 мин., самостоятельные занятия по 10 мин. 3 р.</a:t>
            </a:r>
            <a:r>
              <a:rPr lang="en-US" dirty="0" smtClean="0"/>
              <a:t>/</a:t>
            </a:r>
            <a:r>
              <a:rPr lang="ru-RU" dirty="0" smtClean="0"/>
              <a:t>день.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488" y="359275"/>
            <a:ext cx="10018713" cy="1752599"/>
          </a:xfrm>
        </p:spPr>
        <p:txBody>
          <a:bodyPr>
            <a:noAutofit/>
          </a:bodyPr>
          <a:lstStyle/>
          <a:p>
            <a:r>
              <a:rPr lang="ru-RU" sz="3200" dirty="0"/>
              <a:t>Упражнения лечебной физкультуры </a:t>
            </a:r>
            <a:br>
              <a:rPr lang="ru-RU" sz="3200" dirty="0"/>
            </a:br>
            <a:r>
              <a:rPr lang="ru-RU" sz="3200" dirty="0"/>
              <a:t> Постельный режим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3472" y="1916832"/>
            <a:ext cx="10018713" cy="4680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И.П. - лежа на спине:</a:t>
            </a:r>
          </a:p>
          <a:p>
            <a:pPr marL="651510" indent="-514350"/>
            <a:r>
              <a:rPr lang="ru-RU" dirty="0" smtClean="0"/>
              <a:t>Диафрагмальное дыхание, при этом руки располагаются на груди и животе.</a:t>
            </a:r>
          </a:p>
          <a:p>
            <a:pPr marL="651510" indent="-514350"/>
            <a:r>
              <a:rPr lang="ru-RU" dirty="0" smtClean="0"/>
              <a:t>Сделать вдох - руки поднять вверх, выдох - опустить. Следить за тем, чтобы выдох был вдвое длиннее вдоха.</a:t>
            </a:r>
          </a:p>
          <a:p>
            <a:pPr marL="651510" indent="-514350"/>
            <a:r>
              <a:rPr lang="ru-RU" dirty="0" smtClean="0"/>
              <a:t>Сделать вдох, при этом отводя прямую ногу в сторону, выдох - вернуться в исходное положение.</a:t>
            </a:r>
          </a:p>
          <a:p>
            <a:pPr marL="651510" indent="-514350"/>
            <a:r>
              <a:rPr lang="ru-RU" dirty="0" smtClean="0"/>
              <a:t>Согнуть руки в локтевых суставах. Сделать вдох - развести руки в стороны, выдох - руки опустить.</a:t>
            </a:r>
          </a:p>
          <a:p>
            <a:pPr marL="651510" indent="-514350"/>
            <a:r>
              <a:rPr lang="ru-RU" dirty="0" smtClean="0"/>
              <a:t>Сделать вдох - развести руки в стороны, выдох - взяться руками за колени и подтянуть их к животу.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143</TotalTime>
  <Words>1497</Words>
  <Application>Microsoft Office PowerPoint</Application>
  <PresentationFormat>Произвольный</PresentationFormat>
  <Paragraphs>141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Параллакс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Федерации Фармацевтический колледж</vt:lpstr>
      <vt:lpstr>Слайд 2</vt:lpstr>
      <vt:lpstr>Задачи ЛФК:</vt:lpstr>
      <vt:lpstr>Противопоказания:</vt:lpstr>
      <vt:lpstr>ЛФК при острой пневмонии.</vt:lpstr>
      <vt:lpstr>Задачи ЛФК:</vt:lpstr>
      <vt:lpstr>Противопоказания:</vt:lpstr>
      <vt:lpstr>Период постельного режима</vt:lpstr>
      <vt:lpstr>Упражнения лечебной физкультуры   Постельный режим</vt:lpstr>
      <vt:lpstr>Слайд 10</vt:lpstr>
      <vt:lpstr>Палатный полупостельный режим</vt:lpstr>
      <vt:lpstr>Упражнения лечебной физкультуры   Полупостельного режим</vt:lpstr>
      <vt:lpstr>Слайд 13</vt:lpstr>
      <vt:lpstr>Общий режим</vt:lpstr>
      <vt:lpstr>Упражнения лечебной физкультуры   Общий режим</vt:lpstr>
      <vt:lpstr>Слайд 16</vt:lpstr>
      <vt:lpstr>Слайд 17</vt:lpstr>
      <vt:lpstr>ЛФК при бронхите </vt:lpstr>
      <vt:lpstr>Задачи ЛФК:</vt:lpstr>
      <vt:lpstr>Противопоказания:</vt:lpstr>
      <vt:lpstr>Слайд 21</vt:lpstr>
      <vt:lpstr>Упражнения лечебной физкультуры</vt:lpstr>
      <vt:lpstr>Слайд 23</vt:lpstr>
      <vt:lpstr>Слайд 24</vt:lpstr>
      <vt:lpstr>ЛФК при бронхиальной астме</vt:lpstr>
      <vt:lpstr>Задачи ЛФК:</vt:lpstr>
      <vt:lpstr>Противопоказания:</vt:lpstr>
      <vt:lpstr>Подготовительный курс</vt:lpstr>
      <vt:lpstr>Звуковая гимнастика</vt:lpstr>
      <vt:lpstr>Упражнения лечебной физкультуры</vt:lpstr>
      <vt:lpstr>Слайд 31</vt:lpstr>
      <vt:lpstr>Слайд 32</vt:lpstr>
      <vt:lpstr>Слайд 33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ЛФК при заболеваниях органов дыхания.</dc:title>
  <dc:creator>Татьяна</dc:creator>
  <cp:lastModifiedBy>Елена Бычкова</cp:lastModifiedBy>
  <cp:revision>17</cp:revision>
  <dcterms:created xsi:type="dcterms:W3CDTF">2015-11-11T14:31:34Z</dcterms:created>
  <dcterms:modified xsi:type="dcterms:W3CDTF">2020-06-10T13:45:44Z</dcterms:modified>
</cp:coreProperties>
</file>