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C256111-16E1-4C0C-818E-A4C3B8696F16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D62FAD-1B47-43F1-B5D2-CE0D4683641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56111-16E1-4C0C-818E-A4C3B8696F16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D62FAD-1B47-43F1-B5D2-CE0D46836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C256111-16E1-4C0C-818E-A4C3B8696F16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D62FAD-1B47-43F1-B5D2-CE0D46836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56111-16E1-4C0C-818E-A4C3B8696F16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D62FAD-1B47-43F1-B5D2-CE0D46836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256111-16E1-4C0C-818E-A4C3B8696F16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9D62FAD-1B47-43F1-B5D2-CE0D4683641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56111-16E1-4C0C-818E-A4C3B8696F16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D62FAD-1B47-43F1-B5D2-CE0D46836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56111-16E1-4C0C-818E-A4C3B8696F16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D62FAD-1B47-43F1-B5D2-CE0D46836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56111-16E1-4C0C-818E-A4C3B8696F16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D62FAD-1B47-43F1-B5D2-CE0D46836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256111-16E1-4C0C-818E-A4C3B8696F16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D62FAD-1B47-43F1-B5D2-CE0D46836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56111-16E1-4C0C-818E-A4C3B8696F16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D62FAD-1B47-43F1-B5D2-CE0D468364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256111-16E1-4C0C-818E-A4C3B8696F16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D62FAD-1B47-43F1-B5D2-CE0D4683641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C256111-16E1-4C0C-818E-A4C3B8696F16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9D62FAD-1B47-43F1-B5D2-CE0D4683641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E%D1%87%D0%B0" TargetMode="External"/><Relationship Id="rId2" Type="http://schemas.openxmlformats.org/officeDocument/2006/relationships/hyperlink" Target="https://ru.wikipedia.org/wiki/%D0%9A%D1%80%D0%BE%D0%B2%D1%8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A0%D0%B0%D0%BA_(%D0%B7%D0%B0%D0%B1%D0%BE%D0%BB%D0%B5%D0%B2%D0%B0%D0%BD%D0%B8%D0%B5)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1%80%D0%BE%D1%81%D1%82%D0%B0%D1%82%D0%B8%D1%87%D0%B5%D1%81%D0%BA%D0%B8%D0%B9_%D1%81%D0%BF%D0%B5%D1%86%D0%B8%D1%84%D0%B8%D1%87%D0%B5%D1%81%D0%BA%D0%B8%D0%B9_%D0%B0%D0%BD%D1%82%D0%B8%D0%B3%D0%B5%D0%BD" TargetMode="External"/><Relationship Id="rId2" Type="http://schemas.openxmlformats.org/officeDocument/2006/relationships/hyperlink" Target="https://ru.wikipedia.org/wiki/%D0%90%D0%BB%D1%8C%D1%84%D0%B0-%D1%84%D0%B5%D1%82%D0%BE%D0%BF%D1%80%D0%BE%D1%82%D0%B5%D0%B8%D0%B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A0%D0%B0%D0%BA%D0%BE%D0%B2%D0%BE-%D1%8D%D0%BC%D0%B1%D1%80%D0%B8%D0%BE%D0%BD%D0%B0%D0%BB%D1%8C%D0%BD%D1%8B%D0%B9_%D0%B0%D0%BD%D1%82%D0%B8%D0%B3%D0%B5%D0%BD" TargetMode="External"/><Relationship Id="rId4" Type="http://schemas.openxmlformats.org/officeDocument/2006/relationships/hyperlink" Target="https://ru.wikipedia.org/wiki/CA-125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Онкомаркеры</a:t>
            </a:r>
            <a:r>
              <a:rPr lang="ru-RU" dirty="0" smtClean="0"/>
              <a:t> риска репродуктивной системы.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5157192"/>
            <a:ext cx="5104656" cy="14645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Выполнила: ординатор 2 года </a:t>
            </a:r>
          </a:p>
          <a:p>
            <a:r>
              <a:rPr lang="ru-RU" dirty="0" smtClean="0"/>
              <a:t>Кафедра Акушерство и Гинекология ИПО</a:t>
            </a:r>
          </a:p>
          <a:p>
            <a:r>
              <a:rPr lang="ru-RU" dirty="0" smtClean="0"/>
              <a:t>Шиловская А.А.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</a:t>
            </a:r>
            <a:r>
              <a:rPr lang="ru-RU" dirty="0" err="1" smtClean="0"/>
              <a:t>онкомаркеры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276872"/>
            <a:ext cx="7239000" cy="4846320"/>
          </a:xfrm>
        </p:spPr>
        <p:txBody>
          <a:bodyPr/>
          <a:lstStyle/>
          <a:p>
            <a:r>
              <a:rPr lang="ru-RU" b="1" dirty="0" err="1" smtClean="0"/>
              <a:t>Онкомаркеры</a:t>
            </a:r>
            <a:r>
              <a:rPr lang="ru-RU" dirty="0" smtClean="0"/>
              <a:t> — специфические вещества, продукты жизнедеятельности опухоли или вещества, продуцируемые нормальными тканями в ответ на инвазию раковых клеток, которые обнаруживаются в </a:t>
            </a:r>
            <a:r>
              <a:rPr lang="ru-RU" dirty="0" smtClean="0">
                <a:hlinkClick r:id="rId2" tooltip="Кровь"/>
              </a:rPr>
              <a:t>крови</a:t>
            </a:r>
            <a:r>
              <a:rPr lang="ru-RU" dirty="0" smtClean="0"/>
              <a:t> и/или </a:t>
            </a:r>
            <a:r>
              <a:rPr lang="ru-RU" dirty="0" smtClean="0">
                <a:hlinkClick r:id="rId3" tooltip="Моча"/>
              </a:rPr>
              <a:t>моче</a:t>
            </a:r>
            <a:r>
              <a:rPr lang="ru-RU" dirty="0" smtClean="0"/>
              <a:t> больных </a:t>
            </a:r>
            <a:r>
              <a:rPr lang="ru-RU" dirty="0" smtClean="0">
                <a:hlinkClick r:id="rId4" tooltip="Рак (заболевание)"/>
              </a:rPr>
              <a:t>раком</a:t>
            </a:r>
            <a:r>
              <a:rPr lang="ru-RU" dirty="0" smtClean="0"/>
              <a:t> и некоторыми другими заболеваниями, не связанными с онкологией.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Для чего нужны </a:t>
            </a:r>
            <a:r>
              <a:rPr lang="ru-RU" b="1" dirty="0" err="1"/>
              <a:t>онкомаркеры</a:t>
            </a:r>
            <a:r>
              <a:rPr lang="ru-RU" b="1" dirty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err="1"/>
              <a:t>Онкомаркеры</a:t>
            </a:r>
            <a:r>
              <a:rPr lang="ru-RU" i="1" dirty="0"/>
              <a:t> выявляют входит ли человек в группу риска развития онкологических заболеваний;</a:t>
            </a:r>
          </a:p>
          <a:p>
            <a:r>
              <a:rPr lang="ru-RU" i="1" dirty="0" err="1"/>
              <a:t>Онкомаркеры</a:t>
            </a:r>
            <a:r>
              <a:rPr lang="ru-RU" i="1" dirty="0"/>
              <a:t> помогают найти источник опухоли, до того, как начнется углубленная диагностика;</a:t>
            </a:r>
          </a:p>
          <a:p>
            <a:r>
              <a:rPr lang="ru-RU" i="1" dirty="0"/>
              <a:t>Выявляют рецидив рака;</a:t>
            </a:r>
          </a:p>
          <a:p>
            <a:r>
              <a:rPr lang="ru-RU" i="1" dirty="0" err="1"/>
              <a:t>Онкомаркеры</a:t>
            </a:r>
            <a:r>
              <a:rPr lang="ru-RU" i="1" dirty="0"/>
              <a:t> оценивают радикальность проведенного хирургического лечения -  удалена вся опухоль или нет.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 решаемые </a:t>
            </a:r>
            <a:r>
              <a:rPr lang="ru-RU" dirty="0"/>
              <a:t>при использовании </a:t>
            </a:r>
            <a:r>
              <a:rPr lang="ru-RU" dirty="0" err="1"/>
              <a:t>онкомаркеров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11680"/>
            <a:ext cx="7239000" cy="4846320"/>
          </a:xfrm>
        </p:spPr>
        <p:txBody>
          <a:bodyPr>
            <a:normAutofit/>
          </a:bodyPr>
          <a:lstStyle/>
          <a:p>
            <a:r>
              <a:rPr lang="ru-RU" dirty="0"/>
              <a:t>Ранняя дифференциальная диагностика опухолей.</a:t>
            </a:r>
          </a:p>
          <a:p>
            <a:r>
              <a:rPr lang="ru-RU" dirty="0"/>
              <a:t>Обнаружение метастазов за 6 месяцев до их клинической манифестации (например возрастание маркера СА-15-3 при как бы вылеченном раке молочной железы говорит о будущем рецидиве/метастазе через 6-10 месяцев).</a:t>
            </a:r>
          </a:p>
          <a:p>
            <a:r>
              <a:rPr lang="ru-RU" dirty="0"/>
              <a:t>Оценка эффективности терапии.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Наиболее часто определяемые </a:t>
            </a:r>
            <a:r>
              <a:rPr lang="ru-RU" dirty="0" err="1"/>
              <a:t>онкомаркеры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hlinkClick r:id="rId2" tooltip="Альфа-фетопротеин"/>
              </a:rPr>
              <a:t>АФП</a:t>
            </a:r>
            <a:r>
              <a:rPr lang="ru-RU" dirty="0"/>
              <a:t> — </a:t>
            </a:r>
            <a:r>
              <a:rPr lang="ru-RU" dirty="0" err="1"/>
              <a:t>альфа-фетопротеин</a:t>
            </a:r>
            <a:r>
              <a:rPr lang="ru-RU" dirty="0"/>
              <a:t> — маркер гепатоцеллюлярного рака печени.</a:t>
            </a:r>
          </a:p>
          <a:p>
            <a:r>
              <a:rPr lang="ru-RU" b="1" dirty="0">
                <a:hlinkClick r:id="rId3" tooltip="Простатический специфический антиген"/>
              </a:rPr>
              <a:t>ПСА</a:t>
            </a:r>
            <a:r>
              <a:rPr lang="ru-RU" dirty="0"/>
              <a:t> — простатический специфический антиген — </a:t>
            </a:r>
            <a:r>
              <a:rPr lang="ru-RU" dirty="0" err="1"/>
              <a:t>онкомаркер</a:t>
            </a:r>
            <a:r>
              <a:rPr lang="ru-RU" dirty="0"/>
              <a:t> рака простаты.</a:t>
            </a:r>
          </a:p>
          <a:p>
            <a:r>
              <a:rPr lang="ru-RU" b="1" dirty="0">
                <a:hlinkClick r:id="rId4" tooltip="CA-125"/>
              </a:rPr>
              <a:t>CA-125</a:t>
            </a:r>
            <a:r>
              <a:rPr lang="ru-RU" dirty="0"/>
              <a:t> — маркер рака яичников.</a:t>
            </a:r>
          </a:p>
          <a:p>
            <a:r>
              <a:rPr lang="ru-RU" b="1" dirty="0">
                <a:hlinkClick r:id="rId5" tooltip="Раково-эмбриональный антиген"/>
              </a:rPr>
              <a:t>РЭА</a:t>
            </a:r>
            <a:r>
              <a:rPr lang="ru-RU" dirty="0"/>
              <a:t> — </a:t>
            </a:r>
            <a:r>
              <a:rPr lang="ru-RU" dirty="0" err="1"/>
              <a:t>раковоэмбриональный</a:t>
            </a:r>
            <a:r>
              <a:rPr lang="ru-RU" dirty="0"/>
              <a:t> антиген — </a:t>
            </a:r>
            <a:r>
              <a:rPr lang="ru-RU" dirty="0" err="1"/>
              <a:t>онкомаркер</a:t>
            </a:r>
            <a:r>
              <a:rPr lang="ru-RU" dirty="0"/>
              <a:t> рака прямой кишки.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7992888" cy="6408712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/>
              <a:t>РЭА(раково-эмбриональный антиген)- довольно точно характеризует злокачественный процесс. РЭА – белок, который вырабатывается клетками эмбриона и плода, но в организме взрослого человека практически не содержится. Анализ крови на РЭА выявляет повышение антигена при раке толстой и прямой кишки и дыхательных путей (с 50-90% точностью).</a:t>
            </a:r>
          </a:p>
          <a:p>
            <a:r>
              <a:rPr lang="ru-RU" i="1" dirty="0"/>
              <a:t>СА — 125 (</a:t>
            </a:r>
            <a:r>
              <a:rPr lang="ru-RU" i="1" dirty="0" err="1"/>
              <a:t>онкомаркер</a:t>
            </a:r>
            <a:r>
              <a:rPr lang="ru-RU" i="1" dirty="0"/>
              <a:t> яичников, матки) Почти 70% больных раком яичников к моменту установления диагноза имеют III или IV стадии, так как клиника заболевания имеет стертый характер. Скрининг с использованием определения концентрации Са125 в крови не позволяет поставить окончательный диагноз, однако помогает выявить пациенток с потенциально высоким риском в отношении рака яичников;</a:t>
            </a:r>
          </a:p>
          <a:p>
            <a:r>
              <a:rPr lang="ru-RU" i="1" dirty="0"/>
              <a:t>СА 15—3 (</a:t>
            </a:r>
            <a:r>
              <a:rPr lang="ru-RU" i="1" dirty="0" err="1"/>
              <a:t>онкомаркер</a:t>
            </a:r>
            <a:r>
              <a:rPr lang="ru-RU" i="1" dirty="0"/>
              <a:t> молочной железы) Рак молочной железы является одним из наиболее распространенных женских заболеваний, статистические данные за последние годы говорят о росте заболеваемости и смертности от рака молочной железы во многих странах. Риск его развития возрастает, особенно в пожилом возрасте. Установить микро-метастазы в лимфатических узлах и отдаленных органах обычными клиническими методами крайне тяжело, в связи с чем становится важным выявление опухолевых маркеров для диагностики рака молочной железы в начальных стадиях, а также для оценки эффективности терапии и раннего выявления рецидивов и метастазов. Многочисленные исследования выявили ряд антигенов, ассоциированных с раком молочной железы человека. Это са15-3 – маркер, обладающий достаточно высокой специфичностью по отношению к раку молочной железы;</a:t>
            </a:r>
          </a:p>
          <a:p>
            <a:r>
              <a:rPr lang="ru-RU" i="1" dirty="0"/>
              <a:t>СА 19—9 (рак поджелудочной железы, рак желудка, рак желчного пузыря, рак яичников, </a:t>
            </a:r>
            <a:r>
              <a:rPr lang="ru-RU" i="1" dirty="0" err="1"/>
              <a:t>колоректальный</a:t>
            </a:r>
            <a:r>
              <a:rPr lang="ru-RU" i="1" dirty="0"/>
              <a:t> рак, рак пищевода, рак печени, метастатический рак </a:t>
            </a:r>
            <a:r>
              <a:rPr lang="ru-RU" i="1" dirty="0" err="1"/>
              <a:t>печени.Или</a:t>
            </a:r>
            <a:r>
              <a:rPr lang="ru-RU" i="1" dirty="0"/>
              <a:t> других заболеваний: цирроз печени, гепатиты, жёлчнокаменная болезнь, холецистит, панкреатит, </a:t>
            </a:r>
            <a:r>
              <a:rPr lang="ru-RU" i="1" dirty="0" err="1"/>
              <a:t>холестаз</a:t>
            </a:r>
            <a:r>
              <a:rPr lang="ru-RU" i="1" dirty="0"/>
              <a:t>, </a:t>
            </a:r>
            <a:r>
              <a:rPr lang="ru-RU" i="1" dirty="0" err="1"/>
              <a:t>эндометриоз</a:t>
            </a:r>
            <a:r>
              <a:rPr lang="ru-RU" i="1" dirty="0"/>
              <a:t>, </a:t>
            </a:r>
            <a:r>
              <a:rPr lang="ru-RU" i="1" dirty="0" err="1"/>
              <a:t>муковисцидоз</a:t>
            </a:r>
            <a:r>
              <a:rPr lang="ru-RU" i="1" dirty="0"/>
              <a:t>, миома матки.)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7239000" cy="5835048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Для женщин очень важными для диагностики патологии  молочной железы, матки и яичников являются маркеры </a:t>
            </a:r>
            <a:r>
              <a:rPr lang="ru-RU" dirty="0" err="1"/>
              <a:t>Са</a:t>
            </a:r>
            <a:r>
              <a:rPr lang="ru-RU" dirty="0"/>
              <a:t> 125и 15-3. Рекомендуемая частота обследования-1 раз в год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Особенностью  </a:t>
            </a:r>
            <a:r>
              <a:rPr lang="ru-RU" dirty="0" err="1"/>
              <a:t>онкомаркеров</a:t>
            </a:r>
            <a:r>
              <a:rPr lang="ru-RU" dirty="0"/>
              <a:t> является то, что повышенный уровень </a:t>
            </a:r>
            <a:r>
              <a:rPr lang="ru-RU" dirty="0" err="1"/>
              <a:t>онкомаркеров</a:t>
            </a:r>
            <a:r>
              <a:rPr lang="ru-RU" dirty="0"/>
              <a:t> не обязательно означает рак. </a:t>
            </a:r>
            <a:endParaRPr lang="ru-RU" dirty="0" smtClean="0"/>
          </a:p>
          <a:p>
            <a:r>
              <a:rPr lang="ru-RU" dirty="0" smtClean="0"/>
              <a:t>Поэтому </a:t>
            </a:r>
            <a:r>
              <a:rPr lang="ru-RU" dirty="0"/>
              <a:t>биохимические исследования обязательно должны подкрепляться клиническими методами диагностики с обязательной консультацией  уролога для мужчин и гинеколога для женщин для правильной трактовки результата исследования и определения дальнейшей тактики, ведь хорошо известно с древних времен, что болезнь легче предупредить, чем лечить.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Как сдать анализ </a:t>
            </a:r>
            <a:r>
              <a:rPr lang="ru-RU" b="1" dirty="0" err="1"/>
              <a:t>онкомаркеров</a:t>
            </a:r>
            <a:r>
              <a:rPr lang="ru-RU" b="1" dirty="0"/>
              <a:t> правильно: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Это обычный забор крови из вены, такой же, как и при сдаче биохимического анализа </a:t>
            </a:r>
            <a:r>
              <a:rPr lang="ru-RU" dirty="0" err="1"/>
              <a:t>крови.Кровь</a:t>
            </a:r>
            <a:r>
              <a:rPr lang="ru-RU" dirty="0"/>
              <a:t> на </a:t>
            </a:r>
            <a:r>
              <a:rPr lang="ru-RU" dirty="0" err="1"/>
              <a:t>онкомаркеры</a:t>
            </a:r>
            <a:r>
              <a:rPr lang="ru-RU" dirty="0"/>
              <a:t> берется из вены.</a:t>
            </a:r>
          </a:p>
          <a:p>
            <a:r>
              <a:rPr lang="ru-RU" dirty="0"/>
              <a:t>Чтобы результаты анализа на </a:t>
            </a:r>
            <a:r>
              <a:rPr lang="ru-RU" dirty="0" err="1"/>
              <a:t>онкомаркеры</a:t>
            </a:r>
            <a:r>
              <a:rPr lang="ru-RU" dirty="0"/>
              <a:t> были достоверными, необходимо соблюдать рекомендации:</a:t>
            </a:r>
          </a:p>
          <a:p>
            <a:r>
              <a:rPr lang="ru-RU" i="1" dirty="0"/>
              <a:t>анализ сдается натощак, утром (отказ от пищи за 8 часов);</a:t>
            </a:r>
          </a:p>
          <a:p>
            <a:r>
              <a:rPr lang="ru-RU" i="1" dirty="0"/>
              <a:t>отказ от алкоголя;</a:t>
            </a:r>
          </a:p>
          <a:p>
            <a:r>
              <a:rPr lang="ru-RU" i="1" dirty="0"/>
              <a:t>взятие крови производят в положении сидя или лежа;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806952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1026" name="Picture 2" descr="C:\Users\Анжела\Desktop\pharmaceut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204864"/>
            <a:ext cx="5927179" cy="39545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</TotalTime>
  <Words>476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Онкомаркеры риска репродуктивной системы.</vt:lpstr>
      <vt:lpstr>Что такое онкомаркеры?</vt:lpstr>
      <vt:lpstr>Для чего нужны онкомаркеры?</vt:lpstr>
      <vt:lpstr>Задачи решаемые при использовании онкомаркеров </vt:lpstr>
      <vt:lpstr>Наиболее часто определяемые онкомаркеры </vt:lpstr>
      <vt:lpstr>Слайд 6</vt:lpstr>
      <vt:lpstr>Слайд 7</vt:lpstr>
      <vt:lpstr>Как сдать анализ онкомаркеров правильно: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Онкомаркеры риска репродуктивной системы.</dc:title>
  <dc:creator>Анжела</dc:creator>
  <cp:lastModifiedBy>Анжела</cp:lastModifiedBy>
  <cp:revision>3</cp:revision>
  <dcterms:created xsi:type="dcterms:W3CDTF">2022-02-16T13:19:16Z</dcterms:created>
  <dcterms:modified xsi:type="dcterms:W3CDTF">2022-02-16T13:42:42Z</dcterms:modified>
</cp:coreProperties>
</file>