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Лист1!$K$11</c:f>
              <c:strCache>
                <c:ptCount val="1"/>
                <c:pt idx="0">
                  <c:v>Гипокинетический тип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layout>
                <c:manualLayout>
                  <c:x val="2.2185246810869142E-3"/>
                  <c:y val="-1.537870236204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Лист1!$J$12:$J$15</c:f>
              <c:strCache>
                <c:ptCount val="4"/>
                <c:pt idx="0">
                  <c:v>Стенопластический</c:v>
                </c:pt>
                <c:pt idx="1">
                  <c:v>Атлетический</c:v>
                </c:pt>
                <c:pt idx="2">
                  <c:v>Субатлетический</c:v>
                </c:pt>
                <c:pt idx="3">
                  <c:v>Мезопластический</c:v>
                </c:pt>
              </c:strCache>
            </c:strRef>
          </c:cat>
          <c:val>
            <c:numRef>
              <c:f>Лист1!$K$12:$K$15</c:f>
              <c:numCache>
                <c:formatCode>0%</c:formatCode>
                <c:ptCount val="4"/>
                <c:pt idx="0">
                  <c:v>0.69</c:v>
                </c:pt>
                <c:pt idx="1">
                  <c:v>0.28000000000000003</c:v>
                </c:pt>
                <c:pt idx="2">
                  <c:v>0.37</c:v>
                </c:pt>
                <c:pt idx="3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Лист1!$L$11</c:f>
              <c:strCache>
                <c:ptCount val="1"/>
                <c:pt idx="0">
                  <c:v>Гиперкинетический тип</c:v>
                </c:pt>
              </c:strCache>
            </c:strRef>
          </c:tx>
          <c:spPr>
            <a:solidFill>
              <a:srgbClr val="6C3C38"/>
            </a:solidFill>
          </c:spPr>
          <c:invertIfNegative val="0"/>
          <c:dLbls>
            <c:dLbl>
              <c:idx val="0"/>
              <c:layout>
                <c:manualLayout>
                  <c:x val="2.6622296173044884E-2"/>
                  <c:y val="-2.1530183306866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11148086522463E-2"/>
                  <c:y val="-1.845444283445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966722129783777E-2"/>
                  <c:y val="-2.7681664251685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96672212978353E-2"/>
                  <c:y val="-2.460592377927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Лист1!$J$12:$J$15</c:f>
              <c:strCache>
                <c:ptCount val="4"/>
                <c:pt idx="0">
                  <c:v>Стенопластический</c:v>
                </c:pt>
                <c:pt idx="1">
                  <c:v>Атлетический</c:v>
                </c:pt>
                <c:pt idx="2">
                  <c:v>Субатлетический</c:v>
                </c:pt>
                <c:pt idx="3">
                  <c:v>Мезопластический</c:v>
                </c:pt>
              </c:strCache>
            </c:strRef>
          </c:cat>
          <c:val>
            <c:numRef>
              <c:f>Лист1!$L$12:$L$15</c:f>
              <c:numCache>
                <c:formatCode>0%</c:formatCode>
                <c:ptCount val="4"/>
                <c:pt idx="0">
                  <c:v>0.31</c:v>
                </c:pt>
                <c:pt idx="1">
                  <c:v>0.72</c:v>
                </c:pt>
                <c:pt idx="2">
                  <c:v>0.63</c:v>
                </c:pt>
                <c:pt idx="3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99552"/>
        <c:axId val="33401088"/>
        <c:axId val="0"/>
      </c:bar3DChart>
      <c:catAx>
        <c:axId val="3339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33401088"/>
        <c:crosses val="autoZero"/>
        <c:auto val="1"/>
        <c:lblAlgn val="ctr"/>
        <c:lblOffset val="100"/>
        <c:noMultiLvlLbl val="0"/>
      </c:catAx>
      <c:valAx>
        <c:axId val="33401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399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86324918142805"/>
          <c:y val="5.8155082986834673E-2"/>
          <c:w val="0.51445388189570329"/>
          <c:h val="0.76106041729179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C3C38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3"/>
              <c:layout>
                <c:manualLayout>
                  <c:x val="3.8201322056965102E-2"/>
                  <c:y val="-0.10090451637180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679984446388875E-3"/>
                  <c:y val="-5.177097308524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Лист1!$C$33:$C$37</c:f>
              <c:strCache>
                <c:ptCount val="5"/>
                <c:pt idx="0">
                  <c:v>Стенопластический</c:v>
                </c:pt>
                <c:pt idx="1">
                  <c:v>Пикнический</c:v>
                </c:pt>
                <c:pt idx="2">
                  <c:v>Субатлетический</c:v>
                </c:pt>
                <c:pt idx="3">
                  <c:v>Мезопластический</c:v>
                </c:pt>
                <c:pt idx="4">
                  <c:v>Эурипластический</c:v>
                </c:pt>
              </c:strCache>
            </c:strRef>
          </c:cat>
          <c:val>
            <c:numRef>
              <c:f>Лист1!$D$33:$D$37</c:f>
              <c:numCache>
                <c:formatCode>0.00%</c:formatCode>
                <c:ptCount val="5"/>
                <c:pt idx="0">
                  <c:v>2.8000000000000001E-2</c:v>
                </c:pt>
                <c:pt idx="1">
                  <c:v>6.9000000000000006E-2</c:v>
                </c:pt>
                <c:pt idx="2">
                  <c:v>0.14499999999999999</c:v>
                </c:pt>
                <c:pt idx="3">
                  <c:v>0.26800000000000002</c:v>
                </c:pt>
                <c:pt idx="4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458442694663168E-2"/>
          <c:y val="0.84122666463353901"/>
          <c:w val="0.94614464858559344"/>
          <c:h val="0.1353472774739700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441119860017501"/>
          <c:y val="9.5524208771060395E-2"/>
          <c:w val="0.47290599786137844"/>
          <c:h val="0.74778682164346399"/>
        </c:manualLayout>
      </c:layout>
      <c:pieChart>
        <c:varyColors val="1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1.2992417614464858E-2"/>
                  <c:y val="-1.714436969147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01380383007702E-2"/>
                  <c:y val="-0.10976276351240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201322056965102E-2"/>
                  <c:y val="-0.10090451637180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679984446388875E-3"/>
                  <c:y val="-5.177097308524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Лист1!$P$36:$P$37</c:f>
              <c:strCache>
                <c:ptCount val="2"/>
                <c:pt idx="0">
                  <c:v>Мезопластический</c:v>
                </c:pt>
                <c:pt idx="1">
                  <c:v>Эурипластический</c:v>
                </c:pt>
              </c:strCache>
            </c:strRef>
          </c:cat>
          <c:val>
            <c:numRef>
              <c:f>Лист1!$Q$36:$Q$37</c:f>
              <c:numCache>
                <c:formatCode>0.00%</c:formatCode>
                <c:ptCount val="2"/>
                <c:pt idx="0">
                  <c:v>0.26800000000000002</c:v>
                </c:pt>
                <c:pt idx="1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458442694663168E-2"/>
          <c:y val="0.84122666463353901"/>
          <c:w val="0.94614464858559344"/>
          <c:h val="0.1353472774739700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5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0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0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3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5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4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1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0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7C92-4D0C-4C4D-8C53-673CDD0D897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8C86-7846-476C-A66F-0225D9A6D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9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9449D0-CB56-4A4B-8597-7CF3BF1307DC}"/>
              </a:ext>
            </a:extLst>
          </p:cNvPr>
          <p:cNvSpPr txBox="1"/>
          <p:nvPr/>
        </p:nvSpPr>
        <p:spPr>
          <a:xfrm>
            <a:off x="1331640" y="172279"/>
            <a:ext cx="7776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1400" dirty="0"/>
              <a:t>"Красноярский государственный медицинский университет имени профессора В.Ф. Войно-Ясенецкого"</a:t>
            </a:r>
          </a:p>
          <a:p>
            <a:pPr algn="ctr"/>
            <a:r>
              <a:rPr lang="ru-RU" sz="1400" dirty="0"/>
              <a:t>Министерства здравоохранения Российской Федерации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7A7D2CF-F837-4CFE-8407-EFDBAD37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6386"/>
            <a:ext cx="7380312" cy="292260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1A509D5-6BDE-468E-925C-DAFC5745DD34}"/>
              </a:ext>
            </a:extLst>
          </p:cNvPr>
          <p:cNvSpPr txBox="1">
            <a:spLocks/>
          </p:cNvSpPr>
          <p:nvPr/>
        </p:nvSpPr>
        <p:spPr>
          <a:xfrm>
            <a:off x="107504" y="4149080"/>
            <a:ext cx="8911885" cy="761018"/>
          </a:xfrm>
          <a:prstGeom prst="rect">
            <a:avLst/>
          </a:prstGeom>
          <a:solidFill>
            <a:srgbClr val="71BC3F">
              <a:lumMod val="40000"/>
              <a:lumOff val="60000"/>
            </a:srgbClr>
          </a:solidFill>
          <a:ln>
            <a:solidFill>
              <a:srgbClr val="455F5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-50" normalizeH="0" baseline="0" noProof="0" dirty="0" smtClean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Роль профессора Валериана Георгиевича Николаева в развитии клинической антропологии</a:t>
            </a:r>
            <a:endParaRPr kumimoji="0" lang="ru-RU" sz="2800" i="0" u="none" strike="noStrike" kern="1200" cap="none" spc="-5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AAC7CCD-11A2-43E2-BEA3-B1247D86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6" y="275381"/>
            <a:ext cx="1113314" cy="1117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9449D0-CB56-4A4B-8597-7CF3BF1307DC}"/>
              </a:ext>
            </a:extLst>
          </p:cNvPr>
          <p:cNvSpPr txBox="1"/>
          <p:nvPr/>
        </p:nvSpPr>
        <p:spPr>
          <a:xfrm>
            <a:off x="395536" y="5047837"/>
            <a:ext cx="8623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/>
              <a:t>Рожнова Диана Александровна </a:t>
            </a:r>
            <a:r>
              <a:rPr lang="ru-RU" dirty="0" smtClean="0"/>
              <a:t>– 230 группа лечебного факультета</a:t>
            </a:r>
          </a:p>
          <a:p>
            <a:r>
              <a:rPr lang="ru-RU" sz="2000" b="1" dirty="0" err="1" smtClean="0"/>
              <a:t>Раби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Моамен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Елсаед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Хассан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Йоссеф</a:t>
            </a:r>
            <a:r>
              <a:rPr lang="ru-RU" sz="2000" b="1" dirty="0" smtClean="0"/>
              <a:t> </a:t>
            </a:r>
            <a:r>
              <a:rPr lang="ru-RU" dirty="0" smtClean="0"/>
              <a:t>– 210 группа стоматологического факультета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BD9771-4DBA-4522-AE81-A1F3AB31491B}"/>
              </a:ext>
            </a:extLst>
          </p:cNvPr>
          <p:cNvSpPr txBox="1"/>
          <p:nvPr/>
        </p:nvSpPr>
        <p:spPr>
          <a:xfrm>
            <a:off x="3419872" y="6219238"/>
            <a:ext cx="288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Красноярск</a:t>
            </a:r>
            <a:r>
              <a:rPr lang="ru-RU" dirty="0" smtClean="0"/>
              <a:t>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78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43381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Здоровья Вам, глубокоуважаемый 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Валериан Георгиевич!</a:t>
            </a:r>
            <a:endParaRPr lang="ru-RU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1578"/>
            <a:ext cx="3168352" cy="31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Весна» - букет с герберами, ирисами, фрезиями и лизиантусами в  Санкт-Петербурге: купить недорого с доставкой, цена 4890 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412"/>
            <a:ext cx="3558033" cy="35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49289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Благодарим за внимание! 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9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381" y="187075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РАЗЛИЧНЫЕ ВИДЫ МЕДИЦИНСКОЙ ДЕЯТЕЛЬНОСТИ И ВРАЧЕБНОЙ ПРАКТИКИ В СВОИХ ЛУЧШИХ КЛИНИЧЕСКИХ ПОДХОДАХ И ПРЕДСТАВИТЕЛЯХ БЫЛИ ОБЪЕДИНЕНЫ ВСЕГДА ОДНИМ ОБЩИМ ЗНАМЕНАТЕЛЕМ – ИНДИВИДУАЛЬНЫМ ПОДХОДОМ К ПАЦИЕНТУ, КОТОРЫЙ ТРАДИЦИОННО ВЫРАЖАЕТСЯ КЛАССИЧЕСКОЙ ФОРМУЛОЙ   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              «ЛЕЧИТЬ БОЛЬНОГО, А НЕ БОЛЕЗНЬ».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Дело врача: как медика осудили за преступление пациента с шизофренией |  Статьи | Извест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7548"/>
            <a:ext cx="6844760" cy="38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3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422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Валериан Георгиевич Николаев </a:t>
            </a:r>
          </a:p>
          <a:p>
            <a:pPr algn="just"/>
            <a:r>
              <a:rPr lang="ru-RU" sz="2800" dirty="0" smtClean="0"/>
              <a:t>доктор медицинских наук, профессор, заслуженный работник высшей школы, основоположник научной школы биомедицинской антропологии.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5" name="Picture 3" descr="D:\Data\РАБОТА_КрасГМУ\РАЗНОЕ\Фотографии и презентации о нас\Шеф краси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2413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22" y="1988841"/>
            <a:ext cx="573895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9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Изучение заболеваний пищеварительной системы с позиций клинической антропологии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214075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C00000"/>
                </a:solidFill>
              </a:rPr>
              <a:t>Байкова</a:t>
            </a:r>
            <a:r>
              <a:rPr lang="ru-RU" dirty="0" smtClean="0">
                <a:solidFill>
                  <a:srgbClr val="C00000"/>
                </a:solidFill>
              </a:rPr>
              <a:t> Ольга Анатольевна </a:t>
            </a:r>
          </a:p>
          <a:p>
            <a:pPr algn="just"/>
            <a:r>
              <a:rPr lang="ru-RU" dirty="0" smtClean="0"/>
              <a:t>«Конституциональные особенности моторно-эвакуаторной функции желчного пузыря у женщин с хроническим холециститом»</a:t>
            </a:r>
            <a:endParaRPr lang="ru-RU" dirty="0"/>
          </a:p>
        </p:txBody>
      </p:sp>
      <p:pic>
        <p:nvPicPr>
          <p:cNvPr id="2052" name="Picture 4" descr="https://krasgmu.ru/sys/images/user/1231.jpg?rnd=1639476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8" y="134076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971840"/>
              </p:ext>
            </p:extLst>
          </p:nvPr>
        </p:nvGraphicFramePr>
        <p:xfrm>
          <a:off x="1961765" y="2137405"/>
          <a:ext cx="6498667" cy="460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358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Изучение заболеваний пищеварительной системы с позиций клинической антропологии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214075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Гаврилюк Дмитрий Владимирович</a:t>
            </a:r>
          </a:p>
          <a:p>
            <a:pPr algn="just"/>
            <a:r>
              <a:rPr lang="ru-RU" dirty="0" smtClean="0"/>
              <a:t>«Анатомо-антропометрическая характеристика женщин с желчнокаменной болезнью»</a:t>
            </a:r>
            <a:endParaRPr lang="ru-RU" dirty="0"/>
          </a:p>
        </p:txBody>
      </p:sp>
      <p:pic>
        <p:nvPicPr>
          <p:cNvPr id="4098" name="Picture 2" descr="https://krasgmu.ru/sys/images/user/1493.jpg?rnd=1639477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4" y="90872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87988"/>
              </p:ext>
            </p:extLst>
          </p:nvPr>
        </p:nvGraphicFramePr>
        <p:xfrm>
          <a:off x="251520" y="2924944"/>
          <a:ext cx="4279404" cy="289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213190"/>
              </p:ext>
            </p:extLst>
          </p:nvPr>
        </p:nvGraphicFramePr>
        <p:xfrm>
          <a:off x="4360540" y="2840508"/>
          <a:ext cx="4783460" cy="303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5949280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Женщины второго зрелого возраста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5949280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Женщины старческого возраста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8815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Изучение заболеваний пищеварительной системы с позиций клинической антропологии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121443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Петрушко Станислав Иванович</a:t>
            </a:r>
          </a:p>
          <a:p>
            <a:pPr algn="just"/>
            <a:r>
              <a:rPr lang="ru-RU" dirty="0" smtClean="0"/>
              <a:t>«Анатомо-клиническое обоснование коррекции моторно-эвакуаторной деятельности </a:t>
            </a:r>
            <a:r>
              <a:rPr lang="ru-RU" dirty="0" err="1" smtClean="0"/>
              <a:t>двенадцатиперствной</a:t>
            </a:r>
            <a:r>
              <a:rPr lang="ru-RU" dirty="0" smtClean="0"/>
              <a:t> кишки при заболеваниях органов </a:t>
            </a:r>
            <a:r>
              <a:rPr lang="ru-RU" dirty="0" err="1" smtClean="0"/>
              <a:t>гастропанкреатодуоденальной</a:t>
            </a:r>
            <a:r>
              <a:rPr lang="ru-RU" dirty="0" smtClean="0"/>
              <a:t> зоны»</a:t>
            </a:r>
            <a:endParaRPr lang="ru-RU" dirty="0"/>
          </a:p>
        </p:txBody>
      </p:sp>
      <p:pic>
        <p:nvPicPr>
          <p:cNvPr id="5122" name="Picture 2" descr="https://krasgmu.ru/sys/images/user/1354.jpg?rnd=1639478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2" y="953803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7208"/>
            <a:ext cx="6840760" cy="41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092280" y="5433327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31609" y="3861048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6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17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Изучение урологических заболеваний с позиций клинической антропологии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7837" y="840175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Дмитриев Сергей Викторович</a:t>
            </a:r>
          </a:p>
          <a:p>
            <a:pPr algn="just"/>
            <a:r>
              <a:rPr lang="ru-RU" dirty="0" smtClean="0"/>
              <a:t>«Анатомо-антропологические и клинические параллели проявлений доброкачественной гиперплазии предстательной железы»</a:t>
            </a:r>
            <a:endParaRPr lang="ru-RU" dirty="0"/>
          </a:p>
        </p:txBody>
      </p:sp>
      <p:pic>
        <p:nvPicPr>
          <p:cNvPr id="6146" name="Picture 2" descr="Дмитриев Сергей Викторович — врач андролог, уролог, хирург: отзывы,  рекомендации, запись на консультацию - Med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9" y="840175"/>
            <a:ext cx="16478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9641" y="1783023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Доказано, что самое неблагоприятное течение данного заболевания характерно для мужчин </a:t>
            </a:r>
            <a:r>
              <a:rPr lang="ru-RU" dirty="0" err="1" smtClean="0"/>
              <a:t>нормостенического</a:t>
            </a:r>
            <a:r>
              <a:rPr lang="ru-RU" dirty="0" smtClean="0"/>
              <a:t> соматотипа, что связано с направленностью роста </a:t>
            </a:r>
            <a:r>
              <a:rPr lang="ru-RU" dirty="0" err="1" smtClean="0"/>
              <a:t>гиперплазированной</a:t>
            </a:r>
            <a:r>
              <a:rPr lang="ru-RU" dirty="0" smtClean="0"/>
              <a:t> ткани в область </a:t>
            </a:r>
            <a:r>
              <a:rPr lang="ru-RU" dirty="0" err="1" smtClean="0"/>
              <a:t>мочепузырного</a:t>
            </a:r>
            <a:r>
              <a:rPr lang="ru-RU" dirty="0" smtClean="0"/>
              <a:t> треугольника и асимметрией узлов. Такая форма роста обусловливает ранние изменения верхних мочевых путей, даже при умеренно выраженных клинических проявлениях заболевания.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57837" y="4091347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Винник Юрий Юрьевич</a:t>
            </a:r>
          </a:p>
          <a:p>
            <a:pPr algn="just"/>
            <a:r>
              <a:rPr lang="ru-RU" dirty="0" smtClean="0"/>
              <a:t>«Анатомо-антропологическая характеристика клинического течения хронического </a:t>
            </a:r>
            <a:r>
              <a:rPr lang="ru-RU" dirty="0" err="1" smtClean="0"/>
              <a:t>уретрогенного</a:t>
            </a:r>
            <a:r>
              <a:rPr lang="ru-RU" dirty="0" smtClean="0"/>
              <a:t> простатита»</a:t>
            </a:r>
            <a:endParaRPr lang="ru-RU" dirty="0"/>
          </a:p>
        </p:txBody>
      </p:sp>
      <p:pic>
        <p:nvPicPr>
          <p:cNvPr id="6150" name="Picture 6" descr="Врач Винник Юрий Юрьевич в Красноярске - запись на приём, отзывы |  Doctoved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5" y="4243150"/>
            <a:ext cx="1706128" cy="17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29940" y="511622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Продемонстрировано более тяжелое течение заболевания у мужчин пикнического соматотипа. Однако эффективность стандартного лечения у данной группы мужчин также была выше по сравнению с другими </a:t>
            </a:r>
            <a:r>
              <a:rPr lang="ru-RU" dirty="0" err="1" smtClean="0"/>
              <a:t>соматотипами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75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Методики соматотипирования, применяемые в клинико-антропологических исследованиях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2256" y="1556792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Методика В.В.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Бунака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 модификации В.П.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Чтецова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для мужчин.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Методика И.Б. Галанта в модификации В.П.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Чтецова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для женщин.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Методика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Rees-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Eysenck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Методика М.В.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Черноруцкого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Типология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J.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Tannera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 многие другие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8" y="1556792"/>
            <a:ext cx="383911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2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66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Изучение неврологических заболеваний с позиций клинической антропологии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4096" y="1052735"/>
            <a:ext cx="7182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Исаева Наталья Викторовна</a:t>
            </a:r>
          </a:p>
          <a:p>
            <a:pPr algn="just"/>
            <a:r>
              <a:rPr lang="ru-RU" dirty="0" smtClean="0"/>
              <a:t>«Конституциональные аспекты клинических проявлений </a:t>
            </a:r>
            <a:r>
              <a:rPr lang="ru-RU" dirty="0" err="1" smtClean="0"/>
              <a:t>эпидурального</a:t>
            </a:r>
            <a:r>
              <a:rPr lang="ru-RU" dirty="0" smtClean="0"/>
              <a:t> фиброза у больных после поясничных </a:t>
            </a:r>
            <a:r>
              <a:rPr lang="ru-RU" dirty="0" err="1" smtClean="0"/>
              <a:t>микродискэктомий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4" y="1210570"/>
            <a:ext cx="1681502" cy="23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97968" y="2399670"/>
            <a:ext cx="6894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Отмечено, что неблагоприятное клиническое течение </a:t>
            </a:r>
            <a:r>
              <a:rPr lang="ru-RU" sz="2000" dirty="0" err="1" smtClean="0"/>
              <a:t>эпидурального</a:t>
            </a:r>
            <a:r>
              <a:rPr lang="ru-RU" sz="2000" dirty="0" smtClean="0"/>
              <a:t> фиброза преобладает среди мужчин </a:t>
            </a:r>
            <a:r>
              <a:rPr lang="ru-RU" sz="2000" dirty="0" err="1" smtClean="0"/>
              <a:t>гинекоморфного</a:t>
            </a:r>
            <a:r>
              <a:rPr lang="ru-RU" sz="2000" dirty="0" smtClean="0"/>
              <a:t> типа. И у этой же группы мужчин ярко выражены иммунологические нарушения, приводящие к развитию осложнений. </a:t>
            </a:r>
            <a:endParaRPr lang="ru-RU" sz="2000" dirty="0"/>
          </a:p>
        </p:txBody>
      </p:sp>
      <p:pic>
        <p:nvPicPr>
          <p:cNvPr id="8196" name="Picture 4" descr="КОМПЛЕКСНОЕ ЛЕЧЕНИЕ ОСТЕОХОНДРОЗА МАНУАЛЬНОЙ ТЕРАПИ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9143"/>
            <a:ext cx="3323968" cy="22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стеохондроз поясничного отдела - лечение, причины и симпто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09131"/>
            <a:ext cx="5243442" cy="18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46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420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Sindeeva</dc:creator>
  <cp:lastModifiedBy>НикельВВ</cp:lastModifiedBy>
  <cp:revision>14</cp:revision>
  <dcterms:created xsi:type="dcterms:W3CDTF">2021-12-14T09:35:54Z</dcterms:created>
  <dcterms:modified xsi:type="dcterms:W3CDTF">2021-12-17T02:27:16Z</dcterms:modified>
</cp:coreProperties>
</file>