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58" r:id="rId3"/>
    <p:sldId id="259" r:id="rId4"/>
    <p:sldId id="262" r:id="rId5"/>
    <p:sldId id="263" r:id="rId6"/>
    <p:sldId id="264" r:id="rId7"/>
    <p:sldId id="287" r:id="rId8"/>
    <p:sldId id="28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5" r:id="rId29"/>
    <p:sldId id="260" r:id="rId30"/>
    <p:sldId id="261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5556-F1D9-4AF6-ACDE-1B24584A288F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B1ECE-40DB-4F79-9E41-489051189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89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1455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Интердентальная гигиена. Средства и методы проведения.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Выполнил ординатор </a:t>
            </a:r>
          </a:p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кафедры стоматологии ИПО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по специальности «Стоматология детская»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Бутова Анастасия Олеговна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рецензент  к.м.н.,  доцент </a:t>
            </a:r>
            <a:r>
              <a:rPr lang="ru-RU" b="0" dirty="0" err="1">
                <a:solidFill>
                  <a:schemeClr val="tx1"/>
                </a:solidFill>
              </a:rPr>
              <a:t>Буянкина</a:t>
            </a:r>
            <a:r>
              <a:rPr lang="ru-RU" b="0" dirty="0">
                <a:solidFill>
                  <a:schemeClr val="tx1"/>
                </a:solidFill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54" y="14285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/>
              <a:t>Войно-Ясенецкого</a:t>
            </a:r>
            <a:r>
              <a:rPr lang="ru-RU" altLang="ru-RU" dirty="0"/>
              <a:t>» </a:t>
            </a:r>
            <a:br>
              <a:rPr lang="ru-RU" altLang="ru-RU" dirty="0"/>
            </a:br>
            <a:r>
              <a:rPr lang="ru-RU" altLang="ru-RU" dirty="0"/>
              <a:t>Министерства здравоохранения Российской Федерации</a:t>
            </a:r>
            <a:br>
              <a:rPr lang="ru-RU" altLang="ru-RU" dirty="0"/>
            </a:br>
            <a:r>
              <a:rPr lang="ru-RU" altLang="ru-RU" dirty="0"/>
              <a:t>Кафедра стоматологии ИПО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072206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Красноярск 2023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latin typeface="Times New Roman" pitchFamily="16" charset="0"/>
              </a:rPr>
              <a:t>Зубная нить </a:t>
            </a:r>
            <a:r>
              <a:rPr lang="ru-RU" sz="3600" b="1" i="1" dirty="0" err="1">
                <a:latin typeface="Times New Roman" pitchFamily="16" charset="0"/>
              </a:rPr>
              <a:t>невощёная</a:t>
            </a:r>
            <a:endParaRPr lang="ru-RU" sz="3600" b="1" i="1" dirty="0">
              <a:latin typeface="Times New Roman" pitchFamily="1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1558925" cy="3124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066800"/>
            <a:ext cx="1812925" cy="273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57600"/>
            <a:ext cx="1292225" cy="2057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04800"/>
            <a:ext cx="1352550" cy="356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886200"/>
            <a:ext cx="1752600" cy="2235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73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latin typeface="Times New Roman" pitchFamily="16" charset="0"/>
              </a:rPr>
              <a:t>Зубная нить (лента)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28662" y="4572008"/>
            <a:ext cx="32766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latin typeface="Times New Roman" pitchFamily="16" charset="0"/>
              </a:rPr>
              <a:t>Зубная лента </a:t>
            </a:r>
            <a:r>
              <a:rPr lang="ru-RU" dirty="0" err="1">
                <a:latin typeface="Times New Roman" pitchFamily="16" charset="0"/>
              </a:rPr>
              <a:t>Reach</a:t>
            </a:r>
            <a:r>
              <a:rPr lang="ru-RU" dirty="0">
                <a:latin typeface="Times New Roman" pitchFamily="16" charset="0"/>
              </a:rPr>
              <a:t> мятная вощеная с фтором</a:t>
            </a:r>
            <a:r>
              <a:rPr lang="ru-RU" dirty="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1368425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057400"/>
            <a:ext cx="1300163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1514475" cy="228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181600" y="4495800"/>
            <a:ext cx="3354388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latin typeface="Times New Roman" pitchFamily="16" charset="0"/>
              </a:rPr>
              <a:t>Зубная лента </a:t>
            </a:r>
            <a:r>
              <a:rPr lang="ru-RU" dirty="0" err="1">
                <a:latin typeface="Times New Roman" pitchFamily="16" charset="0"/>
              </a:rPr>
              <a:t>Total</a:t>
            </a:r>
            <a:r>
              <a:rPr lang="ru-RU" dirty="0">
                <a:latin typeface="Times New Roman" pitchFamily="16" charset="0"/>
              </a:rPr>
              <a:t> </a:t>
            </a:r>
            <a:r>
              <a:rPr lang="ru-RU" dirty="0" err="1">
                <a:latin typeface="Times New Roman" pitchFamily="16" charset="0"/>
              </a:rPr>
              <a:t>Floss</a:t>
            </a:r>
            <a:r>
              <a:rPr lang="ru-RU" dirty="0">
                <a:latin typeface="Times New Roman" pitchFamily="16" charset="0"/>
              </a:rPr>
              <a:t> </a:t>
            </a:r>
            <a:r>
              <a:rPr lang="ru-RU" dirty="0" err="1">
                <a:latin typeface="Times New Roman" pitchFamily="16" charset="0"/>
              </a:rPr>
              <a:t>Premium</a:t>
            </a:r>
            <a:r>
              <a:rPr lang="ru-RU" dirty="0">
                <a:latin typeface="Times New Roman" pitchFamily="16" charset="0"/>
              </a:rPr>
              <a:t> - с фтором и мятой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85800" y="3810000"/>
            <a:ext cx="2286000" cy="2239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363538">
              <a:lnSpc>
                <a:spcPct val="8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dirty="0">
                <a:latin typeface="Times New Roman" pitchFamily="16" charset="0"/>
              </a:rPr>
              <a:t>Единственный в мире безопасный тонкий </a:t>
            </a:r>
            <a:r>
              <a:rPr lang="ru-RU" sz="1600" dirty="0" err="1">
                <a:latin typeface="Times New Roman" pitchFamily="16" charset="0"/>
              </a:rPr>
              <a:t>флосс</a:t>
            </a:r>
            <a:r>
              <a:rPr lang="ru-RU" sz="1600" dirty="0">
                <a:latin typeface="Times New Roman" pitchFamily="16" charset="0"/>
              </a:rPr>
              <a:t> с отбеливающим ферментом папайи, который разрушает зубной налет и препятствует образованию зубного камня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1576388" cy="2057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00400" y="3657600"/>
            <a:ext cx="2667000" cy="25567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Уникальная, набухающая под действием слюны структура нити  позволяет тщательно очищать межзубные участки, полностью заполняя пространство между зубов, что обеспечивает максимально эффективное удаление зубного налета.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609600"/>
            <a:ext cx="2286000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itchFamily="16" charset="0"/>
              </a:rPr>
              <a:t>ФЛОСС ОТБЕЛИВАЮЩИЙ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itchFamily="16" charset="0"/>
              </a:rPr>
              <a:t>С ПАПАИНОМ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76600" y="609600"/>
            <a:ext cx="2057400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itchFamily="16" charset="0"/>
              </a:rPr>
              <a:t>ФЛОСС НАБУХАЮЩИЙ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itchFamily="16" charset="0"/>
              </a:rPr>
              <a:t>МУЛЬТИАКТИВ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52600"/>
            <a:ext cx="1658938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15000" y="685800"/>
            <a:ext cx="3108325" cy="91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>
                <a:latin typeface="Times New Roman" pitchFamily="16" charset="0"/>
              </a:rPr>
              <a:t>ФЛОСС АНТИБАКТЕРИАЛЬНЫЙ С ХЛОРГЕКСИДИНОМ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752600"/>
            <a:ext cx="1752600" cy="170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19800" y="3505200"/>
            <a:ext cx="2778125" cy="30491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Удобный и безопасный тонкий </a:t>
            </a:r>
            <a:r>
              <a:rPr lang="ru-RU" sz="1600" dirty="0" err="1">
                <a:latin typeface="Times New Roman" pitchFamily="16" charset="0"/>
              </a:rPr>
              <a:t>флосс</a:t>
            </a:r>
            <a:r>
              <a:rPr lang="ru-RU" sz="1600" dirty="0">
                <a:latin typeface="Times New Roman" pitchFamily="16" charset="0"/>
              </a:rPr>
              <a:t> с антибактериальным компонентом </a:t>
            </a:r>
            <a:r>
              <a:rPr lang="ru-RU" sz="1600" dirty="0" err="1">
                <a:latin typeface="Times New Roman" pitchFamily="16" charset="0"/>
              </a:rPr>
              <a:t>хлоргексидином</a:t>
            </a:r>
            <a:r>
              <a:rPr lang="ru-RU" sz="1600" dirty="0">
                <a:latin typeface="Times New Roman" pitchFamily="16" charset="0"/>
              </a:rPr>
              <a:t> для эффективного удаления бактериального налета и остатков пищи из межзубных пространств. Особенно рекомендован  при склонности к кровоточивости и воспалениям.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 err="1">
                <a:latin typeface="Times New Roman" pitchFamily="16" charset="0"/>
              </a:rPr>
              <a:t>Paro</a:t>
            </a:r>
            <a:r>
              <a:rPr lang="ru-RU" sz="4400" b="1" i="1" dirty="0">
                <a:latin typeface="Times New Roman" pitchFamily="16" charset="0"/>
              </a:rPr>
              <a:t> </a:t>
            </a:r>
            <a:r>
              <a:rPr lang="ru-RU" sz="4400" b="1" i="1" dirty="0" err="1">
                <a:latin typeface="Times New Roman" pitchFamily="16" charset="0"/>
              </a:rPr>
              <a:t>Teflon</a:t>
            </a:r>
            <a:r>
              <a:rPr lang="ru-RU" sz="4400" b="1" i="1" dirty="0">
                <a:latin typeface="Times New Roman" pitchFamily="16" charset="0"/>
              </a:rPr>
              <a:t> </a:t>
            </a:r>
            <a:r>
              <a:rPr lang="ru-RU" sz="4400" b="1" i="1" dirty="0" err="1">
                <a:latin typeface="Times New Roman" pitchFamily="16" charset="0"/>
              </a:rPr>
              <a:t>Tape</a:t>
            </a:r>
            <a:endParaRPr lang="ru-RU" sz="4400" b="1" i="1" dirty="0">
              <a:latin typeface="Times New Roman" pitchFamily="1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2438400" cy="173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3352800"/>
            <a:ext cx="81534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Лента для очистки межзубных промежутков. Покрыта </a:t>
            </a:r>
            <a:r>
              <a:rPr lang="ru-RU" sz="1600" dirty="0" err="1">
                <a:latin typeface="Times New Roman" pitchFamily="16" charset="0"/>
              </a:rPr>
              <a:t>тефлоном</a:t>
            </a:r>
            <a:r>
              <a:rPr lang="ru-RU" sz="1600" dirty="0">
                <a:latin typeface="Times New Roman" pitchFamily="16" charset="0"/>
              </a:rPr>
              <a:t>, не </a:t>
            </a:r>
            <a:r>
              <a:rPr lang="ru-RU" sz="1600" dirty="0" err="1">
                <a:latin typeface="Times New Roman" pitchFamily="16" charset="0"/>
              </a:rPr>
              <a:t>волокнится</a:t>
            </a:r>
            <a:r>
              <a:rPr lang="ru-RU" sz="1600" dirty="0">
                <a:latin typeface="Times New Roman" pitchFamily="16" charset="0"/>
              </a:rPr>
              <a:t> и легко скользит.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371600"/>
            <a:ext cx="2514600" cy="169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4038600"/>
            <a:ext cx="8305800" cy="20642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Зубная щетка позволяет очистить лишь 60% поверхности зуба. Зубная лента эффективно </a:t>
            </a:r>
            <a:r>
              <a:rPr lang="ru-RU" sz="1600" dirty="0" err="1">
                <a:latin typeface="Times New Roman" pitchFamily="16" charset="0"/>
              </a:rPr>
              <a:t>оцищает</a:t>
            </a:r>
            <a:r>
              <a:rPr lang="ru-RU" sz="1600" dirty="0">
                <a:latin typeface="Times New Roman" pitchFamily="16" charset="0"/>
              </a:rPr>
              <a:t> пространство между зубами и зону вокруг </a:t>
            </a:r>
            <a:r>
              <a:rPr lang="ru-RU" sz="1600" dirty="0" err="1">
                <a:latin typeface="Times New Roman" pitchFamily="16" charset="0"/>
              </a:rPr>
              <a:t>брекетов</a:t>
            </a:r>
            <a:r>
              <a:rPr lang="ru-RU" sz="1600" dirty="0">
                <a:latin typeface="Times New Roman" pitchFamily="16" charset="0"/>
              </a:rPr>
              <a:t>. Проволочная дуга </a:t>
            </a:r>
            <a:r>
              <a:rPr lang="ru-RU" sz="1600" dirty="0" err="1">
                <a:latin typeface="Times New Roman" pitchFamily="16" charset="0"/>
              </a:rPr>
              <a:t>ортодонтического</a:t>
            </a:r>
            <a:r>
              <a:rPr lang="ru-RU" sz="1600" dirty="0">
                <a:latin typeface="Times New Roman" pitchFamily="16" charset="0"/>
              </a:rPr>
              <a:t> аппарата препятствует продвижению </a:t>
            </a:r>
            <a:r>
              <a:rPr lang="ru-RU" sz="1600" dirty="0" err="1">
                <a:latin typeface="Times New Roman" pitchFamily="16" charset="0"/>
              </a:rPr>
              <a:t>флосса</a:t>
            </a:r>
            <a:r>
              <a:rPr lang="ru-RU" sz="1600" dirty="0">
                <a:latin typeface="Times New Roman" pitchFamily="16" charset="0"/>
              </a:rPr>
              <a:t>, поэтому ленту пропускают в пространство между дугой и зубами.</a:t>
            </a:r>
          </a:p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Очистку следует производить очень осторожно, чтобы не повредить десны. </a:t>
            </a:r>
            <a:r>
              <a:rPr lang="ru-RU" sz="1600" dirty="0" err="1">
                <a:latin typeface="Times New Roman" pitchFamily="16" charset="0"/>
              </a:rPr>
              <a:t>Paro</a:t>
            </a:r>
            <a:r>
              <a:rPr lang="ru-RU" sz="1600" dirty="0">
                <a:latin typeface="Times New Roman" pitchFamily="16" charset="0"/>
              </a:rPr>
              <a:t> </a:t>
            </a:r>
            <a:r>
              <a:rPr lang="ru-RU" sz="1600" dirty="0" err="1">
                <a:latin typeface="Times New Roman" pitchFamily="16" charset="0"/>
              </a:rPr>
              <a:t>Glide</a:t>
            </a:r>
            <a:r>
              <a:rPr lang="ru-RU" sz="1600" dirty="0">
                <a:latin typeface="Times New Roman" pitchFamily="16" charset="0"/>
              </a:rPr>
              <a:t> </a:t>
            </a:r>
            <a:r>
              <a:rPr lang="ru-RU" sz="1600" dirty="0" err="1">
                <a:latin typeface="Times New Roman" pitchFamily="16" charset="0"/>
              </a:rPr>
              <a:t>Tape</a:t>
            </a:r>
            <a:r>
              <a:rPr lang="ru-RU" sz="1600" dirty="0">
                <a:latin typeface="Times New Roman" pitchFamily="16" charset="0"/>
              </a:rPr>
              <a:t> - зубная лента </a:t>
            </a:r>
            <a:r>
              <a:rPr lang="ru-RU" sz="1600" dirty="0" err="1">
                <a:latin typeface="Times New Roman" pitchFamily="16" charset="0"/>
              </a:rPr>
              <a:t>Paro</a:t>
            </a:r>
            <a:r>
              <a:rPr lang="ru-RU" sz="1600" dirty="0">
                <a:latin typeface="Times New Roman" pitchFamily="16" charset="0"/>
              </a:rPr>
              <a:t> изготовлена с применением </a:t>
            </a:r>
            <a:r>
              <a:rPr lang="ru-RU" sz="1600" dirty="0" err="1">
                <a:latin typeface="Times New Roman" pitchFamily="16" charset="0"/>
              </a:rPr>
              <a:t>тефлона</a:t>
            </a:r>
            <a:r>
              <a:rPr lang="ru-RU" sz="1600" dirty="0">
                <a:latin typeface="Times New Roman" pitchFamily="16" charset="0"/>
              </a:rPr>
              <a:t>. Это является большим преимуществом, поэтому лента легко скользит в межзубных промежутках и не </a:t>
            </a:r>
            <a:r>
              <a:rPr lang="ru-RU" sz="1600" dirty="0" err="1">
                <a:latin typeface="Times New Roman" pitchFamily="16" charset="0"/>
              </a:rPr>
              <a:t>волокнится</a:t>
            </a:r>
            <a:r>
              <a:rPr lang="ru-RU" sz="1600" dirty="0">
                <a:latin typeface="Times New Roman" pitchFamily="16" charset="0"/>
              </a:rPr>
              <a:t>. Рекомендуется для узких межзубных промежутков.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1676400" cy="167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057400" y="274638"/>
            <a:ext cx="66294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 err="1">
                <a:latin typeface="Times New Roman" pitchFamily="16" charset="0"/>
              </a:rPr>
              <a:t>SuperFloss</a:t>
            </a:r>
            <a:endParaRPr lang="ru-RU" sz="4400" b="1" i="1" dirty="0">
              <a:latin typeface="Times New Roman" pitchFamily="16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4953000"/>
            <a:ext cx="8001000" cy="15718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Используя жесткий конец, введите губчатую нить между зубами и ортопедической конструкцией или в широкий межзубный промежуток. </a:t>
            </a:r>
          </a:p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 Производя плавные движения вперед-назад, удалите бактериальный налет. </a:t>
            </a:r>
          </a:p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 Протянуть губчатый участок, что бы воспользоваться участком обычной нити. Мягко ввести нить под линию десны. Обвести нить вокруг зуба. Производить движения вверх-вниз, удалить налет.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973263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43200" y="1066800"/>
            <a:ext cx="6019800" cy="2802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Рекомендуется для очистки широких межзубных промежутков, мостовидных протезов, коронок, имплантатов, </a:t>
            </a:r>
            <a:r>
              <a:rPr lang="ru-RU" sz="1600" dirty="0" err="1">
                <a:latin typeface="Times New Roman" pitchFamily="16" charset="0"/>
              </a:rPr>
              <a:t>брекет-систем</a:t>
            </a:r>
            <a:r>
              <a:rPr lang="ru-RU" sz="1600" dirty="0">
                <a:latin typeface="Times New Roman" pitchFamily="16" charset="0"/>
              </a:rPr>
              <a:t> и других </a:t>
            </a:r>
            <a:r>
              <a:rPr lang="ru-RU" sz="1600" dirty="0" err="1">
                <a:latin typeface="Times New Roman" pitchFamily="16" charset="0"/>
              </a:rPr>
              <a:t>ортодонтических</a:t>
            </a:r>
            <a:r>
              <a:rPr lang="ru-RU" sz="1600" dirty="0">
                <a:latin typeface="Times New Roman" pitchFamily="16" charset="0"/>
              </a:rPr>
              <a:t> конструкций. </a:t>
            </a:r>
          </a:p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Для пациентов с мостовидными протезами, коронками, </a:t>
            </a:r>
            <a:r>
              <a:rPr lang="ru-RU" sz="1600" dirty="0" err="1">
                <a:latin typeface="Times New Roman" pitchFamily="16" charset="0"/>
              </a:rPr>
              <a:t>имплантантами</a:t>
            </a:r>
            <a:r>
              <a:rPr lang="ru-RU" sz="1600" dirty="0">
                <a:latin typeface="Times New Roman" pitchFamily="16" charset="0"/>
              </a:rPr>
              <a:t> и </a:t>
            </a:r>
            <a:r>
              <a:rPr lang="ru-RU" sz="1600" dirty="0" err="1">
                <a:latin typeface="Times New Roman" pitchFamily="16" charset="0"/>
              </a:rPr>
              <a:t>ортодонтическими</a:t>
            </a:r>
            <a:r>
              <a:rPr lang="ru-RU" sz="1600" dirty="0">
                <a:latin typeface="Times New Roman" pitchFamily="16" charset="0"/>
              </a:rPr>
              <a:t> конструкциями</a:t>
            </a:r>
          </a:p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Уникальная нить, состоящая из трех частей, переходящих одна в другую: 1-я часть - твердое волокно для проведения </a:t>
            </a:r>
            <a:r>
              <a:rPr lang="ru-RU" sz="1600" dirty="0" err="1">
                <a:latin typeface="Times New Roman" pitchFamily="16" charset="0"/>
              </a:rPr>
              <a:t>суперфлосса</a:t>
            </a:r>
            <a:r>
              <a:rPr lang="ru-RU" sz="1600" dirty="0">
                <a:latin typeface="Times New Roman" pitchFamily="16" charset="0"/>
              </a:rPr>
              <a:t> под или между конструкциями 2-я часть - широкое "губчатое" нейлоновое волокно для удаления налета и остатков пищи 3-я часть - обычный </a:t>
            </a:r>
            <a:r>
              <a:rPr lang="ru-RU" sz="1600" dirty="0" err="1">
                <a:latin typeface="Times New Roman" pitchFamily="16" charset="0"/>
              </a:rPr>
              <a:t>флосс</a:t>
            </a:r>
            <a:r>
              <a:rPr lang="ru-RU" sz="1600" dirty="0">
                <a:latin typeface="Times New Roman" pitchFamily="16" charset="0"/>
              </a:rPr>
              <a:t> для чистки нормальных межзубных промежутков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86200"/>
            <a:ext cx="5410200" cy="1068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19050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latin typeface="Times New Roman" pitchFamily="16" charset="0"/>
              </a:rPr>
              <a:t>«</a:t>
            </a:r>
            <a:r>
              <a:rPr lang="ru-RU" sz="3200" b="1" i="1" dirty="0" err="1">
                <a:latin typeface="Times New Roman" pitchFamily="16" charset="0"/>
              </a:rPr>
              <a:t>Сенсодин</a:t>
            </a:r>
            <a:r>
              <a:rPr lang="ru-RU" sz="3200" b="1" i="1" dirty="0">
                <a:latin typeface="Times New Roman" pitchFamily="16" charset="0"/>
              </a:rPr>
              <a:t> </a:t>
            </a:r>
            <a:r>
              <a:rPr lang="ru-RU" sz="3200" b="1" i="1" dirty="0" err="1">
                <a:latin typeface="Times New Roman" pitchFamily="16" charset="0"/>
              </a:rPr>
              <a:t>Флосс</a:t>
            </a:r>
            <a:r>
              <a:rPr lang="ru-RU" sz="3200" b="1" i="1" dirty="0">
                <a:latin typeface="Times New Roman" pitchFamily="16" charset="0"/>
              </a:rPr>
              <a:t>» </a:t>
            </a:r>
            <a:br>
              <a:rPr lang="ru-RU" sz="3200" b="1" i="1" dirty="0">
                <a:latin typeface="Times New Roman" pitchFamily="16" charset="0"/>
              </a:rPr>
            </a:br>
            <a:r>
              <a:rPr lang="ru-RU" sz="3200" b="1" i="1" dirty="0">
                <a:latin typeface="Times New Roman" pitchFamily="16" charset="0"/>
              </a:rPr>
              <a:t>(</a:t>
            </a:r>
            <a:r>
              <a:rPr lang="ru-RU" sz="3200" b="1" i="1" dirty="0" err="1">
                <a:latin typeface="Times New Roman" pitchFamily="16" charset="0"/>
              </a:rPr>
              <a:t>Sensodyne</a:t>
            </a:r>
            <a:r>
              <a:rPr lang="ru-RU" sz="3200" b="1" i="1" dirty="0">
                <a:latin typeface="Times New Roman" pitchFamily="16" charset="0"/>
              </a:rPr>
              <a:t> </a:t>
            </a:r>
            <a:r>
              <a:rPr lang="ru-RU" sz="3200" b="1" i="1" dirty="0" err="1">
                <a:latin typeface="Times New Roman" pitchFamily="16" charset="0"/>
              </a:rPr>
              <a:t>Total</a:t>
            </a:r>
            <a:r>
              <a:rPr lang="ru-RU" sz="3200" b="1" i="1" dirty="0">
                <a:latin typeface="Times New Roman" pitchFamily="16" charset="0"/>
              </a:rPr>
              <a:t> </a:t>
            </a:r>
            <a:r>
              <a:rPr lang="ru-RU" sz="3200" b="1" i="1" dirty="0" err="1">
                <a:latin typeface="Times New Roman" pitchFamily="16" charset="0"/>
              </a:rPr>
              <a:t>Care</a:t>
            </a:r>
            <a:r>
              <a:rPr lang="ru-RU" sz="3200" b="1" i="1" dirty="0">
                <a:latin typeface="Times New Roman" pitchFamily="16" charset="0"/>
              </a:rPr>
              <a:t> </a:t>
            </a:r>
            <a:r>
              <a:rPr lang="ru-RU" sz="3200" b="1" i="1" dirty="0" err="1">
                <a:latin typeface="Times New Roman" pitchFamily="16" charset="0"/>
              </a:rPr>
              <a:t>Gentle</a:t>
            </a:r>
            <a:r>
              <a:rPr lang="ru-RU" sz="3200" b="1" i="1" dirty="0">
                <a:latin typeface="Times New Roman" pitchFamily="16" charset="0"/>
              </a:rPr>
              <a:t> </a:t>
            </a:r>
            <a:r>
              <a:rPr lang="ru-RU" sz="3200" b="1" i="1" dirty="0" err="1">
                <a:latin typeface="Times New Roman" pitchFamily="16" charset="0"/>
              </a:rPr>
              <a:t>Floss</a:t>
            </a:r>
            <a:r>
              <a:rPr lang="ru-RU" sz="3200" b="1" i="1" dirty="0">
                <a:latin typeface="Times New Roman" pitchFamily="16" charset="0"/>
              </a:rPr>
              <a:t>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2454275" cy="502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76600" y="1600200"/>
            <a:ext cx="5257800" cy="4057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latin typeface="Times New Roman" pitchFamily="16" charset="0"/>
              </a:rPr>
              <a:t>«</a:t>
            </a:r>
            <a:r>
              <a:rPr lang="ru-RU" sz="2000" dirty="0" err="1">
                <a:latin typeface="Times New Roman" pitchFamily="16" charset="0"/>
              </a:rPr>
              <a:t>Сенсодин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Флосс</a:t>
            </a:r>
            <a:r>
              <a:rPr lang="ru-RU" sz="2000" dirty="0">
                <a:latin typeface="Times New Roman" pitchFamily="16" charset="0"/>
              </a:rPr>
              <a:t>» (</a:t>
            </a:r>
            <a:r>
              <a:rPr lang="ru-RU" sz="2000" dirty="0" err="1">
                <a:latin typeface="Times New Roman" pitchFamily="16" charset="0"/>
              </a:rPr>
              <a:t>Sensodyne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Total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Care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Gentle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Floss</a:t>
            </a:r>
            <a:r>
              <a:rPr lang="ru-RU" sz="2000" dirty="0">
                <a:latin typeface="Times New Roman" pitchFamily="16" charset="0"/>
              </a:rPr>
              <a:t>) — объемная зубная нить для щадящей чистки чувствительных зубов и десен. Он содержит фторид натрия, не травмирует </a:t>
            </a:r>
            <a:r>
              <a:rPr lang="ru-RU" sz="2000" dirty="0" err="1">
                <a:latin typeface="Times New Roman" pitchFamily="16" charset="0"/>
              </a:rPr>
              <a:t>десневые</a:t>
            </a:r>
            <a:r>
              <a:rPr lang="ru-RU" sz="2000" dirty="0">
                <a:latin typeface="Times New Roman" pitchFamily="16" charset="0"/>
              </a:rPr>
              <a:t> сосочки. Но самое главное его свойство обусловлено тем, что «</a:t>
            </a:r>
            <a:r>
              <a:rPr lang="ru-RU" sz="2000" dirty="0" err="1">
                <a:latin typeface="Times New Roman" pitchFamily="16" charset="0"/>
              </a:rPr>
              <a:t>Сенсодин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 err="1">
                <a:latin typeface="Times New Roman" pitchFamily="16" charset="0"/>
              </a:rPr>
              <a:t>Флосс</a:t>
            </a:r>
            <a:r>
              <a:rPr lang="ru-RU" sz="2000" dirty="0">
                <a:latin typeface="Times New Roman" pitchFamily="16" charset="0"/>
              </a:rPr>
              <a:t>» производится из волокна особой структуры, которое увеличивается в объеме после проникновения в межзубные промежутки, полностью их, таким образом, заполняя. Такое объемное волокно позволяет особенно тщательно очищать межзубные промежутки.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Держатели для </a:t>
            </a:r>
            <a:r>
              <a:rPr lang="ru-RU" sz="4400" b="1" i="1" dirty="0" err="1">
                <a:latin typeface="Times New Roman" pitchFamily="16" charset="0"/>
              </a:rPr>
              <a:t>флоссов</a:t>
            </a:r>
            <a:endParaRPr lang="ru-RU" sz="4400" b="1" i="1" dirty="0">
              <a:latin typeface="Times New Roman" pitchFamily="1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00000">
            <a:off x="-229393" y="4725193"/>
            <a:ext cx="3505200" cy="760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657600"/>
            <a:ext cx="1974850" cy="2009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76400"/>
            <a:ext cx="2435225" cy="162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00000">
            <a:off x="5626893" y="4431507"/>
            <a:ext cx="3541713" cy="927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00200"/>
            <a:ext cx="1828800" cy="161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676400"/>
            <a:ext cx="2362200" cy="1535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latin typeface="Times New Roman" pitchFamily="16" charset="0"/>
              </a:rPr>
              <a:t>Чистка зубной нитью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1905000" cy="190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71600"/>
            <a:ext cx="6324600" cy="4779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latin typeface="Times New Roman" pitchFamily="16" charset="0"/>
              </a:rPr>
              <a:t>Чистка </a:t>
            </a:r>
            <a:r>
              <a:rPr lang="ru-RU" sz="4400" b="1" i="1" dirty="0" err="1">
                <a:latin typeface="Times New Roman" pitchFamily="16" charset="0"/>
              </a:rPr>
              <a:t>SuperFloss</a:t>
            </a:r>
            <a:endParaRPr lang="ru-RU" sz="4400" b="1" i="1" dirty="0">
              <a:latin typeface="Times New Roman" pitchFamily="1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667000" cy="1817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2667000" cy="168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429000"/>
            <a:ext cx="6172200" cy="277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0"/>
            <a:ext cx="2438400" cy="1639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>
                <a:latin typeface="Times New Roman" pitchFamily="16" charset="0"/>
              </a:rPr>
              <a:t>Межзубные ершики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268288">
              <a:lnSpc>
                <a:spcPct val="80000"/>
              </a:lnSpc>
              <a:spcBef>
                <a:spcPts val="400"/>
              </a:spcBef>
              <a:buClrTx/>
              <a:buSzPct val="70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dirty="0">
                <a:latin typeface="Times New Roman" pitchFamily="16" charset="0"/>
              </a:rPr>
              <a:t>или межзубные (</a:t>
            </a:r>
            <a:r>
              <a:rPr lang="ru-RU" sz="1600" dirty="0" err="1">
                <a:latin typeface="Times New Roman" pitchFamily="16" charset="0"/>
              </a:rPr>
              <a:t>интерпроксимальные</a:t>
            </a:r>
            <a:r>
              <a:rPr lang="ru-RU" sz="1600" dirty="0">
                <a:latin typeface="Times New Roman" pitchFamily="16" charset="0"/>
              </a:rPr>
              <a:t>) щетки, предназначены для очистки широких межзубных промежутков, пространств под несъемными </a:t>
            </a:r>
            <a:r>
              <a:rPr lang="ru-RU" sz="1600" dirty="0" err="1">
                <a:latin typeface="Times New Roman" pitchFamily="16" charset="0"/>
              </a:rPr>
              <a:t>ортодонтическими</a:t>
            </a:r>
            <a:r>
              <a:rPr lang="ru-RU" sz="1600" dirty="0">
                <a:latin typeface="Times New Roman" pitchFamily="16" charset="0"/>
              </a:rPr>
              <a:t> дугами (в частности, при наличии </a:t>
            </a:r>
            <a:r>
              <a:rPr lang="ru-RU" sz="1600" dirty="0" err="1">
                <a:latin typeface="Times New Roman" pitchFamily="16" charset="0"/>
              </a:rPr>
              <a:t>брекетов</a:t>
            </a:r>
            <a:r>
              <a:rPr lang="ru-RU" sz="1600" dirty="0">
                <a:latin typeface="Times New Roman" pitchFamily="16" charset="0"/>
              </a:rPr>
              <a:t>), участков под промывными частями мостовидных протезов и пространств между вживленными имплантатами и протезами и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</a:t>
            </a:r>
            <a:r>
              <a:rPr lang="ru-RU" sz="1600" dirty="0">
                <a:latin typeface="Times New Roman" pitchFamily="16" charset="0"/>
              </a:rPr>
              <a:t>являются обязательным средством гигиены полости рта, а также обнаженных бифуркаций и </a:t>
            </a:r>
            <a:r>
              <a:rPr lang="ru-RU" sz="1600" dirty="0" err="1">
                <a:latin typeface="Times New Roman" pitchFamily="16" charset="0"/>
              </a:rPr>
              <a:t>трифуркаций</a:t>
            </a:r>
            <a:r>
              <a:rPr lang="ru-RU" sz="1600" dirty="0">
                <a:latin typeface="Times New Roman" pitchFamily="16" charset="0"/>
              </a:rPr>
              <a:t> зубов.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438400"/>
            <a:ext cx="79248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Они изготавливаются из нейлоновой щетины, фиксированной на тонкой проволочной основе.</a:t>
            </a:r>
          </a:p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Форма рабочей части ершика может быть </a:t>
            </a:r>
            <a:endParaRPr lang="ru-RU" sz="1600" dirty="0" smtClean="0">
              <a:latin typeface="Times New Roman" pitchFamily="16" charset="0"/>
            </a:endParaRPr>
          </a:p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Times New Roman" pitchFamily="16" charset="0"/>
              </a:rPr>
              <a:t>трапециевидная (коническая)</a:t>
            </a:r>
          </a:p>
          <a:p>
            <a:pPr indent="266700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Times New Roman" pitchFamily="16" charset="0"/>
              </a:rPr>
              <a:t>цилиндрическая</a:t>
            </a:r>
            <a:endParaRPr lang="ru-RU" sz="1600" dirty="0">
              <a:latin typeface="Times New Roman" pitchFamily="16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1000" y="4724400"/>
            <a:ext cx="8305800" cy="15718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26828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Ершики могут крепиться с помощью специальных держателей. Дальние держатели обеспечивают достаточную фиксацию и быструю смену ершиков. Использование ершиков позволяет произвести очищение межзубных промежутков от остатков пищи и зубного налета возвратно-поступательными и вращательными по часовой стрелке движениями. При этом, ворсинки ершика оказывают хороший массирующий эффект на папиллярную и маргинальную части десны.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14685"/>
            <a:ext cx="4495800" cy="14732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Ознакомиться с дополнительными средствами гигиены для полости рта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latin typeface="Times New Roman" pitchFamily="16" charset="0"/>
              </a:rPr>
              <a:t>Межзубные ершики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09600" y="990600"/>
            <a:ext cx="8001000" cy="25567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Они отличаются по размеру (диаметру ершика, несущей проволоки, длине щетинок) и жесткости щетины. Маркировка по размеру рабочей части осуществляется либо путем указания ее диаметра, либо специальными обозначениями (например, </a:t>
            </a:r>
            <a:r>
              <a:rPr lang="ru-RU" sz="1600" dirty="0" err="1">
                <a:latin typeface="Times New Roman" pitchFamily="16" charset="0"/>
              </a:rPr>
              <a:t>fine</a:t>
            </a:r>
            <a:r>
              <a:rPr lang="ru-RU" sz="1600" dirty="0">
                <a:latin typeface="Times New Roman" pitchFamily="16" charset="0"/>
              </a:rPr>
              <a:t> (тонкие), </a:t>
            </a:r>
            <a:r>
              <a:rPr lang="ru-RU" sz="1600" dirty="0" err="1">
                <a:latin typeface="Times New Roman" pitchFamily="16" charset="0"/>
              </a:rPr>
              <a:t>X-fine</a:t>
            </a:r>
            <a:r>
              <a:rPr lang="ru-RU" sz="1600" dirty="0">
                <a:latin typeface="Times New Roman" pitchFamily="16" charset="0"/>
              </a:rPr>
              <a:t> (очень тонкие), тонко-, средне- и крупно-конические). Для трапециевидных ершиков обычно указывается диаметр у основания и у кончика рабочей части: например, конус 3-7 мм. Диаметр рабочей части может варьировать от 1,7 до 14 мм или даже в более широких пределах. Обычно также обозначается жесткость ершика. Наиболее мягкие ершики используются у лиц с повышенной чувствительностью твердых тканей зубов и для очистки вживленных имплантатов (это предотвращает </a:t>
            </a:r>
            <a:r>
              <a:rPr lang="ru-RU" sz="1600" dirty="0" err="1">
                <a:latin typeface="Times New Roman" pitchFamily="16" charset="0"/>
              </a:rPr>
              <a:t>микротравмирование</a:t>
            </a:r>
            <a:r>
              <a:rPr lang="ru-RU" sz="1600" dirty="0">
                <a:latin typeface="Times New Roman" pitchFamily="16" charset="0"/>
              </a:rPr>
              <a:t> их поверхности).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9600" y="5334000"/>
            <a:ext cx="7820052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Разработаны специальные зонды для определения необходимого размера ершика. Зонд вводится в очищаемое пространство. Цветовая маркировка на том участке стержня, который помещается в промежутке, указывает на его размер и, соответственно, на размер предмета интердентальной гигиены.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3505200" cy="1444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latin typeface="Times New Roman" pitchFamily="16" charset="0"/>
              </a:rPr>
              <a:t>Межзубные ершики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1874838" cy="2551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648075" cy="299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1447800" cy="297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143000"/>
            <a:ext cx="552450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143000"/>
            <a:ext cx="960438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7692" y="5164943"/>
            <a:ext cx="3686175" cy="704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267200"/>
            <a:ext cx="1123950" cy="2228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latin typeface="Times New Roman" pitchFamily="16" charset="0"/>
              </a:rPr>
              <a:t>Межзубные ершики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0813"/>
            <a:ext cx="2514600" cy="1895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752600"/>
            <a:ext cx="4724400" cy="170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0200"/>
            <a:ext cx="2057400" cy="178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944938"/>
            <a:ext cx="2667000" cy="1989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997325"/>
            <a:ext cx="2590800" cy="1884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Зубочистки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1600" dirty="0">
                <a:latin typeface="Times New Roman" pitchFamily="16" charset="0"/>
              </a:rPr>
              <a:t>Их функция - удаление пищи из межзубных промежутков, сколько очистка боковых поверхностей зубов. Их применение должно быть обоснованным: если зубы стоят плотно и межзубные промежутки заполнены сосочком, то просто не реально ввести зубочистку. Необходимо правильно использовать зубочистки, т.к. при неправильном использовании появляется риск возникновения атрофии десны.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2514600"/>
            <a:ext cx="838200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Clr>
                <a:srgbClr val="FFFFFF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/>
              <a:t>бывают деревянными, костяными или пластмассовыми; </a:t>
            </a:r>
          </a:p>
          <a:p>
            <a:pPr marL="342900" indent="-342900">
              <a:buClr>
                <a:srgbClr val="FFFFFF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/>
              <a:t> по форме - треугольными, круглыми, плоскими.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3200400" cy="2497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3352800" cy="2465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Зубочистки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1219200"/>
            <a:ext cx="7924800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b="1" dirty="0">
                <a:latin typeface="Times New Roman" pitchFamily="16" charset="0"/>
              </a:rPr>
              <a:t>Процедура: </a:t>
            </a:r>
          </a:p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>
                <a:latin typeface="Times New Roman" pitchFamily="16" charset="0"/>
              </a:rPr>
              <a:t>Смочите палочку слюной. Затем вводите ее плоский конец рядом с линией десен в каждое межзубное пространство. Мягкими движениями внутрь и наружу очистите налет с межзубных поверхностей. Кроме того, аккуратно проведите кончиком вдоль линии десны для удаления дополнительного налета. На каждом этапе чистки используйте новую деревянную зубочистку.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3124200" cy="2371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3124200" cy="2370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Зубочистки деревянные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2055813" cy="2247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2895600" cy="289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24000"/>
            <a:ext cx="1931988" cy="259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24000"/>
            <a:ext cx="1704975" cy="2543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Зубочистки пластмассовые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151063" cy="277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67200"/>
            <a:ext cx="2303463" cy="2066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143000"/>
            <a:ext cx="2019300" cy="2671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219200"/>
            <a:ext cx="2376488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2276475" cy="1822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343400"/>
            <a:ext cx="2187575" cy="180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 dirty="0">
                <a:latin typeface="Times New Roman" pitchFamily="16" charset="0"/>
              </a:rPr>
              <a:t>Ирригаторы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1295400"/>
            <a:ext cx="4605342" cy="5265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– это специальный прибор, который мощным напором воды эффективно очищает зубодесневые складки и пространство между зубами. Пульсирующая струя воды из ирригатора также обеспечивает массаж десен, значительно улучшая кровообращение. «Проходимость» насадки ирригатора в разы превышает возможности зубной щетки и зубной нити, что позволяет очистить труднодоступные области. </a:t>
            </a:r>
          </a:p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Ирригатор полости рта особенно незаменим для ухода за зубными протезами, коронками, а другими зубными устройствами например, </a:t>
            </a:r>
            <a:r>
              <a:rPr lang="ru-RU" sz="1600" dirty="0" err="1">
                <a:latin typeface="Times New Roman" pitchFamily="16" charset="0"/>
              </a:rPr>
              <a:t>брекет-системы</a:t>
            </a:r>
            <a:r>
              <a:rPr lang="ru-RU" sz="1600" dirty="0">
                <a:latin typeface="Times New Roman" pitchFamily="16" charset="0"/>
              </a:rPr>
              <a:t> для коррекции прикуса). </a:t>
            </a:r>
          </a:p>
          <a:p>
            <a:pPr indent="363538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6" charset="0"/>
              </a:rPr>
              <a:t>Ирригатор прост и удобен в применении. Мощность напора воды регулируется, поэтому ирригаторы могут использовать даже дети и люди с повышенной чувствительностью десен. В резервуар ирригатора Вы можете залить воду или специальную жидкость для оральных ирригаторов, а также любые другие лекарственные препараты</a:t>
            </a:r>
          </a:p>
        </p:txBody>
      </p:sp>
      <p:pic>
        <p:nvPicPr>
          <p:cNvPr id="5122" name="Picture 2" descr="Купить Портативный ирригатор для полости рта Bomidi D3 PRO Белый в Самаре -  цены и характеристики в интернет-магазине Hi St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92905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оветы по использованию ирригат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рынке большой выбор интердентальных средств. От правильной гигиены полости рта зависит здоровье зубов и десен, поэтому не стоит пренебрегать зубочистками, ершиками и другими </a:t>
            </a:r>
            <a:r>
              <a:rPr lang="ru-RU" dirty="0" err="1" smtClean="0">
                <a:solidFill>
                  <a:schemeClr val="tx1"/>
                </a:solidFill>
              </a:rPr>
              <a:t>дополнтельными</a:t>
            </a:r>
            <a:r>
              <a:rPr lang="ru-RU" dirty="0" smtClean="0">
                <a:solidFill>
                  <a:schemeClr val="tx1"/>
                </a:solidFill>
              </a:rPr>
              <a:t> средствами гигиены полости рта.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Научиться осуществлять индивидуальный подбор дополнительных средств гигиены полости рта в зависимости от стоматологического статуса пациента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Терапевтическая стоматология 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рук. / гл. ред. Л. А. Дмитриева, Ю. М.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2021. - 888 с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Улитовский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С. Б. Превентивная стоматология: средства и методы : учебник 2021.- 496 с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Терапевтическая стоматология [Электронный ресурс] : учебник. Ч. 1. Болезни зубов ред. Е. А. Волков, О. О.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Янушевич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2015М. 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профилактической стоматологии: учебно-методическое пособие / С. А. Кабанова, О. А.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Жаркова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Т. И. Самарина, А. В. Кузьменкова, А. К.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Лиора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Т. Н. Маркович – Витебск: ВГМУ, 2021 – 250 с.  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стоматологии: Загорский В.А., Макеева И.М.,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Олесова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В.Н.,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Левенец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А.А. 5-е изд.-М.: Издательский дом БИНОМ, 2022.-432 с.: ил.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Бородовицина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С.И. Профилактика стоматологических заболеваний: учебное пособие / С.И.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Бородовицина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Н.А.Савельева, Е.С.Таболина; ФГБОУ ВО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РязГМУ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Минздрава России. – Рязань: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ОТСиОП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2019. – 264 с. 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Улитовский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С. Б. «Средства индивидуальной гигиены рта» (учебник для последипломного образования). М., 2018.- 200 с.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«Спасибо за внимание» для презентаций (14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117" y="-89337"/>
            <a:ext cx="9263117" cy="694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ru-RU" dirty="0" smtClean="0"/>
              <a:t>Межзубные промежутки – проблемная область в ротовой полости, которая требует внимания и дополнительного ухода. Не достаточно использовать зубную щетку, чтобы доставать остатки пищи из труднодоступных мест, удалять мягкий зубной налет. Для этого применяют дополнительные средства гигиены для полости рта.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Интердентальные средства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дополнительные предметы гигиены полости рта, предназначенные для очистки межзубных промежутков.</a:t>
            </a:r>
          </a:p>
          <a:p>
            <a:pPr>
              <a:buNone/>
            </a:pPr>
            <a:r>
              <a:rPr lang="ru-RU" dirty="0" smtClean="0"/>
              <a:t>К ним относятся:</a:t>
            </a:r>
          </a:p>
          <a:p>
            <a:r>
              <a:rPr lang="ru-RU" dirty="0" smtClean="0"/>
              <a:t>Нити  (</a:t>
            </a:r>
            <a:r>
              <a:rPr lang="ru-RU" dirty="0" err="1" smtClean="0"/>
              <a:t>флоссы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Межзубные ершики</a:t>
            </a:r>
          </a:p>
          <a:p>
            <a:r>
              <a:rPr lang="ru-RU" dirty="0" smtClean="0"/>
              <a:t>Зубочистки</a:t>
            </a:r>
          </a:p>
          <a:p>
            <a:r>
              <a:rPr lang="ru-RU" dirty="0" smtClean="0"/>
              <a:t>Ирригаторы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6" charset="0"/>
              </a:rPr>
              <a:t>Зубные нити (</a:t>
            </a:r>
            <a:r>
              <a:rPr lang="ru-RU" sz="2800" b="1" i="1" dirty="0" err="1" smtClean="0">
                <a:latin typeface="Times New Roman" pitchFamily="16" charset="0"/>
              </a:rPr>
              <a:t>Флоссы</a:t>
            </a:r>
            <a:r>
              <a:rPr lang="ru-RU" sz="2800" b="1" i="1" dirty="0" smtClean="0">
                <a:latin typeface="Times New Roman" pitchFamily="16" charset="0"/>
              </a:rPr>
              <a:t>) </a:t>
            </a:r>
            <a:r>
              <a:rPr lang="ru-RU" sz="1800" b="1" i="1" dirty="0" smtClean="0">
                <a:latin typeface="Times New Roman" pitchFamily="16" charset="0"/>
              </a:rPr>
              <a:t/>
            </a:r>
            <a:br>
              <a:rPr lang="ru-RU" sz="1800" b="1" i="1" dirty="0" smtClean="0">
                <a:latin typeface="Times New Roman" pitchFamily="16" charset="0"/>
              </a:rPr>
            </a:br>
            <a:r>
              <a:rPr lang="ru-RU" sz="1800" dirty="0" smtClean="0">
                <a:latin typeface="Times New Roman" pitchFamily="16" charset="0"/>
              </a:rPr>
              <a:t>относятся к вспомогательным механическим средствам гигиены полости рта и предназначены для очистки межзубных промежутков. Их использование рекомендовано всем, так как строение зубной щетки не позволяет ей в достаточной мере проникать в межзубные промежутки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686800" cy="3954459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с определенного  возраста можно пользоваться зубной нитью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2-2.5 лет необходимости в использовании зубной нити нет, поскольку молочные зубы еще полностью не прорезались.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2.5-4 года – самое время знакомить малыша с зубной нитью. Именно в этом возрасте наблюдается плотный контакт между зубами. Щетины зубной щетки не попадают в межзубное пространство. В этом возрасте начинается расцвет «контактного» кариеса, который очень быстро разрушает коронку зуба и приводит к осложнениям.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4-6 лет – возраст до появления первых постоянных зубов. Продолжать чистить зубы нитью необходимо, даже при наличии промежутков между зубами (это физиологический процесс, обуславливающийся ростом челюсти). В это время подойдет ленточная зубная нить, на время возможна замена нити ирригатором.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6 лет – до смены жевательных зубов и клыков, зубы находятся в очень тесном контакте. Поэтому, чтобы сохранить зубы до смены пользоваться зубной нитью обязательно.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13 лет – в период сформированного постоянного прикуса ребенок учиться чистить зубы нитью самостоятельно. Теперь зубная нить – верный помощник в гигиене полости рта на всю его жизнь.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10 лет ребенку чистят зубы нитью родители!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оссеры для зубов ON WHITE десткие, в виде жирафа, зубная нить. От 3 до 12  лет. - «Стадо жирафов пришло, грязь из зубов унесло.» | отзы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3321867" cy="4429156"/>
          </a:xfrm>
          <a:prstGeom prst="rect">
            <a:avLst/>
          </a:prstGeom>
          <a:noFill/>
        </p:spPr>
      </p:pic>
      <p:sp>
        <p:nvSpPr>
          <p:cNvPr id="1028" name="AutoShape 4" descr="Зубная нить с ксилитом для детей Pesitro Flosser Kids 30 шт (флосстик,  флоссер, зубная нить, зубочистка) - купить с доставкой по выгодным ценам в  интернет-магазине OZON (67779476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Зубная нить с ксилитом для детей Pesitro Flosser Kids 30 шт (флосстик,  флоссер, зубная нить, зубочистка) - купить с доставкой по выгодным ценам в  интернет-магазине OZON (67779476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Зубная нить с ксилитом для детей Pesitro Flosser Kids 30 шт (флосстик,  флоссер, зубная нить, зубочистка) - купить с доставкой по выгодным ценам в  интернет-магазине OZON (67779476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Отзыв о Детская зубная нить Kids 1st Junior Flossers | Отличная учебная зубная  нить"/>
          <p:cNvPicPr>
            <a:picLocks noChangeAspect="1" noChangeArrowheads="1"/>
          </p:cNvPicPr>
          <p:nvPr/>
        </p:nvPicPr>
        <p:blipFill>
          <a:blip r:embed="rId3" cstate="print"/>
          <a:srcRect r="1250" b="13333"/>
          <a:stretch>
            <a:fillRect/>
          </a:stretch>
        </p:blipFill>
        <p:spPr bwMode="auto">
          <a:xfrm>
            <a:off x="285720" y="1071546"/>
            <a:ext cx="4572032" cy="4143404"/>
          </a:xfrm>
          <a:prstGeom prst="rect">
            <a:avLst/>
          </a:prstGeom>
          <a:noFill/>
        </p:spPr>
      </p:pic>
      <p:sp>
        <p:nvSpPr>
          <p:cNvPr id="1036" name="AutoShape 12" descr="Детская зубная нить с держателем Pesitro Flosser Kids, 30 шт купить по  выгодн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Детская зубная нить с держателем Pesitro Flosser Kids, 30 шт купить по  выгодн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Детская зубная нить с держателем Pesitro Flosser Kids, 30 шт - изображение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Детская зубная нить с держателем Pesitro Flosser Kids, 30 шт купить по  выгодн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Детская зубная нить с держателем Pesitro Flosser Kids, 30 шт купить по  выгодн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Детская зубная нить с держателем Pesitro Flosser Kids, 30 шт купить по  выгодн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6" charset="0"/>
              </a:rPr>
              <a:t>Зубные нити подразделяются на группы: </a:t>
            </a:r>
            <a:br>
              <a:rPr lang="ru-RU" b="1" i="1" dirty="0" smtClean="0"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1. По форме поперечного сечения: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smtClean="0">
                <a:latin typeface="Times New Roman" pitchFamily="16" charset="0"/>
              </a:rPr>
              <a:t>круглая</a:t>
            </a:r>
            <a:r>
              <a:rPr lang="ru-RU" sz="3600" dirty="0" smtClean="0">
                <a:latin typeface="Times New Roman" pitchFamily="16" charset="0"/>
              </a:rPr>
              <a:t> - </a:t>
            </a:r>
            <a:r>
              <a:rPr lang="ru-RU" dirty="0" smtClean="0">
                <a:latin typeface="Times New Roman" pitchFamily="16" charset="0"/>
              </a:rPr>
              <a:t>для широких промежутков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smtClean="0">
                <a:latin typeface="Times New Roman" pitchFamily="16" charset="0"/>
              </a:rPr>
              <a:t>плоская </a:t>
            </a:r>
            <a:r>
              <a:rPr lang="ru-RU" sz="3600" dirty="0" smtClean="0">
                <a:latin typeface="Times New Roman" pitchFamily="16" charset="0"/>
              </a:rPr>
              <a:t>- </a:t>
            </a:r>
            <a:r>
              <a:rPr lang="ru-RU" dirty="0" smtClean="0">
                <a:latin typeface="Times New Roman" pitchFamily="16" charset="0"/>
              </a:rPr>
              <a:t>для узких промежутков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smtClean="0">
                <a:latin typeface="Times New Roman" pitchFamily="16" charset="0"/>
              </a:rPr>
              <a:t>ленточной формы</a:t>
            </a:r>
            <a:r>
              <a:rPr lang="ru-RU" sz="3600" dirty="0" smtClean="0">
                <a:latin typeface="Times New Roman" pitchFamily="16" charset="0"/>
              </a:rPr>
              <a:t> - </a:t>
            </a:r>
            <a:r>
              <a:rPr lang="ru-RU" dirty="0" smtClean="0">
                <a:latin typeface="Times New Roman" pitchFamily="16" charset="0"/>
              </a:rPr>
              <a:t>для широких промежутков (</a:t>
            </a:r>
            <a:r>
              <a:rPr lang="ru-RU" dirty="0" err="1" smtClean="0">
                <a:latin typeface="Times New Roman" pitchFamily="16" charset="0"/>
              </a:rPr>
              <a:t>диастем</a:t>
            </a:r>
            <a:r>
              <a:rPr lang="ru-RU" dirty="0" smtClean="0">
                <a:latin typeface="Times New Roman" pitchFamily="16" charset="0"/>
              </a:rPr>
              <a:t> и трем)</a:t>
            </a:r>
          </a:p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2. По количеству волокон: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err="1" smtClean="0">
                <a:latin typeface="Times New Roman" pitchFamily="16" charset="0"/>
              </a:rPr>
              <a:t>моноволоконные</a:t>
            </a:r>
            <a:r>
              <a:rPr lang="ru-RU" dirty="0" smtClean="0">
                <a:latin typeface="Times New Roman" pitchFamily="16" charset="0"/>
              </a:rPr>
              <a:t>;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err="1" smtClean="0">
                <a:latin typeface="Times New Roman" pitchFamily="16" charset="0"/>
              </a:rPr>
              <a:t>мультиволоконные</a:t>
            </a:r>
            <a:r>
              <a:rPr lang="ru-RU" sz="3600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(«</a:t>
            </a:r>
            <a:r>
              <a:rPr lang="ru-RU" dirty="0" err="1" smtClean="0">
                <a:latin typeface="Times New Roman" pitchFamily="16" charset="0"/>
              </a:rPr>
              <a:t>супер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dirty="0" err="1" smtClean="0">
                <a:latin typeface="Times New Roman" pitchFamily="16" charset="0"/>
              </a:rPr>
              <a:t>флосс</a:t>
            </a:r>
            <a:r>
              <a:rPr lang="ru-RU" dirty="0" smtClean="0">
                <a:latin typeface="Times New Roman" pitchFamily="16" charset="0"/>
              </a:rPr>
              <a:t>» используется при заболеваниях пародонта и при наличии ортопедических и </a:t>
            </a:r>
            <a:r>
              <a:rPr lang="ru-RU" dirty="0" err="1" smtClean="0">
                <a:latin typeface="Times New Roman" pitchFamily="16" charset="0"/>
              </a:rPr>
              <a:t>ортодонтических</a:t>
            </a:r>
            <a:r>
              <a:rPr lang="ru-RU" dirty="0" smtClean="0">
                <a:latin typeface="Times New Roman" pitchFamily="16" charset="0"/>
              </a:rPr>
              <a:t> конструкций).</a:t>
            </a:r>
          </a:p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3. По обработке поверхности: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smtClean="0">
                <a:latin typeface="Times New Roman" pitchFamily="16" charset="0"/>
              </a:rPr>
              <a:t>вощеные</a:t>
            </a:r>
            <a:r>
              <a:rPr lang="ru-RU" sz="3600" dirty="0" smtClean="0">
                <a:latin typeface="Times New Roman" pitchFamily="16" charset="0"/>
              </a:rPr>
              <a:t> - </a:t>
            </a:r>
            <a:r>
              <a:rPr lang="ru-RU" dirty="0" smtClean="0">
                <a:latin typeface="Times New Roman" pitchFamily="16" charset="0"/>
              </a:rPr>
              <a:t>пропитана воском, за счет чего более легко проникает в узкие промежутки;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err="1" smtClean="0">
                <a:latin typeface="Times New Roman" pitchFamily="16" charset="0"/>
              </a:rPr>
              <a:t>невощеные</a:t>
            </a:r>
            <a:r>
              <a:rPr lang="ru-RU" sz="3600" dirty="0" smtClean="0">
                <a:latin typeface="Times New Roman" pitchFamily="16" charset="0"/>
              </a:rPr>
              <a:t> - </a:t>
            </a:r>
            <a:r>
              <a:rPr lang="ru-RU" dirty="0" smtClean="0">
                <a:latin typeface="Times New Roman" pitchFamily="16" charset="0"/>
              </a:rPr>
              <a:t>лучше очищает.</a:t>
            </a:r>
          </a:p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4. По наличию пропитывания: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smtClean="0">
                <a:latin typeface="Times New Roman" pitchFamily="16" charset="0"/>
              </a:rPr>
              <a:t>без специальной пропитки</a:t>
            </a:r>
            <a:r>
              <a:rPr lang="ru-RU" sz="3600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(с ментолом оставляет во рту приятный вкус и чувство свежести)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dirty="0" err="1" smtClean="0">
                <a:latin typeface="Times New Roman" pitchFamily="16" charset="0"/>
              </a:rPr>
              <a:t>пропитаные</a:t>
            </a:r>
            <a:r>
              <a:rPr lang="ru-RU" dirty="0" smtClean="0">
                <a:latin typeface="Times New Roman" pitchFamily="16" charset="0"/>
              </a:rPr>
              <a:t> лечебно-профилактическими веществами</a:t>
            </a:r>
            <a:r>
              <a:rPr lang="ru-RU" sz="3600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(с фтором укрепляет эмаль и предотвращает кариес)</a:t>
            </a:r>
          </a:p>
          <a:p>
            <a:pPr marL="268288" indent="-266700">
              <a:buClrTx/>
              <a:buFontTx/>
              <a:buNone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5. По способу применения: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для индивидуального применения; </a:t>
            </a:r>
          </a:p>
          <a:p>
            <a:pPr marL="266700" indent="-265113">
              <a:buClr>
                <a:srgbClr val="FFFFFF"/>
              </a:buClr>
              <a:buSzPct val="60000"/>
              <a:buFont typeface="Wingdings" charset="2"/>
              <a:buChar char="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</a:pPr>
            <a:r>
              <a:rPr lang="ru-RU" sz="3600" dirty="0" smtClean="0">
                <a:latin typeface="Times New Roman" pitchFamily="16" charset="0"/>
              </a:rPr>
              <a:t>для использования в  стоматологическом кабинете. </a:t>
            </a:r>
            <a:endParaRPr lang="ru-RU" sz="3600" dirty="0" smtClean="0">
              <a:solidFill>
                <a:srgbClr val="FF0000"/>
              </a:solidFill>
              <a:latin typeface="Times New Roman" pitchFamily="1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latin typeface="Times New Roman" pitchFamily="16" charset="0"/>
              </a:rPr>
              <a:t>Зубная нить вощёная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1905000" cy="228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0"/>
            <a:ext cx="1852613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43000"/>
            <a:ext cx="1590675" cy="2552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810000"/>
            <a:ext cx="1609725" cy="2247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263" y="1371600"/>
            <a:ext cx="1668462" cy="228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1503</Words>
  <Application>Microsoft Office PowerPoint</Application>
  <PresentationFormat>Экран (4:3)</PresentationFormat>
  <Paragraphs>111</Paragraphs>
  <Slides>31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Интердентальная гигиена. Средства и методы проведения.</vt:lpstr>
      <vt:lpstr>Цель</vt:lpstr>
      <vt:lpstr>Задачи</vt:lpstr>
      <vt:lpstr>Слайд 4</vt:lpstr>
      <vt:lpstr>Интердентальные средства</vt:lpstr>
      <vt:lpstr>Зубные нити (Флоссы)  относятся к вспомогательным механическим средствам гигиены полости рта и предназначены для очистки межзубных промежутков. Их использование рекомендовано всем, так как строение зубной щетки не позволяет ей в достаточной мере проникать в межзубные промежутки</vt:lpstr>
      <vt:lpstr>Слайд 7</vt:lpstr>
      <vt:lpstr>Зубные нити подразделяются на группы: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Заключение</vt:lpstr>
      <vt:lpstr>Список литературы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Интердентальная гигиена. Средства и методы проведения.</dc:title>
  <dc:creator>БуянкинаРГ</dc:creator>
  <cp:lastModifiedBy>Глеб</cp:lastModifiedBy>
  <cp:revision>15</cp:revision>
  <dcterms:modified xsi:type="dcterms:W3CDTF">2023-12-27T05:59:54Z</dcterms:modified>
</cp:coreProperties>
</file>