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38" r:id="rId1"/>
  </p:sldMasterIdLst>
  <p:notesMasterIdLst>
    <p:notesMasterId r:id="rId24"/>
  </p:notesMasterIdLst>
  <p:handoutMasterIdLst>
    <p:handoutMasterId r:id="rId25"/>
  </p:handoutMasterIdLst>
  <p:sldIdLst>
    <p:sldId id="256" r:id="rId2"/>
    <p:sldId id="372" r:id="rId3"/>
    <p:sldId id="371" r:id="rId4"/>
    <p:sldId id="373" r:id="rId5"/>
    <p:sldId id="386" r:id="rId6"/>
    <p:sldId id="389" r:id="rId7"/>
    <p:sldId id="391" r:id="rId8"/>
    <p:sldId id="387" r:id="rId9"/>
    <p:sldId id="363" r:id="rId10"/>
    <p:sldId id="392" r:id="rId11"/>
    <p:sldId id="369" r:id="rId12"/>
    <p:sldId id="375" r:id="rId13"/>
    <p:sldId id="374" r:id="rId14"/>
    <p:sldId id="384" r:id="rId15"/>
    <p:sldId id="395" r:id="rId16"/>
    <p:sldId id="394" r:id="rId17"/>
    <p:sldId id="385" r:id="rId18"/>
    <p:sldId id="397" r:id="rId19"/>
    <p:sldId id="398" r:id="rId20"/>
    <p:sldId id="399" r:id="rId21"/>
    <p:sldId id="396" r:id="rId22"/>
    <p:sldId id="296" r:id="rId23"/>
  </p:sldIdLst>
  <p:sldSz cx="9144000" cy="6858000" type="screen4x3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anose="02020404030301010803" pitchFamily="18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anose="02020404030301010803" pitchFamily="18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anose="02020404030301010803" pitchFamily="18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anose="02020404030301010803" pitchFamily="18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anose="02020404030301010803" pitchFamily="18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Garamond" panose="02020404030301010803" pitchFamily="18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Garamond" panose="02020404030301010803" pitchFamily="18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Garamond" panose="02020404030301010803" pitchFamily="18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Garamond" panose="02020404030301010803" pitchFamily="18" charset="0"/>
        <a:ea typeface="+mn-ea"/>
        <a:cs typeface="Arial" panose="020B0604020202020204" pitchFamily="34" charset="0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4288BCB1-9E8A-4EDF-99D5-E16DB9468397}">
          <p14:sldIdLst>
            <p14:sldId id="256"/>
            <p14:sldId id="372"/>
            <p14:sldId id="371"/>
            <p14:sldId id="373"/>
            <p14:sldId id="386"/>
            <p14:sldId id="389"/>
            <p14:sldId id="391"/>
            <p14:sldId id="387"/>
            <p14:sldId id="363"/>
            <p14:sldId id="392"/>
            <p14:sldId id="369"/>
            <p14:sldId id="375"/>
            <p14:sldId id="374"/>
            <p14:sldId id="384"/>
            <p14:sldId id="395"/>
            <p14:sldId id="394"/>
            <p14:sldId id="385"/>
            <p14:sldId id="397"/>
            <p14:sldId id="398"/>
            <p14:sldId id="399"/>
            <p14:sldId id="396"/>
            <p14:sldId id="29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0F25"/>
    <a:srgbClr val="FF0909"/>
    <a:srgbClr val="F01A1A"/>
    <a:srgbClr val="B80C0C"/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801" autoAdjust="0"/>
    <p:restoredTop sz="94432" autoAdjust="0"/>
  </p:normalViewPr>
  <p:slideViewPr>
    <p:cSldViewPr>
      <p:cViewPr varScale="1">
        <p:scale>
          <a:sx n="109" d="100"/>
          <a:sy n="109" d="100"/>
        </p:scale>
        <p:origin x="1434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47BBC594-1D07-43B9-BF14-6B061749D01F}" type="datetimeFigureOut">
              <a:rPr lang="ru-RU"/>
              <a:pPr>
                <a:defRPr/>
              </a:pPr>
              <a:t>26.05.2016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51D9AFF5-DCEB-4850-B598-8316C05A9CC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49057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84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184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4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4C02C2F-8E0B-4ED3-BBA8-3CD24B2B62C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5561242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3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2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fld id="{F76897AC-F159-4163-A2CF-489CC4B9E997}" type="slidenum">
              <a:rPr lang="ru-RU" altLang="ru-RU" smtClean="0">
                <a:latin typeface="Arial" panose="020B0604020202020204" pitchFamily="34" charset="0"/>
              </a:rPr>
              <a:pPr/>
              <a:t>1</a:t>
            </a:fld>
            <a:endParaRPr lang="ru-RU" altLang="ru-R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57609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4C02C2F-8E0B-4ED3-BBA8-3CD24B2B62CE}" type="slidenum">
              <a:rPr lang="ru-RU" altLang="ru-RU" smtClean="0"/>
              <a:pPr>
                <a:defRPr/>
              </a:pPr>
              <a:t>6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412772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4C02C2F-8E0B-4ED3-BBA8-3CD24B2B62CE}" type="slidenum">
              <a:rPr lang="ru-RU" altLang="ru-RU" smtClean="0"/>
              <a:pPr>
                <a:defRPr/>
              </a:pPr>
              <a:t>9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687974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7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http://krasgmu.ru/index.php?</a:t>
            </a:r>
            <a:endParaRPr lang="ru-RU" alt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388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fld id="{5385A5BA-3F0A-4BC8-8C4E-19AE80E15BB7}" type="slidenum">
              <a:rPr lang="ru-RU" altLang="ru-RU" smtClean="0">
                <a:latin typeface="Arial" panose="020B0604020202020204" pitchFamily="34" charset="0"/>
              </a:rPr>
              <a:pPr/>
              <a:t>12</a:t>
            </a:fld>
            <a:endParaRPr lang="ru-RU" altLang="ru-R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52418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4C02C2F-8E0B-4ED3-BBA8-3CD24B2B62CE}" type="slidenum">
              <a:rPr lang="ru-RU" altLang="ru-RU" smtClean="0"/>
              <a:pPr>
                <a:defRPr/>
              </a:pPr>
              <a:t>22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541159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60FDAA-95DD-40B0-9127-F2CBE144333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518486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05FD53-0D81-4D2D-B1C9-1F12355CE2B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137564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49B535-77CA-4354-9469-EB2FF58029F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608354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9F6665-B7A0-4C5E-B799-83D72809A81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289861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801D3E-BE05-41EC-9A17-049FF9F206F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158031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51443A-B341-4E08-A833-0A8666A2E20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285077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57363C-A95E-4412-A33D-CC5E42213D8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356767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B60246-9995-4A65-86C3-7203E84A5C5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963334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046308-F26B-4E03-8330-A1A1975D20A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587657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3CB296-FA1A-4644-8B96-0D640CD7753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827064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FB361C-317E-4CF4-8B4B-2A21CC3B038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575125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2308F50-110C-481D-850B-97F86AC4E8E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9" r:id="rId1"/>
    <p:sldLayoutId id="2147483940" r:id="rId2"/>
    <p:sldLayoutId id="2147483941" r:id="rId3"/>
    <p:sldLayoutId id="2147483942" r:id="rId4"/>
    <p:sldLayoutId id="2147483943" r:id="rId5"/>
    <p:sldLayoutId id="2147483944" r:id="rId6"/>
    <p:sldLayoutId id="2147483945" r:id="rId7"/>
    <p:sldLayoutId id="2147483946" r:id="rId8"/>
    <p:sldLayoutId id="2147483947" r:id="rId9"/>
    <p:sldLayoutId id="2147483948" r:id="rId10"/>
    <p:sldLayoutId id="2147483949" r:id="rId11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microsoft.com/office/2007/relationships/hdphoto" Target="../media/hdphoto1.wdp"/><Relationship Id="rId7" Type="http://schemas.openxmlformats.org/officeDocument/2006/relationships/image" Target="../media/image54.jp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microsoft.com/office/2007/relationships/hdphoto" Target="../media/hdphoto2.wdp"/><Relationship Id="rId4" Type="http://schemas.openxmlformats.org/officeDocument/2006/relationships/image" Target="../media/image5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57.png"/><Relationship Id="rId7" Type="http://schemas.openxmlformats.org/officeDocument/2006/relationships/image" Target="../media/image59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3.jpeg"/><Relationship Id="rId10" Type="http://schemas.openxmlformats.org/officeDocument/2006/relationships/image" Target="../media/image62.jpeg"/><Relationship Id="rId4" Type="http://schemas.microsoft.com/office/2007/relationships/hdphoto" Target="../media/hdphoto3.wdp"/><Relationship Id="rId9" Type="http://schemas.openxmlformats.org/officeDocument/2006/relationships/image" Target="../media/image61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image" Target="../media/image63.jpeg"/><Relationship Id="rId7" Type="http://schemas.openxmlformats.org/officeDocument/2006/relationships/image" Target="../media/image6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5" Type="http://schemas.openxmlformats.org/officeDocument/2006/relationships/image" Target="../media/image65.jpg"/><Relationship Id="rId4" Type="http://schemas.openxmlformats.org/officeDocument/2006/relationships/image" Target="../media/image64.png"/><Relationship Id="rId9" Type="http://schemas.openxmlformats.org/officeDocument/2006/relationships/image" Target="../media/image6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7" Type="http://schemas.openxmlformats.org/officeDocument/2006/relationships/image" Target="../media/image7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eg"/><Relationship Id="rId3" Type="http://schemas.openxmlformats.org/officeDocument/2006/relationships/image" Target="../media/image81.jpeg"/><Relationship Id="rId7" Type="http://schemas.openxmlformats.org/officeDocument/2006/relationships/image" Target="../media/image8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4.jpeg"/><Relationship Id="rId11" Type="http://schemas.microsoft.com/office/2007/relationships/hdphoto" Target="../media/hdphoto5.wdp"/><Relationship Id="rId5" Type="http://schemas.openxmlformats.org/officeDocument/2006/relationships/image" Target="../media/image83.jpeg"/><Relationship Id="rId10" Type="http://schemas.openxmlformats.org/officeDocument/2006/relationships/image" Target="../media/image88.png"/><Relationship Id="rId4" Type="http://schemas.openxmlformats.org/officeDocument/2006/relationships/image" Target="../media/image82.jpeg"/><Relationship Id="rId9" Type="http://schemas.openxmlformats.org/officeDocument/2006/relationships/image" Target="../media/image87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microsoft.com/office/2007/relationships/hdphoto" Target="../media/hdphoto6.wdp"/><Relationship Id="rId7" Type="http://schemas.microsoft.com/office/2007/relationships/hdphoto" Target="../media/hdphoto8.wdp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1.png"/><Relationship Id="rId5" Type="http://schemas.microsoft.com/office/2007/relationships/hdphoto" Target="../media/hdphoto7.wdp"/><Relationship Id="rId4" Type="http://schemas.openxmlformats.org/officeDocument/2006/relationships/image" Target="../media/image90.png"/><Relationship Id="rId9" Type="http://schemas.microsoft.com/office/2007/relationships/hdphoto" Target="../media/hdphoto9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7" Type="http://schemas.microsoft.com/office/2007/relationships/hdphoto" Target="../media/hdphoto11.wdp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6.png"/><Relationship Id="rId5" Type="http://schemas.microsoft.com/office/2007/relationships/hdphoto" Target="../media/hdphoto10.wdp"/><Relationship Id="rId4" Type="http://schemas.openxmlformats.org/officeDocument/2006/relationships/image" Target="../media/image9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7" Type="http://schemas.openxmlformats.org/officeDocument/2006/relationships/image" Target="../media/image101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jpeg"/><Relationship Id="rId5" Type="http://schemas.openxmlformats.org/officeDocument/2006/relationships/image" Target="../media/image3.jpeg"/><Relationship Id="rId4" Type="http://schemas.openxmlformats.org/officeDocument/2006/relationships/image" Target="../media/image9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jpeg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3.jpe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image" Target="../media/image11.png"/><Relationship Id="rId16" Type="http://schemas.openxmlformats.org/officeDocument/2006/relationships/image" Target="../media/image2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g"/><Relationship Id="rId3" Type="http://schemas.openxmlformats.org/officeDocument/2006/relationships/image" Target="../media/image3.jpeg"/><Relationship Id="rId7" Type="http://schemas.openxmlformats.org/officeDocument/2006/relationships/image" Target="../media/image32.jpg"/><Relationship Id="rId12" Type="http://schemas.openxmlformats.org/officeDocument/2006/relationships/image" Target="../media/image3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jpeg"/><Relationship Id="rId11" Type="http://schemas.openxmlformats.org/officeDocument/2006/relationships/image" Target="../media/image36.jpeg"/><Relationship Id="rId5" Type="http://schemas.openxmlformats.org/officeDocument/2006/relationships/image" Target="../media/image30.jpg"/><Relationship Id="rId10" Type="http://schemas.openxmlformats.org/officeDocument/2006/relationships/image" Target="../media/image35.jpeg"/><Relationship Id="rId4" Type="http://schemas.openxmlformats.org/officeDocument/2006/relationships/image" Target="../media/image29.jpg"/><Relationship Id="rId9" Type="http://schemas.openxmlformats.org/officeDocument/2006/relationships/image" Target="../media/image3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jpg"/><Relationship Id="rId5" Type="http://schemas.openxmlformats.org/officeDocument/2006/relationships/image" Target="../media/image40.jpg"/><Relationship Id="rId4" Type="http://schemas.openxmlformats.org/officeDocument/2006/relationships/image" Target="../media/image39.jpeg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hyperlink" Target="http://krasgmu.ru/index.php?page%5bcommon%5d=user&amp;id=69298&amp;cat=portfolio&amp;delportfolio=78546" TargetMode="External"/><Relationship Id="rId18" Type="http://schemas.openxmlformats.org/officeDocument/2006/relationships/hyperlink" Target="http://krasgmu.ru/index.php?page%5bcommon%5d=df_portfolio&amp;uid=69298&amp;id=78533" TargetMode="External"/><Relationship Id="rId26" Type="http://schemas.openxmlformats.org/officeDocument/2006/relationships/hyperlink" Target="http://krasgmu.ru/index.php?page%5bcommon%5d=df_portfolio&amp;uid=69298&amp;id=78540" TargetMode="External"/><Relationship Id="rId3" Type="http://schemas.openxmlformats.org/officeDocument/2006/relationships/hyperlink" Target="http://krasgmu.ru/index.php?page%5bcommon%5d=user&amp;id=69298&amp;cat=portfolio&amp;delportfolio=93079" TargetMode="External"/><Relationship Id="rId21" Type="http://schemas.openxmlformats.org/officeDocument/2006/relationships/hyperlink" Target="http://krasgmu.ru/index.php?page%5bcommon%5d=user&amp;id=69298&amp;cat=portfolio&amp;delportfolio=78538" TargetMode="External"/><Relationship Id="rId7" Type="http://schemas.openxmlformats.org/officeDocument/2006/relationships/hyperlink" Target="http://krasgmu.ru/index.php?page%5bcommon%5d=user&amp;id=69298&amp;cat=portfolio&amp;delportfolio=78552" TargetMode="External"/><Relationship Id="rId12" Type="http://schemas.openxmlformats.org/officeDocument/2006/relationships/hyperlink" Target="http://krasgmu.ru/index.php?page%5bcommon%5d=df_portfolio&amp;uid=69298&amp;id=78546" TargetMode="External"/><Relationship Id="rId17" Type="http://schemas.openxmlformats.org/officeDocument/2006/relationships/hyperlink" Target="http://krasgmu.ru/index.php?page%5bcommon%5d=user&amp;id=69298&amp;cat=portfolio&amp;delportfolio=78547" TargetMode="External"/><Relationship Id="rId25" Type="http://schemas.openxmlformats.org/officeDocument/2006/relationships/hyperlink" Target="http://krasgmu.ru/index.php?page%5bcommon%5d=user&amp;id=69298&amp;cat=portfolio&amp;delportfolio=78539" TargetMode="External"/><Relationship Id="rId33" Type="http://schemas.openxmlformats.org/officeDocument/2006/relationships/image" Target="../media/image46.jpeg"/><Relationship Id="rId2" Type="http://schemas.openxmlformats.org/officeDocument/2006/relationships/hyperlink" Target="http://krasgmu.ru/index.php?page%5bcommon%5d=df_portfolio&amp;uid=69298&amp;id=93079" TargetMode="External"/><Relationship Id="rId16" Type="http://schemas.openxmlformats.org/officeDocument/2006/relationships/hyperlink" Target="http://krasgmu.ru/index.php?page%5bcommon%5d=df_portfolio&amp;uid=69298&amp;id=78547" TargetMode="External"/><Relationship Id="rId20" Type="http://schemas.openxmlformats.org/officeDocument/2006/relationships/hyperlink" Target="http://krasgmu.ru/index.php?page%5bcommon%5d=df_portfolio&amp;uid=69298&amp;id=78538" TargetMode="External"/><Relationship Id="rId29" Type="http://schemas.openxmlformats.org/officeDocument/2006/relationships/hyperlink" Target="http://krasgmu.ru/index.php?page%5bcommon%5d=user&amp;id=69298&amp;cat=portfolio&amp;delportfolio=78541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krasgmu.ru/index.php?page%5bcommon%5d=df_portfolio&amp;uid=69298&amp;id=78552" TargetMode="External"/><Relationship Id="rId11" Type="http://schemas.openxmlformats.org/officeDocument/2006/relationships/hyperlink" Target="http://krasgmu.ru/index.php?page%5bcommon%5d=user&amp;id=69298&amp;cat=portfolio&amp;delportfolio=78544" TargetMode="External"/><Relationship Id="rId24" Type="http://schemas.openxmlformats.org/officeDocument/2006/relationships/hyperlink" Target="http://krasgmu.ru/index.php?page%5bcommon%5d=df_portfolio&amp;uid=69298&amp;id=78539" TargetMode="External"/><Relationship Id="rId32" Type="http://schemas.openxmlformats.org/officeDocument/2006/relationships/image" Target="../media/image45.jpeg"/><Relationship Id="rId5" Type="http://schemas.openxmlformats.org/officeDocument/2006/relationships/hyperlink" Target="http://krasgmu.ru/index.php?page%5bcommon%5d=user&amp;id=69298&amp;cat=portfolio&amp;delportfolio=89510" TargetMode="External"/><Relationship Id="rId15" Type="http://schemas.openxmlformats.org/officeDocument/2006/relationships/hyperlink" Target="http://krasgmu.ru/index.php?page%5bcommon%5d=user&amp;id=69298&amp;cat=portfolio&amp;delportfolio=78543" TargetMode="External"/><Relationship Id="rId23" Type="http://schemas.openxmlformats.org/officeDocument/2006/relationships/hyperlink" Target="http://krasgmu.ru/index.php?page%5bcommon%5d=user&amp;id=69298&amp;cat=portfolio&amp;delportfolio=78542" TargetMode="External"/><Relationship Id="rId28" Type="http://schemas.openxmlformats.org/officeDocument/2006/relationships/hyperlink" Target="http://krasgmu.ru/index.php?page%5bcommon%5d=df_portfolio&amp;uid=69298&amp;id=78541" TargetMode="External"/><Relationship Id="rId10" Type="http://schemas.openxmlformats.org/officeDocument/2006/relationships/hyperlink" Target="http://krasgmu.ru/index.php?page%5bcommon%5d=df_portfolio&amp;uid=69298&amp;id=78544" TargetMode="External"/><Relationship Id="rId19" Type="http://schemas.openxmlformats.org/officeDocument/2006/relationships/hyperlink" Target="http://krasgmu.ru/index.php?page%5bcommon%5d=user&amp;id=69298&amp;cat=portfolio&amp;delportfolio=78533" TargetMode="External"/><Relationship Id="rId31" Type="http://schemas.openxmlformats.org/officeDocument/2006/relationships/image" Target="../media/image44.jpeg"/><Relationship Id="rId4" Type="http://schemas.openxmlformats.org/officeDocument/2006/relationships/hyperlink" Target="http://krasgmu.ru/index.php?page%5bcommon%5d=df_portfolio&amp;uid=69298&amp;id=89510" TargetMode="External"/><Relationship Id="rId9" Type="http://schemas.openxmlformats.org/officeDocument/2006/relationships/hyperlink" Target="http://krasgmu.ru/index.php?page%5bcommon%5d=user&amp;id=69298&amp;cat=portfolio&amp;delportfolio=78549" TargetMode="External"/><Relationship Id="rId14" Type="http://schemas.openxmlformats.org/officeDocument/2006/relationships/hyperlink" Target="http://krasgmu.ru/index.php?page%5bcommon%5d=df_portfolio&amp;uid=69298&amp;id=78543" TargetMode="External"/><Relationship Id="rId22" Type="http://schemas.openxmlformats.org/officeDocument/2006/relationships/hyperlink" Target="http://krasgmu.ru/index.php?page%5bcommon%5d=df_portfolio&amp;uid=69298&amp;id=78542" TargetMode="External"/><Relationship Id="rId27" Type="http://schemas.openxmlformats.org/officeDocument/2006/relationships/hyperlink" Target="http://krasgmu.ru/index.php?page%5bcommon%5d=user&amp;id=69298&amp;cat=portfolio&amp;delportfolio=78540" TargetMode="External"/><Relationship Id="rId30" Type="http://schemas.openxmlformats.org/officeDocument/2006/relationships/image" Target="../media/image3.jpeg"/><Relationship Id="rId8" Type="http://schemas.openxmlformats.org/officeDocument/2006/relationships/hyperlink" Target="http://krasgmu.ru/index.php?page%5bcommon%5d=df_portfolio&amp;uid=69298&amp;id=78549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g"/><Relationship Id="rId3" Type="http://schemas.openxmlformats.org/officeDocument/2006/relationships/image" Target="../media/image3.jpeg"/><Relationship Id="rId7" Type="http://schemas.openxmlformats.org/officeDocument/2006/relationships/image" Target="../media/image5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g"/><Relationship Id="rId4" Type="http://schemas.openxmlformats.org/officeDocument/2006/relationships/image" Target="../media/image4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alphaModFix amt="38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203200" y="1089025"/>
            <a:ext cx="8878888" cy="6037263"/>
          </a:xfrm>
        </p:spPr>
        <p:txBody>
          <a:bodyPr/>
          <a:lstStyle/>
          <a:p>
            <a:pPr algn="ctr" eaLnBrk="1" hangingPunct="1">
              <a:lnSpc>
                <a:spcPts val="3500"/>
              </a:lnSpc>
            </a:pPr>
            <a:r>
              <a:rPr lang="ru-RU" altLang="ru-RU" sz="4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ИТОГОВЫЙ ОТЧЕТ</a:t>
            </a:r>
            <a:br>
              <a:rPr lang="ru-RU" altLang="ru-RU" sz="4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4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 работе </a:t>
            </a:r>
            <a:br>
              <a:rPr lang="ru-RU" altLang="ru-RU" sz="4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4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Студенческого Совета ФФМО </a:t>
            </a:r>
            <a:r>
              <a:rPr lang="ru-RU" altLang="ru-RU" sz="3600" b="1" dirty="0" smtClean="0">
                <a:solidFill>
                  <a:srgbClr val="B80C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3600" b="1" dirty="0" smtClean="0">
                <a:solidFill>
                  <a:srgbClr val="B80C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3600" dirty="0" smtClean="0">
                <a:solidFill>
                  <a:srgbClr val="F01A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3600" dirty="0" smtClean="0">
                <a:solidFill>
                  <a:srgbClr val="F01A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4000" dirty="0" smtClean="0">
                <a:solidFill>
                  <a:srgbClr val="F01A1A"/>
                </a:solidFill>
              </a:rPr>
              <a:t/>
            </a:r>
            <a:br>
              <a:rPr lang="ru-RU" altLang="ru-RU" sz="4000" dirty="0" smtClean="0">
                <a:solidFill>
                  <a:srgbClr val="F01A1A"/>
                </a:solidFill>
              </a:rPr>
            </a:br>
            <a:endParaRPr lang="ru-RU" altLang="ru-RU" sz="2000" dirty="0" smtClean="0">
              <a:solidFill>
                <a:srgbClr val="F01A1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99" name="AutoShape 9"/>
          <p:cNvSpPr>
            <a:spLocks noChangeAspect="1" noChangeArrowheads="1"/>
          </p:cNvSpPr>
          <p:nvPr/>
        </p:nvSpPr>
        <p:spPr bwMode="auto">
          <a:xfrm>
            <a:off x="0" y="457200"/>
            <a:ext cx="5667375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4100" name="Rectangle 3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grpSp>
        <p:nvGrpSpPr>
          <p:cNvPr id="4101" name="Group 29"/>
          <p:cNvGrpSpPr>
            <a:grpSpLocks/>
          </p:cNvGrpSpPr>
          <p:nvPr/>
        </p:nvGrpSpPr>
        <p:grpSpPr bwMode="auto">
          <a:xfrm>
            <a:off x="0" y="228600"/>
            <a:ext cx="8777288" cy="838200"/>
            <a:chOff x="1913" y="1134"/>
            <a:chExt cx="9299" cy="1287"/>
          </a:xfrm>
        </p:grpSpPr>
        <p:sp>
          <p:nvSpPr>
            <p:cNvPr id="4104" name="Text Box 30"/>
            <p:cNvSpPr txBox="1">
              <a:spLocks noChangeArrowheads="1"/>
            </p:cNvSpPr>
            <p:nvPr/>
          </p:nvSpPr>
          <p:spPr bwMode="auto">
            <a:xfrm>
              <a:off x="6449" y="1238"/>
              <a:ext cx="4763" cy="1107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Aft>
                  <a:spcPts val="1000"/>
                </a:spcAft>
              </a:pPr>
              <a:endParaRPr lang="ru-RU" altLang="ru-RU" sz="1100">
                <a:latin typeface="Times New Roman" panose="02020603050405020304" pitchFamily="18" charset="0"/>
              </a:endParaRPr>
            </a:p>
            <a:p>
              <a:pPr eaLnBrk="1" hangingPunct="1">
                <a:lnSpc>
                  <a:spcPct val="96000"/>
                </a:lnSpc>
                <a:spcAft>
                  <a:spcPts val="1000"/>
                </a:spcAft>
              </a:pPr>
              <a:r>
                <a:rPr lang="ru-RU" altLang="ru-RU" sz="1100" b="1" i="1">
                  <a:solidFill>
                    <a:srgbClr val="FFFFFF"/>
                  </a:solidFill>
                  <a:latin typeface="Calibri" panose="020F0502020204030204" pitchFamily="34" charset="0"/>
                </a:rPr>
                <a:t> </a:t>
              </a:r>
              <a:endParaRPr lang="ru-RU" altLang="ru-RU" sz="1100" b="1" i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  <a:p>
              <a:pPr eaLnBrk="1" hangingPunct="1"/>
              <a:endParaRPr lang="ru-RU" altLang="ru-RU"/>
            </a:p>
          </p:txBody>
        </p:sp>
        <p:grpSp>
          <p:nvGrpSpPr>
            <p:cNvPr id="4105" name="Group 31"/>
            <p:cNvGrpSpPr>
              <a:grpSpLocks noChangeAspect="1"/>
            </p:cNvGrpSpPr>
            <p:nvPr/>
          </p:nvGrpSpPr>
          <p:grpSpPr bwMode="auto">
            <a:xfrm>
              <a:off x="1913" y="1134"/>
              <a:ext cx="8797" cy="1287"/>
              <a:chOff x="1836" y="7993"/>
              <a:chExt cx="8797" cy="1287"/>
            </a:xfrm>
          </p:grpSpPr>
          <p:sp>
            <p:nvSpPr>
              <p:cNvPr id="4106" name="AutoShape 32"/>
              <p:cNvSpPr>
                <a:spLocks noChangeAspect="1" noChangeArrowheads="1"/>
              </p:cNvSpPr>
              <p:nvPr/>
            </p:nvSpPr>
            <p:spPr bwMode="auto">
              <a:xfrm>
                <a:off x="1836" y="7993"/>
                <a:ext cx="8797" cy="12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grpSp>
            <p:nvGrpSpPr>
              <p:cNvPr id="4107" name="Group 33"/>
              <p:cNvGrpSpPr>
                <a:grpSpLocks/>
              </p:cNvGrpSpPr>
              <p:nvPr/>
            </p:nvGrpSpPr>
            <p:grpSpPr bwMode="auto">
              <a:xfrm>
                <a:off x="2414" y="8121"/>
                <a:ext cx="7804" cy="1093"/>
                <a:chOff x="2414" y="8121"/>
                <a:chExt cx="7804" cy="1093"/>
              </a:xfrm>
            </p:grpSpPr>
            <p:pic>
              <p:nvPicPr>
                <p:cNvPr id="4108" name="Picture 34" descr="logo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414" y="8121"/>
                  <a:ext cx="3720" cy="109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pSp>
              <p:nvGrpSpPr>
                <p:cNvPr id="4109" name="Group 35"/>
                <p:cNvGrpSpPr>
                  <a:grpSpLocks/>
                </p:cNvGrpSpPr>
                <p:nvPr/>
              </p:nvGrpSpPr>
              <p:grpSpPr bwMode="auto">
                <a:xfrm>
                  <a:off x="6530" y="8333"/>
                  <a:ext cx="3688" cy="651"/>
                  <a:chOff x="6530" y="8333"/>
                  <a:chExt cx="3688" cy="651"/>
                </a:xfrm>
              </p:grpSpPr>
              <p:sp>
                <p:nvSpPr>
                  <p:cNvPr id="4110" name="Text Box 3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8328" y="8377"/>
                    <a:ext cx="1890" cy="547"/>
                  </a:xfrm>
                  <a:prstGeom prst="rect">
                    <a:avLst/>
                  </a:prstGeom>
                  <a:solidFill>
                    <a:srgbClr val="FFFFFF">
                      <a:alpha val="0"/>
                    </a:srgbClr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lIns="0" tIns="0" rIns="0" bIns="0"/>
                  <a:lstStyle>
                    <a:lvl1pPr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pPr algn="ctr" eaLnBrk="1" hangingPunct="1">
                      <a:spcAft>
                        <a:spcPts val="1000"/>
                      </a:spcAft>
                    </a:pPr>
                    <a:r>
                      <a:rPr lang="ru-RU" altLang="ru-RU" sz="2000" b="1" i="1">
                        <a:solidFill>
                          <a:srgbClr val="FFFFFF"/>
                        </a:solidFill>
                        <a:latin typeface="Arial" panose="020B0604020202020204" pitchFamily="34" charset="0"/>
                      </a:rPr>
                      <a:t>ФФМО</a:t>
                    </a:r>
                    <a:endParaRPr lang="ru-RU" altLang="ru-RU"/>
                  </a:p>
                </p:txBody>
              </p:sp>
              <p:grpSp>
                <p:nvGrpSpPr>
                  <p:cNvPr id="4111" name="Group 37"/>
                  <p:cNvGrpSpPr>
                    <a:grpSpLocks/>
                  </p:cNvGrpSpPr>
                  <p:nvPr/>
                </p:nvGrpSpPr>
                <p:grpSpPr bwMode="auto">
                  <a:xfrm>
                    <a:off x="6530" y="8333"/>
                    <a:ext cx="1219" cy="651"/>
                    <a:chOff x="6530" y="8333"/>
                    <a:chExt cx="1219" cy="651"/>
                  </a:xfrm>
                </p:grpSpPr>
                <p:sp>
                  <p:nvSpPr>
                    <p:cNvPr id="10" name="AutoShape 38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42" y="8334"/>
                      <a:ext cx="148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11" name="AutoShape 39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865" y="8334"/>
                      <a:ext cx="148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12" name="AutoShape 40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692" y="8490"/>
                      <a:ext cx="151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13" name="AutoShape 41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294" y="8495"/>
                      <a:ext cx="148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30" name="AutoShape 42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600" y="8490"/>
                      <a:ext cx="151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31" name="AutoShape 43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147" y="8334"/>
                      <a:ext cx="150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4096" name="AutoShape 44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457" y="8346"/>
                      <a:ext cx="151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4097" name="AutoShape 45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28" y="8678"/>
                      <a:ext cx="151" cy="141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2" name="AutoShape 46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853" y="8678"/>
                      <a:ext cx="150" cy="141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3" name="AutoShape 47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982" y="8834"/>
                      <a:ext cx="151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4" name="AutoShape 48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680" y="8834"/>
                      <a:ext cx="150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5" name="AutoShape 49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282" y="8841"/>
                      <a:ext cx="150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6" name="AutoShape 50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590" y="8834"/>
                      <a:ext cx="148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7" name="AutoShape 51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137" y="8678"/>
                      <a:ext cx="148" cy="141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8" name="AutoShape 52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445" y="8695"/>
                      <a:ext cx="150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</p:grpSp>
            </p:grpSp>
          </p:grpSp>
        </p:grpSp>
      </p:grpSp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41"/>
          <a:stretch/>
        </p:blipFill>
        <p:spPr>
          <a:xfrm>
            <a:off x="2768694" y="4981094"/>
            <a:ext cx="1777280" cy="17620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3" name="Выноска-облако 32"/>
          <p:cNvSpPr/>
          <p:nvPr/>
        </p:nvSpPr>
        <p:spPr>
          <a:xfrm>
            <a:off x="82550" y="6392863"/>
            <a:ext cx="633413" cy="366712"/>
          </a:xfrm>
          <a:prstGeom prst="cloudCallout">
            <a:avLst>
              <a:gd name="adj1" fmla="val -59188"/>
              <a:gd name="adj2" fmla="val 73376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smtClean="0">
                <a:latin typeface="Gabriola" panose="04040605051002020D02" pitchFamily="82" charset="0"/>
              </a:rPr>
              <a:t>1</a:t>
            </a:r>
            <a:endParaRPr lang="ru-RU" sz="2000" b="1" dirty="0">
              <a:latin typeface="Gabriola" panose="04040605051002020D02" pitchFamily="82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6484" y="4988878"/>
            <a:ext cx="1762271" cy="17622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8975" y="4996912"/>
            <a:ext cx="1798416" cy="17462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4" t="11111" r="1855" b="-2520"/>
          <a:stretch/>
        </p:blipFill>
        <p:spPr>
          <a:xfrm>
            <a:off x="569018" y="4996912"/>
            <a:ext cx="1849166" cy="17462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7" name="Номер слайда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2B60246-9995-4A65-86C3-7203E84A5C5A}" type="slidenum">
              <a:rPr lang="ru-RU" altLang="ru-RU" smtClean="0"/>
              <a:pPr>
                <a:defRPr/>
              </a:pPr>
              <a:t>1</a:t>
            </a:fld>
            <a:endParaRPr lang="ru-RU" altLang="ru-RU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2" descr="http://krasgmu.ru/sys/files/content_attach/1448874067_img_167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389553" y="4814959"/>
            <a:ext cx="2162118" cy="160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Кольцо 71"/>
          <p:cNvSpPr/>
          <p:nvPr/>
        </p:nvSpPr>
        <p:spPr>
          <a:xfrm>
            <a:off x="0" y="1317625"/>
            <a:ext cx="1654175" cy="876300"/>
          </a:xfrm>
          <a:prstGeom prst="donut">
            <a:avLst>
              <a:gd name="adj" fmla="val 11010"/>
            </a:avLst>
          </a:prstGeom>
          <a:solidFill>
            <a:srgbClr val="C00000"/>
          </a:solidFill>
        </p:spPr>
        <p:style>
          <a:lnRef idx="1">
            <a:schemeClr val="accent2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3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3" t="18811" r="834" b="36043"/>
          <a:stretch/>
        </p:blipFill>
        <p:spPr>
          <a:xfrm>
            <a:off x="399256" y="1517691"/>
            <a:ext cx="8574882" cy="2743200"/>
          </a:xfrm>
          <a:prstGeom prst="rect">
            <a:avLst/>
          </a:prstGeom>
        </p:spPr>
      </p:pic>
      <p:grpSp>
        <p:nvGrpSpPr>
          <p:cNvPr id="12296" name="Group 29"/>
          <p:cNvGrpSpPr>
            <a:grpSpLocks/>
          </p:cNvGrpSpPr>
          <p:nvPr/>
        </p:nvGrpSpPr>
        <p:grpSpPr bwMode="auto">
          <a:xfrm>
            <a:off x="82550" y="112713"/>
            <a:ext cx="8777288" cy="838200"/>
            <a:chOff x="1913" y="1134"/>
            <a:chExt cx="9299" cy="1287"/>
          </a:xfrm>
        </p:grpSpPr>
        <p:sp>
          <p:nvSpPr>
            <p:cNvPr id="12322" name="Text Box 30"/>
            <p:cNvSpPr txBox="1">
              <a:spLocks noChangeArrowheads="1"/>
            </p:cNvSpPr>
            <p:nvPr/>
          </p:nvSpPr>
          <p:spPr bwMode="auto">
            <a:xfrm>
              <a:off x="6449" y="1238"/>
              <a:ext cx="4763" cy="1107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Aft>
                  <a:spcPts val="1000"/>
                </a:spcAft>
              </a:pPr>
              <a:endParaRPr lang="ru-RU" altLang="ru-RU" sz="1100">
                <a:latin typeface="Times New Roman" panose="02020603050405020304" pitchFamily="18" charset="0"/>
              </a:endParaRPr>
            </a:p>
            <a:p>
              <a:pPr eaLnBrk="1" hangingPunct="1">
                <a:lnSpc>
                  <a:spcPct val="96000"/>
                </a:lnSpc>
                <a:spcAft>
                  <a:spcPts val="1000"/>
                </a:spcAft>
              </a:pPr>
              <a:r>
                <a:rPr lang="ru-RU" altLang="ru-RU" sz="1100" b="1" i="1">
                  <a:solidFill>
                    <a:srgbClr val="FFFFFF"/>
                  </a:solidFill>
                  <a:latin typeface="Calibri" panose="020F0502020204030204" pitchFamily="34" charset="0"/>
                </a:rPr>
                <a:t> </a:t>
              </a:r>
              <a:endParaRPr lang="ru-RU" altLang="ru-RU" sz="1100" b="1" i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  <a:p>
              <a:pPr eaLnBrk="1" hangingPunct="1"/>
              <a:endParaRPr lang="ru-RU" altLang="ru-RU"/>
            </a:p>
          </p:txBody>
        </p:sp>
        <p:grpSp>
          <p:nvGrpSpPr>
            <p:cNvPr id="12323" name="Group 31"/>
            <p:cNvGrpSpPr>
              <a:grpSpLocks noChangeAspect="1"/>
            </p:cNvGrpSpPr>
            <p:nvPr/>
          </p:nvGrpSpPr>
          <p:grpSpPr bwMode="auto">
            <a:xfrm>
              <a:off x="1913" y="1134"/>
              <a:ext cx="8797" cy="1287"/>
              <a:chOff x="1836" y="7993"/>
              <a:chExt cx="8797" cy="1287"/>
            </a:xfrm>
          </p:grpSpPr>
          <p:sp>
            <p:nvSpPr>
              <p:cNvPr id="12324" name="AutoShape 32"/>
              <p:cNvSpPr>
                <a:spLocks noChangeAspect="1" noChangeArrowheads="1"/>
              </p:cNvSpPr>
              <p:nvPr/>
            </p:nvSpPr>
            <p:spPr bwMode="auto">
              <a:xfrm>
                <a:off x="1836" y="7993"/>
                <a:ext cx="8797" cy="12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grpSp>
            <p:nvGrpSpPr>
              <p:cNvPr id="12325" name="Group 33"/>
              <p:cNvGrpSpPr>
                <a:grpSpLocks/>
              </p:cNvGrpSpPr>
              <p:nvPr/>
            </p:nvGrpSpPr>
            <p:grpSpPr bwMode="auto">
              <a:xfrm>
                <a:off x="2414" y="8121"/>
                <a:ext cx="7804" cy="1093"/>
                <a:chOff x="2414" y="8121"/>
                <a:chExt cx="7804" cy="1093"/>
              </a:xfrm>
            </p:grpSpPr>
            <p:pic>
              <p:nvPicPr>
                <p:cNvPr id="12326" name="Picture 34" descr="logo"/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414" y="8121"/>
                  <a:ext cx="3720" cy="109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pSp>
              <p:nvGrpSpPr>
                <p:cNvPr id="12327" name="Group 35"/>
                <p:cNvGrpSpPr>
                  <a:grpSpLocks/>
                </p:cNvGrpSpPr>
                <p:nvPr/>
              </p:nvGrpSpPr>
              <p:grpSpPr bwMode="auto">
                <a:xfrm>
                  <a:off x="6530" y="8333"/>
                  <a:ext cx="3688" cy="651"/>
                  <a:chOff x="6530" y="8333"/>
                  <a:chExt cx="3688" cy="651"/>
                </a:xfrm>
              </p:grpSpPr>
              <p:sp>
                <p:nvSpPr>
                  <p:cNvPr id="12328" name="Text Box 3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8328" y="8377"/>
                    <a:ext cx="1890" cy="547"/>
                  </a:xfrm>
                  <a:prstGeom prst="rect">
                    <a:avLst/>
                  </a:prstGeom>
                  <a:solidFill>
                    <a:srgbClr val="FFFFFF">
                      <a:alpha val="0"/>
                    </a:srgbClr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lIns="0" tIns="0" rIns="0" bIns="0"/>
                  <a:lstStyle>
                    <a:lvl1pPr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pPr algn="ctr" eaLnBrk="1" hangingPunct="1">
                      <a:spcAft>
                        <a:spcPts val="1000"/>
                      </a:spcAft>
                    </a:pPr>
                    <a:r>
                      <a:rPr lang="ru-RU" altLang="ru-RU" sz="2000" b="1" i="1">
                        <a:solidFill>
                          <a:srgbClr val="FFFFFF"/>
                        </a:solidFill>
                        <a:latin typeface="Arial" panose="020B0604020202020204" pitchFamily="34" charset="0"/>
                      </a:rPr>
                      <a:t>ФФМО</a:t>
                    </a:r>
                    <a:endParaRPr lang="ru-RU" altLang="ru-RU"/>
                  </a:p>
                </p:txBody>
              </p:sp>
              <p:grpSp>
                <p:nvGrpSpPr>
                  <p:cNvPr id="12329" name="Group 37"/>
                  <p:cNvGrpSpPr>
                    <a:grpSpLocks/>
                  </p:cNvGrpSpPr>
                  <p:nvPr/>
                </p:nvGrpSpPr>
                <p:grpSpPr bwMode="auto">
                  <a:xfrm>
                    <a:off x="6530" y="8333"/>
                    <a:ext cx="1219" cy="651"/>
                    <a:chOff x="6530" y="8333"/>
                    <a:chExt cx="1219" cy="651"/>
                  </a:xfrm>
                </p:grpSpPr>
                <p:sp>
                  <p:nvSpPr>
                    <p:cNvPr id="40" name="AutoShape 38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42" y="8334"/>
                      <a:ext cx="148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41" name="AutoShape 39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865" y="8334"/>
                      <a:ext cx="148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42" name="AutoShape 40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692" y="8490"/>
                      <a:ext cx="151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43" name="AutoShape 41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294" y="8495"/>
                      <a:ext cx="148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44" name="AutoShape 42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600" y="8490"/>
                      <a:ext cx="151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45" name="AutoShape 43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147" y="8334"/>
                      <a:ext cx="150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46" name="AutoShape 44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457" y="8346"/>
                      <a:ext cx="151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47" name="AutoShape 45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28" y="8678"/>
                      <a:ext cx="151" cy="141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48" name="AutoShape 46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853" y="8678"/>
                      <a:ext cx="150" cy="141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49" name="AutoShape 47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982" y="8834"/>
                      <a:ext cx="151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50" name="AutoShape 48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680" y="8834"/>
                      <a:ext cx="150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51" name="AutoShape 49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282" y="8841"/>
                      <a:ext cx="150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52" name="AutoShape 50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590" y="8834"/>
                      <a:ext cx="148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53" name="AutoShape 51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137" y="8678"/>
                      <a:ext cx="148" cy="141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54" name="AutoShape 52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445" y="8695"/>
                      <a:ext cx="150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</p:grpSp>
            </p:grpSp>
          </p:grpSp>
        </p:grpSp>
      </p:grpSp>
      <p:sp>
        <p:nvSpPr>
          <p:cNvPr id="55" name="Rectangle 3"/>
          <p:cNvSpPr txBox="1">
            <a:spLocks noChangeArrowheads="1"/>
          </p:cNvSpPr>
          <p:nvPr/>
        </p:nvSpPr>
        <p:spPr>
          <a:xfrm>
            <a:off x="387350" y="944563"/>
            <a:ext cx="8534400" cy="990600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ru-RU" altLang="ru-RU" sz="2400" b="1" dirty="0" smtClean="0">
                <a:latin typeface="Arial" panose="020B0604020202020204" pitchFamily="34" charset="0"/>
              </a:rPr>
              <a:t>Мероприятия за учебный год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endParaRPr lang="ru-RU" altLang="ru-RU" sz="1800" b="1" dirty="0">
              <a:solidFill>
                <a:srgbClr val="F01A1A"/>
              </a:solidFill>
              <a:latin typeface="Arial" panose="020B0604020202020204" pitchFamily="34" charset="0"/>
            </a:endParaRPr>
          </a:p>
        </p:txBody>
      </p:sp>
      <p:sp>
        <p:nvSpPr>
          <p:cNvPr id="75" name="Овал 74"/>
          <p:cNvSpPr/>
          <p:nvPr/>
        </p:nvSpPr>
        <p:spPr bwMode="auto">
          <a:xfrm>
            <a:off x="148430" y="1396573"/>
            <a:ext cx="1357313" cy="728662"/>
          </a:xfrm>
          <a:prstGeom prst="ellipse">
            <a:avLst/>
          </a:prstGeom>
        </p:spPr>
        <p:style>
          <a:lnRef idx="1"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2"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6" name="Овал 6"/>
          <p:cNvSpPr/>
          <p:nvPr/>
        </p:nvSpPr>
        <p:spPr bwMode="auto">
          <a:xfrm>
            <a:off x="346868" y="1502935"/>
            <a:ext cx="1052816" cy="5159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0" tIns="0" rIns="0" bIns="0" spcCol="1270" anchor="ctr"/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  <a:defRPr/>
            </a:pPr>
            <a:r>
              <a:rPr lang="ru-RU" sz="1400" b="1" dirty="0" smtClean="0"/>
              <a:t>Бессмертный полк</a:t>
            </a:r>
            <a:endParaRPr lang="ru-RU" sz="900" b="1" dirty="0"/>
          </a:p>
        </p:txBody>
      </p:sp>
      <p:sp>
        <p:nvSpPr>
          <p:cNvPr id="60" name="Кольцо 59"/>
          <p:cNvSpPr/>
          <p:nvPr/>
        </p:nvSpPr>
        <p:spPr bwMode="auto">
          <a:xfrm>
            <a:off x="82550" y="4243317"/>
            <a:ext cx="1654175" cy="877888"/>
          </a:xfrm>
          <a:prstGeom prst="donut">
            <a:avLst>
              <a:gd name="adj" fmla="val 11010"/>
            </a:avLst>
          </a:prstGeom>
          <a:solidFill>
            <a:srgbClr val="C00000"/>
          </a:solidFill>
        </p:spPr>
        <p:style>
          <a:lnRef idx="1">
            <a:schemeClr val="accent2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3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41"/>
          <a:stretch/>
        </p:blipFill>
        <p:spPr>
          <a:xfrm>
            <a:off x="715963" y="4538097"/>
            <a:ext cx="2985747" cy="2162119"/>
          </a:xfrm>
          <a:prstGeom prst="rect">
            <a:avLst/>
          </a:prstGeom>
        </p:spPr>
      </p:pic>
      <p:sp>
        <p:nvSpPr>
          <p:cNvPr id="63" name="Овал 62"/>
          <p:cNvSpPr/>
          <p:nvPr/>
        </p:nvSpPr>
        <p:spPr bwMode="auto">
          <a:xfrm>
            <a:off x="230979" y="4326717"/>
            <a:ext cx="1357313" cy="728662"/>
          </a:xfrm>
          <a:prstGeom prst="ellipse">
            <a:avLst/>
          </a:prstGeom>
        </p:spPr>
        <p:style>
          <a:lnRef idx="1"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2"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4" name="Овал 6"/>
          <p:cNvSpPr/>
          <p:nvPr/>
        </p:nvSpPr>
        <p:spPr bwMode="auto">
          <a:xfrm>
            <a:off x="429418" y="4406926"/>
            <a:ext cx="960437" cy="5159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0" tIns="0" rIns="0" bIns="0" spcCol="1270" anchor="ctr"/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  <a:defRPr/>
            </a:pPr>
            <a:r>
              <a:rPr lang="ru-RU" sz="1400" dirty="0" smtClean="0"/>
              <a:t>В/М</a:t>
            </a:r>
          </a:p>
          <a:p>
            <a:pPr algn="ctr" defTabSz="622300">
              <a:lnSpc>
                <a:spcPct val="90000"/>
              </a:lnSpc>
              <a:spcAft>
                <a:spcPct val="35000"/>
              </a:spcAft>
              <a:defRPr/>
            </a:pPr>
            <a:r>
              <a:rPr lang="ru-RU" sz="1400" dirty="0" smtClean="0"/>
              <a:t>Госпиталь</a:t>
            </a:r>
            <a:endParaRPr lang="ru-RU" sz="1400" dirty="0"/>
          </a:p>
        </p:txBody>
      </p:sp>
      <p:sp>
        <p:nvSpPr>
          <p:cNvPr id="56" name="Кольцо 55"/>
          <p:cNvSpPr/>
          <p:nvPr/>
        </p:nvSpPr>
        <p:spPr bwMode="auto">
          <a:xfrm>
            <a:off x="7558913" y="4225951"/>
            <a:ext cx="1654175" cy="877888"/>
          </a:xfrm>
          <a:prstGeom prst="donut">
            <a:avLst>
              <a:gd name="adj" fmla="val 11010"/>
            </a:avLst>
          </a:prstGeom>
          <a:solidFill>
            <a:srgbClr val="C00000"/>
          </a:solidFill>
        </p:spPr>
        <p:style>
          <a:lnRef idx="1">
            <a:schemeClr val="accent2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3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62" name="Выноска-облако 61"/>
          <p:cNvSpPr/>
          <p:nvPr/>
        </p:nvSpPr>
        <p:spPr>
          <a:xfrm>
            <a:off x="82550" y="6392863"/>
            <a:ext cx="633413" cy="366712"/>
          </a:xfrm>
          <a:prstGeom prst="cloudCallout">
            <a:avLst>
              <a:gd name="adj1" fmla="val -59188"/>
              <a:gd name="adj2" fmla="val 73376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smtClean="0">
                <a:latin typeface="Gabriola" panose="04040605051002020D02" pitchFamily="82" charset="0"/>
              </a:rPr>
              <a:t>10</a:t>
            </a:r>
            <a:endParaRPr lang="ru-RU" sz="2000" b="1" dirty="0">
              <a:latin typeface="Gabriola" panose="04040605051002020D02" pitchFamily="82" charset="0"/>
            </a:endParaRPr>
          </a:p>
        </p:txBody>
      </p:sp>
      <p:pic>
        <p:nvPicPr>
          <p:cNvPr id="1026" name="Picture 2" descr="http://krasgmu.ru/sys/files/content_attach/1463575032_mmm-finish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5663" y="4538097"/>
            <a:ext cx="3570719" cy="2162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Овал 56"/>
          <p:cNvSpPr/>
          <p:nvPr/>
        </p:nvSpPr>
        <p:spPr bwMode="auto">
          <a:xfrm>
            <a:off x="7707342" y="4297532"/>
            <a:ext cx="1357313" cy="728662"/>
          </a:xfrm>
          <a:prstGeom prst="ellipse">
            <a:avLst/>
          </a:prstGeom>
        </p:spPr>
        <p:style>
          <a:lnRef idx="1"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2"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8" name="Овал 6"/>
          <p:cNvSpPr/>
          <p:nvPr/>
        </p:nvSpPr>
        <p:spPr bwMode="auto">
          <a:xfrm>
            <a:off x="7905781" y="4382009"/>
            <a:ext cx="960437" cy="5159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0" tIns="0" rIns="0" bIns="0" spcCol="1270" anchor="ctr"/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  <a:defRPr/>
            </a:pPr>
            <a:r>
              <a:rPr lang="ru-RU" sz="1400" b="1" dirty="0" smtClean="0"/>
              <a:t>МИСТЕР</a:t>
            </a:r>
          </a:p>
          <a:p>
            <a:pPr algn="ctr" defTabSz="622300">
              <a:lnSpc>
                <a:spcPct val="90000"/>
              </a:lnSpc>
              <a:spcAft>
                <a:spcPct val="35000"/>
              </a:spcAft>
              <a:defRPr/>
            </a:pPr>
            <a:r>
              <a:rPr lang="ru-RU" sz="1400" b="1" dirty="0" smtClean="0"/>
              <a:t>ФФМО</a:t>
            </a:r>
            <a:endParaRPr lang="ru-RU" sz="1400" b="1" dirty="0"/>
          </a:p>
        </p:txBody>
      </p:sp>
    </p:spTree>
    <p:extLst>
      <p:ext uri="{BB962C8B-B14F-4D97-AF65-F5344CB8AC3E}">
        <p14:creationId xmlns:p14="http://schemas.microsoft.com/office/powerpoint/2010/main" val="26454055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5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0"/>
                            </p:stCondLst>
                            <p:childTnLst>
                              <p:par>
                                <p:cTn id="5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500"/>
                            </p:stCondLst>
                            <p:childTnLst>
                              <p:par>
                                <p:cTn id="6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6000"/>
                            </p:stCondLst>
                            <p:childTnLst>
                              <p:par>
                                <p:cTn id="7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500"/>
                            </p:stCondLst>
                            <p:childTnLst>
                              <p:par>
                                <p:cTn id="7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76" grpId="0"/>
      <p:bldP spid="64" grpId="0"/>
      <p:bldP spid="5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Рисунок 63" descr="https://pp.vk.me/c624127/v624127629/58e0/P_AFBT60Trg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4" t="11522" r="1999" b="12666"/>
          <a:stretch/>
        </p:blipFill>
        <p:spPr bwMode="auto">
          <a:xfrm>
            <a:off x="4410687" y="4689461"/>
            <a:ext cx="1926685" cy="14311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78" name="Picture 12" descr="http://krasgmu.ru/sys/files/content_attach/1411921707_337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biLevel thresh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37" y="5482491"/>
            <a:ext cx="1702779" cy="1277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343" name="Group 29"/>
          <p:cNvGrpSpPr>
            <a:grpSpLocks/>
          </p:cNvGrpSpPr>
          <p:nvPr/>
        </p:nvGrpSpPr>
        <p:grpSpPr bwMode="auto">
          <a:xfrm>
            <a:off x="82550" y="112713"/>
            <a:ext cx="8777288" cy="838200"/>
            <a:chOff x="1913" y="1134"/>
            <a:chExt cx="9299" cy="1287"/>
          </a:xfrm>
        </p:grpSpPr>
        <p:sp>
          <p:nvSpPr>
            <p:cNvPr id="14375" name="Text Box 30"/>
            <p:cNvSpPr txBox="1">
              <a:spLocks noChangeArrowheads="1"/>
            </p:cNvSpPr>
            <p:nvPr/>
          </p:nvSpPr>
          <p:spPr bwMode="auto">
            <a:xfrm>
              <a:off x="6449" y="1238"/>
              <a:ext cx="4763" cy="1107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Aft>
                  <a:spcPts val="1000"/>
                </a:spcAft>
              </a:pPr>
              <a:endParaRPr lang="ru-RU" altLang="ru-RU" sz="1100">
                <a:latin typeface="Times New Roman" panose="02020603050405020304" pitchFamily="18" charset="0"/>
              </a:endParaRPr>
            </a:p>
            <a:p>
              <a:pPr eaLnBrk="1" hangingPunct="1">
                <a:lnSpc>
                  <a:spcPct val="96000"/>
                </a:lnSpc>
                <a:spcAft>
                  <a:spcPts val="1000"/>
                </a:spcAft>
              </a:pPr>
              <a:r>
                <a:rPr lang="ru-RU" altLang="ru-RU" sz="1100" b="1" i="1">
                  <a:solidFill>
                    <a:srgbClr val="FFFFFF"/>
                  </a:solidFill>
                  <a:latin typeface="Calibri" panose="020F0502020204030204" pitchFamily="34" charset="0"/>
                </a:rPr>
                <a:t> </a:t>
              </a:r>
              <a:endParaRPr lang="ru-RU" altLang="ru-RU" sz="1100" b="1" i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  <a:p>
              <a:pPr eaLnBrk="1" hangingPunct="1"/>
              <a:endParaRPr lang="ru-RU" altLang="ru-RU"/>
            </a:p>
          </p:txBody>
        </p:sp>
        <p:grpSp>
          <p:nvGrpSpPr>
            <p:cNvPr id="14376" name="Group 31"/>
            <p:cNvGrpSpPr>
              <a:grpSpLocks noChangeAspect="1"/>
            </p:cNvGrpSpPr>
            <p:nvPr/>
          </p:nvGrpSpPr>
          <p:grpSpPr bwMode="auto">
            <a:xfrm>
              <a:off x="1913" y="1134"/>
              <a:ext cx="8797" cy="1287"/>
              <a:chOff x="1836" y="7993"/>
              <a:chExt cx="8797" cy="1287"/>
            </a:xfrm>
          </p:grpSpPr>
          <p:sp>
            <p:nvSpPr>
              <p:cNvPr id="14377" name="AutoShape 32"/>
              <p:cNvSpPr>
                <a:spLocks noChangeAspect="1" noChangeArrowheads="1"/>
              </p:cNvSpPr>
              <p:nvPr/>
            </p:nvSpPr>
            <p:spPr bwMode="auto">
              <a:xfrm>
                <a:off x="1836" y="7993"/>
                <a:ext cx="8797" cy="12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grpSp>
            <p:nvGrpSpPr>
              <p:cNvPr id="14378" name="Group 33"/>
              <p:cNvGrpSpPr>
                <a:grpSpLocks/>
              </p:cNvGrpSpPr>
              <p:nvPr/>
            </p:nvGrpSpPr>
            <p:grpSpPr bwMode="auto">
              <a:xfrm>
                <a:off x="2414" y="8121"/>
                <a:ext cx="7804" cy="1093"/>
                <a:chOff x="2414" y="8121"/>
                <a:chExt cx="7804" cy="1093"/>
              </a:xfrm>
            </p:grpSpPr>
            <p:pic>
              <p:nvPicPr>
                <p:cNvPr id="14379" name="Picture 34" descr="logo"/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414" y="8121"/>
                  <a:ext cx="3720" cy="109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pSp>
              <p:nvGrpSpPr>
                <p:cNvPr id="14380" name="Group 35"/>
                <p:cNvGrpSpPr>
                  <a:grpSpLocks/>
                </p:cNvGrpSpPr>
                <p:nvPr/>
              </p:nvGrpSpPr>
              <p:grpSpPr bwMode="auto">
                <a:xfrm>
                  <a:off x="6530" y="8333"/>
                  <a:ext cx="3688" cy="651"/>
                  <a:chOff x="6530" y="8333"/>
                  <a:chExt cx="3688" cy="651"/>
                </a:xfrm>
              </p:grpSpPr>
              <p:sp>
                <p:nvSpPr>
                  <p:cNvPr id="14381" name="Text Box 3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8328" y="8377"/>
                    <a:ext cx="1890" cy="547"/>
                  </a:xfrm>
                  <a:prstGeom prst="rect">
                    <a:avLst/>
                  </a:prstGeom>
                  <a:solidFill>
                    <a:srgbClr val="FFFFFF">
                      <a:alpha val="0"/>
                    </a:srgbClr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lIns="0" tIns="0" rIns="0" bIns="0"/>
                  <a:lstStyle>
                    <a:lvl1pPr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pPr algn="ctr" eaLnBrk="1" hangingPunct="1">
                      <a:spcAft>
                        <a:spcPts val="1000"/>
                      </a:spcAft>
                    </a:pPr>
                    <a:r>
                      <a:rPr lang="ru-RU" altLang="ru-RU" sz="2000" b="1" i="1">
                        <a:solidFill>
                          <a:srgbClr val="FFFFFF"/>
                        </a:solidFill>
                        <a:latin typeface="Arial" panose="020B0604020202020204" pitchFamily="34" charset="0"/>
                      </a:rPr>
                      <a:t>ФФМО</a:t>
                    </a:r>
                    <a:endParaRPr lang="ru-RU" altLang="ru-RU"/>
                  </a:p>
                </p:txBody>
              </p:sp>
              <p:grpSp>
                <p:nvGrpSpPr>
                  <p:cNvPr id="14382" name="Group 37"/>
                  <p:cNvGrpSpPr>
                    <a:grpSpLocks/>
                  </p:cNvGrpSpPr>
                  <p:nvPr/>
                </p:nvGrpSpPr>
                <p:grpSpPr bwMode="auto">
                  <a:xfrm>
                    <a:off x="6530" y="8333"/>
                    <a:ext cx="1219" cy="651"/>
                    <a:chOff x="6530" y="8333"/>
                    <a:chExt cx="1219" cy="651"/>
                  </a:xfrm>
                </p:grpSpPr>
                <p:sp>
                  <p:nvSpPr>
                    <p:cNvPr id="40" name="AutoShape 38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42" y="8334"/>
                      <a:ext cx="148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41" name="AutoShape 39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865" y="8334"/>
                      <a:ext cx="148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42" name="AutoShape 40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692" y="8490"/>
                      <a:ext cx="151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43" name="AutoShape 41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294" y="8495"/>
                      <a:ext cx="148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44" name="AutoShape 42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600" y="8490"/>
                      <a:ext cx="151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45" name="AutoShape 43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147" y="8334"/>
                      <a:ext cx="150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46" name="AutoShape 44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457" y="8346"/>
                      <a:ext cx="151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47" name="AutoShape 45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28" y="8678"/>
                      <a:ext cx="151" cy="141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48" name="AutoShape 46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853" y="8678"/>
                      <a:ext cx="150" cy="141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49" name="AutoShape 47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982" y="8834"/>
                      <a:ext cx="151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50" name="AutoShape 48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680" y="8834"/>
                      <a:ext cx="150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51" name="AutoShape 49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282" y="8841"/>
                      <a:ext cx="150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52" name="AutoShape 50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590" y="8834"/>
                      <a:ext cx="148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53" name="AutoShape 51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137" y="8678"/>
                      <a:ext cx="148" cy="141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54" name="AutoShape 52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445" y="8695"/>
                      <a:ext cx="150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</p:grpSp>
            </p:grpSp>
          </p:grpSp>
        </p:grpSp>
      </p:grpSp>
      <p:sp>
        <p:nvSpPr>
          <p:cNvPr id="55" name="Rectangle 3"/>
          <p:cNvSpPr txBox="1">
            <a:spLocks noChangeArrowheads="1"/>
          </p:cNvSpPr>
          <p:nvPr/>
        </p:nvSpPr>
        <p:spPr>
          <a:xfrm>
            <a:off x="0" y="944562"/>
            <a:ext cx="9144000" cy="5608637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ru-RU" altLang="ru-RU" sz="2400" b="1" dirty="0" smtClean="0">
                <a:latin typeface="Arial" panose="020B0604020202020204" pitchFamily="34" charset="0"/>
              </a:rPr>
              <a:t>Достижения «Вне университета»</a:t>
            </a:r>
          </a:p>
          <a:p>
            <a:pPr algn="ctr" fontAlgn="auto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altLang="ru-RU" sz="1800" b="1" dirty="0" smtClean="0">
                <a:latin typeface="Arial" panose="020B0604020202020204" pitchFamily="34" charset="0"/>
              </a:rPr>
              <a:t> Лучшая командная работа студ. совета на форуме «Платформа» (Самара)</a:t>
            </a:r>
          </a:p>
          <a:p>
            <a:pPr algn="ctr" fontAlgn="auto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altLang="ru-RU" sz="1800" b="1" dirty="0" smtClean="0">
                <a:latin typeface="Arial" panose="020B0604020202020204" pitchFamily="34" charset="0"/>
              </a:rPr>
              <a:t>Победители в номинации, лучшее представление актива всероссийский </a:t>
            </a:r>
            <a:r>
              <a:rPr lang="ru-RU" altLang="ru-RU" sz="1800" b="1" dirty="0">
                <a:latin typeface="Arial" panose="020B0604020202020204" pitchFamily="34" charset="0"/>
              </a:rPr>
              <a:t>общественный проект "</a:t>
            </a:r>
            <a:r>
              <a:rPr lang="ru-RU" altLang="ru-RU" sz="1800" b="1" dirty="0" smtClean="0">
                <a:latin typeface="Arial" panose="020B0604020202020204" pitchFamily="34" charset="0"/>
              </a:rPr>
              <a:t>СТУПЕНИ« (Санкт-Петербург) </a:t>
            </a:r>
          </a:p>
          <a:p>
            <a:pPr algn="ctr" fontAlgn="auto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altLang="ru-RU" sz="1800" b="1" dirty="0" smtClean="0">
                <a:latin typeface="Arial" panose="020B0604020202020204" pitchFamily="34" charset="0"/>
              </a:rPr>
              <a:t>Лучшая дорожная </a:t>
            </a:r>
            <a:r>
              <a:rPr lang="ru-RU" altLang="ru-RU" sz="1800" b="1" dirty="0">
                <a:latin typeface="Arial" panose="020B0604020202020204" pitchFamily="34" charset="0"/>
              </a:rPr>
              <a:t>карта  </a:t>
            </a:r>
            <a:r>
              <a:rPr lang="ru-RU" altLang="ru-RU" sz="1800" b="1" dirty="0" smtClean="0">
                <a:latin typeface="Arial" panose="020B0604020202020204" pitchFamily="34" charset="0"/>
              </a:rPr>
              <a:t>в рамках </a:t>
            </a:r>
          </a:p>
          <a:p>
            <a:pPr marL="0" indent="0" algn="ctr" fontAlgn="auto">
              <a:spcAft>
                <a:spcPts val="0"/>
              </a:spcAft>
              <a:buNone/>
              <a:defRPr/>
            </a:pPr>
            <a:r>
              <a:rPr lang="ru-RU" altLang="ru-RU" sz="1800" b="1" dirty="0">
                <a:latin typeface="Arial" panose="020B0604020202020204" pitchFamily="34" charset="0"/>
              </a:rPr>
              <a:t>в</a:t>
            </a:r>
            <a:r>
              <a:rPr lang="ru-RU" altLang="ru-RU" sz="1800" b="1" dirty="0" smtClean="0">
                <a:latin typeface="Arial" panose="020B0604020202020204" pitchFamily="34" charset="0"/>
              </a:rPr>
              <a:t>сероссийской </a:t>
            </a:r>
            <a:r>
              <a:rPr lang="ru-RU" altLang="ru-RU" sz="1800" b="1" dirty="0">
                <a:latin typeface="Arial" panose="020B0604020202020204" pitchFamily="34" charset="0"/>
              </a:rPr>
              <a:t>школы по качеству образования 2015 (Санкт-Петербург) </a:t>
            </a:r>
            <a:endParaRPr lang="ru-RU" altLang="ru-RU" sz="1800" b="1" dirty="0" smtClean="0">
              <a:latin typeface="Arial" panose="020B0604020202020204" pitchFamily="34" charset="0"/>
            </a:endParaRPr>
          </a:p>
          <a:p>
            <a:pPr algn="ctr" fontAlgn="auto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altLang="ru-RU" sz="1800" b="1" dirty="0" smtClean="0">
                <a:latin typeface="Arial" panose="020B0604020202020204" pitchFamily="34" charset="0"/>
              </a:rPr>
              <a:t>Победители гранта в проектной деятельности Территория2020</a:t>
            </a:r>
          </a:p>
          <a:p>
            <a:pPr algn="ctr" fontAlgn="auto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altLang="ru-RU" sz="1800" b="1" dirty="0" smtClean="0">
                <a:latin typeface="Arial" panose="020B0604020202020204" pitchFamily="34" charset="0"/>
              </a:rPr>
              <a:t>Первое место кафедра </a:t>
            </a:r>
            <a:r>
              <a:rPr lang="en-US" altLang="ru-RU" sz="1800" b="1" dirty="0" smtClean="0">
                <a:latin typeface="Arial" panose="020B0604020202020204" pitchFamily="34" charset="0"/>
              </a:rPr>
              <a:t>PRO-</a:t>
            </a:r>
            <a:r>
              <a:rPr lang="ru-RU" altLang="ru-RU" sz="1800" b="1" dirty="0" smtClean="0">
                <a:latin typeface="Arial" panose="020B0604020202020204" pitchFamily="34" charset="0"/>
              </a:rPr>
              <a:t>переговоры, актив, рыв, движение</a:t>
            </a:r>
          </a:p>
          <a:p>
            <a:pPr marL="0" indent="0" algn="ctr" fontAlgn="auto">
              <a:spcAft>
                <a:spcPts val="0"/>
              </a:spcAft>
              <a:buNone/>
              <a:defRPr/>
            </a:pPr>
            <a:r>
              <a:rPr lang="ru-RU" altLang="ru-RU" sz="1800" b="1" dirty="0" smtClean="0">
                <a:latin typeface="Arial" panose="020B0604020202020204" pitchFamily="34" charset="0"/>
              </a:rPr>
              <a:t> «Тим-Бирюса 2014,2015»</a:t>
            </a:r>
          </a:p>
          <a:p>
            <a:pPr algn="ctr" fontAlgn="auto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altLang="ru-RU" sz="1800" b="1" dirty="0" smtClean="0">
                <a:latin typeface="Arial" panose="020B0604020202020204" pitchFamily="34" charset="0"/>
              </a:rPr>
              <a:t>Первое место с проектом «Здоровое поколение»  на форуме </a:t>
            </a:r>
            <a:r>
              <a:rPr lang="en-US" altLang="ru-RU" sz="1800" b="1" dirty="0" smtClean="0">
                <a:latin typeface="Arial" panose="020B0604020202020204" pitchFamily="34" charset="0"/>
              </a:rPr>
              <a:t>[</a:t>
            </a:r>
            <a:r>
              <a:rPr lang="ru-RU" altLang="ru-RU" sz="1800" b="1" dirty="0" smtClean="0">
                <a:latin typeface="Arial" panose="020B0604020202020204" pitchFamily="34" charset="0"/>
              </a:rPr>
              <a:t>МЫ</a:t>
            </a:r>
            <a:r>
              <a:rPr lang="en-US" altLang="ru-RU" sz="1800" b="1" dirty="0" smtClean="0">
                <a:latin typeface="Arial" panose="020B0604020202020204" pitchFamily="34" charset="0"/>
              </a:rPr>
              <a:t>]</a:t>
            </a:r>
            <a:r>
              <a:rPr lang="ru-RU" altLang="ru-RU" sz="1800" b="1" dirty="0" smtClean="0">
                <a:latin typeface="Arial" panose="020B0604020202020204" pitchFamily="34" charset="0"/>
              </a:rPr>
              <a:t>молодые</a:t>
            </a:r>
          </a:p>
          <a:p>
            <a:pPr algn="ctr" fontAlgn="auto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endParaRPr lang="ru-RU" altLang="ru-RU" sz="1800" b="1" dirty="0">
              <a:latin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18"/>
          <a:stretch/>
        </p:blipFill>
        <p:spPr>
          <a:xfrm>
            <a:off x="6814672" y="4650906"/>
            <a:ext cx="1973699" cy="1544081"/>
          </a:xfrm>
          <a:prstGeom prst="rect">
            <a:avLst/>
          </a:prstGeom>
        </p:spPr>
      </p:pic>
      <p:pic>
        <p:nvPicPr>
          <p:cNvPr id="24586" name="Picture 10" descr="http://krasgmu.ru/sys/files/content_attach/1448874148_img_168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5195" y="4824067"/>
            <a:ext cx="1381536" cy="1036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087" y="5229876"/>
            <a:ext cx="1925457" cy="1426511"/>
          </a:xfrm>
          <a:prstGeom prst="rect">
            <a:avLst/>
          </a:prstGeom>
        </p:spPr>
      </p:pic>
      <p:pic>
        <p:nvPicPr>
          <p:cNvPr id="24582" name="Picture 6" descr="http://krasgmu.ru/sys/files/content_attach/1432657065_1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683" y="4630860"/>
            <a:ext cx="2061284" cy="1548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20" b="9480"/>
          <a:stretch/>
        </p:blipFill>
        <p:spPr>
          <a:xfrm>
            <a:off x="3417668" y="5405051"/>
            <a:ext cx="1648387" cy="1277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3" name="Выноска-облако 82"/>
          <p:cNvSpPr/>
          <p:nvPr/>
        </p:nvSpPr>
        <p:spPr>
          <a:xfrm>
            <a:off x="82550" y="6392863"/>
            <a:ext cx="633413" cy="366712"/>
          </a:xfrm>
          <a:prstGeom prst="cloudCallout">
            <a:avLst>
              <a:gd name="adj1" fmla="val -59188"/>
              <a:gd name="adj2" fmla="val 73376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smtClean="0">
                <a:latin typeface="Gabriola" panose="04040605051002020D02" pitchFamily="82" charset="0"/>
              </a:rPr>
              <a:t>11</a:t>
            </a:r>
            <a:endParaRPr lang="ru-RU" sz="2000" b="1" dirty="0">
              <a:latin typeface="Gabriola" panose="04040605051002020D02" pitchFamily="82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5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45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45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45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4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500"/>
                            </p:stCondLst>
                            <p:childTnLst>
                              <p:par>
                                <p:cTn id="7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000"/>
                            </p:stCondLst>
                            <p:childTnLst>
                              <p:par>
                                <p:cTn id="7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500"/>
                            </p:stCondLst>
                            <p:childTnLst>
                              <p:par>
                                <p:cTn id="8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7000"/>
                            </p:stCondLst>
                            <p:childTnLst>
                              <p:par>
                                <p:cTn id="8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7500"/>
                            </p:stCondLst>
                            <p:childTnLst>
                              <p:par>
                                <p:cTn id="9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uiExpand="1" build="allAtOnce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5" t="17368" r="17753" b="17172"/>
          <a:stretch/>
        </p:blipFill>
        <p:spPr>
          <a:xfrm>
            <a:off x="4707639" y="3419500"/>
            <a:ext cx="4329278" cy="1191087"/>
          </a:xfrm>
          <a:prstGeom prst="round2DiagRect">
            <a:avLst>
              <a:gd name="adj1" fmla="val 50000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6" t="15161" r="7647" b="23730"/>
          <a:stretch/>
        </p:blipFill>
        <p:spPr>
          <a:xfrm>
            <a:off x="4671102" y="1813531"/>
            <a:ext cx="4369654" cy="1252881"/>
          </a:xfrm>
          <a:prstGeom prst="round2DiagRect">
            <a:avLst>
              <a:gd name="adj1" fmla="val 0"/>
              <a:gd name="adj2" fmla="val 5000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94" t="7816" r="18894" b="9419"/>
          <a:stretch/>
        </p:blipFill>
        <p:spPr>
          <a:xfrm>
            <a:off x="240787" y="3295434"/>
            <a:ext cx="1499145" cy="14466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38" y="1671040"/>
            <a:ext cx="1872261" cy="12899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2" name="Picture 2" descr="http://cs624625.vk.me/v624625338/1cf03/fC9Hm-DKhqM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4212" y="3430056"/>
            <a:ext cx="1439146" cy="1387900"/>
          </a:xfrm>
          <a:prstGeom prst="roundRect">
            <a:avLst>
              <a:gd name="adj" fmla="val 26339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8" name="Объект 2"/>
          <p:cNvSpPr txBox="1">
            <a:spLocks/>
          </p:cNvSpPr>
          <p:nvPr/>
        </p:nvSpPr>
        <p:spPr bwMode="auto">
          <a:xfrm>
            <a:off x="609600" y="5181600"/>
            <a:ext cx="8229600" cy="140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0002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4574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9146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3718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buFont typeface="Arial" panose="020B0604020202020204" pitchFamily="34" charset="0"/>
              <a:buNone/>
            </a:pPr>
            <a:r>
              <a:rPr lang="ru-RU" altLang="ru-RU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Основная цель </a:t>
            </a:r>
            <a:endParaRPr lang="en-US" altLang="ru-RU" b="1" i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buFont typeface="Arial" panose="020B0604020202020204" pitchFamily="34" charset="0"/>
              <a:buNone/>
            </a:pPr>
            <a:r>
              <a:rPr lang="ru-RU" altLang="ru-RU" sz="3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единого студенческого информационного пространства</a:t>
            </a:r>
          </a:p>
        </p:txBody>
      </p:sp>
      <p:grpSp>
        <p:nvGrpSpPr>
          <p:cNvPr id="15369" name="Group 29"/>
          <p:cNvGrpSpPr>
            <a:grpSpLocks/>
          </p:cNvGrpSpPr>
          <p:nvPr/>
        </p:nvGrpSpPr>
        <p:grpSpPr bwMode="auto">
          <a:xfrm>
            <a:off x="82550" y="112713"/>
            <a:ext cx="8777288" cy="838200"/>
            <a:chOff x="1913" y="1134"/>
            <a:chExt cx="9299" cy="1287"/>
          </a:xfrm>
        </p:grpSpPr>
        <p:sp>
          <p:nvSpPr>
            <p:cNvPr id="15376" name="Text Box 30"/>
            <p:cNvSpPr txBox="1">
              <a:spLocks noChangeArrowheads="1"/>
            </p:cNvSpPr>
            <p:nvPr/>
          </p:nvSpPr>
          <p:spPr bwMode="auto">
            <a:xfrm>
              <a:off x="6449" y="1238"/>
              <a:ext cx="4763" cy="1107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Aft>
                  <a:spcPts val="1000"/>
                </a:spcAft>
              </a:pPr>
              <a:endParaRPr lang="ru-RU" altLang="ru-RU" sz="1100">
                <a:latin typeface="Times New Roman" panose="02020603050405020304" pitchFamily="18" charset="0"/>
              </a:endParaRPr>
            </a:p>
            <a:p>
              <a:pPr eaLnBrk="1" hangingPunct="1">
                <a:lnSpc>
                  <a:spcPct val="96000"/>
                </a:lnSpc>
                <a:spcAft>
                  <a:spcPts val="1000"/>
                </a:spcAft>
              </a:pPr>
              <a:r>
                <a:rPr lang="ru-RU" altLang="ru-RU" sz="1100" b="1" i="1">
                  <a:solidFill>
                    <a:srgbClr val="FFFFFF"/>
                  </a:solidFill>
                  <a:latin typeface="Calibri" panose="020F0502020204030204" pitchFamily="34" charset="0"/>
                </a:rPr>
                <a:t> </a:t>
              </a:r>
              <a:endParaRPr lang="ru-RU" altLang="ru-RU" sz="1100" b="1" i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  <a:p>
              <a:pPr eaLnBrk="1" hangingPunct="1"/>
              <a:endParaRPr lang="ru-RU" altLang="ru-RU"/>
            </a:p>
          </p:txBody>
        </p:sp>
        <p:grpSp>
          <p:nvGrpSpPr>
            <p:cNvPr id="15377" name="Group 31"/>
            <p:cNvGrpSpPr>
              <a:grpSpLocks noChangeAspect="1"/>
            </p:cNvGrpSpPr>
            <p:nvPr/>
          </p:nvGrpSpPr>
          <p:grpSpPr bwMode="auto">
            <a:xfrm>
              <a:off x="1913" y="1134"/>
              <a:ext cx="8797" cy="1287"/>
              <a:chOff x="1836" y="7993"/>
              <a:chExt cx="8797" cy="1287"/>
            </a:xfrm>
          </p:grpSpPr>
          <p:sp>
            <p:nvSpPr>
              <p:cNvPr id="15378" name="AutoShape 32"/>
              <p:cNvSpPr>
                <a:spLocks noChangeAspect="1" noChangeArrowheads="1"/>
              </p:cNvSpPr>
              <p:nvPr/>
            </p:nvSpPr>
            <p:spPr bwMode="auto">
              <a:xfrm>
                <a:off x="1836" y="7993"/>
                <a:ext cx="8797" cy="12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grpSp>
            <p:nvGrpSpPr>
              <p:cNvPr id="15379" name="Group 33"/>
              <p:cNvGrpSpPr>
                <a:grpSpLocks/>
              </p:cNvGrpSpPr>
              <p:nvPr/>
            </p:nvGrpSpPr>
            <p:grpSpPr bwMode="auto">
              <a:xfrm>
                <a:off x="2414" y="8121"/>
                <a:ext cx="7804" cy="1093"/>
                <a:chOff x="2414" y="8121"/>
                <a:chExt cx="7804" cy="1093"/>
              </a:xfrm>
            </p:grpSpPr>
            <p:pic>
              <p:nvPicPr>
                <p:cNvPr id="15380" name="Picture 34" descr="logo"/>
                <p:cNvPicPr>
                  <a:picLocks noChangeAspect="1" noChangeArrowheads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414" y="8121"/>
                  <a:ext cx="3720" cy="109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pSp>
              <p:nvGrpSpPr>
                <p:cNvPr id="15381" name="Group 35"/>
                <p:cNvGrpSpPr>
                  <a:grpSpLocks/>
                </p:cNvGrpSpPr>
                <p:nvPr/>
              </p:nvGrpSpPr>
              <p:grpSpPr bwMode="auto">
                <a:xfrm>
                  <a:off x="6530" y="8333"/>
                  <a:ext cx="3688" cy="651"/>
                  <a:chOff x="6530" y="8333"/>
                  <a:chExt cx="3688" cy="651"/>
                </a:xfrm>
              </p:grpSpPr>
              <p:sp>
                <p:nvSpPr>
                  <p:cNvPr id="15382" name="Text Box 3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8328" y="8377"/>
                    <a:ext cx="1890" cy="547"/>
                  </a:xfrm>
                  <a:prstGeom prst="rect">
                    <a:avLst/>
                  </a:prstGeom>
                  <a:solidFill>
                    <a:srgbClr val="FFFFFF">
                      <a:alpha val="0"/>
                    </a:srgbClr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lIns="0" tIns="0" rIns="0" bIns="0"/>
                  <a:lstStyle>
                    <a:lvl1pPr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pPr algn="ctr" eaLnBrk="1" hangingPunct="1">
                      <a:spcAft>
                        <a:spcPts val="1000"/>
                      </a:spcAft>
                    </a:pPr>
                    <a:r>
                      <a:rPr lang="ru-RU" altLang="ru-RU" sz="2000" b="1" i="1">
                        <a:solidFill>
                          <a:srgbClr val="FFFFFF"/>
                        </a:solidFill>
                        <a:latin typeface="Arial" panose="020B0604020202020204" pitchFamily="34" charset="0"/>
                      </a:rPr>
                      <a:t>ФФМО</a:t>
                    </a:r>
                    <a:endParaRPr lang="ru-RU" altLang="ru-RU"/>
                  </a:p>
                </p:txBody>
              </p:sp>
              <p:grpSp>
                <p:nvGrpSpPr>
                  <p:cNvPr id="15383" name="Group 37"/>
                  <p:cNvGrpSpPr>
                    <a:grpSpLocks/>
                  </p:cNvGrpSpPr>
                  <p:nvPr/>
                </p:nvGrpSpPr>
                <p:grpSpPr bwMode="auto">
                  <a:xfrm>
                    <a:off x="6530" y="8333"/>
                    <a:ext cx="1219" cy="651"/>
                    <a:chOff x="6530" y="8333"/>
                    <a:chExt cx="1219" cy="651"/>
                  </a:xfrm>
                </p:grpSpPr>
                <p:sp>
                  <p:nvSpPr>
                    <p:cNvPr id="23" name="AutoShape 38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42" y="8334"/>
                      <a:ext cx="148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24" name="AutoShape 39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865" y="8334"/>
                      <a:ext cx="148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25" name="AutoShape 40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692" y="8490"/>
                      <a:ext cx="151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26" name="AutoShape 41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294" y="8495"/>
                      <a:ext cx="148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27" name="AutoShape 42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600" y="8490"/>
                      <a:ext cx="151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28" name="AutoShape 43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147" y="8334"/>
                      <a:ext cx="150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29" name="AutoShape 44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457" y="8346"/>
                      <a:ext cx="151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30" name="AutoShape 45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28" y="8678"/>
                      <a:ext cx="151" cy="141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31" name="AutoShape 46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853" y="8678"/>
                      <a:ext cx="150" cy="141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32" name="AutoShape 47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982" y="8834"/>
                      <a:ext cx="151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33" name="AutoShape 48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680" y="8834"/>
                      <a:ext cx="150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34" name="AutoShape 49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282" y="8841"/>
                      <a:ext cx="150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35" name="AutoShape 50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590" y="8834"/>
                      <a:ext cx="148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36" name="AutoShape 51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137" y="8678"/>
                      <a:ext cx="148" cy="141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37" name="AutoShape 52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445" y="8695"/>
                      <a:ext cx="150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</p:grpSp>
            </p:grpSp>
          </p:grpSp>
        </p:grpSp>
      </p:grpSp>
      <p:sp>
        <p:nvSpPr>
          <p:cNvPr id="38" name="Rectangle 3"/>
          <p:cNvSpPr txBox="1">
            <a:spLocks noChangeArrowheads="1"/>
          </p:cNvSpPr>
          <p:nvPr/>
        </p:nvSpPr>
        <p:spPr>
          <a:xfrm>
            <a:off x="550863" y="906463"/>
            <a:ext cx="8534400" cy="990600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altLang="ru-RU" sz="2400" b="1" dirty="0" smtClean="0">
                <a:latin typeface="Arial" panose="020B0604020202020204" pitchFamily="34" charset="0"/>
              </a:rPr>
              <a:t>Информационный центр</a:t>
            </a: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altLang="ru-RU" sz="1800" b="1" dirty="0" smtClean="0">
                <a:latin typeface="Arial" panose="020B0604020202020204" pitchFamily="34" charset="0"/>
              </a:rPr>
              <a:t>Повышение охвата студентов, массовость мероприятий</a:t>
            </a:r>
            <a:endParaRPr lang="ru-RU" altLang="ru-RU" sz="1800" b="1" dirty="0">
              <a:solidFill>
                <a:srgbClr val="F01A1A"/>
              </a:solidFill>
              <a:latin typeface="Arial" panose="020B0604020202020204" pitchFamily="34" charset="0"/>
            </a:endParaRPr>
          </a:p>
        </p:txBody>
      </p:sp>
      <p:sp>
        <p:nvSpPr>
          <p:cNvPr id="15371" name="TextBox 38"/>
          <p:cNvSpPr txBox="1">
            <a:spLocks noChangeArrowheads="1"/>
          </p:cNvSpPr>
          <p:nvPr/>
        </p:nvSpPr>
        <p:spPr bwMode="auto">
          <a:xfrm>
            <a:off x="185738" y="2963863"/>
            <a:ext cx="2090737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r>
              <a:rPr lang="en-US" altLang="ru-RU" sz="1600" b="1"/>
              <a:t>http://krasgmu.ru</a:t>
            </a:r>
            <a:endParaRPr lang="ru-RU" altLang="ru-RU" sz="1600" b="1"/>
          </a:p>
          <a:p>
            <a:endParaRPr lang="ru-RU" altLang="ru-RU"/>
          </a:p>
        </p:txBody>
      </p:sp>
      <p:sp>
        <p:nvSpPr>
          <p:cNvPr id="15372" name="TextBox 39"/>
          <p:cNvSpPr txBox="1">
            <a:spLocks noChangeArrowheads="1"/>
          </p:cNvSpPr>
          <p:nvPr/>
        </p:nvSpPr>
        <p:spPr bwMode="auto">
          <a:xfrm>
            <a:off x="2545196" y="2963863"/>
            <a:ext cx="20907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r>
              <a:rPr lang="en-US" altLang="ru-RU" b="1" dirty="0" err="1"/>
              <a:t>med.vopros</a:t>
            </a:r>
            <a:endParaRPr lang="ru-RU" altLang="ru-RU" b="1" dirty="0"/>
          </a:p>
        </p:txBody>
      </p:sp>
      <p:sp>
        <p:nvSpPr>
          <p:cNvPr id="15373" name="TextBox 40"/>
          <p:cNvSpPr txBox="1">
            <a:spLocks noChangeArrowheads="1"/>
          </p:cNvSpPr>
          <p:nvPr/>
        </p:nvSpPr>
        <p:spPr bwMode="auto">
          <a:xfrm>
            <a:off x="2389188" y="4741863"/>
            <a:ext cx="209073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r>
              <a:rPr lang="en-US" altLang="ru-RU" sz="1600" b="1" dirty="0" err="1" smtClean="0"/>
              <a:t>krsk_medtime</a:t>
            </a:r>
            <a:endParaRPr lang="ru-RU" altLang="ru-RU" dirty="0"/>
          </a:p>
        </p:txBody>
      </p:sp>
      <p:sp>
        <p:nvSpPr>
          <p:cNvPr id="15374" name="TextBox 41"/>
          <p:cNvSpPr txBox="1">
            <a:spLocks noChangeArrowheads="1"/>
          </p:cNvSpPr>
          <p:nvPr/>
        </p:nvSpPr>
        <p:spPr bwMode="auto">
          <a:xfrm>
            <a:off x="33338" y="4691063"/>
            <a:ext cx="23876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r>
              <a:rPr lang="en-US" altLang="ru-RU" b="1" dirty="0" err="1" smtClean="0"/>
              <a:t>stud.sovet_ffmo</a:t>
            </a:r>
            <a:endParaRPr lang="ru-RU" altLang="ru-RU" dirty="0"/>
          </a:p>
        </p:txBody>
      </p:sp>
      <p:pic>
        <p:nvPicPr>
          <p:cNvPr id="27650" name="Picture 2" descr="https://pp.vk.me/c618130/v618130629/1da43/szsPyoaWZaM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8744" y="1633662"/>
            <a:ext cx="1409856" cy="14152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Выноска-облако 42"/>
          <p:cNvSpPr/>
          <p:nvPr/>
        </p:nvSpPr>
        <p:spPr>
          <a:xfrm>
            <a:off x="82550" y="6392863"/>
            <a:ext cx="633413" cy="366712"/>
          </a:xfrm>
          <a:prstGeom prst="cloudCallout">
            <a:avLst>
              <a:gd name="adj1" fmla="val -59188"/>
              <a:gd name="adj2" fmla="val 73376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smtClean="0">
                <a:latin typeface="Gabriola" panose="04040605051002020D02" pitchFamily="82" charset="0"/>
              </a:rPr>
              <a:t>12</a:t>
            </a:r>
            <a:endParaRPr lang="ru-RU" sz="2000" b="1" dirty="0">
              <a:latin typeface="Gabriola" panose="04040605051002020D02" pitchFamily="82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3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3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3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3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3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53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53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53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5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500"/>
                            </p:stCondLst>
                            <p:childTnLst>
                              <p:par>
                                <p:cTn id="7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5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8" grpId="0"/>
      <p:bldP spid="38" grpId="0"/>
      <p:bldP spid="15371" grpId="0"/>
      <p:bldP spid="15372" grpId="0"/>
      <p:bldP spid="15373" grpId="0"/>
      <p:bldP spid="1537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10" name="Group 29"/>
          <p:cNvGrpSpPr>
            <a:grpSpLocks/>
          </p:cNvGrpSpPr>
          <p:nvPr/>
        </p:nvGrpSpPr>
        <p:grpSpPr bwMode="auto">
          <a:xfrm>
            <a:off x="82550" y="112713"/>
            <a:ext cx="8777288" cy="838200"/>
            <a:chOff x="1913" y="1134"/>
            <a:chExt cx="9299" cy="1287"/>
          </a:xfrm>
        </p:grpSpPr>
        <p:sp>
          <p:nvSpPr>
            <p:cNvPr id="17416" name="Text Box 30"/>
            <p:cNvSpPr txBox="1">
              <a:spLocks noChangeArrowheads="1"/>
            </p:cNvSpPr>
            <p:nvPr/>
          </p:nvSpPr>
          <p:spPr bwMode="auto">
            <a:xfrm>
              <a:off x="6449" y="1238"/>
              <a:ext cx="4763" cy="1107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Aft>
                  <a:spcPts val="1000"/>
                </a:spcAft>
              </a:pPr>
              <a:endParaRPr lang="ru-RU" altLang="ru-RU" sz="1100">
                <a:latin typeface="Times New Roman" panose="02020603050405020304" pitchFamily="18" charset="0"/>
              </a:endParaRPr>
            </a:p>
            <a:p>
              <a:pPr eaLnBrk="1" hangingPunct="1">
                <a:lnSpc>
                  <a:spcPct val="96000"/>
                </a:lnSpc>
                <a:spcAft>
                  <a:spcPts val="1000"/>
                </a:spcAft>
              </a:pPr>
              <a:r>
                <a:rPr lang="ru-RU" altLang="ru-RU" sz="1100" b="1" i="1">
                  <a:solidFill>
                    <a:srgbClr val="FFFFFF"/>
                  </a:solidFill>
                  <a:latin typeface="Calibri" panose="020F0502020204030204" pitchFamily="34" charset="0"/>
                </a:rPr>
                <a:t> </a:t>
              </a:r>
              <a:endParaRPr lang="ru-RU" altLang="ru-RU" sz="1100" b="1" i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  <a:p>
              <a:pPr eaLnBrk="1" hangingPunct="1"/>
              <a:endParaRPr lang="ru-RU" altLang="ru-RU"/>
            </a:p>
          </p:txBody>
        </p:sp>
        <p:grpSp>
          <p:nvGrpSpPr>
            <p:cNvPr id="17417" name="Group 31"/>
            <p:cNvGrpSpPr>
              <a:grpSpLocks noChangeAspect="1"/>
            </p:cNvGrpSpPr>
            <p:nvPr/>
          </p:nvGrpSpPr>
          <p:grpSpPr bwMode="auto">
            <a:xfrm>
              <a:off x="1913" y="1134"/>
              <a:ext cx="8797" cy="1287"/>
              <a:chOff x="1836" y="7993"/>
              <a:chExt cx="8797" cy="1287"/>
            </a:xfrm>
          </p:grpSpPr>
          <p:sp>
            <p:nvSpPr>
              <p:cNvPr id="17418" name="AutoShape 32"/>
              <p:cNvSpPr>
                <a:spLocks noChangeAspect="1" noChangeArrowheads="1"/>
              </p:cNvSpPr>
              <p:nvPr/>
            </p:nvSpPr>
            <p:spPr bwMode="auto">
              <a:xfrm>
                <a:off x="1836" y="7993"/>
                <a:ext cx="8797" cy="12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grpSp>
            <p:nvGrpSpPr>
              <p:cNvPr id="17419" name="Group 33"/>
              <p:cNvGrpSpPr>
                <a:grpSpLocks/>
              </p:cNvGrpSpPr>
              <p:nvPr/>
            </p:nvGrpSpPr>
            <p:grpSpPr bwMode="auto">
              <a:xfrm>
                <a:off x="2414" y="8121"/>
                <a:ext cx="7804" cy="1093"/>
                <a:chOff x="2414" y="8121"/>
                <a:chExt cx="7804" cy="1093"/>
              </a:xfrm>
            </p:grpSpPr>
            <p:pic>
              <p:nvPicPr>
                <p:cNvPr id="17420" name="Picture 34" descr="logo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414" y="8121"/>
                  <a:ext cx="3720" cy="109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pSp>
              <p:nvGrpSpPr>
                <p:cNvPr id="17421" name="Group 35"/>
                <p:cNvGrpSpPr>
                  <a:grpSpLocks/>
                </p:cNvGrpSpPr>
                <p:nvPr/>
              </p:nvGrpSpPr>
              <p:grpSpPr bwMode="auto">
                <a:xfrm>
                  <a:off x="6530" y="8333"/>
                  <a:ext cx="3688" cy="651"/>
                  <a:chOff x="6530" y="8333"/>
                  <a:chExt cx="3688" cy="651"/>
                </a:xfrm>
              </p:grpSpPr>
              <p:sp>
                <p:nvSpPr>
                  <p:cNvPr id="17422" name="Text Box 3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8328" y="8377"/>
                    <a:ext cx="1890" cy="547"/>
                  </a:xfrm>
                  <a:prstGeom prst="rect">
                    <a:avLst/>
                  </a:prstGeom>
                  <a:solidFill>
                    <a:srgbClr val="FFFFFF">
                      <a:alpha val="0"/>
                    </a:srgbClr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lIns="0" tIns="0" rIns="0" bIns="0"/>
                  <a:lstStyle>
                    <a:lvl1pPr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pPr algn="ctr" eaLnBrk="1" hangingPunct="1">
                      <a:spcAft>
                        <a:spcPts val="1000"/>
                      </a:spcAft>
                    </a:pPr>
                    <a:r>
                      <a:rPr lang="ru-RU" altLang="ru-RU" sz="2000" b="1" i="1">
                        <a:solidFill>
                          <a:srgbClr val="FFFFFF"/>
                        </a:solidFill>
                        <a:latin typeface="Arial" panose="020B0604020202020204" pitchFamily="34" charset="0"/>
                      </a:rPr>
                      <a:t>ФФМО</a:t>
                    </a:r>
                    <a:endParaRPr lang="ru-RU" altLang="ru-RU"/>
                  </a:p>
                </p:txBody>
              </p:sp>
              <p:grpSp>
                <p:nvGrpSpPr>
                  <p:cNvPr id="17423" name="Group 37"/>
                  <p:cNvGrpSpPr>
                    <a:grpSpLocks/>
                  </p:cNvGrpSpPr>
                  <p:nvPr/>
                </p:nvGrpSpPr>
                <p:grpSpPr bwMode="auto">
                  <a:xfrm>
                    <a:off x="6530" y="8333"/>
                    <a:ext cx="1219" cy="651"/>
                    <a:chOff x="6530" y="8333"/>
                    <a:chExt cx="1219" cy="651"/>
                  </a:xfrm>
                </p:grpSpPr>
                <p:sp>
                  <p:nvSpPr>
                    <p:cNvPr id="13" name="AutoShape 38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42" y="8334"/>
                      <a:ext cx="148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14" name="AutoShape 39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865" y="8334"/>
                      <a:ext cx="148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15" name="AutoShape 40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692" y="8490"/>
                      <a:ext cx="151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16" name="AutoShape 41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294" y="8495"/>
                      <a:ext cx="148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17" name="AutoShape 42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600" y="8490"/>
                      <a:ext cx="151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18" name="AutoShape 43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147" y="8334"/>
                      <a:ext cx="150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19" name="AutoShape 44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457" y="8346"/>
                      <a:ext cx="151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20" name="AutoShape 45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28" y="8678"/>
                      <a:ext cx="151" cy="141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21" name="AutoShape 46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853" y="8678"/>
                      <a:ext cx="150" cy="141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22" name="AutoShape 47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982" y="8834"/>
                      <a:ext cx="151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23" name="AutoShape 48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680" y="8834"/>
                      <a:ext cx="150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24" name="AutoShape 49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282" y="8841"/>
                      <a:ext cx="150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25" name="AutoShape 50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590" y="8834"/>
                      <a:ext cx="148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26" name="AutoShape 51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137" y="8678"/>
                      <a:ext cx="148" cy="141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27" name="AutoShape 52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445" y="8695"/>
                      <a:ext cx="150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</p:grpSp>
            </p:grpSp>
          </p:grpSp>
        </p:grpSp>
      </p:grpSp>
      <p:sp>
        <p:nvSpPr>
          <p:cNvPr id="28" name="Rectangle 3"/>
          <p:cNvSpPr txBox="1">
            <a:spLocks noChangeArrowheads="1"/>
          </p:cNvSpPr>
          <p:nvPr/>
        </p:nvSpPr>
        <p:spPr>
          <a:xfrm>
            <a:off x="304800" y="906463"/>
            <a:ext cx="8780463" cy="3284537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ru-RU" sz="2400" b="1" dirty="0" smtClean="0">
                <a:latin typeface="Arial" panose="020B0604020202020204" pitchFamily="34" charset="0"/>
              </a:rPr>
              <a:t>MEDTIME</a:t>
            </a:r>
            <a:endParaRPr lang="ru-RU" altLang="ru-RU" sz="2400" b="1" dirty="0" smtClean="0">
              <a:latin typeface="Arial" panose="020B0604020202020204" pitchFamily="34" charset="0"/>
            </a:endParaRPr>
          </a:p>
          <a:p>
            <a:pPr algn="ctr" fontAlgn="auto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Организация </a:t>
            </a:r>
            <a:r>
              <a:rPr lang="ru-RU" sz="1800" b="1" dirty="0">
                <a:latin typeface="Arial" panose="020B0604020202020204" pitchFamily="34" charset="0"/>
                <a:cs typeface="Arial" panose="020B0604020202020204" pitchFamily="34" charset="0"/>
              </a:rPr>
              <a:t>и обеспечение работы публичной страницы «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MEDTIME</a:t>
            </a:r>
            <a:r>
              <a:rPr lang="ru-RU" sz="1800" b="1" dirty="0">
                <a:latin typeface="Arial" panose="020B0604020202020204" pitchFamily="34" charset="0"/>
                <a:cs typeface="Arial" panose="020B0604020202020204" pitchFamily="34" charset="0"/>
              </a:rPr>
              <a:t>» в социальной сети «</a:t>
            </a:r>
            <a:r>
              <a:rPr lang="ru-RU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ВКонтакте</a:t>
            </a:r>
            <a:r>
              <a:rPr lang="ru-RU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en-US" sz="1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Создание «журнала» </a:t>
            </a:r>
            <a:r>
              <a:rPr 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MEDTIME</a:t>
            </a: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Создание постоянных рубрик </a:t>
            </a:r>
            <a:r>
              <a:rPr lang="en-US" dirty="0" smtClean="0"/>
              <a:t>EASY-TIME, SPORT-TIME, HUMOR-TIME …</a:t>
            </a:r>
            <a:endParaRPr lang="ru-RU" dirty="0" smtClean="0"/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dirty="0"/>
              <a:t> </a:t>
            </a:r>
            <a:r>
              <a:rPr lang="ru-RU" b="1" dirty="0" smtClean="0">
                <a:solidFill>
                  <a:srgbClr val="FF0909"/>
                </a:solidFill>
              </a:rPr>
              <a:t>1354 </a:t>
            </a:r>
            <a:r>
              <a:rPr lang="ru-RU" b="1" dirty="0" smtClean="0"/>
              <a:t>постов за  </a:t>
            </a:r>
            <a:r>
              <a:rPr lang="ru-RU" b="1" dirty="0" smtClean="0">
                <a:solidFill>
                  <a:srgbClr val="FF0909"/>
                </a:solidFill>
              </a:rPr>
              <a:t>1,5 года </a:t>
            </a: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b="1" dirty="0"/>
              <a:t> </a:t>
            </a:r>
            <a:r>
              <a:rPr lang="ru-RU" b="1" dirty="0" smtClean="0"/>
              <a:t>«ИЦ» среднее за 1 пост, 5-7 </a:t>
            </a:r>
            <a:r>
              <a:rPr lang="en-US" b="1" dirty="0" smtClean="0"/>
              <a:t>re-post</a:t>
            </a:r>
            <a:r>
              <a:rPr lang="ru-RU" b="1" dirty="0" smtClean="0"/>
              <a:t> </a:t>
            </a:r>
            <a:endParaRPr lang="en-US" b="1" dirty="0" smtClean="0"/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en-US" b="1" dirty="0"/>
              <a:t> </a:t>
            </a:r>
            <a:r>
              <a:rPr lang="en-US" b="1" dirty="0" smtClean="0"/>
              <a:t> </a:t>
            </a:r>
            <a:r>
              <a:rPr lang="ru-RU" sz="2400" b="1" dirty="0" smtClean="0">
                <a:solidFill>
                  <a:srgbClr val="FF0909"/>
                </a:solidFill>
              </a:rPr>
              <a:t>957 </a:t>
            </a:r>
            <a:r>
              <a:rPr lang="ru-RU" b="1" dirty="0" smtClean="0"/>
              <a:t>просмотров загружаемого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ru-RU" b="1" dirty="0" smtClean="0"/>
              <a:t>      видео за 3 дня! </a:t>
            </a:r>
            <a:endParaRPr lang="en-US" b="1" dirty="0" smtClean="0"/>
          </a:p>
          <a:p>
            <a:pPr marL="0" indent="0" fontAlgn="auto">
              <a:spcAft>
                <a:spcPts val="0"/>
              </a:spcAft>
              <a:buNone/>
              <a:defRPr/>
            </a:pPr>
            <a:endParaRPr lang="ru-RU" b="1" dirty="0" smtClean="0"/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endParaRPr lang="en-US" dirty="0" smtClean="0"/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endParaRPr lang="ru-RU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endParaRPr lang="ru-RU" altLang="ru-RU" sz="1800" b="1" dirty="0" smtClean="0">
              <a:latin typeface="Arial" panose="020B0604020202020204" pitchFamily="34" charset="0"/>
            </a:endParaRP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endParaRPr lang="ru-RU" altLang="ru-RU" sz="1800" b="1" dirty="0">
              <a:solidFill>
                <a:srgbClr val="F01A1A"/>
              </a:solidFill>
              <a:latin typeface="Arial" panose="020B0604020202020204" pitchFamily="34" charset="0"/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4969098" y="3965510"/>
            <a:ext cx="3958749" cy="2794065"/>
            <a:chOff x="4969098" y="3965510"/>
            <a:chExt cx="3958749" cy="2794065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69098" y="3965510"/>
              <a:ext cx="3958749" cy="279406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7414" name="TextBox 30"/>
            <p:cNvSpPr txBox="1">
              <a:spLocks noChangeArrowheads="1"/>
            </p:cNvSpPr>
            <p:nvPr/>
          </p:nvSpPr>
          <p:spPr bwMode="auto">
            <a:xfrm>
              <a:off x="4969098" y="5746532"/>
              <a:ext cx="3958749" cy="646331"/>
            </a:xfrm>
            <a:prstGeom prst="rect">
              <a:avLst/>
            </a:prstGeom>
            <a:solidFill>
              <a:schemeClr val="dk1">
                <a:alpha val="50000"/>
              </a:schemeClr>
            </a:solidFill>
            <a:ln>
              <a:noFill/>
            </a:ln>
            <a:ex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ru-RU" b="1" dirty="0">
                  <a:solidFill>
                    <a:srgbClr val="FFFF00"/>
                  </a:solidFill>
                </a:rPr>
                <a:t>Общее число участников на </a:t>
              </a:r>
              <a:r>
                <a:rPr lang="en-US" b="1" dirty="0" smtClean="0">
                  <a:solidFill>
                    <a:srgbClr val="FFFF00"/>
                  </a:solidFill>
                </a:rPr>
                <a:t>11</a:t>
              </a:r>
              <a:r>
                <a:rPr lang="ru-RU" b="1" dirty="0" smtClean="0">
                  <a:solidFill>
                    <a:srgbClr val="FFFF00"/>
                  </a:solidFill>
                </a:rPr>
                <a:t>.05.201</a:t>
              </a:r>
              <a:r>
                <a:rPr lang="en-US" b="1" dirty="0" smtClean="0">
                  <a:solidFill>
                    <a:srgbClr val="FFFF00"/>
                  </a:solidFill>
                </a:rPr>
                <a:t>6</a:t>
              </a:r>
              <a:r>
                <a:rPr lang="ru-RU" b="1" dirty="0" smtClean="0">
                  <a:solidFill>
                    <a:srgbClr val="FFFF00"/>
                  </a:solidFill>
                </a:rPr>
                <a:t> </a:t>
              </a:r>
              <a:r>
                <a:rPr lang="ru-RU" b="1" dirty="0">
                  <a:solidFill>
                    <a:srgbClr val="FFFF00"/>
                  </a:solidFill>
                </a:rPr>
                <a:t>– </a:t>
              </a:r>
              <a:r>
                <a:rPr lang="en-US" b="1" dirty="0" smtClean="0">
                  <a:solidFill>
                    <a:srgbClr val="FFFF00"/>
                  </a:solidFill>
                </a:rPr>
                <a:t>3</a:t>
              </a:r>
              <a:r>
                <a:rPr lang="ru-RU" b="1" dirty="0" smtClean="0">
                  <a:solidFill>
                    <a:srgbClr val="FFFF00"/>
                  </a:solidFill>
                </a:rPr>
                <a:t> </a:t>
              </a:r>
              <a:r>
                <a:rPr lang="en-US" b="1" dirty="0" smtClean="0">
                  <a:solidFill>
                    <a:srgbClr val="FFFF00"/>
                  </a:solidFill>
                </a:rPr>
                <a:t>7</a:t>
              </a:r>
              <a:r>
                <a:rPr lang="ru-RU" b="1" dirty="0" smtClean="0">
                  <a:solidFill>
                    <a:srgbClr val="FFFF00"/>
                  </a:solidFill>
                </a:rPr>
                <a:t>3</a:t>
              </a:r>
              <a:r>
                <a:rPr lang="en-US" b="1" dirty="0" smtClean="0">
                  <a:solidFill>
                    <a:srgbClr val="FFFF00"/>
                  </a:solidFill>
                </a:rPr>
                <a:t>6</a:t>
              </a:r>
              <a:r>
                <a:rPr lang="ru-RU" b="1" dirty="0" smtClean="0">
                  <a:solidFill>
                    <a:srgbClr val="FFFF00"/>
                  </a:solidFill>
                </a:rPr>
                <a:t> </a:t>
              </a:r>
              <a:r>
                <a:rPr lang="ru-RU" b="1" dirty="0">
                  <a:solidFill>
                    <a:srgbClr val="FFFF00"/>
                  </a:solidFill>
                </a:rPr>
                <a:t>человек</a:t>
              </a:r>
            </a:p>
          </p:txBody>
        </p:sp>
      </p:grpSp>
      <p:grpSp>
        <p:nvGrpSpPr>
          <p:cNvPr id="6" name="Группа 5"/>
          <p:cNvGrpSpPr/>
          <p:nvPr/>
        </p:nvGrpSpPr>
        <p:grpSpPr>
          <a:xfrm>
            <a:off x="715962" y="3941682"/>
            <a:ext cx="3808562" cy="2817893"/>
            <a:chOff x="715962" y="3941682"/>
            <a:chExt cx="3808562" cy="2817893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15963" y="3941682"/>
              <a:ext cx="3808561" cy="2817893"/>
            </a:xfrm>
            <a:prstGeom prst="rect">
              <a:avLst/>
            </a:prstGeom>
            <a:gradFill flip="none" rotWithShape="1">
              <a:gsLst>
                <a:gs pos="0">
                  <a:schemeClr val="dk1">
                    <a:lumMod val="67000"/>
                  </a:schemeClr>
                </a:gs>
                <a:gs pos="48000">
                  <a:schemeClr val="dk1">
                    <a:lumMod val="97000"/>
                    <a:lumOff val="3000"/>
                  </a:schemeClr>
                </a:gs>
                <a:gs pos="100000">
                  <a:schemeClr val="dk1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pic>
        <p:sp>
          <p:nvSpPr>
            <p:cNvPr id="34" name="TextBox 30"/>
            <p:cNvSpPr txBox="1">
              <a:spLocks noChangeArrowheads="1"/>
            </p:cNvSpPr>
            <p:nvPr/>
          </p:nvSpPr>
          <p:spPr bwMode="auto">
            <a:xfrm>
              <a:off x="715962" y="5746532"/>
              <a:ext cx="3795347" cy="646331"/>
            </a:xfrm>
            <a:prstGeom prst="rect">
              <a:avLst/>
            </a:prstGeom>
            <a:solidFill>
              <a:srgbClr val="FB0F25"/>
            </a:solidFill>
            <a:ln>
              <a:noFill/>
            </a:ln>
            <a:ex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ru-RU" b="1" dirty="0"/>
                <a:t>Общее число просмотров на 11.05.2016 – </a:t>
              </a:r>
              <a:r>
                <a:rPr lang="ru-RU" b="1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1746</a:t>
              </a:r>
              <a:r>
                <a:rPr lang="ru-RU" b="1" dirty="0"/>
                <a:t> человек в день</a:t>
              </a:r>
            </a:p>
          </p:txBody>
        </p:sp>
      </p:grp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/>
          <a:srcRect b="69860"/>
          <a:stretch/>
        </p:blipFill>
        <p:spPr>
          <a:xfrm>
            <a:off x="4969098" y="2615594"/>
            <a:ext cx="3965306" cy="1231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5" name="Группа 4"/>
          <p:cNvGrpSpPr/>
          <p:nvPr/>
        </p:nvGrpSpPr>
        <p:grpSpPr>
          <a:xfrm>
            <a:off x="698263" y="3988208"/>
            <a:ext cx="3813046" cy="2748668"/>
            <a:chOff x="719583" y="3965510"/>
            <a:chExt cx="3813046" cy="2748668"/>
          </a:xfrm>
        </p:grpSpPr>
        <p:pic>
          <p:nvPicPr>
            <p:cNvPr id="36" name="Рисунок 3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19583" y="3965510"/>
              <a:ext cx="3813046" cy="2748668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67000"/>
                  </a:schemeClr>
                </a:gs>
                <a:gs pos="48000">
                  <a:schemeClr val="accent5">
                    <a:lumMod val="97000"/>
                    <a:lumOff val="300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pic>
        <p:sp>
          <p:nvSpPr>
            <p:cNvPr id="37" name="TextBox 30"/>
            <p:cNvSpPr txBox="1">
              <a:spLocks noChangeArrowheads="1"/>
            </p:cNvSpPr>
            <p:nvPr/>
          </p:nvSpPr>
          <p:spPr bwMode="auto">
            <a:xfrm>
              <a:off x="724067" y="5714582"/>
              <a:ext cx="3808562" cy="923330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67000"/>
                  </a:schemeClr>
                </a:gs>
                <a:gs pos="48000">
                  <a:schemeClr val="accent5">
                    <a:lumMod val="97000"/>
                    <a:lumOff val="300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  <a:ex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ru-RU" b="1" dirty="0">
                  <a:solidFill>
                    <a:schemeClr val="bg1"/>
                  </a:solidFill>
                </a:rPr>
                <a:t>Общее число просмотров </a:t>
              </a:r>
              <a:r>
                <a:rPr lang="ru-RU" b="1" dirty="0" smtClean="0">
                  <a:solidFill>
                    <a:schemeClr val="bg1"/>
                  </a:solidFill>
                </a:rPr>
                <a:t>на </a:t>
              </a:r>
              <a:r>
                <a:rPr lang="en-US" b="1" dirty="0" err="1" smtClean="0">
                  <a:solidFill>
                    <a:schemeClr val="bg1"/>
                  </a:solidFill>
                </a:rPr>
                <a:t>KrasGMU</a:t>
              </a:r>
              <a:endParaRPr lang="en-US" b="1" dirty="0" smtClean="0">
                <a:solidFill>
                  <a:schemeClr val="bg1"/>
                </a:solidFill>
              </a:endParaRPr>
            </a:p>
            <a:p>
              <a:pPr algn="ctr"/>
              <a:r>
                <a:rPr lang="ru-RU" b="1" dirty="0" smtClean="0">
                  <a:solidFill>
                    <a:schemeClr val="bg1"/>
                  </a:solidFill>
                </a:rPr>
                <a:t> </a:t>
              </a:r>
              <a:r>
                <a:rPr lang="ru-RU" b="1" dirty="0">
                  <a:solidFill>
                    <a:schemeClr val="bg1"/>
                  </a:solidFill>
                </a:rPr>
                <a:t>11.05.2016 – </a:t>
              </a:r>
              <a:r>
                <a:rPr lang="ru-RU" b="1" dirty="0" smtClean="0">
                  <a:solidFill>
                    <a:schemeClr val="bg1"/>
                  </a:solidFill>
                </a:rPr>
                <a:t>187 </a:t>
              </a:r>
              <a:r>
                <a:rPr lang="ru-RU" b="1" dirty="0">
                  <a:solidFill>
                    <a:schemeClr val="bg1"/>
                  </a:solidFill>
                </a:rPr>
                <a:t>человек в день</a:t>
              </a:r>
            </a:p>
          </p:txBody>
        </p:sp>
      </p:grpSp>
      <p:sp>
        <p:nvSpPr>
          <p:cNvPr id="43" name="Выноска-облако 42"/>
          <p:cNvSpPr/>
          <p:nvPr/>
        </p:nvSpPr>
        <p:spPr>
          <a:xfrm>
            <a:off x="82550" y="6392863"/>
            <a:ext cx="633413" cy="366712"/>
          </a:xfrm>
          <a:prstGeom prst="cloudCallout">
            <a:avLst>
              <a:gd name="adj1" fmla="val -59188"/>
              <a:gd name="adj2" fmla="val 73376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smtClean="0">
                <a:latin typeface="Gabriola" panose="04040605051002020D02" pitchFamily="82" charset="0"/>
              </a:rPr>
              <a:t>13</a:t>
            </a:r>
            <a:endParaRPr lang="ru-RU" sz="2000" b="1" dirty="0">
              <a:latin typeface="Gabriola" panose="04040605051002020D02" pitchFamily="82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0"/>
                            </p:stCondLst>
                            <p:childTnLst>
                              <p:par>
                                <p:cTn id="6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7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uiExpand="1" build="allAtOnce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8" name="Group 29"/>
          <p:cNvGrpSpPr>
            <a:grpSpLocks/>
          </p:cNvGrpSpPr>
          <p:nvPr/>
        </p:nvGrpSpPr>
        <p:grpSpPr bwMode="auto">
          <a:xfrm>
            <a:off x="82550" y="112713"/>
            <a:ext cx="8777288" cy="838200"/>
            <a:chOff x="1913" y="1134"/>
            <a:chExt cx="9299" cy="1287"/>
          </a:xfrm>
        </p:grpSpPr>
        <p:sp>
          <p:nvSpPr>
            <p:cNvPr id="19465" name="Text Box 30"/>
            <p:cNvSpPr txBox="1">
              <a:spLocks noChangeArrowheads="1"/>
            </p:cNvSpPr>
            <p:nvPr/>
          </p:nvSpPr>
          <p:spPr bwMode="auto">
            <a:xfrm>
              <a:off x="6449" y="1238"/>
              <a:ext cx="4763" cy="1107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Aft>
                  <a:spcPts val="1000"/>
                </a:spcAft>
              </a:pPr>
              <a:endParaRPr lang="ru-RU" altLang="ru-RU" sz="1100">
                <a:latin typeface="Times New Roman" panose="02020603050405020304" pitchFamily="18" charset="0"/>
              </a:endParaRPr>
            </a:p>
            <a:p>
              <a:pPr eaLnBrk="1" hangingPunct="1">
                <a:lnSpc>
                  <a:spcPct val="96000"/>
                </a:lnSpc>
                <a:spcAft>
                  <a:spcPts val="1000"/>
                </a:spcAft>
              </a:pPr>
              <a:r>
                <a:rPr lang="ru-RU" altLang="ru-RU" sz="1100" b="1" i="1">
                  <a:solidFill>
                    <a:srgbClr val="FFFFFF"/>
                  </a:solidFill>
                  <a:latin typeface="Calibri" panose="020F0502020204030204" pitchFamily="34" charset="0"/>
                </a:rPr>
                <a:t> </a:t>
              </a:r>
              <a:endParaRPr lang="ru-RU" altLang="ru-RU" sz="1100" b="1" i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  <a:p>
              <a:pPr eaLnBrk="1" hangingPunct="1"/>
              <a:endParaRPr lang="ru-RU" altLang="ru-RU"/>
            </a:p>
          </p:txBody>
        </p:sp>
        <p:grpSp>
          <p:nvGrpSpPr>
            <p:cNvPr id="19466" name="Group 31"/>
            <p:cNvGrpSpPr>
              <a:grpSpLocks noChangeAspect="1"/>
            </p:cNvGrpSpPr>
            <p:nvPr/>
          </p:nvGrpSpPr>
          <p:grpSpPr bwMode="auto">
            <a:xfrm>
              <a:off x="1913" y="1134"/>
              <a:ext cx="8797" cy="1287"/>
              <a:chOff x="1836" y="7993"/>
              <a:chExt cx="8797" cy="1287"/>
            </a:xfrm>
          </p:grpSpPr>
          <p:sp>
            <p:nvSpPr>
              <p:cNvPr id="19467" name="AutoShape 32"/>
              <p:cNvSpPr>
                <a:spLocks noChangeAspect="1" noChangeArrowheads="1"/>
              </p:cNvSpPr>
              <p:nvPr/>
            </p:nvSpPr>
            <p:spPr bwMode="auto">
              <a:xfrm>
                <a:off x="1836" y="7993"/>
                <a:ext cx="8797" cy="12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grpSp>
            <p:nvGrpSpPr>
              <p:cNvPr id="19468" name="Group 33"/>
              <p:cNvGrpSpPr>
                <a:grpSpLocks/>
              </p:cNvGrpSpPr>
              <p:nvPr/>
            </p:nvGrpSpPr>
            <p:grpSpPr bwMode="auto">
              <a:xfrm>
                <a:off x="2414" y="8121"/>
                <a:ext cx="7804" cy="1093"/>
                <a:chOff x="2414" y="8121"/>
                <a:chExt cx="7804" cy="1093"/>
              </a:xfrm>
            </p:grpSpPr>
            <p:pic>
              <p:nvPicPr>
                <p:cNvPr id="19469" name="Picture 34" descr="logo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414" y="8121"/>
                  <a:ext cx="3720" cy="109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pSp>
              <p:nvGrpSpPr>
                <p:cNvPr id="19470" name="Group 35"/>
                <p:cNvGrpSpPr>
                  <a:grpSpLocks/>
                </p:cNvGrpSpPr>
                <p:nvPr/>
              </p:nvGrpSpPr>
              <p:grpSpPr bwMode="auto">
                <a:xfrm>
                  <a:off x="6530" y="8333"/>
                  <a:ext cx="3688" cy="651"/>
                  <a:chOff x="6530" y="8333"/>
                  <a:chExt cx="3688" cy="651"/>
                </a:xfrm>
              </p:grpSpPr>
              <p:sp>
                <p:nvSpPr>
                  <p:cNvPr id="19471" name="Text Box 3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8328" y="8377"/>
                    <a:ext cx="1890" cy="547"/>
                  </a:xfrm>
                  <a:prstGeom prst="rect">
                    <a:avLst/>
                  </a:prstGeom>
                  <a:solidFill>
                    <a:srgbClr val="FFFFFF">
                      <a:alpha val="0"/>
                    </a:srgbClr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lIns="0" tIns="0" rIns="0" bIns="0"/>
                  <a:lstStyle>
                    <a:lvl1pPr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pPr algn="ctr" eaLnBrk="1" hangingPunct="1">
                      <a:spcAft>
                        <a:spcPts val="1000"/>
                      </a:spcAft>
                    </a:pPr>
                    <a:r>
                      <a:rPr lang="ru-RU" altLang="ru-RU" sz="2000" b="1" i="1">
                        <a:solidFill>
                          <a:srgbClr val="FFFFFF"/>
                        </a:solidFill>
                        <a:latin typeface="Arial" panose="020B0604020202020204" pitchFamily="34" charset="0"/>
                      </a:rPr>
                      <a:t>ФФМО</a:t>
                    </a:r>
                    <a:endParaRPr lang="ru-RU" altLang="ru-RU"/>
                  </a:p>
                </p:txBody>
              </p:sp>
              <p:grpSp>
                <p:nvGrpSpPr>
                  <p:cNvPr id="19472" name="Group 37"/>
                  <p:cNvGrpSpPr>
                    <a:grpSpLocks/>
                  </p:cNvGrpSpPr>
                  <p:nvPr/>
                </p:nvGrpSpPr>
                <p:grpSpPr bwMode="auto">
                  <a:xfrm>
                    <a:off x="6530" y="8333"/>
                    <a:ext cx="1219" cy="651"/>
                    <a:chOff x="6530" y="8333"/>
                    <a:chExt cx="1219" cy="651"/>
                  </a:xfrm>
                </p:grpSpPr>
                <p:sp>
                  <p:nvSpPr>
                    <p:cNvPr id="15" name="AutoShape 38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42" y="8334"/>
                      <a:ext cx="148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16" name="AutoShape 39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865" y="8334"/>
                      <a:ext cx="148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17" name="AutoShape 40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692" y="8490"/>
                      <a:ext cx="151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18" name="AutoShape 41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294" y="8495"/>
                      <a:ext cx="148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19" name="AutoShape 42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600" y="8490"/>
                      <a:ext cx="151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20" name="AutoShape 43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147" y="8334"/>
                      <a:ext cx="150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21" name="AutoShape 44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457" y="8346"/>
                      <a:ext cx="151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22" name="AutoShape 45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28" y="8678"/>
                      <a:ext cx="151" cy="141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23" name="AutoShape 46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853" y="8678"/>
                      <a:ext cx="150" cy="141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24" name="AutoShape 47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982" y="8834"/>
                      <a:ext cx="151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25" name="AutoShape 48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680" y="8834"/>
                      <a:ext cx="150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26" name="AutoShape 49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282" y="8841"/>
                      <a:ext cx="150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27" name="AutoShape 50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590" y="8834"/>
                      <a:ext cx="148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28" name="AutoShape 51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137" y="8678"/>
                      <a:ext cx="148" cy="141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29" name="AutoShape 52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445" y="8695"/>
                      <a:ext cx="150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</p:grpSp>
            </p:grpSp>
          </p:grpSp>
        </p:grpSp>
      </p:grpSp>
      <p:sp>
        <p:nvSpPr>
          <p:cNvPr id="30" name="Rectangle 3"/>
          <p:cNvSpPr txBox="1">
            <a:spLocks noChangeArrowheads="1"/>
          </p:cNvSpPr>
          <p:nvPr/>
        </p:nvSpPr>
        <p:spPr>
          <a:xfrm>
            <a:off x="470529" y="984779"/>
            <a:ext cx="8534400" cy="446129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altLang="ru-RU" sz="2600" b="1" dirty="0" smtClean="0">
                <a:latin typeface="Arial" panose="020B0604020202020204" pitchFamily="34" charset="0"/>
              </a:rPr>
              <a:t>«Помощь первокурснику»</a:t>
            </a:r>
            <a:endParaRPr lang="ru-RU" altLang="ru-RU" sz="1800" b="1" dirty="0" smtClean="0">
              <a:latin typeface="Arial" panose="020B0604020202020204" pitchFamily="34" charset="0"/>
            </a:endParaRP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endParaRPr lang="ru-RU" altLang="ru-RU" sz="1800" b="1" dirty="0">
              <a:latin typeface="Arial" panose="020B0604020202020204" pitchFamily="34" charset="0"/>
            </a:endParaRP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endParaRPr lang="ru-RU" altLang="ru-RU" sz="1800" b="1" dirty="0" smtClean="0">
              <a:latin typeface="Arial" panose="020B0604020202020204" pitchFamily="34" charset="0"/>
            </a:endParaRP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endParaRPr lang="ru-RU" altLang="ru-RU" sz="1800" b="1" dirty="0" smtClean="0">
              <a:latin typeface="Arial" panose="020B0604020202020204" pitchFamily="34" charset="0"/>
            </a:endParaRP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endParaRPr lang="ru-RU" altLang="ru-RU" sz="1800" b="1" dirty="0">
              <a:solidFill>
                <a:srgbClr val="F01A1A"/>
              </a:solidFill>
              <a:latin typeface="Arial" panose="020B0604020202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615389" y="4200411"/>
            <a:ext cx="2701909" cy="1231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600" dirty="0" smtClean="0"/>
              <a:t>Количество </a:t>
            </a:r>
            <a:r>
              <a:rPr lang="ru-RU" sz="1600" dirty="0"/>
              <a:t>подписчиков возросло более </a:t>
            </a:r>
            <a:r>
              <a:rPr lang="ru-RU" sz="1600" dirty="0" smtClean="0"/>
              <a:t>чем</a:t>
            </a:r>
          </a:p>
          <a:p>
            <a:pPr algn="ctr">
              <a:defRPr/>
            </a:pPr>
            <a:r>
              <a:rPr lang="ru-RU" sz="1600" dirty="0" smtClean="0"/>
              <a:t> </a:t>
            </a:r>
            <a:r>
              <a:rPr lang="ru-RU" sz="2400" dirty="0">
                <a:ln>
                  <a:solidFill>
                    <a:srgbClr val="FF0000"/>
                  </a:solidFill>
                </a:ln>
              </a:rPr>
              <a:t>в </a:t>
            </a:r>
            <a:r>
              <a:rPr lang="ru-RU" sz="2400" dirty="0" smtClean="0">
                <a:ln>
                  <a:solidFill>
                    <a:srgbClr val="FF0000"/>
                  </a:solidFill>
                </a:ln>
              </a:rPr>
              <a:t>15,5 </a:t>
            </a:r>
            <a:r>
              <a:rPr lang="ru-RU" sz="2400" dirty="0">
                <a:ln>
                  <a:solidFill>
                    <a:srgbClr val="FF0000"/>
                  </a:solidFill>
                </a:ln>
              </a:rPr>
              <a:t>раз! </a:t>
            </a:r>
            <a:r>
              <a:rPr lang="ru-RU" sz="1600" b="1" dirty="0"/>
              <a:t>(</a:t>
            </a:r>
            <a:r>
              <a:rPr lang="en-US" sz="1600" b="1" dirty="0"/>
              <a:t>127 vs </a:t>
            </a:r>
            <a:r>
              <a:rPr lang="en-US" sz="1600" b="1" dirty="0" smtClean="0"/>
              <a:t>1</a:t>
            </a:r>
            <a:r>
              <a:rPr lang="ru-RU" sz="1600" b="1" dirty="0" smtClean="0"/>
              <a:t>973</a:t>
            </a:r>
            <a:r>
              <a:rPr lang="en-US" sz="1600" b="1" dirty="0" smtClean="0"/>
              <a:t>)</a:t>
            </a:r>
            <a:endParaRPr lang="en-US" sz="1600" b="1" dirty="0"/>
          </a:p>
          <a:p>
            <a:pPr>
              <a:defRPr/>
            </a:pPr>
            <a:r>
              <a:rPr lang="ru-RU" dirty="0"/>
              <a:t> 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85471" y="4169634"/>
            <a:ext cx="336762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600" dirty="0" smtClean="0"/>
              <a:t>Посещаемость</a:t>
            </a:r>
          </a:p>
          <a:p>
            <a:pPr algn="ctr">
              <a:defRPr/>
            </a:pPr>
            <a:r>
              <a:rPr lang="ru-RU" sz="1600" dirty="0" smtClean="0"/>
              <a:t>(15 </a:t>
            </a:r>
            <a:r>
              <a:rPr lang="ru-RU" sz="1600" dirty="0"/>
              <a:t>сентября 2011 и </a:t>
            </a:r>
            <a:r>
              <a:rPr lang="ru-RU" sz="1600" dirty="0" smtClean="0"/>
              <a:t>11 мая 2016 </a:t>
            </a:r>
            <a:r>
              <a:rPr lang="ru-RU" sz="1600" dirty="0"/>
              <a:t>год)  </a:t>
            </a:r>
          </a:p>
          <a:p>
            <a:pPr algn="ctr">
              <a:defRPr/>
            </a:pPr>
            <a:r>
              <a:rPr lang="ru-RU" sz="1600" dirty="0"/>
              <a:t>Составил </a:t>
            </a:r>
            <a:r>
              <a:rPr lang="ru-RU" sz="2400" b="1" dirty="0" smtClean="0">
                <a:ln w="6600">
                  <a:solidFill>
                    <a:srgbClr val="FF0000"/>
                  </a:solidFill>
                  <a:prstDash val="solid"/>
                </a:ln>
                <a:effectLst>
                  <a:outerShdw dist="38100" dir="2700000" algn="tl" rotWithShape="0">
                    <a:schemeClr val="accent2"/>
                  </a:outerShdw>
                </a:effectLst>
              </a:rPr>
              <a:t>2493%</a:t>
            </a:r>
            <a:r>
              <a:rPr lang="ru-RU" dirty="0" smtClean="0"/>
              <a:t> </a:t>
            </a:r>
            <a:r>
              <a:rPr lang="ru-RU" sz="1600" dirty="0" smtClean="0"/>
              <a:t>(</a:t>
            </a:r>
            <a:r>
              <a:rPr lang="ru-RU" sz="1600" b="1" dirty="0" smtClean="0"/>
              <a:t>157 </a:t>
            </a:r>
            <a:r>
              <a:rPr lang="en-US" sz="1600" b="1" dirty="0"/>
              <a:t>vs </a:t>
            </a:r>
            <a:r>
              <a:rPr lang="ru-RU" sz="1600" b="1" dirty="0" smtClean="0"/>
              <a:t>39147)</a:t>
            </a:r>
            <a:endParaRPr lang="ru-RU" sz="1600" b="1" dirty="0"/>
          </a:p>
        </p:txBody>
      </p:sp>
      <p:grpSp>
        <p:nvGrpSpPr>
          <p:cNvPr id="9" name="Группа 8"/>
          <p:cNvGrpSpPr/>
          <p:nvPr/>
        </p:nvGrpSpPr>
        <p:grpSpPr>
          <a:xfrm>
            <a:off x="147371" y="1682871"/>
            <a:ext cx="3458910" cy="2486763"/>
            <a:chOff x="147371" y="1682871"/>
            <a:chExt cx="3458910" cy="2486763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7371" y="1682871"/>
              <a:ext cx="3458910" cy="248676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36" name="TextBox 30"/>
            <p:cNvSpPr txBox="1">
              <a:spLocks noChangeArrowheads="1"/>
            </p:cNvSpPr>
            <p:nvPr/>
          </p:nvSpPr>
          <p:spPr bwMode="auto">
            <a:xfrm>
              <a:off x="147371" y="3265909"/>
              <a:ext cx="3458909" cy="646331"/>
            </a:xfrm>
            <a:prstGeom prst="rect">
              <a:avLst/>
            </a:prstGeom>
            <a:solidFill>
              <a:schemeClr val="dk1">
                <a:alpha val="50000"/>
              </a:schemeClr>
            </a:solidFill>
            <a:ln>
              <a:noFill/>
            </a:ln>
            <a:ex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ru-RU" b="1" dirty="0" smtClean="0">
                  <a:solidFill>
                    <a:srgbClr val="FFFF00"/>
                  </a:solidFill>
                </a:rPr>
                <a:t>Посещаемость</a:t>
              </a:r>
            </a:p>
            <a:p>
              <a:pPr algn="ctr"/>
              <a:r>
                <a:rPr lang="ru-RU" b="1" dirty="0" smtClean="0">
                  <a:solidFill>
                    <a:srgbClr val="FFFF00"/>
                  </a:solidFill>
                </a:rPr>
                <a:t>15.09.2016 </a:t>
              </a:r>
              <a:r>
                <a:rPr lang="ru-RU" b="1" dirty="0">
                  <a:solidFill>
                    <a:srgbClr val="FFFF00"/>
                  </a:solidFill>
                </a:rPr>
                <a:t>– </a:t>
              </a:r>
              <a:r>
                <a:rPr lang="ru-RU" b="1" dirty="0" smtClean="0">
                  <a:solidFill>
                    <a:srgbClr val="FFFF00"/>
                  </a:solidFill>
                </a:rPr>
                <a:t>39147 </a:t>
              </a:r>
              <a:r>
                <a:rPr lang="ru-RU" b="1" dirty="0">
                  <a:solidFill>
                    <a:srgbClr val="FFFF00"/>
                  </a:solidFill>
                </a:rPr>
                <a:t>человек в день</a:t>
              </a:r>
            </a:p>
          </p:txBody>
        </p:sp>
      </p:grpSp>
      <p:grpSp>
        <p:nvGrpSpPr>
          <p:cNvPr id="10" name="Группа 9"/>
          <p:cNvGrpSpPr/>
          <p:nvPr/>
        </p:nvGrpSpPr>
        <p:grpSpPr>
          <a:xfrm>
            <a:off x="3723861" y="1676400"/>
            <a:ext cx="2593438" cy="2532893"/>
            <a:chOff x="3723861" y="1676400"/>
            <a:chExt cx="2593438" cy="2532893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23861" y="1676400"/>
              <a:ext cx="2593437" cy="253289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37" name="TextBox 30"/>
            <p:cNvSpPr txBox="1">
              <a:spLocks noChangeArrowheads="1"/>
            </p:cNvSpPr>
            <p:nvPr/>
          </p:nvSpPr>
          <p:spPr bwMode="auto">
            <a:xfrm>
              <a:off x="3728501" y="3240995"/>
              <a:ext cx="2588798" cy="646331"/>
            </a:xfrm>
            <a:prstGeom prst="rect">
              <a:avLst/>
            </a:prstGeom>
            <a:solidFill>
              <a:schemeClr val="dk1">
                <a:alpha val="50000"/>
              </a:schemeClr>
            </a:solidFill>
            <a:ln>
              <a:noFill/>
            </a:ln>
            <a:ex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ru-RU" b="1" dirty="0" smtClean="0">
                  <a:solidFill>
                    <a:srgbClr val="FFFF00"/>
                  </a:solidFill>
                </a:rPr>
                <a:t>Подписчики</a:t>
              </a:r>
              <a:endParaRPr lang="ru-RU" b="1" dirty="0">
                <a:solidFill>
                  <a:srgbClr val="FFFF00"/>
                </a:solidFill>
              </a:endParaRPr>
            </a:p>
            <a:p>
              <a:pPr algn="ctr"/>
              <a:r>
                <a:rPr lang="ru-RU" b="1" dirty="0" smtClean="0">
                  <a:solidFill>
                    <a:srgbClr val="FFFF00"/>
                  </a:solidFill>
                </a:rPr>
                <a:t>11.05.2016 - 1973 человек</a:t>
              </a:r>
            </a:p>
          </p:txBody>
        </p:sp>
      </p:grpSp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34878" y="1676400"/>
            <a:ext cx="2649134" cy="11806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9" name="TextBox 38"/>
          <p:cNvSpPr txBox="1"/>
          <p:nvPr/>
        </p:nvSpPr>
        <p:spPr>
          <a:xfrm>
            <a:off x="6317298" y="2912492"/>
            <a:ext cx="2825205" cy="23391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600" dirty="0" smtClean="0"/>
              <a:t>Количество заданных вопросов </a:t>
            </a:r>
            <a:r>
              <a:rPr lang="ru-RU" sz="2400" dirty="0" smtClean="0">
                <a:ln>
                  <a:solidFill>
                    <a:srgbClr val="FF0000"/>
                  </a:solidFill>
                </a:ln>
              </a:rPr>
              <a:t>1870!</a:t>
            </a:r>
          </a:p>
          <a:p>
            <a:pPr algn="ctr">
              <a:defRPr/>
            </a:pPr>
            <a:r>
              <a:rPr lang="ru-RU" sz="1600" dirty="0" smtClean="0"/>
              <a:t>Максимальное число комментариев к одной новости</a:t>
            </a:r>
          </a:p>
          <a:p>
            <a:pPr algn="ctr">
              <a:defRPr/>
            </a:pPr>
            <a:r>
              <a:rPr lang="ru-RU" sz="2400" dirty="0" smtClean="0">
                <a:ln>
                  <a:solidFill>
                    <a:srgbClr val="FF0000"/>
                  </a:solidFill>
                </a:ln>
              </a:rPr>
              <a:t>103!</a:t>
            </a:r>
            <a:endParaRPr lang="ru-RU" sz="2400" dirty="0">
              <a:ln>
                <a:solidFill>
                  <a:srgbClr val="FF0000"/>
                </a:solidFill>
              </a:ln>
            </a:endParaRPr>
          </a:p>
          <a:p>
            <a:pPr algn="ctr">
              <a:defRPr/>
            </a:pPr>
            <a:endParaRPr lang="ru-RU" sz="1600" dirty="0" smtClean="0"/>
          </a:p>
          <a:p>
            <a:pPr algn="ctr">
              <a:defRPr/>
            </a:pPr>
            <a:endParaRPr lang="en-US" sz="1600" dirty="0"/>
          </a:p>
          <a:p>
            <a:pPr>
              <a:defRPr/>
            </a:pPr>
            <a:r>
              <a:rPr lang="ru-RU" dirty="0"/>
              <a:t> </a:t>
            </a:r>
          </a:p>
        </p:txBody>
      </p:sp>
      <p:sp>
        <p:nvSpPr>
          <p:cNvPr id="40" name="Объект 2"/>
          <p:cNvSpPr txBox="1">
            <a:spLocks/>
          </p:cNvSpPr>
          <p:nvPr/>
        </p:nvSpPr>
        <p:spPr>
          <a:xfrm>
            <a:off x="0" y="5475609"/>
            <a:ext cx="9166372" cy="783337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 fontScale="4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  <a:defRPr/>
            </a:pPr>
            <a:r>
              <a:rPr lang="ru-RU" sz="6400" b="1" dirty="0" smtClean="0">
                <a:ln w="0"/>
                <a:solidFill>
                  <a:srgbClr val="FF090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Средняя оперативность ответа на вопрос </a:t>
            </a:r>
          </a:p>
          <a:p>
            <a:pPr marL="0" indent="0" algn="ctr">
              <a:buFont typeface="Arial" panose="020B0604020202020204" pitchFamily="34" charset="0"/>
              <a:buNone/>
              <a:defRPr/>
            </a:pPr>
            <a:r>
              <a:rPr lang="ru-RU" sz="6400" b="1" dirty="0" smtClean="0">
                <a:ln w="0"/>
                <a:solidFill>
                  <a:srgbClr val="FF090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 минуты 27 секунд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ru-RU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6" name="Выноска-облако 45"/>
          <p:cNvSpPr/>
          <p:nvPr/>
        </p:nvSpPr>
        <p:spPr>
          <a:xfrm>
            <a:off x="82550" y="6392863"/>
            <a:ext cx="633413" cy="366712"/>
          </a:xfrm>
          <a:prstGeom prst="cloudCallout">
            <a:avLst>
              <a:gd name="adj1" fmla="val -59188"/>
              <a:gd name="adj2" fmla="val 73376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smtClean="0">
                <a:latin typeface="Gabriola" panose="04040605051002020D02" pitchFamily="82" charset="0"/>
              </a:rPr>
              <a:t>14</a:t>
            </a:r>
            <a:endParaRPr lang="ru-RU" sz="2000" b="1" dirty="0">
              <a:latin typeface="Gabriola" panose="04040605051002020D02" pitchFamily="82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2" grpId="0"/>
      <p:bldP spid="33" grpId="0"/>
      <p:bldP spid="39" grpId="0"/>
      <p:bldP spid="4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10" name="Group 29"/>
          <p:cNvGrpSpPr>
            <a:grpSpLocks/>
          </p:cNvGrpSpPr>
          <p:nvPr/>
        </p:nvGrpSpPr>
        <p:grpSpPr bwMode="auto">
          <a:xfrm>
            <a:off x="82550" y="112713"/>
            <a:ext cx="8777288" cy="838200"/>
            <a:chOff x="1913" y="1134"/>
            <a:chExt cx="9299" cy="1287"/>
          </a:xfrm>
        </p:grpSpPr>
        <p:sp>
          <p:nvSpPr>
            <p:cNvPr id="17416" name="Text Box 30"/>
            <p:cNvSpPr txBox="1">
              <a:spLocks noChangeArrowheads="1"/>
            </p:cNvSpPr>
            <p:nvPr/>
          </p:nvSpPr>
          <p:spPr bwMode="auto">
            <a:xfrm>
              <a:off x="6449" y="1238"/>
              <a:ext cx="4763" cy="1107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Aft>
                  <a:spcPts val="1000"/>
                </a:spcAft>
              </a:pPr>
              <a:endParaRPr lang="ru-RU" altLang="ru-RU" sz="1100">
                <a:latin typeface="Times New Roman" panose="02020603050405020304" pitchFamily="18" charset="0"/>
              </a:endParaRPr>
            </a:p>
            <a:p>
              <a:pPr eaLnBrk="1" hangingPunct="1">
                <a:lnSpc>
                  <a:spcPct val="96000"/>
                </a:lnSpc>
                <a:spcAft>
                  <a:spcPts val="1000"/>
                </a:spcAft>
              </a:pPr>
              <a:r>
                <a:rPr lang="ru-RU" altLang="ru-RU" sz="1100" b="1" i="1">
                  <a:solidFill>
                    <a:srgbClr val="FFFFFF"/>
                  </a:solidFill>
                  <a:latin typeface="Calibri" panose="020F0502020204030204" pitchFamily="34" charset="0"/>
                </a:rPr>
                <a:t> </a:t>
              </a:r>
              <a:endParaRPr lang="ru-RU" altLang="ru-RU" sz="1100" b="1" i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  <a:p>
              <a:pPr eaLnBrk="1" hangingPunct="1"/>
              <a:endParaRPr lang="ru-RU" altLang="ru-RU"/>
            </a:p>
          </p:txBody>
        </p:sp>
        <p:grpSp>
          <p:nvGrpSpPr>
            <p:cNvPr id="17417" name="Group 31"/>
            <p:cNvGrpSpPr>
              <a:grpSpLocks noChangeAspect="1"/>
            </p:cNvGrpSpPr>
            <p:nvPr/>
          </p:nvGrpSpPr>
          <p:grpSpPr bwMode="auto">
            <a:xfrm>
              <a:off x="1913" y="1134"/>
              <a:ext cx="8797" cy="1287"/>
              <a:chOff x="1836" y="7993"/>
              <a:chExt cx="8797" cy="1287"/>
            </a:xfrm>
          </p:grpSpPr>
          <p:sp>
            <p:nvSpPr>
              <p:cNvPr id="17418" name="AutoShape 32"/>
              <p:cNvSpPr>
                <a:spLocks noChangeAspect="1" noChangeArrowheads="1"/>
              </p:cNvSpPr>
              <p:nvPr/>
            </p:nvSpPr>
            <p:spPr bwMode="auto">
              <a:xfrm>
                <a:off x="1836" y="7993"/>
                <a:ext cx="8797" cy="12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grpSp>
            <p:nvGrpSpPr>
              <p:cNvPr id="17419" name="Group 33"/>
              <p:cNvGrpSpPr>
                <a:grpSpLocks/>
              </p:cNvGrpSpPr>
              <p:nvPr/>
            </p:nvGrpSpPr>
            <p:grpSpPr bwMode="auto">
              <a:xfrm>
                <a:off x="2414" y="8121"/>
                <a:ext cx="7804" cy="1093"/>
                <a:chOff x="2414" y="8121"/>
                <a:chExt cx="7804" cy="1093"/>
              </a:xfrm>
            </p:grpSpPr>
            <p:pic>
              <p:nvPicPr>
                <p:cNvPr id="17420" name="Picture 34" descr="logo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414" y="8121"/>
                  <a:ext cx="3720" cy="109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pSp>
              <p:nvGrpSpPr>
                <p:cNvPr id="17421" name="Group 35"/>
                <p:cNvGrpSpPr>
                  <a:grpSpLocks/>
                </p:cNvGrpSpPr>
                <p:nvPr/>
              </p:nvGrpSpPr>
              <p:grpSpPr bwMode="auto">
                <a:xfrm>
                  <a:off x="6530" y="8333"/>
                  <a:ext cx="3688" cy="651"/>
                  <a:chOff x="6530" y="8333"/>
                  <a:chExt cx="3688" cy="651"/>
                </a:xfrm>
              </p:grpSpPr>
              <p:sp>
                <p:nvSpPr>
                  <p:cNvPr id="17422" name="Text Box 3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8328" y="8377"/>
                    <a:ext cx="1890" cy="547"/>
                  </a:xfrm>
                  <a:prstGeom prst="rect">
                    <a:avLst/>
                  </a:prstGeom>
                  <a:solidFill>
                    <a:srgbClr val="FFFFFF">
                      <a:alpha val="0"/>
                    </a:srgbClr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lIns="0" tIns="0" rIns="0" bIns="0"/>
                  <a:lstStyle>
                    <a:lvl1pPr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pPr algn="ctr" eaLnBrk="1" hangingPunct="1">
                      <a:spcAft>
                        <a:spcPts val="1000"/>
                      </a:spcAft>
                    </a:pPr>
                    <a:r>
                      <a:rPr lang="ru-RU" altLang="ru-RU" sz="2000" b="1" i="1">
                        <a:solidFill>
                          <a:srgbClr val="FFFFFF"/>
                        </a:solidFill>
                        <a:latin typeface="Arial" panose="020B0604020202020204" pitchFamily="34" charset="0"/>
                      </a:rPr>
                      <a:t>ФФМО</a:t>
                    </a:r>
                    <a:endParaRPr lang="ru-RU" altLang="ru-RU"/>
                  </a:p>
                </p:txBody>
              </p:sp>
              <p:grpSp>
                <p:nvGrpSpPr>
                  <p:cNvPr id="17423" name="Group 37"/>
                  <p:cNvGrpSpPr>
                    <a:grpSpLocks/>
                  </p:cNvGrpSpPr>
                  <p:nvPr/>
                </p:nvGrpSpPr>
                <p:grpSpPr bwMode="auto">
                  <a:xfrm>
                    <a:off x="6530" y="8333"/>
                    <a:ext cx="1219" cy="651"/>
                    <a:chOff x="6530" y="8333"/>
                    <a:chExt cx="1219" cy="651"/>
                  </a:xfrm>
                </p:grpSpPr>
                <p:sp>
                  <p:nvSpPr>
                    <p:cNvPr id="13" name="AutoShape 38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42" y="8334"/>
                      <a:ext cx="148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14" name="AutoShape 39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865" y="8334"/>
                      <a:ext cx="148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15" name="AutoShape 40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692" y="8490"/>
                      <a:ext cx="151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16" name="AutoShape 41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294" y="8495"/>
                      <a:ext cx="148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17" name="AutoShape 42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600" y="8490"/>
                      <a:ext cx="151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18" name="AutoShape 43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147" y="8334"/>
                      <a:ext cx="150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19" name="AutoShape 44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457" y="8346"/>
                      <a:ext cx="151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20" name="AutoShape 45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28" y="8678"/>
                      <a:ext cx="151" cy="141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21" name="AutoShape 46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853" y="8678"/>
                      <a:ext cx="150" cy="141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22" name="AutoShape 47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982" y="8834"/>
                      <a:ext cx="151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23" name="AutoShape 48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680" y="8834"/>
                      <a:ext cx="150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24" name="AutoShape 49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282" y="8841"/>
                      <a:ext cx="150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25" name="AutoShape 50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590" y="8834"/>
                      <a:ext cx="148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26" name="AutoShape 51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137" y="8678"/>
                      <a:ext cx="148" cy="141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27" name="AutoShape 52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445" y="8695"/>
                      <a:ext cx="150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</p:grpSp>
            </p:grpSp>
          </p:grpSp>
        </p:grpSp>
      </p:grpSp>
      <p:sp>
        <p:nvSpPr>
          <p:cNvPr id="28" name="Rectangle 3"/>
          <p:cNvSpPr txBox="1">
            <a:spLocks noChangeArrowheads="1"/>
          </p:cNvSpPr>
          <p:nvPr/>
        </p:nvSpPr>
        <p:spPr>
          <a:xfrm>
            <a:off x="304800" y="906464"/>
            <a:ext cx="8780463" cy="489133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altLang="ru-RU" sz="2400" b="1" dirty="0" smtClean="0">
                <a:latin typeface="Arial" panose="020B0604020202020204" pitchFamily="34" charset="0"/>
              </a:rPr>
              <a:t>Группа </a:t>
            </a:r>
            <a:r>
              <a:rPr lang="en-US" altLang="ru-RU" sz="2400" b="1" dirty="0" err="1" smtClean="0">
                <a:latin typeface="Arial" panose="020B0604020202020204" pitchFamily="34" charset="0"/>
              </a:rPr>
              <a:t>KrasGMU</a:t>
            </a:r>
            <a:r>
              <a:rPr lang="ru-RU" altLang="ru-RU" sz="2400" b="1" dirty="0" smtClean="0">
                <a:latin typeface="Arial" panose="020B0604020202020204" pitchFamily="34" charset="0"/>
              </a:rPr>
              <a:t>, сайт КрасГМУ</a:t>
            </a:r>
            <a:r>
              <a:rPr 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b="1" dirty="0" smtClean="0"/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endParaRPr lang="en-US" dirty="0" smtClean="0"/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endParaRPr lang="ru-RU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endParaRPr lang="ru-RU" altLang="ru-RU" sz="1800" b="1" dirty="0" smtClean="0">
              <a:latin typeface="Arial" panose="020B0604020202020204" pitchFamily="34" charset="0"/>
            </a:endParaRP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endParaRPr lang="ru-RU" altLang="ru-RU" sz="1800" b="1" dirty="0">
              <a:solidFill>
                <a:srgbClr val="F01A1A"/>
              </a:solidFill>
              <a:latin typeface="Arial" panose="020B0604020202020204" pitchFamily="34" charset="0"/>
            </a:endParaRPr>
          </a:p>
        </p:txBody>
      </p:sp>
      <p:sp>
        <p:nvSpPr>
          <p:cNvPr id="33" name="Объект 2"/>
          <p:cNvSpPr txBox="1">
            <a:spLocks/>
          </p:cNvSpPr>
          <p:nvPr/>
        </p:nvSpPr>
        <p:spPr>
          <a:xfrm>
            <a:off x="228600" y="5562599"/>
            <a:ext cx="8763000" cy="1196975"/>
          </a:xfrm>
          <a:prstGeom prst="rect">
            <a:avLst/>
          </a:prstGeom>
        </p:spPr>
        <p:txBody>
          <a:bodyPr>
            <a:normAutofit fontScale="3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  <a:defRPr/>
            </a:pPr>
            <a:r>
              <a:rPr lang="ru-RU" sz="86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Более </a:t>
            </a:r>
            <a:r>
              <a:rPr lang="en-US" sz="108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25%</a:t>
            </a:r>
            <a:r>
              <a:rPr lang="ru-RU" sz="86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новостей, группы </a:t>
            </a:r>
            <a:r>
              <a:rPr lang="en-US" sz="86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KrasGMU</a:t>
            </a:r>
            <a:r>
              <a:rPr lang="ru-RU" sz="86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было опубликовано студенческим советом нашего факультета </a:t>
            </a:r>
            <a:r>
              <a:rPr lang="en-US" sz="86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~ 891 </a:t>
            </a:r>
            <a:r>
              <a:rPr lang="ru-RU" sz="86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из </a:t>
            </a:r>
            <a:r>
              <a:rPr lang="en-US" sz="86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3563</a:t>
            </a:r>
            <a:endParaRPr lang="ru-RU" sz="8600" b="1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ru-RU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b="63687"/>
          <a:stretch/>
        </p:blipFill>
        <p:spPr>
          <a:xfrm>
            <a:off x="266700" y="1403257"/>
            <a:ext cx="4668064" cy="13808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3656" y="1370828"/>
            <a:ext cx="3545758" cy="39319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Скругленный прямоугольник 8"/>
          <p:cNvSpPr/>
          <p:nvPr/>
        </p:nvSpPr>
        <p:spPr>
          <a:xfrm>
            <a:off x="7848600" y="2286000"/>
            <a:ext cx="381000" cy="228600"/>
          </a:xfrm>
          <a:prstGeom prst="round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1" name="Группа 10"/>
          <p:cNvGrpSpPr/>
          <p:nvPr/>
        </p:nvGrpSpPr>
        <p:grpSpPr>
          <a:xfrm>
            <a:off x="2779255" y="3271744"/>
            <a:ext cx="2189844" cy="1796673"/>
            <a:chOff x="1782136" y="3300436"/>
            <a:chExt cx="3074709" cy="2174565"/>
          </a:xfrm>
        </p:grpSpPr>
        <p:pic>
          <p:nvPicPr>
            <p:cNvPr id="39" name="Рисунок 38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rcRect l="73781" t="23373" r="15961" b="70813"/>
            <a:stretch/>
          </p:blipFill>
          <p:spPr>
            <a:xfrm>
              <a:off x="3454458" y="4623876"/>
              <a:ext cx="1354178" cy="85112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</p:spPr>
        </p:pic>
        <p:pic>
          <p:nvPicPr>
            <p:cNvPr id="40" name="Рисунок 39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rcRect l="69407" t="3294" r="23287" b="92095"/>
            <a:stretch/>
          </p:blipFill>
          <p:spPr>
            <a:xfrm>
              <a:off x="1782136" y="4613744"/>
              <a:ext cx="1197632" cy="83834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</p:spPr>
        </p:pic>
        <p:sp>
          <p:nvSpPr>
            <p:cNvPr id="41" name="TextBox 40"/>
            <p:cNvSpPr txBox="1"/>
            <p:nvPr/>
          </p:nvSpPr>
          <p:spPr>
            <a:xfrm>
              <a:off x="1782136" y="3300436"/>
              <a:ext cx="3074709" cy="13782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ru-RU" sz="1600" b="1" dirty="0" smtClean="0"/>
                <a:t>Среднее количество просмотров в</a:t>
              </a:r>
            </a:p>
            <a:p>
              <a:pPr algn="ctr">
                <a:defRPr/>
              </a:pPr>
              <a:r>
                <a:rPr lang="ru-RU" sz="1600" b="1" dirty="0" smtClean="0"/>
                <a:t> </a:t>
              </a:r>
              <a:r>
                <a:rPr lang="ru-RU" b="1" dirty="0">
                  <a:ln>
                    <a:solidFill>
                      <a:srgbClr val="FF0000"/>
                    </a:solidFill>
                  </a:ln>
                </a:rPr>
                <a:t>в </a:t>
              </a:r>
              <a:r>
                <a:rPr lang="ru-RU" b="1" dirty="0" smtClean="0">
                  <a:ln>
                    <a:solidFill>
                      <a:srgbClr val="FF0000"/>
                    </a:solidFill>
                  </a:ln>
                </a:rPr>
                <a:t>10 раз выше обычных новостей</a:t>
              </a:r>
              <a:endParaRPr lang="ru-RU" sz="1400" b="1" dirty="0"/>
            </a:p>
          </p:txBody>
        </p:sp>
      </p:grp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73" t="15003" r="2166" b="30002"/>
          <a:stretch/>
        </p:blipFill>
        <p:spPr>
          <a:xfrm>
            <a:off x="286674" y="3163616"/>
            <a:ext cx="2200908" cy="1911314"/>
          </a:xfrm>
          <a:prstGeom prst="rect">
            <a:avLst/>
          </a:prstGeom>
        </p:spPr>
      </p:pic>
      <p:sp>
        <p:nvSpPr>
          <p:cNvPr id="47" name="Выноска-облако 46"/>
          <p:cNvSpPr/>
          <p:nvPr/>
        </p:nvSpPr>
        <p:spPr>
          <a:xfrm>
            <a:off x="82550" y="6392863"/>
            <a:ext cx="633413" cy="366712"/>
          </a:xfrm>
          <a:prstGeom prst="cloudCallout">
            <a:avLst>
              <a:gd name="adj1" fmla="val -59188"/>
              <a:gd name="adj2" fmla="val 73376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smtClean="0">
                <a:latin typeface="Gabriola" panose="04040605051002020D02" pitchFamily="82" charset="0"/>
              </a:rPr>
              <a:t>15</a:t>
            </a:r>
            <a:endParaRPr lang="ru-RU" sz="2000" b="1" dirty="0">
              <a:latin typeface="Gabriola" panose="04040605051002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99298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8" name="Group 29"/>
          <p:cNvGrpSpPr>
            <a:grpSpLocks/>
          </p:cNvGrpSpPr>
          <p:nvPr/>
        </p:nvGrpSpPr>
        <p:grpSpPr bwMode="auto">
          <a:xfrm>
            <a:off x="82550" y="112713"/>
            <a:ext cx="8777288" cy="838200"/>
            <a:chOff x="1913" y="1134"/>
            <a:chExt cx="9299" cy="1287"/>
          </a:xfrm>
        </p:grpSpPr>
        <p:sp>
          <p:nvSpPr>
            <p:cNvPr id="19465" name="Text Box 30"/>
            <p:cNvSpPr txBox="1">
              <a:spLocks noChangeArrowheads="1"/>
            </p:cNvSpPr>
            <p:nvPr/>
          </p:nvSpPr>
          <p:spPr bwMode="auto">
            <a:xfrm>
              <a:off x="6449" y="1238"/>
              <a:ext cx="4763" cy="1107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Aft>
                  <a:spcPts val="1000"/>
                </a:spcAft>
              </a:pPr>
              <a:endParaRPr lang="ru-RU" altLang="ru-RU" sz="1100">
                <a:latin typeface="Times New Roman" panose="02020603050405020304" pitchFamily="18" charset="0"/>
              </a:endParaRPr>
            </a:p>
            <a:p>
              <a:pPr eaLnBrk="1" hangingPunct="1">
                <a:lnSpc>
                  <a:spcPct val="96000"/>
                </a:lnSpc>
                <a:spcAft>
                  <a:spcPts val="1000"/>
                </a:spcAft>
              </a:pPr>
              <a:r>
                <a:rPr lang="ru-RU" altLang="ru-RU" sz="1100" b="1" i="1">
                  <a:solidFill>
                    <a:srgbClr val="FFFFFF"/>
                  </a:solidFill>
                  <a:latin typeface="Calibri" panose="020F0502020204030204" pitchFamily="34" charset="0"/>
                </a:rPr>
                <a:t> </a:t>
              </a:r>
              <a:endParaRPr lang="ru-RU" altLang="ru-RU" sz="1100" b="1" i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  <a:p>
              <a:pPr eaLnBrk="1" hangingPunct="1"/>
              <a:endParaRPr lang="ru-RU" altLang="ru-RU"/>
            </a:p>
          </p:txBody>
        </p:sp>
        <p:grpSp>
          <p:nvGrpSpPr>
            <p:cNvPr id="19466" name="Group 31"/>
            <p:cNvGrpSpPr>
              <a:grpSpLocks noChangeAspect="1"/>
            </p:cNvGrpSpPr>
            <p:nvPr/>
          </p:nvGrpSpPr>
          <p:grpSpPr bwMode="auto">
            <a:xfrm>
              <a:off x="1913" y="1134"/>
              <a:ext cx="8797" cy="1287"/>
              <a:chOff x="1836" y="7993"/>
              <a:chExt cx="8797" cy="1287"/>
            </a:xfrm>
          </p:grpSpPr>
          <p:sp>
            <p:nvSpPr>
              <p:cNvPr id="19467" name="AutoShape 32"/>
              <p:cNvSpPr>
                <a:spLocks noChangeAspect="1" noChangeArrowheads="1"/>
              </p:cNvSpPr>
              <p:nvPr/>
            </p:nvSpPr>
            <p:spPr bwMode="auto">
              <a:xfrm>
                <a:off x="1836" y="7993"/>
                <a:ext cx="8797" cy="12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grpSp>
            <p:nvGrpSpPr>
              <p:cNvPr id="19468" name="Group 33"/>
              <p:cNvGrpSpPr>
                <a:grpSpLocks/>
              </p:cNvGrpSpPr>
              <p:nvPr/>
            </p:nvGrpSpPr>
            <p:grpSpPr bwMode="auto">
              <a:xfrm>
                <a:off x="2414" y="8121"/>
                <a:ext cx="7804" cy="1093"/>
                <a:chOff x="2414" y="8121"/>
                <a:chExt cx="7804" cy="1093"/>
              </a:xfrm>
            </p:grpSpPr>
            <p:pic>
              <p:nvPicPr>
                <p:cNvPr id="19469" name="Picture 34" descr="logo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414" y="8121"/>
                  <a:ext cx="3720" cy="109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pSp>
              <p:nvGrpSpPr>
                <p:cNvPr id="19470" name="Group 35"/>
                <p:cNvGrpSpPr>
                  <a:grpSpLocks/>
                </p:cNvGrpSpPr>
                <p:nvPr/>
              </p:nvGrpSpPr>
              <p:grpSpPr bwMode="auto">
                <a:xfrm>
                  <a:off x="6530" y="8333"/>
                  <a:ext cx="3688" cy="651"/>
                  <a:chOff x="6530" y="8333"/>
                  <a:chExt cx="3688" cy="651"/>
                </a:xfrm>
              </p:grpSpPr>
              <p:sp>
                <p:nvSpPr>
                  <p:cNvPr id="19471" name="Text Box 3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8328" y="8377"/>
                    <a:ext cx="1890" cy="547"/>
                  </a:xfrm>
                  <a:prstGeom prst="rect">
                    <a:avLst/>
                  </a:prstGeom>
                  <a:solidFill>
                    <a:srgbClr val="FFFFFF">
                      <a:alpha val="0"/>
                    </a:srgbClr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lIns="0" tIns="0" rIns="0" bIns="0"/>
                  <a:lstStyle>
                    <a:lvl1pPr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pPr algn="ctr" eaLnBrk="1" hangingPunct="1">
                      <a:spcAft>
                        <a:spcPts val="1000"/>
                      </a:spcAft>
                    </a:pPr>
                    <a:r>
                      <a:rPr lang="ru-RU" altLang="ru-RU" sz="2000" b="1" i="1">
                        <a:solidFill>
                          <a:srgbClr val="FFFFFF"/>
                        </a:solidFill>
                        <a:latin typeface="Arial" panose="020B0604020202020204" pitchFamily="34" charset="0"/>
                      </a:rPr>
                      <a:t>ФФМО</a:t>
                    </a:r>
                    <a:endParaRPr lang="ru-RU" altLang="ru-RU"/>
                  </a:p>
                </p:txBody>
              </p:sp>
              <p:grpSp>
                <p:nvGrpSpPr>
                  <p:cNvPr id="19472" name="Group 37"/>
                  <p:cNvGrpSpPr>
                    <a:grpSpLocks/>
                  </p:cNvGrpSpPr>
                  <p:nvPr/>
                </p:nvGrpSpPr>
                <p:grpSpPr bwMode="auto">
                  <a:xfrm>
                    <a:off x="6530" y="8333"/>
                    <a:ext cx="1219" cy="651"/>
                    <a:chOff x="6530" y="8333"/>
                    <a:chExt cx="1219" cy="651"/>
                  </a:xfrm>
                </p:grpSpPr>
                <p:sp>
                  <p:nvSpPr>
                    <p:cNvPr id="15" name="AutoShape 38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42" y="8334"/>
                      <a:ext cx="148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16" name="AutoShape 39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865" y="8334"/>
                      <a:ext cx="148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17" name="AutoShape 40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692" y="8490"/>
                      <a:ext cx="151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18" name="AutoShape 41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294" y="8495"/>
                      <a:ext cx="148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19" name="AutoShape 42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600" y="8490"/>
                      <a:ext cx="151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20" name="AutoShape 43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147" y="8334"/>
                      <a:ext cx="150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21" name="AutoShape 44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457" y="8346"/>
                      <a:ext cx="151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22" name="AutoShape 45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28" y="8678"/>
                      <a:ext cx="151" cy="141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23" name="AutoShape 46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853" y="8678"/>
                      <a:ext cx="150" cy="141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24" name="AutoShape 47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982" y="8834"/>
                      <a:ext cx="151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25" name="AutoShape 48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680" y="8834"/>
                      <a:ext cx="150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26" name="AutoShape 49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282" y="8841"/>
                      <a:ext cx="150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27" name="AutoShape 50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590" y="8834"/>
                      <a:ext cx="148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28" name="AutoShape 51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137" y="8678"/>
                      <a:ext cx="148" cy="141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29" name="AutoShape 52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445" y="8695"/>
                      <a:ext cx="150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</p:grpSp>
            </p:grpSp>
          </p:grpSp>
        </p:grpSp>
      </p:grpSp>
      <p:sp>
        <p:nvSpPr>
          <p:cNvPr id="30" name="Rectangle 3"/>
          <p:cNvSpPr txBox="1">
            <a:spLocks noChangeArrowheads="1"/>
          </p:cNvSpPr>
          <p:nvPr/>
        </p:nvSpPr>
        <p:spPr>
          <a:xfrm>
            <a:off x="550863" y="906464"/>
            <a:ext cx="8534400" cy="481460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altLang="ru-RU" sz="2600" b="1" dirty="0" smtClean="0">
                <a:latin typeface="Arial" panose="020B0604020202020204" pitchFamily="34" charset="0"/>
              </a:rPr>
              <a:t>«</a:t>
            </a:r>
            <a:r>
              <a:rPr lang="en-US" altLang="ru-RU" sz="2600" b="1" dirty="0" smtClean="0">
                <a:latin typeface="Arial" panose="020B0604020202020204" pitchFamily="34" charset="0"/>
              </a:rPr>
              <a:t>INSTAGRAM</a:t>
            </a:r>
            <a:r>
              <a:rPr lang="ru-RU" altLang="ru-RU" sz="2600" b="1" dirty="0" smtClean="0">
                <a:latin typeface="Arial" panose="020B0604020202020204" pitchFamily="34" charset="0"/>
              </a:rPr>
              <a:t>»</a:t>
            </a:r>
            <a:endParaRPr lang="ru-RU" altLang="ru-RU" sz="1800" b="1" dirty="0" smtClean="0">
              <a:latin typeface="Arial" panose="020B0604020202020204" pitchFamily="34" charset="0"/>
            </a:endParaRP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endParaRPr lang="ru-RU" altLang="ru-RU" sz="1800" b="1" dirty="0">
              <a:latin typeface="Arial" panose="020B0604020202020204" pitchFamily="34" charset="0"/>
            </a:endParaRP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endParaRPr lang="ru-RU" altLang="ru-RU" sz="1800" b="1" dirty="0" smtClean="0">
              <a:latin typeface="Arial" panose="020B0604020202020204" pitchFamily="34" charset="0"/>
            </a:endParaRP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endParaRPr lang="ru-RU" altLang="ru-RU" sz="1800" b="1" dirty="0" smtClean="0">
              <a:latin typeface="Arial" panose="020B0604020202020204" pitchFamily="34" charset="0"/>
            </a:endParaRP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endParaRPr lang="ru-RU" altLang="ru-RU" sz="1800" b="1" dirty="0">
              <a:solidFill>
                <a:srgbClr val="F01A1A"/>
              </a:solidFill>
              <a:latin typeface="Arial" panose="020B0604020202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223007" y="1498359"/>
            <a:ext cx="3933832" cy="129266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dirty="0" smtClean="0"/>
              <a:t>Самое большое количество подписчиков среди всех аккаунтов </a:t>
            </a:r>
            <a:r>
              <a:rPr lang="ru-RU" dirty="0" err="1" smtClean="0"/>
              <a:t>ввуза</a:t>
            </a:r>
            <a:endParaRPr lang="ru-RU" dirty="0" smtClean="0"/>
          </a:p>
          <a:p>
            <a:pPr algn="ctr">
              <a:defRPr/>
            </a:pPr>
            <a:r>
              <a:rPr lang="ru-RU" sz="2400" dirty="0" smtClean="0">
                <a:ln>
                  <a:solidFill>
                    <a:srgbClr val="FF0000"/>
                  </a:solidFill>
                </a:ln>
              </a:rPr>
              <a:t>977 человек 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5234333" y="3034700"/>
            <a:ext cx="3909667" cy="101566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dirty="0" smtClean="0"/>
              <a:t>Количество публикаций с нашими уникальными </a:t>
            </a:r>
            <a:r>
              <a:rPr lang="ru-RU" dirty="0" err="1" smtClean="0"/>
              <a:t>хэштегами</a:t>
            </a:r>
            <a:r>
              <a:rPr lang="ru-RU" dirty="0" smtClean="0"/>
              <a:t> более </a:t>
            </a:r>
          </a:p>
          <a:p>
            <a:pPr algn="ctr">
              <a:defRPr/>
            </a:pPr>
            <a:r>
              <a:rPr lang="ru-RU" sz="2400" b="1" dirty="0" smtClean="0">
                <a:ln w="6600">
                  <a:solidFill>
                    <a:srgbClr val="FF0000"/>
                  </a:solidFill>
                  <a:prstDash val="solid"/>
                </a:ln>
                <a:effectLst>
                  <a:outerShdw dist="38100" dir="2700000" algn="tl" rotWithShape="0">
                    <a:schemeClr val="accent2"/>
                  </a:outerShdw>
                </a:effectLst>
              </a:rPr>
              <a:t>2500 тысяч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38" y="1493582"/>
            <a:ext cx="5105462" cy="2574366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1" y="4276458"/>
            <a:ext cx="9144000" cy="76944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dirty="0" smtClean="0"/>
              <a:t>Общее количество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лайков</a:t>
            </a:r>
            <a:r>
              <a:rPr lang="ru-RU" dirty="0" smtClean="0"/>
              <a:t> на всех фотографиях</a:t>
            </a:r>
          </a:p>
          <a:p>
            <a:pPr algn="ctr">
              <a:defRPr/>
            </a:pPr>
            <a:r>
              <a:rPr lang="ru-RU" sz="2400" b="1" dirty="0" smtClean="0">
                <a:ln w="6600">
                  <a:solidFill>
                    <a:srgbClr val="FF0000"/>
                  </a:solidFill>
                  <a:prstDash val="solid"/>
                </a:ln>
                <a:effectLst>
                  <a:outerShdw dist="38100" dir="2700000" algn="tl" rotWithShape="0">
                    <a:schemeClr val="accent2"/>
                  </a:outerShdw>
                </a:effectLst>
              </a:rPr>
              <a:t>35305 тысяч</a:t>
            </a:r>
            <a:endParaRPr lang="ru-RU" dirty="0"/>
          </a:p>
        </p:txBody>
      </p:sp>
      <p:sp>
        <p:nvSpPr>
          <p:cNvPr id="36" name="TextBox 35"/>
          <p:cNvSpPr txBox="1"/>
          <p:nvPr/>
        </p:nvSpPr>
        <p:spPr>
          <a:xfrm>
            <a:off x="0" y="5292121"/>
            <a:ext cx="9152729" cy="104644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dirty="0" smtClean="0"/>
              <a:t>Общее количество фото</a:t>
            </a:r>
          </a:p>
          <a:p>
            <a:pPr algn="ctr">
              <a:defRPr/>
            </a:pPr>
            <a:r>
              <a:rPr lang="ru-RU" sz="2400" b="1" dirty="0" smtClean="0">
                <a:ln w="6600">
                  <a:solidFill>
                    <a:srgbClr val="FF0000"/>
                  </a:solidFill>
                  <a:prstDash val="solid"/>
                </a:ln>
                <a:effectLst>
                  <a:outerShdw dist="38100" dir="2700000" algn="tl" rotWithShape="0">
                    <a:schemeClr val="accent2"/>
                  </a:outerShdw>
                </a:effectLst>
              </a:rPr>
              <a:t>343, что в </a:t>
            </a:r>
            <a:r>
              <a:rPr lang="en-US" sz="2400" b="1" dirty="0" smtClean="0">
                <a:ln w="6600">
                  <a:solidFill>
                    <a:srgbClr val="FF0000"/>
                  </a:solidFill>
                  <a:prstDash val="solid"/>
                </a:ln>
                <a:effectLst>
                  <a:outerShdw dist="38100" dir="2700000" algn="tl" rotWithShape="0">
                    <a:schemeClr val="accent2"/>
                  </a:outerShdw>
                </a:effectLst>
              </a:rPr>
              <a:t>12 </a:t>
            </a:r>
            <a:r>
              <a:rPr lang="ru-RU" sz="2400" b="1" dirty="0" smtClean="0">
                <a:ln w="6600">
                  <a:solidFill>
                    <a:srgbClr val="FF0000"/>
                  </a:solidFill>
                  <a:prstDash val="solid"/>
                </a:ln>
                <a:effectLst>
                  <a:outerShdw dist="38100" dir="2700000" algn="tl" rotWithShape="0">
                    <a:schemeClr val="accent2"/>
                  </a:outerShdw>
                </a:effectLst>
              </a:rPr>
              <a:t>раз больше чем</a:t>
            </a:r>
          </a:p>
          <a:p>
            <a:pPr algn="ctr">
              <a:defRPr/>
            </a:pPr>
            <a:r>
              <a:rPr lang="ru-RU" sz="2000" dirty="0" smtClean="0"/>
              <a:t>В сообществе </a:t>
            </a:r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krasgmu24</a:t>
            </a:r>
            <a:endParaRPr lang="ru-RU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9" name="Выноска-облако 38"/>
          <p:cNvSpPr/>
          <p:nvPr/>
        </p:nvSpPr>
        <p:spPr>
          <a:xfrm>
            <a:off x="82550" y="6392863"/>
            <a:ext cx="633413" cy="366712"/>
          </a:xfrm>
          <a:prstGeom prst="cloudCallout">
            <a:avLst>
              <a:gd name="adj1" fmla="val -59188"/>
              <a:gd name="adj2" fmla="val 73376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smtClean="0">
                <a:latin typeface="Gabriola" panose="04040605051002020D02" pitchFamily="82" charset="0"/>
              </a:rPr>
              <a:t>16</a:t>
            </a:r>
            <a:endParaRPr lang="ru-RU" sz="2000" b="1" dirty="0">
              <a:latin typeface="Gabriola" panose="04040605051002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71793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2" grpId="0" animBg="1"/>
      <p:bldP spid="33" grpId="0" animBg="1"/>
      <p:bldP spid="35" grpId="0" animBg="1"/>
      <p:bldP spid="3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78" name="Group 29"/>
          <p:cNvGrpSpPr>
            <a:grpSpLocks/>
          </p:cNvGrpSpPr>
          <p:nvPr/>
        </p:nvGrpSpPr>
        <p:grpSpPr bwMode="auto">
          <a:xfrm>
            <a:off x="228600" y="76200"/>
            <a:ext cx="8458200" cy="838200"/>
            <a:chOff x="1913" y="1134"/>
            <a:chExt cx="8961" cy="1287"/>
          </a:xfrm>
        </p:grpSpPr>
        <p:sp>
          <p:nvSpPr>
            <p:cNvPr id="24587" name="Text Box 30"/>
            <p:cNvSpPr txBox="1">
              <a:spLocks noChangeArrowheads="1"/>
            </p:cNvSpPr>
            <p:nvPr/>
          </p:nvSpPr>
          <p:spPr bwMode="auto">
            <a:xfrm>
              <a:off x="6111" y="1220"/>
              <a:ext cx="4763" cy="1107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Aft>
                  <a:spcPts val="1000"/>
                </a:spcAft>
              </a:pPr>
              <a:endParaRPr lang="ru-RU" altLang="ru-RU" sz="1100">
                <a:latin typeface="Times New Roman" panose="02020603050405020304" pitchFamily="18" charset="0"/>
              </a:endParaRPr>
            </a:p>
            <a:p>
              <a:pPr eaLnBrk="1" hangingPunct="1">
                <a:lnSpc>
                  <a:spcPct val="96000"/>
                </a:lnSpc>
                <a:spcAft>
                  <a:spcPts val="1000"/>
                </a:spcAft>
              </a:pPr>
              <a:r>
                <a:rPr lang="ru-RU" altLang="ru-RU" sz="1100" b="1" i="1">
                  <a:solidFill>
                    <a:srgbClr val="FFFFFF"/>
                  </a:solidFill>
                  <a:latin typeface="Calibri" panose="020F0502020204030204" pitchFamily="34" charset="0"/>
                </a:rPr>
                <a:t> </a:t>
              </a:r>
              <a:endParaRPr lang="ru-RU" altLang="ru-RU" sz="1100" b="1" i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  <a:p>
              <a:pPr eaLnBrk="1" hangingPunct="1"/>
              <a:endParaRPr lang="ru-RU" altLang="ru-RU"/>
            </a:p>
          </p:txBody>
        </p:sp>
        <p:grpSp>
          <p:nvGrpSpPr>
            <p:cNvPr id="24588" name="Group 31"/>
            <p:cNvGrpSpPr>
              <a:grpSpLocks noChangeAspect="1"/>
            </p:cNvGrpSpPr>
            <p:nvPr/>
          </p:nvGrpSpPr>
          <p:grpSpPr bwMode="auto">
            <a:xfrm>
              <a:off x="1913" y="1134"/>
              <a:ext cx="8797" cy="1287"/>
              <a:chOff x="1836" y="7993"/>
              <a:chExt cx="8797" cy="1287"/>
            </a:xfrm>
          </p:grpSpPr>
          <p:sp>
            <p:nvSpPr>
              <p:cNvPr id="24589" name="AutoShape 32"/>
              <p:cNvSpPr>
                <a:spLocks noChangeAspect="1" noChangeArrowheads="1"/>
              </p:cNvSpPr>
              <p:nvPr/>
            </p:nvSpPr>
            <p:spPr bwMode="auto">
              <a:xfrm>
                <a:off x="1836" y="7993"/>
                <a:ext cx="8797" cy="12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grpSp>
            <p:nvGrpSpPr>
              <p:cNvPr id="24590" name="Group 33"/>
              <p:cNvGrpSpPr>
                <a:grpSpLocks/>
              </p:cNvGrpSpPr>
              <p:nvPr/>
            </p:nvGrpSpPr>
            <p:grpSpPr bwMode="auto">
              <a:xfrm>
                <a:off x="2244" y="8093"/>
                <a:ext cx="7974" cy="1093"/>
                <a:chOff x="2244" y="8093"/>
                <a:chExt cx="7974" cy="1093"/>
              </a:xfrm>
            </p:grpSpPr>
            <p:pic>
              <p:nvPicPr>
                <p:cNvPr id="24591" name="Picture 34" descr="logo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244" y="8093"/>
                  <a:ext cx="3720" cy="109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pSp>
              <p:nvGrpSpPr>
                <p:cNvPr id="24592" name="Group 35"/>
                <p:cNvGrpSpPr>
                  <a:grpSpLocks/>
                </p:cNvGrpSpPr>
                <p:nvPr/>
              </p:nvGrpSpPr>
              <p:grpSpPr bwMode="auto">
                <a:xfrm>
                  <a:off x="6530" y="8333"/>
                  <a:ext cx="3688" cy="651"/>
                  <a:chOff x="6530" y="8333"/>
                  <a:chExt cx="3688" cy="651"/>
                </a:xfrm>
              </p:grpSpPr>
              <p:sp>
                <p:nvSpPr>
                  <p:cNvPr id="24593" name="Text Box 3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8328" y="8377"/>
                    <a:ext cx="1890" cy="547"/>
                  </a:xfrm>
                  <a:prstGeom prst="rect">
                    <a:avLst/>
                  </a:prstGeom>
                  <a:solidFill>
                    <a:srgbClr val="FFFFFF">
                      <a:alpha val="0"/>
                    </a:srgbClr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lIns="0" tIns="0" rIns="0" bIns="0"/>
                  <a:lstStyle>
                    <a:lvl1pPr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pPr algn="ctr" eaLnBrk="1" hangingPunct="1">
                      <a:spcAft>
                        <a:spcPts val="1000"/>
                      </a:spcAft>
                    </a:pPr>
                    <a:r>
                      <a:rPr lang="ru-RU" altLang="ru-RU" sz="2000" b="1" i="1">
                        <a:solidFill>
                          <a:srgbClr val="FFFFFF"/>
                        </a:solidFill>
                        <a:latin typeface="Arial" panose="020B0604020202020204" pitchFamily="34" charset="0"/>
                      </a:rPr>
                      <a:t>ФФМО</a:t>
                    </a:r>
                    <a:endParaRPr lang="ru-RU" altLang="ru-RU"/>
                  </a:p>
                </p:txBody>
              </p:sp>
              <p:grpSp>
                <p:nvGrpSpPr>
                  <p:cNvPr id="24594" name="Group 37"/>
                  <p:cNvGrpSpPr>
                    <a:grpSpLocks/>
                  </p:cNvGrpSpPr>
                  <p:nvPr/>
                </p:nvGrpSpPr>
                <p:grpSpPr bwMode="auto">
                  <a:xfrm>
                    <a:off x="6530" y="8333"/>
                    <a:ext cx="1219" cy="651"/>
                    <a:chOff x="6530" y="8333"/>
                    <a:chExt cx="1219" cy="651"/>
                  </a:xfrm>
                </p:grpSpPr>
                <p:sp>
                  <p:nvSpPr>
                    <p:cNvPr id="12" name="AutoShape 38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42" y="8332"/>
                      <a:ext cx="148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13" name="AutoShape 39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865" y="8332"/>
                      <a:ext cx="148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14" name="AutoShape 40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692" y="8488"/>
                      <a:ext cx="151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15" name="AutoShape 41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294" y="8493"/>
                      <a:ext cx="148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16" name="AutoShape 42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600" y="8488"/>
                      <a:ext cx="151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17" name="AutoShape 43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147" y="8332"/>
                      <a:ext cx="150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18" name="AutoShape 44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457" y="8344"/>
                      <a:ext cx="151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19" name="AutoShape 45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28" y="8676"/>
                      <a:ext cx="151" cy="141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20" name="AutoShape 46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853" y="8676"/>
                      <a:ext cx="150" cy="141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21" name="AutoShape 47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983" y="8832"/>
                      <a:ext cx="151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22" name="AutoShape 48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680" y="8832"/>
                      <a:ext cx="150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23" name="AutoShape 49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282" y="8839"/>
                      <a:ext cx="150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24" name="AutoShape 50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590" y="8832"/>
                      <a:ext cx="148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25" name="AutoShape 51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137" y="8676"/>
                      <a:ext cx="148" cy="141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26" name="AutoShape 52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445" y="8693"/>
                      <a:ext cx="150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</p:grpSp>
            </p:grpSp>
          </p:grpSp>
        </p:grpSp>
      </p:grpSp>
      <p:sp>
        <p:nvSpPr>
          <p:cNvPr id="24579" name="Rectangle 3"/>
          <p:cNvSpPr txBox="1">
            <a:spLocks noChangeArrowheads="1"/>
          </p:cNvSpPr>
          <p:nvPr/>
        </p:nvSpPr>
        <p:spPr bwMode="auto">
          <a:xfrm>
            <a:off x="387350" y="962025"/>
            <a:ext cx="8534400" cy="513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0002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4574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9146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3718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buFont typeface="Wingdings" panose="05000000000000000000" pitchFamily="2" charset="2"/>
              <a:buNone/>
            </a:pPr>
            <a:r>
              <a:rPr lang="ru-RU" altLang="ru-RU" sz="2400" b="1" dirty="0">
                <a:latin typeface="Arial" panose="020B0604020202020204" pitchFamily="34" charset="0"/>
              </a:rPr>
              <a:t>Произошли изменения в нашем уютном </a:t>
            </a:r>
            <a:r>
              <a:rPr lang="ru-RU" altLang="ru-RU" sz="2400" b="1" dirty="0" smtClean="0">
                <a:latin typeface="Arial" panose="020B0604020202020204" pitchFamily="34" charset="0"/>
              </a:rPr>
              <a:t>«Домике»</a:t>
            </a:r>
            <a:endParaRPr lang="ru-RU" altLang="ru-RU" sz="2400" b="1" dirty="0">
              <a:latin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" y="1411768"/>
            <a:ext cx="9144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Самое масштабное </a:t>
            </a:r>
            <a:r>
              <a:rPr lang="ru-RU" b="1" dirty="0"/>
              <a:t>и грандиозное событие, которое произошло в кругу СС – ремонт нашего родного </a:t>
            </a:r>
            <a:r>
              <a:rPr lang="ru-RU" b="1" dirty="0" smtClean="0"/>
              <a:t>кабинета. </a:t>
            </a:r>
            <a:r>
              <a:rPr lang="ru-RU" b="1" dirty="0"/>
              <a:t>Каждый вложил частичку себя. Кто-то клеил обои, кто-то убирался, кто пилил…все проделали невероятную работу! Такого кабинета у нас не было бы, если бы не потрясающее </a:t>
            </a:r>
            <a:r>
              <a:rPr lang="ru-RU" b="1" dirty="0" smtClean="0"/>
              <a:t>воображение нашего дизайнера Екатерина </a:t>
            </a:r>
            <a:r>
              <a:rPr lang="ru-RU" b="1" dirty="0" err="1" smtClean="0"/>
              <a:t>Энцы</a:t>
            </a:r>
            <a:r>
              <a:rPr lang="ru-RU" b="1" dirty="0"/>
              <a:t>!</a:t>
            </a:r>
            <a:r>
              <a:rPr lang="ru-RU" b="1" dirty="0" smtClean="0"/>
              <a:t> </a:t>
            </a:r>
          </a:p>
          <a:p>
            <a:pPr algn="ctr"/>
            <a:r>
              <a:rPr lang="ru-RU" b="1" dirty="0" smtClean="0"/>
              <a:t>И средства и время вложенные каждым из нас для нашего же уюта!</a:t>
            </a:r>
            <a:endParaRPr lang="ru-RU" b="1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575" y="2946009"/>
            <a:ext cx="2059864" cy="15448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123" y="2946008"/>
            <a:ext cx="2059865" cy="15448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564814" y="4651162"/>
            <a:ext cx="2059865" cy="15448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30" r="20463"/>
          <a:stretch/>
        </p:blipFill>
        <p:spPr>
          <a:xfrm rot="5400000">
            <a:off x="2608907" y="4355913"/>
            <a:ext cx="1533842" cy="20540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295" y="4651164"/>
            <a:ext cx="2059863" cy="15448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8672" y="2946008"/>
            <a:ext cx="2059865" cy="15448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78" y="4615993"/>
            <a:ext cx="2059865" cy="15448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4" name="Picture 4" descr="http://cs631122.vk.me/v631122948/cc03/bDXyLsCnCeQ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4635" t="3259" r="11267" b="6338"/>
          <a:stretch/>
        </p:blipFill>
        <p:spPr bwMode="auto">
          <a:xfrm rot="16200000">
            <a:off x="385105" y="2687881"/>
            <a:ext cx="1544899" cy="206115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8" name="Выноска-облако 47"/>
          <p:cNvSpPr/>
          <p:nvPr/>
        </p:nvSpPr>
        <p:spPr>
          <a:xfrm>
            <a:off x="82550" y="6392863"/>
            <a:ext cx="633413" cy="366712"/>
          </a:xfrm>
          <a:prstGeom prst="cloudCallout">
            <a:avLst>
              <a:gd name="adj1" fmla="val -59188"/>
              <a:gd name="adj2" fmla="val 73376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smtClean="0">
                <a:latin typeface="Gabriola" panose="04040605051002020D02" pitchFamily="82" charset="0"/>
              </a:rPr>
              <a:t>17</a:t>
            </a:r>
            <a:endParaRPr lang="ru-RU" sz="2000" b="1" dirty="0">
              <a:latin typeface="Gabriola" panose="04040605051002020D02" pitchFamily="82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9" grpId="0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304800"/>
            <a:ext cx="3860801" cy="28956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467100"/>
            <a:ext cx="3886200" cy="29337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07" t="4982" r="4411" b="5011"/>
          <a:stretch/>
        </p:blipFill>
        <p:spPr>
          <a:xfrm>
            <a:off x="457200" y="304800"/>
            <a:ext cx="3886200" cy="28956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8674" name="Picture 2" descr="https://pp.vk.me/c633919/v633919022/2c645/C-m7pUAl6Kk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460"/>
          <a:stretch/>
        </p:blipFill>
        <p:spPr bwMode="auto">
          <a:xfrm>
            <a:off x="4800599" y="3461237"/>
            <a:ext cx="3860802" cy="29395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12" name="Выноска-облако 11"/>
          <p:cNvSpPr/>
          <p:nvPr/>
        </p:nvSpPr>
        <p:spPr>
          <a:xfrm>
            <a:off x="82550" y="6392863"/>
            <a:ext cx="633413" cy="366712"/>
          </a:xfrm>
          <a:prstGeom prst="cloudCallout">
            <a:avLst>
              <a:gd name="adj1" fmla="val -59188"/>
              <a:gd name="adj2" fmla="val 73376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smtClean="0">
                <a:latin typeface="Gabriola" panose="04040605051002020D02" pitchFamily="82" charset="0"/>
              </a:rPr>
              <a:t>18</a:t>
            </a:r>
            <a:endParaRPr lang="ru-RU" sz="2000" b="1" dirty="0">
              <a:latin typeface="Gabriola" panose="04040605051002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20291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57800" cy="39433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4343400"/>
            <a:ext cx="2937617" cy="2286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2234" y="2616951"/>
            <a:ext cx="5451766" cy="41426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152400"/>
            <a:ext cx="3196483" cy="23061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2" name="Выноска-облако 11"/>
          <p:cNvSpPr/>
          <p:nvPr/>
        </p:nvSpPr>
        <p:spPr>
          <a:xfrm>
            <a:off x="82550" y="6392863"/>
            <a:ext cx="633413" cy="366712"/>
          </a:xfrm>
          <a:prstGeom prst="cloudCallout">
            <a:avLst>
              <a:gd name="adj1" fmla="val -59188"/>
              <a:gd name="adj2" fmla="val 73376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smtClean="0">
                <a:latin typeface="Gabriola" panose="04040605051002020D02" pitchFamily="82" charset="0"/>
              </a:rPr>
              <a:t>19</a:t>
            </a:r>
            <a:endParaRPr lang="ru-RU" sz="2000" b="1" dirty="0">
              <a:latin typeface="Gabriola" panose="04040605051002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15112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41300" y="1371600"/>
            <a:ext cx="8915400" cy="4401205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>
              <a:buSzPct val="101000"/>
              <a:buFont typeface="Wingdings" panose="05000000000000000000" pitchFamily="2" charset="2"/>
              <a:buChar char="v"/>
              <a:defRPr/>
            </a:pPr>
            <a:r>
              <a:rPr lang="ru-RU" sz="2800" b="1" dirty="0">
                <a:latin typeface="+mj-lt"/>
              </a:rPr>
              <a:t>Волонтерское движение (сопровождение    мероприятий, социальное </a:t>
            </a:r>
            <a:r>
              <a:rPr lang="ru-RU" sz="2800" b="1" dirty="0" err="1">
                <a:latin typeface="+mj-lt"/>
              </a:rPr>
              <a:t>волонтерство</a:t>
            </a:r>
            <a:r>
              <a:rPr lang="ru-RU" sz="2800" b="1" dirty="0">
                <a:latin typeface="+mj-lt"/>
              </a:rPr>
              <a:t>)</a:t>
            </a:r>
            <a:r>
              <a:rPr lang="en-US" sz="2800" b="1" dirty="0">
                <a:latin typeface="+mj-lt"/>
              </a:rPr>
              <a:t> </a:t>
            </a:r>
            <a:endParaRPr lang="ru-RU" sz="2800" b="1" dirty="0">
              <a:latin typeface="+mj-lt"/>
            </a:endParaRPr>
          </a:p>
          <a:p>
            <a:pPr marL="571500" indent="-571500">
              <a:buSzPct val="101000"/>
              <a:buFont typeface="Wingdings" panose="05000000000000000000" pitchFamily="2" charset="2"/>
              <a:buChar char="v"/>
              <a:defRPr/>
            </a:pPr>
            <a:r>
              <a:rPr lang="ru-RU" sz="2800" b="1" dirty="0" err="1">
                <a:latin typeface="+mj-lt"/>
              </a:rPr>
              <a:t>Профориентационная</a:t>
            </a:r>
            <a:r>
              <a:rPr lang="ru-RU" sz="2800" b="1" dirty="0">
                <a:latin typeface="+mj-lt"/>
              </a:rPr>
              <a:t> работа (день открытых дверей, день абитуриента, экскурсии для абитуриентов)</a:t>
            </a:r>
            <a:r>
              <a:rPr lang="en-US" sz="2800" b="1" dirty="0">
                <a:latin typeface="+mj-lt"/>
              </a:rPr>
              <a:t> </a:t>
            </a:r>
            <a:endParaRPr lang="ru-RU" sz="2800" b="1" dirty="0">
              <a:latin typeface="+mj-lt"/>
            </a:endParaRPr>
          </a:p>
          <a:p>
            <a:pPr marL="571500" indent="-571500">
              <a:buSzPct val="101000"/>
              <a:buFont typeface="Wingdings" panose="05000000000000000000" pitchFamily="2" charset="2"/>
              <a:buChar char="v"/>
              <a:defRPr/>
            </a:pPr>
            <a:r>
              <a:rPr lang="ru-RU" sz="2800" b="1" dirty="0">
                <a:latin typeface="+mj-lt"/>
              </a:rPr>
              <a:t>Помощь в подъеме студентов (наставничество, адаптация студентов)</a:t>
            </a:r>
            <a:r>
              <a:rPr lang="en-US" sz="2800" b="1" dirty="0">
                <a:latin typeface="+mj-lt"/>
              </a:rPr>
              <a:t> </a:t>
            </a:r>
            <a:endParaRPr lang="ru-RU" sz="2800" b="1" dirty="0">
              <a:latin typeface="+mj-lt"/>
            </a:endParaRPr>
          </a:p>
          <a:p>
            <a:pPr marL="571500" indent="-571500">
              <a:buSzPct val="101000"/>
              <a:buFont typeface="Wingdings" panose="05000000000000000000" pitchFamily="2" charset="2"/>
              <a:buChar char="v"/>
              <a:defRPr/>
            </a:pPr>
            <a:r>
              <a:rPr lang="ru-RU" sz="2800" b="1" dirty="0">
                <a:latin typeface="+mj-lt"/>
              </a:rPr>
              <a:t>Организация массовых мероприятий </a:t>
            </a:r>
            <a:r>
              <a:rPr lang="en-US" sz="2800" b="1" dirty="0">
                <a:latin typeface="+mj-lt"/>
              </a:rPr>
              <a:t> </a:t>
            </a:r>
            <a:endParaRPr lang="ru-RU" sz="2800" b="1" dirty="0">
              <a:latin typeface="+mj-lt"/>
            </a:endParaRPr>
          </a:p>
          <a:p>
            <a:pPr marL="571500" indent="-571500">
              <a:buSzPct val="101000"/>
              <a:buFont typeface="Wingdings" panose="05000000000000000000" pitchFamily="2" charset="2"/>
              <a:buChar char="v"/>
              <a:defRPr/>
            </a:pPr>
            <a:r>
              <a:rPr lang="ru-RU" sz="2800" b="1" dirty="0">
                <a:latin typeface="+mj-lt"/>
              </a:rPr>
              <a:t>Учебный, интеллектуальный клуб ФФМО</a:t>
            </a:r>
            <a:r>
              <a:rPr lang="en-US" sz="2800" b="1" dirty="0">
                <a:latin typeface="+mj-lt"/>
              </a:rPr>
              <a:t> </a:t>
            </a:r>
            <a:endParaRPr lang="ru-RU" sz="2800" b="1" dirty="0">
              <a:latin typeface="+mj-lt"/>
            </a:endParaRPr>
          </a:p>
          <a:p>
            <a:pPr marL="571500" indent="-571500">
              <a:buSzPct val="101000"/>
              <a:buFont typeface="Wingdings" panose="05000000000000000000" pitchFamily="2" charset="2"/>
              <a:buChar char="v"/>
              <a:defRPr/>
            </a:pPr>
            <a:r>
              <a:rPr lang="ru-RU" sz="2800" b="1" dirty="0" smtClean="0">
                <a:latin typeface="+mj-lt"/>
              </a:rPr>
              <a:t>ЗОЖ</a:t>
            </a:r>
          </a:p>
          <a:p>
            <a:pPr marL="571500" indent="-571500">
              <a:buSzPct val="101000"/>
              <a:buFont typeface="Wingdings" panose="05000000000000000000" pitchFamily="2" charset="2"/>
              <a:buChar char="v"/>
              <a:defRPr/>
            </a:pPr>
            <a:r>
              <a:rPr lang="en-US" sz="2800" b="1" dirty="0" smtClean="0">
                <a:latin typeface="+mj-lt"/>
              </a:rPr>
              <a:t>PR </a:t>
            </a:r>
            <a:r>
              <a:rPr lang="ru-RU" sz="2800" b="1" dirty="0" smtClean="0">
                <a:latin typeface="+mj-lt"/>
              </a:rPr>
              <a:t>отдел*</a:t>
            </a:r>
            <a:endParaRPr lang="ru-RU" sz="2800" b="1" dirty="0">
              <a:latin typeface="+mj-lt"/>
            </a:endParaRPr>
          </a:p>
        </p:txBody>
      </p:sp>
      <p:grpSp>
        <p:nvGrpSpPr>
          <p:cNvPr id="7172" name="Group 29"/>
          <p:cNvGrpSpPr>
            <a:grpSpLocks/>
          </p:cNvGrpSpPr>
          <p:nvPr/>
        </p:nvGrpSpPr>
        <p:grpSpPr bwMode="auto">
          <a:xfrm>
            <a:off x="0" y="228600"/>
            <a:ext cx="8777288" cy="838200"/>
            <a:chOff x="1913" y="1134"/>
            <a:chExt cx="9299" cy="1287"/>
          </a:xfrm>
        </p:grpSpPr>
        <p:sp>
          <p:nvSpPr>
            <p:cNvPr id="7173" name="Text Box 30"/>
            <p:cNvSpPr txBox="1">
              <a:spLocks noChangeArrowheads="1"/>
            </p:cNvSpPr>
            <p:nvPr/>
          </p:nvSpPr>
          <p:spPr bwMode="auto">
            <a:xfrm>
              <a:off x="6449" y="1238"/>
              <a:ext cx="4763" cy="1107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Aft>
                  <a:spcPts val="1000"/>
                </a:spcAft>
              </a:pPr>
              <a:endParaRPr lang="ru-RU" altLang="ru-RU" sz="1100">
                <a:latin typeface="Times New Roman" panose="02020603050405020304" pitchFamily="18" charset="0"/>
              </a:endParaRPr>
            </a:p>
            <a:p>
              <a:pPr eaLnBrk="1" hangingPunct="1">
                <a:lnSpc>
                  <a:spcPct val="96000"/>
                </a:lnSpc>
                <a:spcAft>
                  <a:spcPts val="1000"/>
                </a:spcAft>
              </a:pPr>
              <a:r>
                <a:rPr lang="ru-RU" altLang="ru-RU" sz="1100" b="1" i="1">
                  <a:solidFill>
                    <a:srgbClr val="FFFFFF"/>
                  </a:solidFill>
                  <a:latin typeface="Calibri" panose="020F0502020204030204" pitchFamily="34" charset="0"/>
                </a:rPr>
                <a:t> </a:t>
              </a:r>
              <a:endParaRPr lang="ru-RU" altLang="ru-RU" sz="1100" b="1" i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  <a:p>
              <a:pPr eaLnBrk="1" hangingPunct="1"/>
              <a:endParaRPr lang="ru-RU" altLang="ru-RU"/>
            </a:p>
          </p:txBody>
        </p:sp>
        <p:grpSp>
          <p:nvGrpSpPr>
            <p:cNvPr id="7174" name="Group 31"/>
            <p:cNvGrpSpPr>
              <a:grpSpLocks noChangeAspect="1"/>
            </p:cNvGrpSpPr>
            <p:nvPr/>
          </p:nvGrpSpPr>
          <p:grpSpPr bwMode="auto">
            <a:xfrm>
              <a:off x="1913" y="1134"/>
              <a:ext cx="8797" cy="1287"/>
              <a:chOff x="1836" y="7993"/>
              <a:chExt cx="8797" cy="1287"/>
            </a:xfrm>
          </p:grpSpPr>
          <p:sp>
            <p:nvSpPr>
              <p:cNvPr id="7175" name="AutoShape 32"/>
              <p:cNvSpPr>
                <a:spLocks noChangeAspect="1" noChangeArrowheads="1"/>
              </p:cNvSpPr>
              <p:nvPr/>
            </p:nvSpPr>
            <p:spPr bwMode="auto">
              <a:xfrm>
                <a:off x="1836" y="7993"/>
                <a:ext cx="8797" cy="12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grpSp>
            <p:nvGrpSpPr>
              <p:cNvPr id="7176" name="Group 33"/>
              <p:cNvGrpSpPr>
                <a:grpSpLocks/>
              </p:cNvGrpSpPr>
              <p:nvPr/>
            </p:nvGrpSpPr>
            <p:grpSpPr bwMode="auto">
              <a:xfrm>
                <a:off x="2414" y="8121"/>
                <a:ext cx="7804" cy="1093"/>
                <a:chOff x="2414" y="8121"/>
                <a:chExt cx="7804" cy="1093"/>
              </a:xfrm>
            </p:grpSpPr>
            <p:pic>
              <p:nvPicPr>
                <p:cNvPr id="7177" name="Picture 34" descr="logo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414" y="8121"/>
                  <a:ext cx="3720" cy="109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pSp>
              <p:nvGrpSpPr>
                <p:cNvPr id="7178" name="Group 35"/>
                <p:cNvGrpSpPr>
                  <a:grpSpLocks/>
                </p:cNvGrpSpPr>
                <p:nvPr/>
              </p:nvGrpSpPr>
              <p:grpSpPr bwMode="auto">
                <a:xfrm>
                  <a:off x="6530" y="8333"/>
                  <a:ext cx="3688" cy="651"/>
                  <a:chOff x="6530" y="8333"/>
                  <a:chExt cx="3688" cy="651"/>
                </a:xfrm>
              </p:grpSpPr>
              <p:sp>
                <p:nvSpPr>
                  <p:cNvPr id="7179" name="Text Box 3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8328" y="8377"/>
                    <a:ext cx="1890" cy="547"/>
                  </a:xfrm>
                  <a:prstGeom prst="rect">
                    <a:avLst/>
                  </a:prstGeom>
                  <a:solidFill>
                    <a:srgbClr val="FFFFFF">
                      <a:alpha val="0"/>
                    </a:srgbClr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lIns="0" tIns="0" rIns="0" bIns="0"/>
                  <a:lstStyle>
                    <a:lvl1pPr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pPr algn="ctr" eaLnBrk="1" hangingPunct="1">
                      <a:spcAft>
                        <a:spcPts val="1000"/>
                      </a:spcAft>
                    </a:pPr>
                    <a:r>
                      <a:rPr lang="ru-RU" altLang="ru-RU" sz="2000" b="1" i="1">
                        <a:solidFill>
                          <a:srgbClr val="FFFFFF"/>
                        </a:solidFill>
                        <a:latin typeface="Arial" panose="020B0604020202020204" pitchFamily="34" charset="0"/>
                      </a:rPr>
                      <a:t>ФФМО</a:t>
                    </a:r>
                    <a:endParaRPr lang="ru-RU" altLang="ru-RU"/>
                  </a:p>
                </p:txBody>
              </p:sp>
              <p:grpSp>
                <p:nvGrpSpPr>
                  <p:cNvPr id="7180" name="Group 37"/>
                  <p:cNvGrpSpPr>
                    <a:grpSpLocks/>
                  </p:cNvGrpSpPr>
                  <p:nvPr/>
                </p:nvGrpSpPr>
                <p:grpSpPr bwMode="auto">
                  <a:xfrm>
                    <a:off x="6530" y="8333"/>
                    <a:ext cx="1219" cy="651"/>
                    <a:chOff x="6530" y="8333"/>
                    <a:chExt cx="1219" cy="651"/>
                  </a:xfrm>
                </p:grpSpPr>
                <p:sp>
                  <p:nvSpPr>
                    <p:cNvPr id="14" name="AutoShape 38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42" y="8334"/>
                      <a:ext cx="148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15" name="AutoShape 39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865" y="8334"/>
                      <a:ext cx="148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16" name="AutoShape 40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692" y="8490"/>
                      <a:ext cx="151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17" name="AutoShape 41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294" y="8495"/>
                      <a:ext cx="148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18" name="AutoShape 42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600" y="8490"/>
                      <a:ext cx="151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19" name="AutoShape 43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147" y="8334"/>
                      <a:ext cx="150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20" name="AutoShape 44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457" y="8346"/>
                      <a:ext cx="151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21" name="AutoShape 45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28" y="8678"/>
                      <a:ext cx="151" cy="141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22" name="AutoShape 46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853" y="8678"/>
                      <a:ext cx="150" cy="141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23" name="AutoShape 47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982" y="8834"/>
                      <a:ext cx="151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24" name="AutoShape 48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680" y="8834"/>
                      <a:ext cx="150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25" name="AutoShape 49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282" y="8841"/>
                      <a:ext cx="150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26" name="AutoShape 50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590" y="8834"/>
                      <a:ext cx="148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27" name="AutoShape 51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137" y="8678"/>
                      <a:ext cx="148" cy="141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28" name="AutoShape 52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445" y="8695"/>
                      <a:ext cx="150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</p:grpSp>
            </p:grpSp>
          </p:grpSp>
        </p:grpSp>
      </p:grpSp>
      <p:sp>
        <p:nvSpPr>
          <p:cNvPr id="31" name="Выноска-облако 30"/>
          <p:cNvSpPr/>
          <p:nvPr/>
        </p:nvSpPr>
        <p:spPr>
          <a:xfrm>
            <a:off x="82550" y="6392863"/>
            <a:ext cx="633413" cy="366712"/>
          </a:xfrm>
          <a:prstGeom prst="cloudCallout">
            <a:avLst>
              <a:gd name="adj1" fmla="val -59188"/>
              <a:gd name="adj2" fmla="val 73376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smtClean="0">
                <a:latin typeface="Gabriola" panose="04040605051002020D02" pitchFamily="82" charset="0"/>
              </a:rPr>
              <a:t>2</a:t>
            </a:r>
            <a:endParaRPr lang="ru-RU" sz="2000" b="1" dirty="0">
              <a:latin typeface="Gabriola" panose="04040605051002020D02" pitchFamily="82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allAtOnce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8644" y="1439863"/>
            <a:ext cx="2859291" cy="21444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399" y="3809146"/>
            <a:ext cx="3368821" cy="25837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9917" y="3809146"/>
            <a:ext cx="3444956" cy="25837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2296" name="Group 29"/>
          <p:cNvGrpSpPr>
            <a:grpSpLocks/>
          </p:cNvGrpSpPr>
          <p:nvPr/>
        </p:nvGrpSpPr>
        <p:grpSpPr bwMode="auto">
          <a:xfrm>
            <a:off x="82550" y="112713"/>
            <a:ext cx="8777288" cy="838200"/>
            <a:chOff x="1913" y="1134"/>
            <a:chExt cx="9299" cy="1287"/>
          </a:xfrm>
        </p:grpSpPr>
        <p:sp>
          <p:nvSpPr>
            <p:cNvPr id="12322" name="Text Box 30"/>
            <p:cNvSpPr txBox="1">
              <a:spLocks noChangeArrowheads="1"/>
            </p:cNvSpPr>
            <p:nvPr/>
          </p:nvSpPr>
          <p:spPr bwMode="auto">
            <a:xfrm>
              <a:off x="6449" y="1238"/>
              <a:ext cx="4763" cy="1107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Aft>
                  <a:spcPts val="1000"/>
                </a:spcAft>
              </a:pPr>
              <a:endParaRPr lang="ru-RU" altLang="ru-RU" sz="1100">
                <a:latin typeface="Times New Roman" panose="02020603050405020304" pitchFamily="18" charset="0"/>
              </a:endParaRPr>
            </a:p>
            <a:p>
              <a:pPr eaLnBrk="1" hangingPunct="1">
                <a:lnSpc>
                  <a:spcPct val="96000"/>
                </a:lnSpc>
                <a:spcAft>
                  <a:spcPts val="1000"/>
                </a:spcAft>
              </a:pPr>
              <a:r>
                <a:rPr lang="ru-RU" altLang="ru-RU" sz="1100" b="1" i="1">
                  <a:solidFill>
                    <a:srgbClr val="FFFFFF"/>
                  </a:solidFill>
                  <a:latin typeface="Calibri" panose="020F0502020204030204" pitchFamily="34" charset="0"/>
                </a:rPr>
                <a:t> </a:t>
              </a:r>
              <a:endParaRPr lang="ru-RU" altLang="ru-RU" sz="1100" b="1" i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  <a:p>
              <a:pPr eaLnBrk="1" hangingPunct="1"/>
              <a:endParaRPr lang="ru-RU" altLang="ru-RU"/>
            </a:p>
          </p:txBody>
        </p:sp>
        <p:grpSp>
          <p:nvGrpSpPr>
            <p:cNvPr id="12323" name="Group 31"/>
            <p:cNvGrpSpPr>
              <a:grpSpLocks noChangeAspect="1"/>
            </p:cNvGrpSpPr>
            <p:nvPr/>
          </p:nvGrpSpPr>
          <p:grpSpPr bwMode="auto">
            <a:xfrm>
              <a:off x="1913" y="1134"/>
              <a:ext cx="8797" cy="1287"/>
              <a:chOff x="1836" y="7993"/>
              <a:chExt cx="8797" cy="1287"/>
            </a:xfrm>
          </p:grpSpPr>
          <p:sp>
            <p:nvSpPr>
              <p:cNvPr id="12324" name="AutoShape 32"/>
              <p:cNvSpPr>
                <a:spLocks noChangeAspect="1" noChangeArrowheads="1"/>
              </p:cNvSpPr>
              <p:nvPr/>
            </p:nvSpPr>
            <p:spPr bwMode="auto">
              <a:xfrm>
                <a:off x="1836" y="7993"/>
                <a:ext cx="8797" cy="12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grpSp>
            <p:nvGrpSpPr>
              <p:cNvPr id="12325" name="Group 33"/>
              <p:cNvGrpSpPr>
                <a:grpSpLocks/>
              </p:cNvGrpSpPr>
              <p:nvPr/>
            </p:nvGrpSpPr>
            <p:grpSpPr bwMode="auto">
              <a:xfrm>
                <a:off x="2414" y="8121"/>
                <a:ext cx="7804" cy="1093"/>
                <a:chOff x="2414" y="8121"/>
                <a:chExt cx="7804" cy="1093"/>
              </a:xfrm>
            </p:grpSpPr>
            <p:pic>
              <p:nvPicPr>
                <p:cNvPr id="12326" name="Picture 34" descr="logo"/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414" y="8121"/>
                  <a:ext cx="3720" cy="109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pSp>
              <p:nvGrpSpPr>
                <p:cNvPr id="12327" name="Group 35"/>
                <p:cNvGrpSpPr>
                  <a:grpSpLocks/>
                </p:cNvGrpSpPr>
                <p:nvPr/>
              </p:nvGrpSpPr>
              <p:grpSpPr bwMode="auto">
                <a:xfrm>
                  <a:off x="6530" y="8333"/>
                  <a:ext cx="3688" cy="651"/>
                  <a:chOff x="6530" y="8333"/>
                  <a:chExt cx="3688" cy="651"/>
                </a:xfrm>
              </p:grpSpPr>
              <p:sp>
                <p:nvSpPr>
                  <p:cNvPr id="12328" name="Text Box 3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8328" y="8377"/>
                    <a:ext cx="1890" cy="547"/>
                  </a:xfrm>
                  <a:prstGeom prst="rect">
                    <a:avLst/>
                  </a:prstGeom>
                  <a:solidFill>
                    <a:srgbClr val="FFFFFF">
                      <a:alpha val="0"/>
                    </a:srgbClr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lIns="0" tIns="0" rIns="0" bIns="0"/>
                  <a:lstStyle>
                    <a:lvl1pPr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pPr algn="ctr" eaLnBrk="1" hangingPunct="1">
                      <a:spcAft>
                        <a:spcPts val="1000"/>
                      </a:spcAft>
                    </a:pPr>
                    <a:r>
                      <a:rPr lang="ru-RU" altLang="ru-RU" sz="2000" b="1" i="1">
                        <a:solidFill>
                          <a:srgbClr val="FFFFFF"/>
                        </a:solidFill>
                        <a:latin typeface="Arial" panose="020B0604020202020204" pitchFamily="34" charset="0"/>
                      </a:rPr>
                      <a:t>ФФМО</a:t>
                    </a:r>
                    <a:endParaRPr lang="ru-RU" altLang="ru-RU"/>
                  </a:p>
                </p:txBody>
              </p:sp>
              <p:grpSp>
                <p:nvGrpSpPr>
                  <p:cNvPr id="12329" name="Group 37"/>
                  <p:cNvGrpSpPr>
                    <a:grpSpLocks/>
                  </p:cNvGrpSpPr>
                  <p:nvPr/>
                </p:nvGrpSpPr>
                <p:grpSpPr bwMode="auto">
                  <a:xfrm>
                    <a:off x="6530" y="8333"/>
                    <a:ext cx="1219" cy="651"/>
                    <a:chOff x="6530" y="8333"/>
                    <a:chExt cx="1219" cy="651"/>
                  </a:xfrm>
                </p:grpSpPr>
                <p:sp>
                  <p:nvSpPr>
                    <p:cNvPr id="40" name="AutoShape 38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42" y="8334"/>
                      <a:ext cx="148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41" name="AutoShape 39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865" y="8334"/>
                      <a:ext cx="148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42" name="AutoShape 40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692" y="8490"/>
                      <a:ext cx="151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43" name="AutoShape 41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294" y="8495"/>
                      <a:ext cx="148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44" name="AutoShape 42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600" y="8490"/>
                      <a:ext cx="151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45" name="AutoShape 43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147" y="8334"/>
                      <a:ext cx="150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46" name="AutoShape 44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457" y="8346"/>
                      <a:ext cx="151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47" name="AutoShape 45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28" y="8678"/>
                      <a:ext cx="151" cy="141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48" name="AutoShape 46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853" y="8678"/>
                      <a:ext cx="150" cy="141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49" name="AutoShape 47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982" y="8834"/>
                      <a:ext cx="151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50" name="AutoShape 48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680" y="8834"/>
                      <a:ext cx="150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51" name="AutoShape 49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282" y="8841"/>
                      <a:ext cx="150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52" name="AutoShape 50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590" y="8834"/>
                      <a:ext cx="148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53" name="AutoShape 51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137" y="8678"/>
                      <a:ext cx="148" cy="141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54" name="AutoShape 52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445" y="8695"/>
                      <a:ext cx="150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</p:grpSp>
            </p:grpSp>
          </p:grpSp>
        </p:grpSp>
      </p:grpSp>
      <p:sp>
        <p:nvSpPr>
          <p:cNvPr id="55" name="Rectangle 3"/>
          <p:cNvSpPr txBox="1">
            <a:spLocks noChangeArrowheads="1"/>
          </p:cNvSpPr>
          <p:nvPr/>
        </p:nvSpPr>
        <p:spPr>
          <a:xfrm>
            <a:off x="387350" y="944563"/>
            <a:ext cx="8534400" cy="990600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ru-RU" altLang="ru-RU" sz="2400" b="1" dirty="0" smtClean="0">
                <a:latin typeface="Arial" panose="020B0604020202020204" pitchFamily="34" charset="0"/>
              </a:rPr>
              <a:t>Наша семейная жизнь!</a:t>
            </a:r>
            <a:endParaRPr lang="ru-RU" altLang="ru-RU" sz="1800" b="1" dirty="0">
              <a:solidFill>
                <a:srgbClr val="F01A1A"/>
              </a:solidFill>
              <a:latin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8" r="9483" b="3089"/>
          <a:stretch/>
        </p:blipFill>
        <p:spPr>
          <a:xfrm>
            <a:off x="381000" y="1439863"/>
            <a:ext cx="2438400" cy="21415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3293" y="1439863"/>
            <a:ext cx="2141537" cy="21415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6" name="Выноска-облако 55"/>
          <p:cNvSpPr/>
          <p:nvPr/>
        </p:nvSpPr>
        <p:spPr>
          <a:xfrm>
            <a:off x="82550" y="6392863"/>
            <a:ext cx="633413" cy="366712"/>
          </a:xfrm>
          <a:prstGeom prst="cloudCallout">
            <a:avLst>
              <a:gd name="adj1" fmla="val -59188"/>
              <a:gd name="adj2" fmla="val 73376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smtClean="0">
                <a:latin typeface="Gabriola" panose="04040605051002020D02" pitchFamily="82" charset="0"/>
              </a:rPr>
              <a:t>20</a:t>
            </a:r>
            <a:endParaRPr lang="ru-RU" sz="2000" b="1" dirty="0">
              <a:latin typeface="Gabriola" panose="04040605051002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83655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89"/>
          <a:stretch/>
        </p:blipFill>
        <p:spPr>
          <a:xfrm rot="10800000">
            <a:off x="5045300" y="1331190"/>
            <a:ext cx="3340702" cy="21099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62000" y="3593508"/>
            <a:ext cx="3572096" cy="26790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4172" y="3593508"/>
            <a:ext cx="3833469" cy="26790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39" b="17944"/>
          <a:stretch/>
        </p:blipFill>
        <p:spPr>
          <a:xfrm>
            <a:off x="761999" y="1326582"/>
            <a:ext cx="4207100" cy="21369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9" name="Group 29"/>
          <p:cNvGrpSpPr>
            <a:grpSpLocks/>
          </p:cNvGrpSpPr>
          <p:nvPr/>
        </p:nvGrpSpPr>
        <p:grpSpPr bwMode="auto">
          <a:xfrm>
            <a:off x="82550" y="112713"/>
            <a:ext cx="8777288" cy="838200"/>
            <a:chOff x="1913" y="1134"/>
            <a:chExt cx="9299" cy="1287"/>
          </a:xfrm>
        </p:grpSpPr>
        <p:sp>
          <p:nvSpPr>
            <p:cNvPr id="10" name="Text Box 30"/>
            <p:cNvSpPr txBox="1">
              <a:spLocks noChangeArrowheads="1"/>
            </p:cNvSpPr>
            <p:nvPr/>
          </p:nvSpPr>
          <p:spPr bwMode="auto">
            <a:xfrm>
              <a:off x="6449" y="1238"/>
              <a:ext cx="4763" cy="1107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Aft>
                  <a:spcPts val="1000"/>
                </a:spcAft>
              </a:pPr>
              <a:endParaRPr lang="ru-RU" altLang="ru-RU" sz="1100">
                <a:latin typeface="Times New Roman" panose="02020603050405020304" pitchFamily="18" charset="0"/>
              </a:endParaRPr>
            </a:p>
            <a:p>
              <a:pPr eaLnBrk="1" hangingPunct="1">
                <a:lnSpc>
                  <a:spcPct val="96000"/>
                </a:lnSpc>
                <a:spcAft>
                  <a:spcPts val="1000"/>
                </a:spcAft>
              </a:pPr>
              <a:r>
                <a:rPr lang="ru-RU" altLang="ru-RU" sz="1100" b="1" i="1">
                  <a:solidFill>
                    <a:srgbClr val="FFFFFF"/>
                  </a:solidFill>
                  <a:latin typeface="Calibri" panose="020F0502020204030204" pitchFamily="34" charset="0"/>
                </a:rPr>
                <a:t> </a:t>
              </a:r>
              <a:endParaRPr lang="ru-RU" altLang="ru-RU" sz="1100" b="1" i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  <a:p>
              <a:pPr eaLnBrk="1" hangingPunct="1"/>
              <a:endParaRPr lang="ru-RU" altLang="ru-RU"/>
            </a:p>
          </p:txBody>
        </p:sp>
        <p:grpSp>
          <p:nvGrpSpPr>
            <p:cNvPr id="11" name="Group 31"/>
            <p:cNvGrpSpPr>
              <a:grpSpLocks noChangeAspect="1"/>
            </p:cNvGrpSpPr>
            <p:nvPr/>
          </p:nvGrpSpPr>
          <p:grpSpPr bwMode="auto">
            <a:xfrm>
              <a:off x="1913" y="1134"/>
              <a:ext cx="8797" cy="1287"/>
              <a:chOff x="1836" y="7993"/>
              <a:chExt cx="8797" cy="1287"/>
            </a:xfrm>
          </p:grpSpPr>
          <p:sp>
            <p:nvSpPr>
              <p:cNvPr id="12" name="AutoShape 32"/>
              <p:cNvSpPr>
                <a:spLocks noChangeAspect="1" noChangeArrowheads="1"/>
              </p:cNvSpPr>
              <p:nvPr/>
            </p:nvSpPr>
            <p:spPr bwMode="auto">
              <a:xfrm>
                <a:off x="1836" y="7993"/>
                <a:ext cx="8797" cy="12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grpSp>
            <p:nvGrpSpPr>
              <p:cNvPr id="13" name="Group 33"/>
              <p:cNvGrpSpPr>
                <a:grpSpLocks/>
              </p:cNvGrpSpPr>
              <p:nvPr/>
            </p:nvGrpSpPr>
            <p:grpSpPr bwMode="auto">
              <a:xfrm>
                <a:off x="2414" y="8121"/>
                <a:ext cx="7804" cy="1093"/>
                <a:chOff x="2414" y="8121"/>
                <a:chExt cx="7804" cy="1093"/>
              </a:xfrm>
            </p:grpSpPr>
            <p:pic>
              <p:nvPicPr>
                <p:cNvPr id="14" name="Picture 34" descr="logo"/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414" y="8121"/>
                  <a:ext cx="3720" cy="109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pSp>
              <p:nvGrpSpPr>
                <p:cNvPr id="15" name="Group 35"/>
                <p:cNvGrpSpPr>
                  <a:grpSpLocks/>
                </p:cNvGrpSpPr>
                <p:nvPr/>
              </p:nvGrpSpPr>
              <p:grpSpPr bwMode="auto">
                <a:xfrm>
                  <a:off x="6530" y="8333"/>
                  <a:ext cx="3688" cy="651"/>
                  <a:chOff x="6530" y="8333"/>
                  <a:chExt cx="3688" cy="651"/>
                </a:xfrm>
              </p:grpSpPr>
              <p:sp>
                <p:nvSpPr>
                  <p:cNvPr id="16" name="Text Box 3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8328" y="8377"/>
                    <a:ext cx="1890" cy="547"/>
                  </a:xfrm>
                  <a:prstGeom prst="rect">
                    <a:avLst/>
                  </a:prstGeom>
                  <a:solidFill>
                    <a:srgbClr val="FFFFFF">
                      <a:alpha val="0"/>
                    </a:srgbClr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lIns="0" tIns="0" rIns="0" bIns="0"/>
                  <a:lstStyle>
                    <a:lvl1pPr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pPr algn="ctr" eaLnBrk="1" hangingPunct="1">
                      <a:spcAft>
                        <a:spcPts val="1000"/>
                      </a:spcAft>
                    </a:pPr>
                    <a:r>
                      <a:rPr lang="ru-RU" altLang="ru-RU" sz="2000" b="1" i="1">
                        <a:solidFill>
                          <a:srgbClr val="FFFFFF"/>
                        </a:solidFill>
                        <a:latin typeface="Arial" panose="020B0604020202020204" pitchFamily="34" charset="0"/>
                      </a:rPr>
                      <a:t>ФФМО</a:t>
                    </a:r>
                    <a:endParaRPr lang="ru-RU" altLang="ru-RU"/>
                  </a:p>
                </p:txBody>
              </p:sp>
              <p:grpSp>
                <p:nvGrpSpPr>
                  <p:cNvPr id="17" name="Group 37"/>
                  <p:cNvGrpSpPr>
                    <a:grpSpLocks/>
                  </p:cNvGrpSpPr>
                  <p:nvPr/>
                </p:nvGrpSpPr>
                <p:grpSpPr bwMode="auto">
                  <a:xfrm>
                    <a:off x="6530" y="8333"/>
                    <a:ext cx="1219" cy="651"/>
                    <a:chOff x="6530" y="8333"/>
                    <a:chExt cx="1219" cy="651"/>
                  </a:xfrm>
                </p:grpSpPr>
                <p:sp>
                  <p:nvSpPr>
                    <p:cNvPr id="18" name="AutoShape 38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42" y="8334"/>
                      <a:ext cx="148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19" name="AutoShape 39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865" y="8334"/>
                      <a:ext cx="148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20" name="AutoShape 40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692" y="8490"/>
                      <a:ext cx="151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21" name="AutoShape 41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294" y="8495"/>
                      <a:ext cx="148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22" name="AutoShape 42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600" y="8490"/>
                      <a:ext cx="151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23" name="AutoShape 43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147" y="8334"/>
                      <a:ext cx="150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24" name="AutoShape 44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457" y="8346"/>
                      <a:ext cx="151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25" name="AutoShape 45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28" y="8678"/>
                      <a:ext cx="151" cy="141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26" name="AutoShape 46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853" y="8678"/>
                      <a:ext cx="150" cy="141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27" name="AutoShape 47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982" y="8834"/>
                      <a:ext cx="151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28" name="AutoShape 48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680" y="8834"/>
                      <a:ext cx="150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29" name="AutoShape 49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282" y="8841"/>
                      <a:ext cx="150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30" name="AutoShape 50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590" y="8834"/>
                      <a:ext cx="148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31" name="AutoShape 51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137" y="8678"/>
                      <a:ext cx="148" cy="141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32" name="AutoShape 52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445" y="8695"/>
                      <a:ext cx="150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</p:grpSp>
            </p:grpSp>
          </p:grpSp>
        </p:grpSp>
      </p:grpSp>
      <p:sp>
        <p:nvSpPr>
          <p:cNvPr id="36" name="Выноска-облако 35"/>
          <p:cNvSpPr/>
          <p:nvPr/>
        </p:nvSpPr>
        <p:spPr>
          <a:xfrm>
            <a:off x="82550" y="6392863"/>
            <a:ext cx="633413" cy="366712"/>
          </a:xfrm>
          <a:prstGeom prst="cloudCallout">
            <a:avLst>
              <a:gd name="adj1" fmla="val -59188"/>
              <a:gd name="adj2" fmla="val 73376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smtClean="0">
                <a:latin typeface="Gabriola" panose="04040605051002020D02" pitchFamily="82" charset="0"/>
              </a:rPr>
              <a:t>21</a:t>
            </a:r>
            <a:endParaRPr lang="ru-RU" sz="2000" b="1" dirty="0">
              <a:latin typeface="Gabriola" panose="04040605051002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10896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9" t="21057" r="2749" b="1363"/>
          <a:stretch/>
        </p:blipFill>
        <p:spPr>
          <a:xfrm>
            <a:off x="1140263" y="1199051"/>
            <a:ext cx="6908218" cy="44364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28674" name="Group 29"/>
          <p:cNvGrpSpPr>
            <a:grpSpLocks/>
          </p:cNvGrpSpPr>
          <p:nvPr/>
        </p:nvGrpSpPr>
        <p:grpSpPr bwMode="auto">
          <a:xfrm>
            <a:off x="82550" y="112713"/>
            <a:ext cx="8777288" cy="838200"/>
            <a:chOff x="1913" y="1134"/>
            <a:chExt cx="9299" cy="1287"/>
          </a:xfrm>
        </p:grpSpPr>
        <p:sp>
          <p:nvSpPr>
            <p:cNvPr id="28677" name="Text Box 30"/>
            <p:cNvSpPr txBox="1">
              <a:spLocks noChangeArrowheads="1"/>
            </p:cNvSpPr>
            <p:nvPr/>
          </p:nvSpPr>
          <p:spPr bwMode="auto">
            <a:xfrm>
              <a:off x="6449" y="1238"/>
              <a:ext cx="4763" cy="1107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Aft>
                  <a:spcPts val="1000"/>
                </a:spcAft>
              </a:pPr>
              <a:endParaRPr lang="ru-RU" altLang="ru-RU" sz="1100">
                <a:latin typeface="Times New Roman" panose="02020603050405020304" pitchFamily="18" charset="0"/>
              </a:endParaRPr>
            </a:p>
            <a:p>
              <a:pPr eaLnBrk="1" hangingPunct="1">
                <a:lnSpc>
                  <a:spcPct val="96000"/>
                </a:lnSpc>
                <a:spcAft>
                  <a:spcPts val="1000"/>
                </a:spcAft>
              </a:pPr>
              <a:r>
                <a:rPr lang="ru-RU" altLang="ru-RU" sz="1100" b="1" i="1">
                  <a:solidFill>
                    <a:srgbClr val="FFFFFF"/>
                  </a:solidFill>
                  <a:latin typeface="Calibri" panose="020F0502020204030204" pitchFamily="34" charset="0"/>
                </a:rPr>
                <a:t> </a:t>
              </a:r>
              <a:endParaRPr lang="ru-RU" altLang="ru-RU" sz="1100" b="1" i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  <a:p>
              <a:pPr eaLnBrk="1" hangingPunct="1"/>
              <a:endParaRPr lang="ru-RU" altLang="ru-RU"/>
            </a:p>
          </p:txBody>
        </p:sp>
        <p:grpSp>
          <p:nvGrpSpPr>
            <p:cNvPr id="28678" name="Group 31"/>
            <p:cNvGrpSpPr>
              <a:grpSpLocks noChangeAspect="1"/>
            </p:cNvGrpSpPr>
            <p:nvPr/>
          </p:nvGrpSpPr>
          <p:grpSpPr bwMode="auto">
            <a:xfrm>
              <a:off x="1913" y="1134"/>
              <a:ext cx="8797" cy="1287"/>
              <a:chOff x="1836" y="7993"/>
              <a:chExt cx="8797" cy="1287"/>
            </a:xfrm>
          </p:grpSpPr>
          <p:sp>
            <p:nvSpPr>
              <p:cNvPr id="28679" name="AutoShape 32"/>
              <p:cNvSpPr>
                <a:spLocks noChangeAspect="1" noChangeArrowheads="1"/>
              </p:cNvSpPr>
              <p:nvPr/>
            </p:nvSpPr>
            <p:spPr bwMode="auto">
              <a:xfrm>
                <a:off x="1836" y="7993"/>
                <a:ext cx="8797" cy="12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grpSp>
            <p:nvGrpSpPr>
              <p:cNvPr id="28680" name="Group 33"/>
              <p:cNvGrpSpPr>
                <a:grpSpLocks/>
              </p:cNvGrpSpPr>
              <p:nvPr/>
            </p:nvGrpSpPr>
            <p:grpSpPr bwMode="auto">
              <a:xfrm>
                <a:off x="2414" y="8121"/>
                <a:ext cx="7804" cy="1093"/>
                <a:chOff x="2414" y="8121"/>
                <a:chExt cx="7804" cy="1093"/>
              </a:xfrm>
            </p:grpSpPr>
            <p:pic>
              <p:nvPicPr>
                <p:cNvPr id="28681" name="Picture 34" descr="logo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414" y="8121"/>
                  <a:ext cx="3720" cy="109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pSp>
              <p:nvGrpSpPr>
                <p:cNvPr id="28682" name="Group 35"/>
                <p:cNvGrpSpPr>
                  <a:grpSpLocks/>
                </p:cNvGrpSpPr>
                <p:nvPr/>
              </p:nvGrpSpPr>
              <p:grpSpPr bwMode="auto">
                <a:xfrm>
                  <a:off x="6530" y="8333"/>
                  <a:ext cx="3688" cy="651"/>
                  <a:chOff x="6530" y="8333"/>
                  <a:chExt cx="3688" cy="651"/>
                </a:xfrm>
              </p:grpSpPr>
              <p:sp>
                <p:nvSpPr>
                  <p:cNvPr id="28683" name="Text Box 3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8328" y="8377"/>
                    <a:ext cx="1890" cy="547"/>
                  </a:xfrm>
                  <a:prstGeom prst="rect">
                    <a:avLst/>
                  </a:prstGeom>
                  <a:solidFill>
                    <a:srgbClr val="FFFFFF">
                      <a:alpha val="0"/>
                    </a:srgbClr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lIns="0" tIns="0" rIns="0" bIns="0"/>
                  <a:lstStyle>
                    <a:lvl1pPr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pPr algn="ctr" eaLnBrk="1" hangingPunct="1">
                      <a:spcAft>
                        <a:spcPts val="1000"/>
                      </a:spcAft>
                    </a:pPr>
                    <a:r>
                      <a:rPr lang="ru-RU" altLang="ru-RU" sz="2000" b="1" i="1">
                        <a:solidFill>
                          <a:srgbClr val="FFFFFF"/>
                        </a:solidFill>
                        <a:latin typeface="Arial" panose="020B0604020202020204" pitchFamily="34" charset="0"/>
                      </a:rPr>
                      <a:t>ФФМО</a:t>
                    </a:r>
                    <a:endParaRPr lang="ru-RU" altLang="ru-RU"/>
                  </a:p>
                </p:txBody>
              </p:sp>
              <p:grpSp>
                <p:nvGrpSpPr>
                  <p:cNvPr id="28684" name="Group 37"/>
                  <p:cNvGrpSpPr>
                    <a:grpSpLocks/>
                  </p:cNvGrpSpPr>
                  <p:nvPr/>
                </p:nvGrpSpPr>
                <p:grpSpPr bwMode="auto">
                  <a:xfrm>
                    <a:off x="6530" y="8333"/>
                    <a:ext cx="1219" cy="651"/>
                    <a:chOff x="6530" y="8333"/>
                    <a:chExt cx="1219" cy="651"/>
                  </a:xfrm>
                </p:grpSpPr>
                <p:sp>
                  <p:nvSpPr>
                    <p:cNvPr id="37" name="AutoShape 38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42" y="8334"/>
                      <a:ext cx="148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38" name="AutoShape 39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865" y="8334"/>
                      <a:ext cx="148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39" name="AutoShape 40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692" y="8490"/>
                      <a:ext cx="151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40" name="AutoShape 41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294" y="8495"/>
                      <a:ext cx="148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41" name="AutoShape 42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600" y="8490"/>
                      <a:ext cx="151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42" name="AutoShape 43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147" y="8334"/>
                      <a:ext cx="150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43" name="AutoShape 44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457" y="8346"/>
                      <a:ext cx="151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44" name="AutoShape 45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28" y="8678"/>
                      <a:ext cx="151" cy="141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45" name="AutoShape 46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853" y="8678"/>
                      <a:ext cx="150" cy="141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46" name="AutoShape 47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982" y="8834"/>
                      <a:ext cx="151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47" name="AutoShape 48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680" y="8834"/>
                      <a:ext cx="150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48" name="AutoShape 49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282" y="8841"/>
                      <a:ext cx="150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49" name="AutoShape 50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590" y="8834"/>
                      <a:ext cx="148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50" name="AutoShape 51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137" y="8678"/>
                      <a:ext cx="148" cy="141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51" name="AutoShape 52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445" y="8695"/>
                      <a:ext cx="150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</p:grpSp>
            </p:grpSp>
          </p:grpSp>
        </p:grpSp>
      </p:grpSp>
      <p:sp>
        <p:nvSpPr>
          <p:cNvPr id="4" name="Прямоугольник 3"/>
          <p:cNvSpPr/>
          <p:nvPr/>
        </p:nvSpPr>
        <p:spPr>
          <a:xfrm>
            <a:off x="885597" y="5812965"/>
            <a:ext cx="800653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buFont typeface="Wingdings" panose="05000000000000000000" pitchFamily="2" charset="2"/>
              <a:buNone/>
              <a:defRPr/>
            </a:pPr>
            <a:r>
              <a:rPr lang="ru-RU" altLang="ru-RU" sz="4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</a:rPr>
              <a:t>СПАСИБО ЗА ВНИМАНИЕ!</a:t>
            </a:r>
          </a:p>
        </p:txBody>
      </p:sp>
      <p:sp>
        <p:nvSpPr>
          <p:cNvPr id="36" name="Выноска-облако 35"/>
          <p:cNvSpPr/>
          <p:nvPr/>
        </p:nvSpPr>
        <p:spPr>
          <a:xfrm>
            <a:off x="82550" y="6392863"/>
            <a:ext cx="633413" cy="366712"/>
          </a:xfrm>
          <a:prstGeom prst="cloudCallout">
            <a:avLst>
              <a:gd name="adj1" fmla="val -59188"/>
              <a:gd name="adj2" fmla="val 73376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smtClean="0">
                <a:latin typeface="Gabriola" panose="04040605051002020D02" pitchFamily="82" charset="0"/>
              </a:rPr>
              <a:t>22</a:t>
            </a:r>
            <a:endParaRPr lang="ru-RU" sz="2000" b="1" dirty="0">
              <a:latin typeface="Gabriola" panose="04040605051002020D02" pitchFamily="82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/>
          <p:cNvSpPr txBox="1">
            <a:spLocks/>
          </p:cNvSpPr>
          <p:nvPr/>
        </p:nvSpPr>
        <p:spPr bwMode="auto">
          <a:xfrm>
            <a:off x="9525" y="915988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0002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4574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9146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3718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Студенческого совета факультета фундаментального медицинского образования</a:t>
            </a:r>
            <a:endParaRPr lang="ru-RU" altLang="ru-RU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147" name="Группа 7"/>
          <p:cNvGrpSpPr>
            <a:grpSpLocks/>
          </p:cNvGrpSpPr>
          <p:nvPr/>
        </p:nvGrpSpPr>
        <p:grpSpPr bwMode="auto">
          <a:xfrm>
            <a:off x="82550" y="2026750"/>
            <a:ext cx="2805112" cy="2722563"/>
            <a:chOff x="498766" y="1440976"/>
            <a:chExt cx="5492023" cy="5259966"/>
          </a:xfrm>
        </p:grpSpPr>
        <p:sp>
          <p:nvSpPr>
            <p:cNvPr id="5" name="Овал 4"/>
            <p:cNvSpPr/>
            <p:nvPr/>
          </p:nvSpPr>
          <p:spPr>
            <a:xfrm>
              <a:off x="498766" y="1440976"/>
              <a:ext cx="5492023" cy="5259966"/>
            </a:xfrm>
            <a:prstGeom prst="ellipse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grpSp>
          <p:nvGrpSpPr>
            <p:cNvPr id="6185" name="Группа 6"/>
            <p:cNvGrpSpPr>
              <a:grpSpLocks/>
            </p:cNvGrpSpPr>
            <p:nvPr/>
          </p:nvGrpSpPr>
          <p:grpSpPr bwMode="auto">
            <a:xfrm>
              <a:off x="1084537" y="1910719"/>
              <a:ext cx="4320480" cy="4320480"/>
              <a:chOff x="1084537" y="1910719"/>
              <a:chExt cx="4320480" cy="4320480"/>
            </a:xfrm>
          </p:grpSpPr>
          <p:sp>
            <p:nvSpPr>
              <p:cNvPr id="7" name="Овал 6"/>
              <p:cNvSpPr/>
              <p:nvPr/>
            </p:nvSpPr>
            <p:spPr>
              <a:xfrm>
                <a:off x="1083090" y="1910234"/>
                <a:ext cx="4323376" cy="4321452"/>
              </a:xfrm>
              <a:prstGeom prst="ellipse">
                <a:avLst/>
              </a:prstGeom>
              <a:solidFill>
                <a:srgbClr val="FFC000"/>
              </a:solidFill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 dirty="0"/>
              </a:p>
            </p:txBody>
          </p:sp>
          <p:sp>
            <p:nvSpPr>
              <p:cNvPr id="8" name="Овал 7"/>
              <p:cNvSpPr/>
              <p:nvPr/>
            </p:nvSpPr>
            <p:spPr>
              <a:xfrm>
                <a:off x="1710928" y="2496037"/>
                <a:ext cx="3024187" cy="3137578"/>
              </a:xfrm>
              <a:prstGeom prst="ellipse">
                <a:avLst/>
              </a:prstGeom>
              <a:solidFill>
                <a:srgbClr val="FF0000"/>
              </a:solidFill>
              <a:ln/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3287713" y="3627438"/>
            <a:ext cx="33988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Студенческие советы групп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3179763" y="2979738"/>
            <a:ext cx="3046412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ru-RU" sz="2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Студенческие советы </a:t>
            </a:r>
            <a:r>
              <a:rPr lang="ru-RU" sz="2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курсов</a:t>
            </a:r>
            <a:endParaRPr lang="ru-RU" sz="2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2862263" y="2184400"/>
            <a:ext cx="2878137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Студенческий совет факультета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90055" y="4670140"/>
            <a:ext cx="6382913" cy="95410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Gabriola" panose="04040605051002020D02" pitchFamily="82" charset="0"/>
              </a:rPr>
              <a:t>Мое видение структуры студенческого совета ФФМО </a:t>
            </a:r>
            <a:r>
              <a:rPr lang="en-US" sz="2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Gabriola" panose="04040605051002020D02" pitchFamily="82" charset="0"/>
              </a:rPr>
              <a:t>(bronchial tree)</a:t>
            </a: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6226175" y="3467100"/>
            <a:ext cx="2859088" cy="250825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2800" b="1" dirty="0" smtClean="0"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Наше развитие студенческого совета ФФМО</a:t>
            </a:r>
            <a:endParaRPr lang="ru-RU" sz="2800" b="1" dirty="0">
              <a:effectLst>
                <a:glow rad="139700">
                  <a:schemeClr val="accent6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5654" y="5562819"/>
            <a:ext cx="1128858" cy="10804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8379" y="5637925"/>
            <a:ext cx="1340494" cy="10053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4142" y="5565824"/>
            <a:ext cx="1594942" cy="10774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cxnSp>
        <p:nvCxnSpPr>
          <p:cNvPr id="22" name="Прямая соединительная линия 21"/>
          <p:cNvCxnSpPr/>
          <p:nvPr/>
        </p:nvCxnSpPr>
        <p:spPr>
          <a:xfrm>
            <a:off x="2184400" y="2451100"/>
            <a:ext cx="722313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>
            <a:off x="2246313" y="3213100"/>
            <a:ext cx="93345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 flipV="1">
            <a:off x="1528763" y="3827463"/>
            <a:ext cx="175895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160" name="Group 29"/>
          <p:cNvGrpSpPr>
            <a:grpSpLocks/>
          </p:cNvGrpSpPr>
          <p:nvPr/>
        </p:nvGrpSpPr>
        <p:grpSpPr bwMode="auto">
          <a:xfrm>
            <a:off x="0" y="228600"/>
            <a:ext cx="8777288" cy="838200"/>
            <a:chOff x="1913" y="1134"/>
            <a:chExt cx="9299" cy="1287"/>
          </a:xfrm>
        </p:grpSpPr>
        <p:sp>
          <p:nvSpPr>
            <p:cNvPr id="6161" name="Text Box 30"/>
            <p:cNvSpPr txBox="1">
              <a:spLocks noChangeArrowheads="1"/>
            </p:cNvSpPr>
            <p:nvPr/>
          </p:nvSpPr>
          <p:spPr bwMode="auto">
            <a:xfrm>
              <a:off x="6449" y="1238"/>
              <a:ext cx="4763" cy="1107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Aft>
                  <a:spcPts val="1000"/>
                </a:spcAft>
              </a:pPr>
              <a:endParaRPr lang="ru-RU" altLang="ru-RU" sz="1100">
                <a:latin typeface="Times New Roman" panose="02020603050405020304" pitchFamily="18" charset="0"/>
              </a:endParaRPr>
            </a:p>
            <a:p>
              <a:pPr eaLnBrk="1" hangingPunct="1">
                <a:lnSpc>
                  <a:spcPct val="96000"/>
                </a:lnSpc>
                <a:spcAft>
                  <a:spcPts val="1000"/>
                </a:spcAft>
              </a:pPr>
              <a:r>
                <a:rPr lang="ru-RU" altLang="ru-RU" sz="1100" b="1" i="1">
                  <a:solidFill>
                    <a:srgbClr val="FFFFFF"/>
                  </a:solidFill>
                  <a:latin typeface="Calibri" panose="020F0502020204030204" pitchFamily="34" charset="0"/>
                </a:rPr>
                <a:t> </a:t>
              </a:r>
              <a:endParaRPr lang="ru-RU" altLang="ru-RU" sz="1100" b="1" i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  <a:p>
              <a:pPr eaLnBrk="1" hangingPunct="1"/>
              <a:endParaRPr lang="ru-RU" altLang="ru-RU"/>
            </a:p>
          </p:txBody>
        </p:sp>
        <p:grpSp>
          <p:nvGrpSpPr>
            <p:cNvPr id="6162" name="Group 31"/>
            <p:cNvGrpSpPr>
              <a:grpSpLocks noChangeAspect="1"/>
            </p:cNvGrpSpPr>
            <p:nvPr/>
          </p:nvGrpSpPr>
          <p:grpSpPr bwMode="auto">
            <a:xfrm>
              <a:off x="1913" y="1134"/>
              <a:ext cx="8797" cy="1287"/>
              <a:chOff x="1836" y="7993"/>
              <a:chExt cx="8797" cy="1287"/>
            </a:xfrm>
          </p:grpSpPr>
          <p:sp>
            <p:nvSpPr>
              <p:cNvPr id="6163" name="AutoShape 32"/>
              <p:cNvSpPr>
                <a:spLocks noChangeAspect="1" noChangeArrowheads="1"/>
              </p:cNvSpPr>
              <p:nvPr/>
            </p:nvSpPr>
            <p:spPr bwMode="auto">
              <a:xfrm>
                <a:off x="1836" y="7993"/>
                <a:ext cx="8797" cy="12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grpSp>
            <p:nvGrpSpPr>
              <p:cNvPr id="6164" name="Group 33"/>
              <p:cNvGrpSpPr>
                <a:grpSpLocks/>
              </p:cNvGrpSpPr>
              <p:nvPr/>
            </p:nvGrpSpPr>
            <p:grpSpPr bwMode="auto">
              <a:xfrm>
                <a:off x="2414" y="8121"/>
                <a:ext cx="7804" cy="1093"/>
                <a:chOff x="2414" y="8121"/>
                <a:chExt cx="7804" cy="1093"/>
              </a:xfrm>
            </p:grpSpPr>
            <p:pic>
              <p:nvPicPr>
                <p:cNvPr id="6165" name="Picture 34" descr="logo"/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414" y="8121"/>
                  <a:ext cx="3720" cy="109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pSp>
              <p:nvGrpSpPr>
                <p:cNvPr id="6166" name="Group 35"/>
                <p:cNvGrpSpPr>
                  <a:grpSpLocks/>
                </p:cNvGrpSpPr>
                <p:nvPr/>
              </p:nvGrpSpPr>
              <p:grpSpPr bwMode="auto">
                <a:xfrm>
                  <a:off x="6530" y="8333"/>
                  <a:ext cx="3688" cy="651"/>
                  <a:chOff x="6530" y="8333"/>
                  <a:chExt cx="3688" cy="651"/>
                </a:xfrm>
              </p:grpSpPr>
              <p:sp>
                <p:nvSpPr>
                  <p:cNvPr id="6167" name="Text Box 3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8328" y="8377"/>
                    <a:ext cx="1890" cy="547"/>
                  </a:xfrm>
                  <a:prstGeom prst="rect">
                    <a:avLst/>
                  </a:prstGeom>
                  <a:solidFill>
                    <a:srgbClr val="FFFFFF">
                      <a:alpha val="0"/>
                    </a:srgbClr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lIns="0" tIns="0" rIns="0" bIns="0"/>
                  <a:lstStyle>
                    <a:lvl1pPr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pPr algn="ctr" eaLnBrk="1" hangingPunct="1">
                      <a:spcAft>
                        <a:spcPts val="1000"/>
                      </a:spcAft>
                    </a:pPr>
                    <a:r>
                      <a:rPr lang="ru-RU" altLang="ru-RU" sz="2000" b="1" i="1">
                        <a:solidFill>
                          <a:srgbClr val="FFFFFF"/>
                        </a:solidFill>
                        <a:latin typeface="Arial" panose="020B0604020202020204" pitchFamily="34" charset="0"/>
                      </a:rPr>
                      <a:t>ФФМО</a:t>
                    </a:r>
                    <a:endParaRPr lang="ru-RU" altLang="ru-RU"/>
                  </a:p>
                </p:txBody>
              </p:sp>
              <p:grpSp>
                <p:nvGrpSpPr>
                  <p:cNvPr id="6168" name="Group 37"/>
                  <p:cNvGrpSpPr>
                    <a:grpSpLocks/>
                  </p:cNvGrpSpPr>
                  <p:nvPr/>
                </p:nvGrpSpPr>
                <p:grpSpPr bwMode="auto">
                  <a:xfrm>
                    <a:off x="6530" y="8333"/>
                    <a:ext cx="1219" cy="651"/>
                    <a:chOff x="6530" y="8333"/>
                    <a:chExt cx="1219" cy="651"/>
                  </a:xfrm>
                </p:grpSpPr>
                <p:sp>
                  <p:nvSpPr>
                    <p:cNvPr id="63" name="AutoShape 38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42" y="8334"/>
                      <a:ext cx="148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64" name="AutoShape 39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865" y="8334"/>
                      <a:ext cx="148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65" name="AutoShape 40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692" y="8490"/>
                      <a:ext cx="151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66" name="AutoShape 41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294" y="8495"/>
                      <a:ext cx="148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67" name="AutoShape 42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600" y="8490"/>
                      <a:ext cx="151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68" name="AutoShape 43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147" y="8334"/>
                      <a:ext cx="150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69" name="AutoShape 44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457" y="8346"/>
                      <a:ext cx="151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70" name="AutoShape 45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28" y="8678"/>
                      <a:ext cx="151" cy="141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71" name="AutoShape 46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853" y="8678"/>
                      <a:ext cx="150" cy="141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72" name="AutoShape 47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982" y="8834"/>
                      <a:ext cx="151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73" name="AutoShape 48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680" y="8834"/>
                      <a:ext cx="150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74" name="AutoShape 49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282" y="8841"/>
                      <a:ext cx="150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75" name="AutoShape 50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590" y="8834"/>
                      <a:ext cx="148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76" name="AutoShape 51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137" y="8678"/>
                      <a:ext cx="148" cy="141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77" name="AutoShape 52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445" y="8695"/>
                      <a:ext cx="150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</p:grpSp>
            </p:grpSp>
          </p:grpSp>
        </p:grpSp>
      </p:grpSp>
      <p:sp>
        <p:nvSpPr>
          <p:cNvPr id="47" name="Выноска-облако 46"/>
          <p:cNvSpPr/>
          <p:nvPr/>
        </p:nvSpPr>
        <p:spPr>
          <a:xfrm>
            <a:off x="82550" y="6392863"/>
            <a:ext cx="633413" cy="366712"/>
          </a:xfrm>
          <a:prstGeom prst="cloudCallout">
            <a:avLst>
              <a:gd name="adj1" fmla="val -59188"/>
              <a:gd name="adj2" fmla="val 73376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atin typeface="Gabriola" panose="04040605051002020D02" pitchFamily="82" charset="0"/>
              </a:rPr>
              <a:t>3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500"/>
                            </p:stCondLst>
                            <p:childTnLst>
                              <p:par>
                                <p:cTn id="5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000"/>
                            </p:stCondLst>
                            <p:childTnLst>
                              <p:par>
                                <p:cTn id="5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500"/>
                            </p:stCondLst>
                            <p:childTnLst>
                              <p:par>
                                <p:cTn id="6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000"/>
                            </p:stCondLst>
                            <p:childTnLst>
                              <p:par>
                                <p:cTn id="6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500"/>
                            </p:stCondLst>
                            <p:childTnLst>
                              <p:par>
                                <p:cTn id="7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/>
      <p:bldP spid="9" grpId="0"/>
      <p:bldP spid="10" grpId="0"/>
      <p:bldP spid="12" grpId="0"/>
      <p:bldP spid="13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вал 2"/>
          <p:cNvSpPr/>
          <p:nvPr/>
        </p:nvSpPr>
        <p:spPr>
          <a:xfrm>
            <a:off x="3275013" y="915988"/>
            <a:ext cx="849312" cy="1309687"/>
          </a:xfrm>
          <a:prstGeom prst="ellipse">
            <a:avLst/>
          </a:prstGeom>
          <a:blipFill rotWithShape="1">
            <a:blip r:embed="rId2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8195" name="Group 29"/>
          <p:cNvGrpSpPr>
            <a:grpSpLocks/>
          </p:cNvGrpSpPr>
          <p:nvPr/>
        </p:nvGrpSpPr>
        <p:grpSpPr bwMode="auto">
          <a:xfrm>
            <a:off x="228600" y="76200"/>
            <a:ext cx="8458200" cy="838200"/>
            <a:chOff x="1913" y="1134"/>
            <a:chExt cx="8961" cy="1287"/>
          </a:xfrm>
        </p:grpSpPr>
        <p:sp>
          <p:nvSpPr>
            <p:cNvPr id="8246" name="Text Box 30"/>
            <p:cNvSpPr txBox="1">
              <a:spLocks noChangeArrowheads="1"/>
            </p:cNvSpPr>
            <p:nvPr/>
          </p:nvSpPr>
          <p:spPr bwMode="auto">
            <a:xfrm>
              <a:off x="6111" y="1220"/>
              <a:ext cx="4763" cy="1107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Aft>
                  <a:spcPts val="1000"/>
                </a:spcAft>
              </a:pPr>
              <a:endParaRPr lang="ru-RU" altLang="ru-RU" sz="1100">
                <a:latin typeface="Times New Roman" panose="02020603050405020304" pitchFamily="18" charset="0"/>
              </a:endParaRPr>
            </a:p>
            <a:p>
              <a:pPr eaLnBrk="1" hangingPunct="1">
                <a:lnSpc>
                  <a:spcPct val="96000"/>
                </a:lnSpc>
                <a:spcAft>
                  <a:spcPts val="1000"/>
                </a:spcAft>
              </a:pPr>
              <a:r>
                <a:rPr lang="ru-RU" altLang="ru-RU" sz="1100" b="1" i="1">
                  <a:solidFill>
                    <a:srgbClr val="FFFFFF"/>
                  </a:solidFill>
                  <a:latin typeface="Calibri" panose="020F0502020204030204" pitchFamily="34" charset="0"/>
                </a:rPr>
                <a:t> </a:t>
              </a:r>
              <a:endParaRPr lang="ru-RU" altLang="ru-RU" sz="1100" b="1" i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  <a:p>
              <a:pPr eaLnBrk="1" hangingPunct="1"/>
              <a:endParaRPr lang="ru-RU" altLang="ru-RU"/>
            </a:p>
          </p:txBody>
        </p:sp>
        <p:grpSp>
          <p:nvGrpSpPr>
            <p:cNvPr id="8247" name="Group 31"/>
            <p:cNvGrpSpPr>
              <a:grpSpLocks noChangeAspect="1"/>
            </p:cNvGrpSpPr>
            <p:nvPr/>
          </p:nvGrpSpPr>
          <p:grpSpPr bwMode="auto">
            <a:xfrm>
              <a:off x="1913" y="1134"/>
              <a:ext cx="8797" cy="1287"/>
              <a:chOff x="1836" y="7993"/>
              <a:chExt cx="8797" cy="1287"/>
            </a:xfrm>
          </p:grpSpPr>
          <p:sp>
            <p:nvSpPr>
              <p:cNvPr id="8248" name="AutoShape 32"/>
              <p:cNvSpPr>
                <a:spLocks noChangeAspect="1" noChangeArrowheads="1"/>
              </p:cNvSpPr>
              <p:nvPr/>
            </p:nvSpPr>
            <p:spPr bwMode="auto">
              <a:xfrm>
                <a:off x="1836" y="7993"/>
                <a:ext cx="8797" cy="12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grpSp>
            <p:nvGrpSpPr>
              <p:cNvPr id="8249" name="Group 33"/>
              <p:cNvGrpSpPr>
                <a:grpSpLocks/>
              </p:cNvGrpSpPr>
              <p:nvPr/>
            </p:nvGrpSpPr>
            <p:grpSpPr bwMode="auto">
              <a:xfrm>
                <a:off x="2244" y="8093"/>
                <a:ext cx="7974" cy="1093"/>
                <a:chOff x="2244" y="8093"/>
                <a:chExt cx="7974" cy="1093"/>
              </a:xfrm>
            </p:grpSpPr>
            <p:pic>
              <p:nvPicPr>
                <p:cNvPr id="8250" name="Picture 34" descr="logo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244" y="8093"/>
                  <a:ext cx="3720" cy="109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pSp>
              <p:nvGrpSpPr>
                <p:cNvPr id="8251" name="Group 35"/>
                <p:cNvGrpSpPr>
                  <a:grpSpLocks/>
                </p:cNvGrpSpPr>
                <p:nvPr/>
              </p:nvGrpSpPr>
              <p:grpSpPr bwMode="auto">
                <a:xfrm>
                  <a:off x="6530" y="8333"/>
                  <a:ext cx="3688" cy="651"/>
                  <a:chOff x="6530" y="8333"/>
                  <a:chExt cx="3688" cy="651"/>
                </a:xfrm>
              </p:grpSpPr>
              <p:sp>
                <p:nvSpPr>
                  <p:cNvPr id="8252" name="Text Box 3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8328" y="8377"/>
                    <a:ext cx="1890" cy="547"/>
                  </a:xfrm>
                  <a:prstGeom prst="rect">
                    <a:avLst/>
                  </a:prstGeom>
                  <a:solidFill>
                    <a:srgbClr val="FFFFFF">
                      <a:alpha val="0"/>
                    </a:srgbClr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lIns="0" tIns="0" rIns="0" bIns="0"/>
                  <a:lstStyle>
                    <a:lvl1pPr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pPr algn="ctr" eaLnBrk="1" hangingPunct="1">
                      <a:spcAft>
                        <a:spcPts val="1000"/>
                      </a:spcAft>
                    </a:pPr>
                    <a:r>
                      <a:rPr lang="ru-RU" altLang="ru-RU" sz="2000" b="1" i="1">
                        <a:solidFill>
                          <a:srgbClr val="FFFFFF"/>
                        </a:solidFill>
                        <a:latin typeface="Arial" panose="020B0604020202020204" pitchFamily="34" charset="0"/>
                      </a:rPr>
                      <a:t>ФФМО</a:t>
                    </a:r>
                    <a:endParaRPr lang="ru-RU" altLang="ru-RU"/>
                  </a:p>
                </p:txBody>
              </p:sp>
              <p:grpSp>
                <p:nvGrpSpPr>
                  <p:cNvPr id="8253" name="Group 37"/>
                  <p:cNvGrpSpPr>
                    <a:grpSpLocks/>
                  </p:cNvGrpSpPr>
                  <p:nvPr/>
                </p:nvGrpSpPr>
                <p:grpSpPr bwMode="auto">
                  <a:xfrm>
                    <a:off x="6530" y="8333"/>
                    <a:ext cx="1219" cy="651"/>
                    <a:chOff x="6530" y="8333"/>
                    <a:chExt cx="1219" cy="651"/>
                  </a:xfrm>
                </p:grpSpPr>
                <p:sp>
                  <p:nvSpPr>
                    <p:cNvPr id="13" name="AutoShape 38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42" y="8332"/>
                      <a:ext cx="148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14" name="AutoShape 39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865" y="8332"/>
                      <a:ext cx="148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15" name="AutoShape 40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692" y="8488"/>
                      <a:ext cx="151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16" name="AutoShape 41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294" y="8493"/>
                      <a:ext cx="148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17" name="AutoShape 42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600" y="8488"/>
                      <a:ext cx="151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18" name="AutoShape 43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147" y="8332"/>
                      <a:ext cx="150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19" name="AutoShape 44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457" y="8344"/>
                      <a:ext cx="151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20" name="AutoShape 45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28" y="8676"/>
                      <a:ext cx="151" cy="141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21" name="AutoShape 46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853" y="8676"/>
                      <a:ext cx="150" cy="141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22" name="AutoShape 47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983" y="8832"/>
                      <a:ext cx="151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23" name="AutoShape 48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680" y="8832"/>
                      <a:ext cx="150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24" name="AutoShape 49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282" y="8839"/>
                      <a:ext cx="150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25" name="AutoShape 50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590" y="8832"/>
                      <a:ext cx="148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26" name="AutoShape 51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137" y="8676"/>
                      <a:ext cx="148" cy="141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27" name="AutoShape 52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445" y="8693"/>
                      <a:ext cx="150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</p:grpSp>
            </p:grpSp>
          </p:grpSp>
        </p:grpSp>
      </p:grpSp>
      <p:sp>
        <p:nvSpPr>
          <p:cNvPr id="37" name="TextBox 36"/>
          <p:cNvSpPr txBox="1"/>
          <p:nvPr/>
        </p:nvSpPr>
        <p:spPr>
          <a:xfrm>
            <a:off x="17463" y="4124325"/>
            <a:ext cx="1087437" cy="646113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prstDash val="sysDot"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900" b="1" dirty="0">
                <a:latin typeface="+mn-lt"/>
              </a:rPr>
              <a:t>Спортивный сектор –</a:t>
            </a:r>
            <a:r>
              <a:rPr lang="ru-RU" sz="900" b="1" dirty="0" err="1">
                <a:latin typeface="+mn-lt"/>
              </a:rPr>
              <a:t>Гарфутдинова</a:t>
            </a:r>
            <a:r>
              <a:rPr lang="ru-RU" sz="900" b="1" dirty="0">
                <a:latin typeface="+mn-lt"/>
              </a:rPr>
              <a:t> Юлия Олеговна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4229100" y="1270000"/>
            <a:ext cx="1308100" cy="600075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prstDash val="sysDot"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100" b="1" dirty="0">
                <a:latin typeface="+mn-lt"/>
              </a:rPr>
              <a:t>Председатель </a:t>
            </a:r>
            <a:r>
              <a:rPr lang="ru-RU" sz="1100" b="1" dirty="0" err="1">
                <a:latin typeface="+mn-lt"/>
              </a:rPr>
              <a:t>Бабаджанян</a:t>
            </a:r>
            <a:r>
              <a:rPr lang="ru-RU" sz="1100" b="1" dirty="0">
                <a:latin typeface="+mn-lt"/>
              </a:rPr>
              <a:t> </a:t>
            </a:r>
            <a:r>
              <a:rPr lang="ru-RU" sz="1100" b="1" dirty="0" err="1">
                <a:latin typeface="+mn-lt"/>
              </a:rPr>
              <a:t>Акоп</a:t>
            </a:r>
            <a:r>
              <a:rPr lang="ru-RU" sz="1100" b="1" dirty="0">
                <a:latin typeface="+mn-lt"/>
              </a:rPr>
              <a:t> </a:t>
            </a:r>
            <a:r>
              <a:rPr lang="ru-RU" sz="1100" b="1" dirty="0" err="1">
                <a:latin typeface="+mn-lt"/>
              </a:rPr>
              <a:t>Манасович</a:t>
            </a:r>
            <a:endParaRPr lang="ru-RU" sz="1100" b="1" dirty="0">
              <a:latin typeface="+mn-lt"/>
            </a:endParaRPr>
          </a:p>
        </p:txBody>
      </p:sp>
      <p:sp>
        <p:nvSpPr>
          <p:cNvPr id="39" name="Овал 38"/>
          <p:cNvSpPr/>
          <p:nvPr/>
        </p:nvSpPr>
        <p:spPr>
          <a:xfrm>
            <a:off x="2124075" y="1570038"/>
            <a:ext cx="696913" cy="854075"/>
          </a:xfrm>
          <a:prstGeom prst="ellipse">
            <a:avLst/>
          </a:prstGeom>
          <a:blipFill rotWithShape="1">
            <a:blip r:embed="rId4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40" name="Овал 39"/>
          <p:cNvSpPr/>
          <p:nvPr/>
        </p:nvSpPr>
        <p:spPr>
          <a:xfrm>
            <a:off x="219075" y="3208338"/>
            <a:ext cx="652463" cy="876300"/>
          </a:xfrm>
          <a:prstGeom prst="ellipse">
            <a:avLst/>
          </a:prstGeom>
          <a:blipFill rotWithShape="1">
            <a:blip r:embed="rId5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41" name="Овал 40"/>
          <p:cNvSpPr/>
          <p:nvPr/>
        </p:nvSpPr>
        <p:spPr>
          <a:xfrm>
            <a:off x="1541463" y="3279775"/>
            <a:ext cx="619125" cy="876300"/>
          </a:xfrm>
          <a:prstGeom prst="ellipse">
            <a:avLst/>
          </a:prstGeom>
          <a:blipFill rotWithShape="1">
            <a:blip r:embed="rId6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42" name="Овал 41"/>
          <p:cNvSpPr/>
          <p:nvPr/>
        </p:nvSpPr>
        <p:spPr>
          <a:xfrm>
            <a:off x="5534025" y="4870450"/>
            <a:ext cx="765175" cy="1020763"/>
          </a:xfrm>
          <a:prstGeom prst="ellipse">
            <a:avLst/>
          </a:prstGeom>
          <a:blipFill rotWithShape="1">
            <a:blip r:embed="rId7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45" name="Овал 44"/>
          <p:cNvSpPr/>
          <p:nvPr/>
        </p:nvSpPr>
        <p:spPr>
          <a:xfrm>
            <a:off x="5430838" y="3268663"/>
            <a:ext cx="682625" cy="854075"/>
          </a:xfrm>
          <a:prstGeom prst="ellipse">
            <a:avLst/>
          </a:prstGeom>
          <a:blipFill rotWithShape="1">
            <a:blip r:embed="rId8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48" name="Овал 47"/>
          <p:cNvSpPr/>
          <p:nvPr/>
        </p:nvSpPr>
        <p:spPr>
          <a:xfrm>
            <a:off x="7232650" y="4903788"/>
            <a:ext cx="742950" cy="987425"/>
          </a:xfrm>
          <a:prstGeom prst="ellipse">
            <a:avLst/>
          </a:prstGeom>
          <a:blipFill rotWithShape="1">
            <a:blip r:embed="rId9"/>
            <a:stretch>
              <a:fillRect/>
            </a:stretch>
          </a:blipFill>
          <a:ln>
            <a:solidFill>
              <a:srgbClr val="FB0F25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49" name="TextBox 48"/>
          <p:cNvSpPr txBox="1"/>
          <p:nvPr/>
        </p:nvSpPr>
        <p:spPr>
          <a:xfrm>
            <a:off x="754063" y="1716088"/>
            <a:ext cx="1308100" cy="600075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prstDash val="sysDot"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100" b="1" dirty="0">
                <a:latin typeface="+mn-lt"/>
              </a:rPr>
              <a:t>Секретарь </a:t>
            </a:r>
          </a:p>
          <a:p>
            <a:pPr algn="ctr">
              <a:defRPr/>
            </a:pPr>
            <a:r>
              <a:rPr lang="ru-RU" sz="1100" b="1" dirty="0">
                <a:latin typeface="+mn-lt"/>
              </a:rPr>
              <a:t>Попова Кристина Евгеньевна</a:t>
            </a:r>
          </a:p>
        </p:txBody>
      </p:sp>
      <p:sp>
        <p:nvSpPr>
          <p:cNvPr id="50" name="Овал 49"/>
          <p:cNvSpPr/>
          <p:nvPr/>
        </p:nvSpPr>
        <p:spPr>
          <a:xfrm>
            <a:off x="754063" y="4946650"/>
            <a:ext cx="773112" cy="1023938"/>
          </a:xfrm>
          <a:prstGeom prst="ellipse">
            <a:avLst/>
          </a:prstGeom>
          <a:blipFill rotWithShape="1">
            <a:blip r:embed="rId10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51" name="TextBox 50"/>
          <p:cNvSpPr txBox="1"/>
          <p:nvPr/>
        </p:nvSpPr>
        <p:spPr>
          <a:xfrm>
            <a:off x="638175" y="6029325"/>
            <a:ext cx="1250950" cy="5080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prstDash val="sysDot"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900" b="1" dirty="0">
                <a:latin typeface="+mn-lt"/>
              </a:rPr>
              <a:t>Заместитель – </a:t>
            </a:r>
            <a:r>
              <a:rPr lang="ru-RU" sz="900" b="1" dirty="0" err="1">
                <a:latin typeface="+mn-lt"/>
              </a:rPr>
              <a:t>Неверко</a:t>
            </a:r>
            <a:r>
              <a:rPr lang="ru-RU" sz="900" b="1" dirty="0">
                <a:latin typeface="+mn-lt"/>
              </a:rPr>
              <a:t> Екатерина Александровна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3343275" y="6024563"/>
            <a:ext cx="1457325" cy="5080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prstDash val="sysDot"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900" b="1" dirty="0">
                <a:latin typeface="+mn-lt"/>
              </a:rPr>
              <a:t>Заместитель – Макаревич Елизавета Евгеньевна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1319213" y="4230688"/>
            <a:ext cx="1085850" cy="5080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prstDash val="sysDot"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900" b="1" dirty="0" err="1">
                <a:latin typeface="+mn-lt"/>
              </a:rPr>
              <a:t>Волонтерство</a:t>
            </a:r>
            <a:r>
              <a:rPr lang="ru-RU" sz="900" b="1" dirty="0">
                <a:latin typeface="+mn-lt"/>
              </a:rPr>
              <a:t> –Кирьянова Юлия Олеговна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1963738" y="6029325"/>
            <a:ext cx="1230312" cy="506413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prstDash val="sysDot"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900" b="1" dirty="0">
                <a:latin typeface="+mn-lt"/>
              </a:rPr>
              <a:t>Заместитель – Слепнева Анастасия Павловна</a:t>
            </a:r>
          </a:p>
        </p:txBody>
      </p:sp>
      <p:grpSp>
        <p:nvGrpSpPr>
          <p:cNvPr id="8210" name="Группа 57"/>
          <p:cNvGrpSpPr>
            <a:grpSpLocks/>
          </p:cNvGrpSpPr>
          <p:nvPr/>
        </p:nvGrpSpPr>
        <p:grpSpPr bwMode="auto">
          <a:xfrm>
            <a:off x="2914650" y="3343275"/>
            <a:ext cx="2003425" cy="1416050"/>
            <a:chOff x="2951494" y="2680627"/>
            <a:chExt cx="2003163" cy="1415392"/>
          </a:xfrm>
        </p:grpSpPr>
        <p:sp>
          <p:nvSpPr>
            <p:cNvPr id="43" name="Овал 42"/>
            <p:cNvSpPr/>
            <p:nvPr/>
          </p:nvSpPr>
          <p:spPr>
            <a:xfrm>
              <a:off x="3043557" y="2688561"/>
              <a:ext cx="652378" cy="875893"/>
            </a:xfrm>
            <a:prstGeom prst="ellipse">
              <a:avLst/>
            </a:prstGeom>
            <a:blipFill rotWithShape="1">
              <a:blip r:embed="rId5"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4" name="Овал 43"/>
            <p:cNvSpPr/>
            <p:nvPr/>
          </p:nvSpPr>
          <p:spPr>
            <a:xfrm>
              <a:off x="3932441" y="2680627"/>
              <a:ext cx="679361" cy="875893"/>
            </a:xfrm>
            <a:prstGeom prst="ellipse">
              <a:avLst/>
            </a:prstGeom>
            <a:blipFill rotWithShape="1">
              <a:blip r:embed="rId11"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5" name="TextBox 54"/>
            <p:cNvSpPr txBox="1"/>
            <p:nvPr/>
          </p:nvSpPr>
          <p:spPr>
            <a:xfrm>
              <a:off x="2951494" y="3588255"/>
              <a:ext cx="2003163" cy="50776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900" b="1" dirty="0">
                  <a:latin typeface="+mn-lt"/>
                </a:rPr>
                <a:t>MEDTIME</a:t>
              </a:r>
              <a:r>
                <a:rPr lang="ru-RU" sz="900" b="1" dirty="0">
                  <a:latin typeface="+mn-lt"/>
                </a:rPr>
                <a:t> </a:t>
              </a:r>
              <a:r>
                <a:rPr lang="en-US" sz="900" b="1" dirty="0">
                  <a:latin typeface="+mn-lt"/>
                </a:rPr>
                <a:t>–</a:t>
              </a:r>
              <a:r>
                <a:rPr lang="ru-RU" sz="900" b="1" dirty="0">
                  <a:latin typeface="+mn-lt"/>
                </a:rPr>
                <a:t> </a:t>
              </a:r>
              <a:r>
                <a:rPr lang="ru-RU" sz="900" b="1" dirty="0" err="1">
                  <a:latin typeface="+mn-lt"/>
                </a:rPr>
                <a:t>Гарфутдинова</a:t>
              </a:r>
              <a:r>
                <a:rPr lang="ru-RU" sz="900" b="1" dirty="0">
                  <a:latin typeface="+mn-lt"/>
                </a:rPr>
                <a:t> Юлия Олеговна, </a:t>
              </a:r>
              <a:r>
                <a:rPr lang="ru-RU" sz="900" b="1" dirty="0" err="1">
                  <a:latin typeface="+mn-lt"/>
                </a:rPr>
                <a:t>Пельменева</a:t>
              </a:r>
              <a:r>
                <a:rPr lang="ru-RU" sz="900" b="1" dirty="0">
                  <a:latin typeface="+mn-lt"/>
                </a:rPr>
                <a:t> Анастасия Ивановна</a:t>
              </a:r>
            </a:p>
          </p:txBody>
        </p:sp>
      </p:grpSp>
      <p:sp>
        <p:nvSpPr>
          <p:cNvPr id="56" name="Овал 55"/>
          <p:cNvSpPr/>
          <p:nvPr/>
        </p:nvSpPr>
        <p:spPr>
          <a:xfrm>
            <a:off x="2222500" y="4922838"/>
            <a:ext cx="762000" cy="1019175"/>
          </a:xfrm>
          <a:prstGeom prst="ellipse">
            <a:avLst/>
          </a:prstGeom>
          <a:blipFill rotWithShape="1">
            <a:blip r:embed="rId12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57" name="Овал 56"/>
          <p:cNvSpPr/>
          <p:nvPr/>
        </p:nvSpPr>
        <p:spPr>
          <a:xfrm>
            <a:off x="3538538" y="5046663"/>
            <a:ext cx="687387" cy="855662"/>
          </a:xfrm>
          <a:prstGeom prst="ellipse">
            <a:avLst/>
          </a:prstGeom>
          <a:blipFill rotWithShape="1">
            <a:blip r:embed="rId13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59" name="TextBox 58"/>
          <p:cNvSpPr txBox="1"/>
          <p:nvPr/>
        </p:nvSpPr>
        <p:spPr>
          <a:xfrm>
            <a:off x="6918325" y="6027738"/>
            <a:ext cx="1389063" cy="5080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prstDash val="sysDot"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900" b="1" dirty="0">
                <a:latin typeface="+mn-lt"/>
              </a:rPr>
              <a:t>Учебный сектор – Казанцев Александр Дмитриевич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5194300" y="6021388"/>
            <a:ext cx="1546225" cy="5080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prstDash val="sysDot"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900" b="1" dirty="0">
                <a:latin typeface="+mn-lt"/>
              </a:rPr>
              <a:t>Проектная деятельность – </a:t>
            </a:r>
            <a:r>
              <a:rPr lang="ru-RU" sz="900" b="1" dirty="0" err="1">
                <a:latin typeface="+mn-lt"/>
              </a:rPr>
              <a:t>Гайделис</a:t>
            </a:r>
            <a:r>
              <a:rPr lang="ru-RU" sz="900" b="1" dirty="0">
                <a:latin typeface="+mn-lt"/>
              </a:rPr>
              <a:t> Владислава Сергеевна</a:t>
            </a:r>
          </a:p>
        </p:txBody>
      </p:sp>
      <p:grpSp>
        <p:nvGrpSpPr>
          <p:cNvPr id="8215" name="Группа 62"/>
          <p:cNvGrpSpPr>
            <a:grpSpLocks/>
          </p:cNvGrpSpPr>
          <p:nvPr/>
        </p:nvGrpSpPr>
        <p:grpSpPr bwMode="auto">
          <a:xfrm>
            <a:off x="7120715" y="3353696"/>
            <a:ext cx="1930400" cy="1427162"/>
            <a:chOff x="6881178" y="3342458"/>
            <a:chExt cx="1931619" cy="1426326"/>
          </a:xfrm>
        </p:grpSpPr>
        <p:sp>
          <p:nvSpPr>
            <p:cNvPr id="46" name="Овал 45"/>
            <p:cNvSpPr/>
            <p:nvPr/>
          </p:nvSpPr>
          <p:spPr>
            <a:xfrm>
              <a:off x="7024143" y="3342458"/>
              <a:ext cx="686233" cy="861507"/>
            </a:xfrm>
            <a:prstGeom prst="ellipse">
              <a:avLst/>
            </a:prstGeom>
            <a:blipFill rotWithShape="1">
              <a:blip r:embed="rId14"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7" name="Овал 46"/>
            <p:cNvSpPr/>
            <p:nvPr/>
          </p:nvSpPr>
          <p:spPr>
            <a:xfrm>
              <a:off x="7924825" y="3342458"/>
              <a:ext cx="659228" cy="912277"/>
            </a:xfrm>
            <a:prstGeom prst="ellipse">
              <a:avLst/>
            </a:prstGeom>
            <a:blipFill rotWithShape="1">
              <a:blip r:embed="rId15"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1" name="TextBox 60"/>
            <p:cNvSpPr txBox="1"/>
            <p:nvPr/>
          </p:nvSpPr>
          <p:spPr>
            <a:xfrm>
              <a:off x="6881178" y="4261082"/>
              <a:ext cx="1931619" cy="50770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ru-RU" sz="900" b="1" dirty="0">
                  <a:latin typeface="+mn-lt"/>
                </a:rPr>
                <a:t>Творческий сектор – Михайлова Александра Владимировна Багдасарян Ани </a:t>
              </a:r>
              <a:r>
                <a:rPr lang="ru-RU" sz="900" b="1" dirty="0" err="1">
                  <a:latin typeface="+mn-lt"/>
                </a:rPr>
                <a:t>Сосовна</a:t>
              </a:r>
              <a:endParaRPr lang="ru-RU" sz="900" b="1" dirty="0">
                <a:latin typeface="+mn-lt"/>
              </a:endParaRPr>
            </a:p>
          </p:txBody>
        </p:sp>
      </p:grpSp>
      <p:sp>
        <p:nvSpPr>
          <p:cNvPr id="62" name="TextBox 61"/>
          <p:cNvSpPr txBox="1"/>
          <p:nvPr/>
        </p:nvSpPr>
        <p:spPr>
          <a:xfrm>
            <a:off x="5164138" y="4279900"/>
            <a:ext cx="1314450" cy="5080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prstDash val="sysDot"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900" b="1" dirty="0">
                <a:latin typeface="+mn-lt"/>
              </a:rPr>
              <a:t>Информационный сектор – </a:t>
            </a:r>
            <a:r>
              <a:rPr lang="ru-RU" sz="900" b="1" dirty="0" err="1">
                <a:latin typeface="+mn-lt"/>
              </a:rPr>
              <a:t>Вогур</a:t>
            </a:r>
            <a:r>
              <a:rPr lang="ru-RU" sz="900" b="1" dirty="0">
                <a:latin typeface="+mn-lt"/>
              </a:rPr>
              <a:t> Кристина Андреевна</a:t>
            </a: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 flipV="1">
            <a:off x="614363" y="2954338"/>
            <a:ext cx="7450137" cy="17462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V="1">
            <a:off x="8064500" y="2971800"/>
            <a:ext cx="0" cy="307975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Прямая соединительная линия 63"/>
          <p:cNvCxnSpPr/>
          <p:nvPr/>
        </p:nvCxnSpPr>
        <p:spPr>
          <a:xfrm flipV="1">
            <a:off x="1851025" y="2971800"/>
            <a:ext cx="0" cy="307975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Прямая соединительная линия 64"/>
          <p:cNvCxnSpPr/>
          <p:nvPr/>
        </p:nvCxnSpPr>
        <p:spPr>
          <a:xfrm flipV="1">
            <a:off x="622300" y="2971800"/>
            <a:ext cx="0" cy="307975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Прямая соединительная линия 65"/>
          <p:cNvCxnSpPr/>
          <p:nvPr/>
        </p:nvCxnSpPr>
        <p:spPr>
          <a:xfrm flipV="1">
            <a:off x="3735388" y="2971800"/>
            <a:ext cx="0" cy="307975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Прямая соединительная линия 66"/>
          <p:cNvCxnSpPr/>
          <p:nvPr/>
        </p:nvCxnSpPr>
        <p:spPr>
          <a:xfrm flipV="1">
            <a:off x="5772150" y="2954338"/>
            <a:ext cx="0" cy="307975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Прямая соединительная линия 67"/>
          <p:cNvCxnSpPr/>
          <p:nvPr/>
        </p:nvCxnSpPr>
        <p:spPr>
          <a:xfrm flipH="1" flipV="1">
            <a:off x="6707188" y="2971800"/>
            <a:ext cx="22225" cy="2409825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/>
        </p:nvCxnSpPr>
        <p:spPr>
          <a:xfrm>
            <a:off x="6470650" y="5381625"/>
            <a:ext cx="614363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Прямая соединительная линия 69"/>
          <p:cNvCxnSpPr/>
          <p:nvPr/>
        </p:nvCxnSpPr>
        <p:spPr>
          <a:xfrm>
            <a:off x="3219450" y="3279775"/>
            <a:ext cx="1085850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Прямая соединительная линия 81"/>
          <p:cNvCxnSpPr/>
          <p:nvPr/>
        </p:nvCxnSpPr>
        <p:spPr>
          <a:xfrm>
            <a:off x="7480300" y="3279775"/>
            <a:ext cx="1085850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Прямая соединительная линия 82"/>
          <p:cNvCxnSpPr/>
          <p:nvPr/>
        </p:nvCxnSpPr>
        <p:spPr>
          <a:xfrm flipV="1">
            <a:off x="3889375" y="4738688"/>
            <a:ext cx="0" cy="307975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228" name="Группа 74"/>
          <p:cNvGrpSpPr>
            <a:grpSpLocks/>
          </p:cNvGrpSpPr>
          <p:nvPr/>
        </p:nvGrpSpPr>
        <p:grpSpPr bwMode="auto">
          <a:xfrm>
            <a:off x="871538" y="3646488"/>
            <a:ext cx="269875" cy="1300162"/>
            <a:chOff x="871538" y="3646488"/>
            <a:chExt cx="269081" cy="1300162"/>
          </a:xfrm>
        </p:grpSpPr>
        <p:cxnSp>
          <p:nvCxnSpPr>
            <p:cNvPr id="72" name="Прямая соединительная линия 71"/>
            <p:cNvCxnSpPr>
              <a:stCxn id="40" idx="6"/>
            </p:cNvCxnSpPr>
            <p:nvPr/>
          </p:nvCxnSpPr>
          <p:spPr>
            <a:xfrm>
              <a:off x="871538" y="3646488"/>
              <a:ext cx="232675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Прямая соединительная линия 73"/>
            <p:cNvCxnSpPr>
              <a:endCxn id="50" idx="0"/>
            </p:cNvCxnSpPr>
            <p:nvPr/>
          </p:nvCxnSpPr>
          <p:spPr>
            <a:xfrm>
              <a:off x="1104213" y="3646488"/>
              <a:ext cx="36406" cy="1300162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0" name="Прямая соединительная линия 89"/>
          <p:cNvCxnSpPr/>
          <p:nvPr/>
        </p:nvCxnSpPr>
        <p:spPr>
          <a:xfrm>
            <a:off x="2160588" y="3633788"/>
            <a:ext cx="400050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Прямая соединительная линия 90"/>
          <p:cNvCxnSpPr/>
          <p:nvPr/>
        </p:nvCxnSpPr>
        <p:spPr>
          <a:xfrm>
            <a:off x="2560638" y="3609975"/>
            <a:ext cx="36512" cy="1323975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/>
          <p:cNvCxnSpPr>
            <a:stCxn id="3" idx="2"/>
          </p:cNvCxnSpPr>
          <p:nvPr/>
        </p:nvCxnSpPr>
        <p:spPr>
          <a:xfrm flipH="1" flipV="1">
            <a:off x="2984500" y="1570038"/>
            <a:ext cx="290513" cy="1587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2984500" y="1570038"/>
            <a:ext cx="0" cy="300037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 flipH="1">
            <a:off x="2820988" y="1870075"/>
            <a:ext cx="163512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Прямая соединительная линия 68"/>
          <p:cNvCxnSpPr>
            <a:stCxn id="3" idx="4"/>
          </p:cNvCxnSpPr>
          <p:nvPr/>
        </p:nvCxnSpPr>
        <p:spPr>
          <a:xfrm>
            <a:off x="3700463" y="2225675"/>
            <a:ext cx="34925" cy="728663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6204" y="1022469"/>
            <a:ext cx="2751687" cy="1834458"/>
          </a:xfrm>
          <a:prstGeom prst="rect">
            <a:avLst/>
          </a:prstGeom>
        </p:spPr>
      </p:pic>
      <p:sp>
        <p:nvSpPr>
          <p:cNvPr id="79" name="Выноска-облако 78"/>
          <p:cNvSpPr/>
          <p:nvPr/>
        </p:nvSpPr>
        <p:spPr>
          <a:xfrm>
            <a:off x="82550" y="6392863"/>
            <a:ext cx="633413" cy="366712"/>
          </a:xfrm>
          <a:prstGeom prst="cloudCallout">
            <a:avLst>
              <a:gd name="adj1" fmla="val -59188"/>
              <a:gd name="adj2" fmla="val 73376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atin typeface="Gabriola" panose="04040605051002020D02" pitchFamily="82" charset="0"/>
              </a:rPr>
              <a:t>4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8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8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8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82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82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8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8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8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8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49" grpId="0" animBg="1"/>
      <p:bldP spid="51" grpId="0" animBg="1"/>
      <p:bldP spid="52" grpId="0" animBg="1"/>
      <p:bldP spid="53" grpId="0" animBg="1"/>
      <p:bldP spid="54" grpId="0" animBg="1"/>
      <p:bldP spid="59" grpId="0" animBg="1"/>
      <p:bldP spid="60" grpId="0" animBg="1"/>
      <p:bldP spid="6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5" name="Group 29"/>
          <p:cNvGrpSpPr>
            <a:grpSpLocks/>
          </p:cNvGrpSpPr>
          <p:nvPr/>
        </p:nvGrpSpPr>
        <p:grpSpPr bwMode="auto">
          <a:xfrm>
            <a:off x="228600" y="76200"/>
            <a:ext cx="8458200" cy="838200"/>
            <a:chOff x="1913" y="1134"/>
            <a:chExt cx="8961" cy="1287"/>
          </a:xfrm>
        </p:grpSpPr>
        <p:sp>
          <p:nvSpPr>
            <p:cNvPr id="8246" name="Text Box 30"/>
            <p:cNvSpPr txBox="1">
              <a:spLocks noChangeArrowheads="1"/>
            </p:cNvSpPr>
            <p:nvPr/>
          </p:nvSpPr>
          <p:spPr bwMode="auto">
            <a:xfrm>
              <a:off x="6111" y="1220"/>
              <a:ext cx="4763" cy="1107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Aft>
                  <a:spcPts val="1000"/>
                </a:spcAft>
              </a:pPr>
              <a:endParaRPr lang="ru-RU" altLang="ru-RU" sz="1100">
                <a:latin typeface="Times New Roman" panose="02020603050405020304" pitchFamily="18" charset="0"/>
              </a:endParaRPr>
            </a:p>
            <a:p>
              <a:pPr eaLnBrk="1" hangingPunct="1">
                <a:lnSpc>
                  <a:spcPct val="96000"/>
                </a:lnSpc>
                <a:spcAft>
                  <a:spcPts val="1000"/>
                </a:spcAft>
              </a:pPr>
              <a:r>
                <a:rPr lang="ru-RU" altLang="ru-RU" sz="1100" b="1" i="1">
                  <a:solidFill>
                    <a:srgbClr val="FFFFFF"/>
                  </a:solidFill>
                  <a:latin typeface="Calibri" panose="020F0502020204030204" pitchFamily="34" charset="0"/>
                </a:rPr>
                <a:t> </a:t>
              </a:r>
              <a:endParaRPr lang="ru-RU" altLang="ru-RU" sz="1100" b="1" i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  <a:p>
              <a:pPr eaLnBrk="1" hangingPunct="1"/>
              <a:endParaRPr lang="ru-RU" altLang="ru-RU"/>
            </a:p>
          </p:txBody>
        </p:sp>
        <p:grpSp>
          <p:nvGrpSpPr>
            <p:cNvPr id="8247" name="Group 31"/>
            <p:cNvGrpSpPr>
              <a:grpSpLocks noChangeAspect="1"/>
            </p:cNvGrpSpPr>
            <p:nvPr/>
          </p:nvGrpSpPr>
          <p:grpSpPr bwMode="auto">
            <a:xfrm>
              <a:off x="1913" y="1134"/>
              <a:ext cx="8797" cy="1287"/>
              <a:chOff x="1836" y="7993"/>
              <a:chExt cx="8797" cy="1287"/>
            </a:xfrm>
          </p:grpSpPr>
          <p:sp>
            <p:nvSpPr>
              <p:cNvPr id="8248" name="AutoShape 32"/>
              <p:cNvSpPr>
                <a:spLocks noChangeAspect="1" noChangeArrowheads="1"/>
              </p:cNvSpPr>
              <p:nvPr/>
            </p:nvSpPr>
            <p:spPr bwMode="auto">
              <a:xfrm>
                <a:off x="1836" y="7993"/>
                <a:ext cx="8797" cy="12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grpSp>
            <p:nvGrpSpPr>
              <p:cNvPr id="8249" name="Group 33"/>
              <p:cNvGrpSpPr>
                <a:grpSpLocks/>
              </p:cNvGrpSpPr>
              <p:nvPr/>
            </p:nvGrpSpPr>
            <p:grpSpPr bwMode="auto">
              <a:xfrm>
                <a:off x="2244" y="8093"/>
                <a:ext cx="7974" cy="1093"/>
                <a:chOff x="2244" y="8093"/>
                <a:chExt cx="7974" cy="1093"/>
              </a:xfrm>
            </p:grpSpPr>
            <p:pic>
              <p:nvPicPr>
                <p:cNvPr id="8250" name="Picture 34" descr="logo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244" y="8093"/>
                  <a:ext cx="3720" cy="109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pSp>
              <p:nvGrpSpPr>
                <p:cNvPr id="8251" name="Group 35"/>
                <p:cNvGrpSpPr>
                  <a:grpSpLocks/>
                </p:cNvGrpSpPr>
                <p:nvPr/>
              </p:nvGrpSpPr>
              <p:grpSpPr bwMode="auto">
                <a:xfrm>
                  <a:off x="6530" y="8333"/>
                  <a:ext cx="3688" cy="651"/>
                  <a:chOff x="6530" y="8333"/>
                  <a:chExt cx="3688" cy="651"/>
                </a:xfrm>
              </p:grpSpPr>
              <p:sp>
                <p:nvSpPr>
                  <p:cNvPr id="8252" name="Text Box 3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8328" y="8377"/>
                    <a:ext cx="1890" cy="547"/>
                  </a:xfrm>
                  <a:prstGeom prst="rect">
                    <a:avLst/>
                  </a:prstGeom>
                  <a:solidFill>
                    <a:srgbClr val="FFFFFF">
                      <a:alpha val="0"/>
                    </a:srgbClr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lIns="0" tIns="0" rIns="0" bIns="0"/>
                  <a:lstStyle>
                    <a:lvl1pPr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pPr algn="ctr" eaLnBrk="1" hangingPunct="1">
                      <a:spcAft>
                        <a:spcPts val="1000"/>
                      </a:spcAft>
                    </a:pPr>
                    <a:r>
                      <a:rPr lang="ru-RU" altLang="ru-RU" sz="2000" b="1" i="1">
                        <a:solidFill>
                          <a:srgbClr val="FFFFFF"/>
                        </a:solidFill>
                        <a:latin typeface="Arial" panose="020B0604020202020204" pitchFamily="34" charset="0"/>
                      </a:rPr>
                      <a:t>ФФМО</a:t>
                    </a:r>
                    <a:endParaRPr lang="ru-RU" altLang="ru-RU"/>
                  </a:p>
                </p:txBody>
              </p:sp>
              <p:grpSp>
                <p:nvGrpSpPr>
                  <p:cNvPr id="8253" name="Group 37"/>
                  <p:cNvGrpSpPr>
                    <a:grpSpLocks/>
                  </p:cNvGrpSpPr>
                  <p:nvPr/>
                </p:nvGrpSpPr>
                <p:grpSpPr bwMode="auto">
                  <a:xfrm>
                    <a:off x="6530" y="8333"/>
                    <a:ext cx="1219" cy="651"/>
                    <a:chOff x="6530" y="8333"/>
                    <a:chExt cx="1219" cy="651"/>
                  </a:xfrm>
                </p:grpSpPr>
                <p:sp>
                  <p:nvSpPr>
                    <p:cNvPr id="13" name="AutoShape 38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42" y="8332"/>
                      <a:ext cx="148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14" name="AutoShape 39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865" y="8332"/>
                      <a:ext cx="148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15" name="AutoShape 40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692" y="8488"/>
                      <a:ext cx="151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16" name="AutoShape 41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294" y="8493"/>
                      <a:ext cx="148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17" name="AutoShape 42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600" y="8488"/>
                      <a:ext cx="151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18" name="AutoShape 43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147" y="8332"/>
                      <a:ext cx="150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19" name="AutoShape 44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457" y="8344"/>
                      <a:ext cx="151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20" name="AutoShape 45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28" y="8676"/>
                      <a:ext cx="151" cy="141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21" name="AutoShape 46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853" y="8676"/>
                      <a:ext cx="150" cy="141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22" name="AutoShape 47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983" y="8832"/>
                      <a:ext cx="151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23" name="AutoShape 48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680" y="8832"/>
                      <a:ext cx="150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24" name="AutoShape 49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282" y="8839"/>
                      <a:ext cx="150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25" name="AutoShape 50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590" y="8832"/>
                      <a:ext cx="148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26" name="AutoShape 51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137" y="8676"/>
                      <a:ext cx="148" cy="141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27" name="AutoShape 52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445" y="8693"/>
                      <a:ext cx="150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</p:grpSp>
            </p:grpSp>
          </p:grpSp>
        </p:grpSp>
      </p:grp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14" t="8740" r="22043" b="26079"/>
          <a:stretch/>
        </p:blipFill>
        <p:spPr>
          <a:xfrm>
            <a:off x="613707" y="1012185"/>
            <a:ext cx="2688833" cy="1870493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425" y="1012185"/>
            <a:ext cx="1597279" cy="1881007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027" y="3124200"/>
            <a:ext cx="8011234" cy="3383907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9458" name="Picture 2" descr="https://pp.vk.me/c631523/v631523799/2cdaf/SMj84G8-qSk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4965" y="980996"/>
            <a:ext cx="1501835" cy="1911347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4" name="Выноска-облако 83"/>
          <p:cNvSpPr/>
          <p:nvPr/>
        </p:nvSpPr>
        <p:spPr>
          <a:xfrm>
            <a:off x="82550" y="6392863"/>
            <a:ext cx="633413" cy="366712"/>
          </a:xfrm>
          <a:prstGeom prst="cloudCallout">
            <a:avLst>
              <a:gd name="adj1" fmla="val -59188"/>
              <a:gd name="adj2" fmla="val 73376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smtClean="0">
                <a:latin typeface="Gabriola" panose="04040605051002020D02" pitchFamily="82" charset="0"/>
              </a:rPr>
              <a:t>5</a:t>
            </a:r>
            <a:endParaRPr lang="ru-RU" sz="2000" b="1" dirty="0">
              <a:latin typeface="Gabriola" panose="04040605051002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89294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8" name="Group 29"/>
          <p:cNvGrpSpPr>
            <a:grpSpLocks/>
          </p:cNvGrpSpPr>
          <p:nvPr/>
        </p:nvGrpSpPr>
        <p:grpSpPr bwMode="auto">
          <a:xfrm>
            <a:off x="228600" y="76200"/>
            <a:ext cx="8458200" cy="838200"/>
            <a:chOff x="1913" y="1134"/>
            <a:chExt cx="8961" cy="1287"/>
          </a:xfrm>
        </p:grpSpPr>
        <p:sp>
          <p:nvSpPr>
            <p:cNvPr id="9231" name="Text Box 30"/>
            <p:cNvSpPr txBox="1">
              <a:spLocks noChangeArrowheads="1"/>
            </p:cNvSpPr>
            <p:nvPr/>
          </p:nvSpPr>
          <p:spPr bwMode="auto">
            <a:xfrm>
              <a:off x="6111" y="1220"/>
              <a:ext cx="4763" cy="1107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Aft>
                  <a:spcPts val="1000"/>
                </a:spcAft>
              </a:pPr>
              <a:endParaRPr lang="ru-RU" altLang="ru-RU" sz="1100">
                <a:latin typeface="Times New Roman" panose="02020603050405020304" pitchFamily="18" charset="0"/>
              </a:endParaRPr>
            </a:p>
            <a:p>
              <a:pPr eaLnBrk="1" hangingPunct="1">
                <a:lnSpc>
                  <a:spcPct val="96000"/>
                </a:lnSpc>
                <a:spcAft>
                  <a:spcPts val="1000"/>
                </a:spcAft>
              </a:pPr>
              <a:r>
                <a:rPr lang="ru-RU" altLang="ru-RU" sz="1100" b="1" i="1">
                  <a:solidFill>
                    <a:srgbClr val="FFFFFF"/>
                  </a:solidFill>
                  <a:latin typeface="Calibri" panose="020F0502020204030204" pitchFamily="34" charset="0"/>
                </a:rPr>
                <a:t> </a:t>
              </a:r>
              <a:endParaRPr lang="ru-RU" altLang="ru-RU" sz="1100" b="1" i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  <a:p>
              <a:pPr eaLnBrk="1" hangingPunct="1"/>
              <a:endParaRPr lang="ru-RU" altLang="ru-RU"/>
            </a:p>
          </p:txBody>
        </p:sp>
        <p:grpSp>
          <p:nvGrpSpPr>
            <p:cNvPr id="9232" name="Group 31"/>
            <p:cNvGrpSpPr>
              <a:grpSpLocks noChangeAspect="1"/>
            </p:cNvGrpSpPr>
            <p:nvPr/>
          </p:nvGrpSpPr>
          <p:grpSpPr bwMode="auto">
            <a:xfrm>
              <a:off x="1913" y="1134"/>
              <a:ext cx="8797" cy="1287"/>
              <a:chOff x="1836" y="7993"/>
              <a:chExt cx="8797" cy="1287"/>
            </a:xfrm>
          </p:grpSpPr>
          <p:sp>
            <p:nvSpPr>
              <p:cNvPr id="9233" name="AutoShape 32"/>
              <p:cNvSpPr>
                <a:spLocks noChangeAspect="1" noChangeArrowheads="1"/>
              </p:cNvSpPr>
              <p:nvPr/>
            </p:nvSpPr>
            <p:spPr bwMode="auto">
              <a:xfrm>
                <a:off x="1836" y="7993"/>
                <a:ext cx="8797" cy="12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grpSp>
            <p:nvGrpSpPr>
              <p:cNvPr id="9234" name="Group 33"/>
              <p:cNvGrpSpPr>
                <a:grpSpLocks/>
              </p:cNvGrpSpPr>
              <p:nvPr/>
            </p:nvGrpSpPr>
            <p:grpSpPr bwMode="auto">
              <a:xfrm>
                <a:off x="2244" y="8093"/>
                <a:ext cx="7974" cy="1093"/>
                <a:chOff x="2244" y="8093"/>
                <a:chExt cx="7974" cy="1093"/>
              </a:xfrm>
            </p:grpSpPr>
            <p:pic>
              <p:nvPicPr>
                <p:cNvPr id="9235" name="Picture 34" descr="logo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244" y="8093"/>
                  <a:ext cx="3720" cy="109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pSp>
              <p:nvGrpSpPr>
                <p:cNvPr id="9236" name="Group 35"/>
                <p:cNvGrpSpPr>
                  <a:grpSpLocks/>
                </p:cNvGrpSpPr>
                <p:nvPr/>
              </p:nvGrpSpPr>
              <p:grpSpPr bwMode="auto">
                <a:xfrm>
                  <a:off x="6530" y="8333"/>
                  <a:ext cx="3688" cy="651"/>
                  <a:chOff x="6530" y="8333"/>
                  <a:chExt cx="3688" cy="651"/>
                </a:xfrm>
              </p:grpSpPr>
              <p:sp>
                <p:nvSpPr>
                  <p:cNvPr id="9237" name="Text Box 3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8328" y="8377"/>
                    <a:ext cx="1890" cy="547"/>
                  </a:xfrm>
                  <a:prstGeom prst="rect">
                    <a:avLst/>
                  </a:prstGeom>
                  <a:solidFill>
                    <a:srgbClr val="FFFFFF">
                      <a:alpha val="0"/>
                    </a:srgbClr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lIns="0" tIns="0" rIns="0" bIns="0"/>
                  <a:lstStyle>
                    <a:lvl1pPr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pPr algn="ctr" eaLnBrk="1" hangingPunct="1">
                      <a:spcAft>
                        <a:spcPts val="1000"/>
                      </a:spcAft>
                    </a:pPr>
                    <a:r>
                      <a:rPr lang="ru-RU" altLang="ru-RU" sz="2000" b="1" i="1">
                        <a:solidFill>
                          <a:srgbClr val="FFFFFF"/>
                        </a:solidFill>
                        <a:latin typeface="Arial" panose="020B0604020202020204" pitchFamily="34" charset="0"/>
                      </a:rPr>
                      <a:t>ФФМО</a:t>
                    </a:r>
                    <a:endParaRPr lang="ru-RU" altLang="ru-RU"/>
                  </a:p>
                </p:txBody>
              </p:sp>
              <p:grpSp>
                <p:nvGrpSpPr>
                  <p:cNvPr id="9238" name="Group 37"/>
                  <p:cNvGrpSpPr>
                    <a:grpSpLocks/>
                  </p:cNvGrpSpPr>
                  <p:nvPr/>
                </p:nvGrpSpPr>
                <p:grpSpPr bwMode="auto">
                  <a:xfrm>
                    <a:off x="6530" y="8333"/>
                    <a:ext cx="1219" cy="651"/>
                    <a:chOff x="6530" y="8333"/>
                    <a:chExt cx="1219" cy="651"/>
                  </a:xfrm>
                </p:grpSpPr>
                <p:sp>
                  <p:nvSpPr>
                    <p:cNvPr id="12" name="AutoShape 38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42" y="8332"/>
                      <a:ext cx="148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13" name="AutoShape 39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865" y="8332"/>
                      <a:ext cx="148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14" name="AutoShape 40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692" y="8488"/>
                      <a:ext cx="151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15" name="AutoShape 41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294" y="8493"/>
                      <a:ext cx="148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16" name="AutoShape 42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600" y="8488"/>
                      <a:ext cx="151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17" name="AutoShape 43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147" y="8332"/>
                      <a:ext cx="150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18" name="AutoShape 44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457" y="8344"/>
                      <a:ext cx="151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19" name="AutoShape 45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28" y="8676"/>
                      <a:ext cx="151" cy="141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20" name="AutoShape 46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853" y="8676"/>
                      <a:ext cx="150" cy="141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21" name="AutoShape 47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983" y="8832"/>
                      <a:ext cx="151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22" name="AutoShape 48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680" y="8832"/>
                      <a:ext cx="150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23" name="AutoShape 49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282" y="8839"/>
                      <a:ext cx="150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24" name="AutoShape 50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590" y="8832"/>
                      <a:ext cx="148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25" name="AutoShape 51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137" y="8676"/>
                      <a:ext cx="148" cy="141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26" name="AutoShape 52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445" y="8693"/>
                      <a:ext cx="150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</p:grpSp>
            </p:grpSp>
          </p:grpSp>
        </p:grpSp>
      </p:grpSp>
      <p:sp>
        <p:nvSpPr>
          <p:cNvPr id="34" name="TextBox 33"/>
          <p:cNvSpPr txBox="1"/>
          <p:nvPr/>
        </p:nvSpPr>
        <p:spPr>
          <a:xfrm>
            <a:off x="178594" y="1438764"/>
            <a:ext cx="8951912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Clr>
                <a:schemeClr val="tx1"/>
              </a:buClr>
              <a:buSzPct val="102000"/>
              <a:buFont typeface="Wingdings" panose="05000000000000000000" pitchFamily="2" charset="2"/>
              <a:buChar char="ü"/>
              <a:defRPr/>
            </a:pP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Работа с 7 основными организациями </a:t>
            </a:r>
          </a:p>
          <a:p>
            <a:pPr marL="457200" indent="-457200">
              <a:buClr>
                <a:schemeClr val="tx1"/>
              </a:buClr>
              <a:buSzPct val="102000"/>
              <a:buFont typeface="Wingdings" panose="05000000000000000000" pitchFamily="2" charset="2"/>
              <a:buChar char="ü"/>
              <a:defRPr/>
            </a:pP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Плотная работа с организациями агентства молодежной политики Красноярского Края</a:t>
            </a:r>
          </a:p>
          <a:p>
            <a:pPr marL="457200" indent="-457200">
              <a:buClr>
                <a:schemeClr val="tx1"/>
              </a:buClr>
              <a:buSzPct val="102000"/>
              <a:buFont typeface="Wingdings" panose="05000000000000000000" pitchFamily="2" charset="2"/>
              <a:buChar char="ü"/>
              <a:defRPr/>
            </a:pP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Работа со спонсорами и партнёрами</a:t>
            </a:r>
          </a:p>
          <a:p>
            <a:pPr marL="457200" indent="-457200">
              <a:buClr>
                <a:schemeClr val="tx1"/>
              </a:buClr>
              <a:buSzPct val="102000"/>
              <a:buFont typeface="Wingdings" panose="05000000000000000000" pitchFamily="2" charset="2"/>
              <a:buChar char="ü"/>
              <a:defRPr/>
            </a:pP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Активисты студенческого совета ФФМО в</a:t>
            </a:r>
          </a:p>
          <a:p>
            <a:pPr>
              <a:buClr>
                <a:schemeClr val="tx1"/>
              </a:buClr>
              <a:buSzPct val="102000"/>
              <a:defRPr/>
            </a:pP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с</a:t>
            </a: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оставе одних из сильнейших организаций края</a:t>
            </a:r>
          </a:p>
          <a:p>
            <a:pPr>
              <a:buClr>
                <a:schemeClr val="tx1"/>
              </a:buClr>
              <a:buSzPct val="102000"/>
              <a:defRPr/>
            </a:pPr>
            <a:endParaRPr lang="ru-RU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ola" panose="04040605051002020D02" pitchFamily="82" charset="0"/>
            </a:endParaRPr>
          </a:p>
          <a:p>
            <a:pPr marL="457200" indent="-457200">
              <a:buClr>
                <a:schemeClr val="tx1"/>
              </a:buClr>
              <a:buSzPct val="102000"/>
              <a:buFont typeface="Wingdings" panose="05000000000000000000" pitchFamily="2" charset="2"/>
              <a:buChar char="ü"/>
              <a:defRPr/>
            </a:pP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ola" panose="04040605051002020D02" pitchFamily="82" charset="0"/>
            </a:endParaRPr>
          </a:p>
        </p:txBody>
      </p:sp>
      <p:sp>
        <p:nvSpPr>
          <p:cNvPr id="42" name="Rectangle 3"/>
          <p:cNvSpPr txBox="1">
            <a:spLocks noChangeArrowheads="1"/>
          </p:cNvSpPr>
          <p:nvPr/>
        </p:nvSpPr>
        <p:spPr>
          <a:xfrm>
            <a:off x="387350" y="944563"/>
            <a:ext cx="8534400" cy="990600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 algn="l" defTabSz="685800" rtl="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fontAlgn="auto" hangingPunct="1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ru-RU" altLang="ru-RU" sz="2400" b="1" dirty="0" smtClean="0">
                <a:latin typeface="Arial" panose="020B0604020202020204" pitchFamily="34" charset="0"/>
              </a:rPr>
              <a:t>Сотрудничество и взаимодействие</a:t>
            </a:r>
            <a:endParaRPr lang="ru-RU" altLang="ru-RU" sz="1800" b="1" dirty="0" smtClean="0">
              <a:solidFill>
                <a:srgbClr val="F01A1A"/>
              </a:solidFill>
              <a:latin typeface="Arial" panose="020B0604020202020204" pitchFamily="34" charset="0"/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6247499" y="2638955"/>
            <a:ext cx="2741490" cy="3899164"/>
            <a:chOff x="6289717" y="2759496"/>
            <a:chExt cx="2741490" cy="3899164"/>
          </a:xfrm>
        </p:grpSpPr>
        <p:pic>
          <p:nvPicPr>
            <p:cNvPr id="33" name="Рисунок 3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6208" y="4912333"/>
              <a:ext cx="839829" cy="83982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36" name="Рисунок 3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9717" y="5889088"/>
              <a:ext cx="1672982" cy="76957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0248" name="Рисунок 3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56335" y="2759496"/>
              <a:ext cx="1502249" cy="881367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" name="Рисунок 3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22024" y="3729922"/>
              <a:ext cx="804184" cy="107358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39" name="Рисунок 3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67600" y="3699026"/>
              <a:ext cx="1545792" cy="106402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40" name="Рисунок 39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04684" y="5831843"/>
              <a:ext cx="868487" cy="826817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41" name="Рисунок 40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07635" y="4889948"/>
              <a:ext cx="862214" cy="862214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0278" name="Picture 38" descr="http://krasgmu.ru/sys/images/photo/31636.jpg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971" r="15175"/>
            <a:stretch/>
          </p:blipFill>
          <p:spPr bwMode="auto">
            <a:xfrm>
              <a:off x="6289717" y="4959124"/>
              <a:ext cx="765692" cy="793037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506" name="Picture 2" descr="http://cs633923.vk.me/v633923584/15f91/P2waCBReyLM.jpg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62698" y="2759496"/>
              <a:ext cx="1068509" cy="830485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/>
          </p:spPr>
        </p:pic>
      </p:grpSp>
      <p:sp>
        <p:nvSpPr>
          <p:cNvPr id="8" name="TextBox 7"/>
          <p:cNvSpPr txBox="1"/>
          <p:nvPr/>
        </p:nvSpPr>
        <p:spPr>
          <a:xfrm>
            <a:off x="228600" y="4214714"/>
            <a:ext cx="5851983" cy="2308324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«Молодежный парламент при </a:t>
            </a: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зак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. Собрании </a:t>
            </a: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Крас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. края»</a:t>
            </a:r>
          </a:p>
          <a:p>
            <a:pPr algn="ctr"/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«Молодежное правительство дублеров </a:t>
            </a: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Крас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. края»</a:t>
            </a:r>
          </a:p>
          <a:p>
            <a:pPr algn="ctr"/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«Ты - предприниматель» 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       «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Добровольчество»</a:t>
            </a:r>
            <a:endParaRPr lang="ru-RU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ola" panose="04040605051002020D02" pitchFamily="82" charset="0"/>
            </a:endParaRPr>
          </a:p>
          <a:p>
            <a:pPr algn="ctr"/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«КВН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»                    «АССК»               «ККСО»             «</a:t>
            </a: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ВсоС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»</a:t>
            </a:r>
          </a:p>
          <a:p>
            <a:pPr algn="ctr"/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«Беги за мной! Сибирь» «Международный форум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» </a:t>
            </a:r>
          </a:p>
          <a:p>
            <a:pPr algn="ctr"/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«Молодые менеджеры здравоохранения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»</a:t>
            </a:r>
            <a:endParaRPr lang="ru-RU" sz="2400" dirty="0"/>
          </a:p>
        </p:txBody>
      </p:sp>
      <p:sp>
        <p:nvSpPr>
          <p:cNvPr id="49" name="Выноска-облако 48"/>
          <p:cNvSpPr/>
          <p:nvPr/>
        </p:nvSpPr>
        <p:spPr>
          <a:xfrm>
            <a:off x="82550" y="6392863"/>
            <a:ext cx="633413" cy="366712"/>
          </a:xfrm>
          <a:prstGeom prst="cloudCallout">
            <a:avLst>
              <a:gd name="adj1" fmla="val -59188"/>
              <a:gd name="adj2" fmla="val 73376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smtClean="0">
                <a:latin typeface="Gabriola" panose="04040605051002020D02" pitchFamily="82" charset="0"/>
              </a:rPr>
              <a:t>6</a:t>
            </a:r>
            <a:endParaRPr lang="ru-RU" sz="2000" b="1" dirty="0">
              <a:latin typeface="Gabriola" panose="04040605051002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47818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500"/>
                            </p:stCondLst>
                            <p:childTnLst>
                              <p:par>
                                <p:cTn id="4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000"/>
                            </p:stCondLst>
                            <p:childTnLst>
                              <p:par>
                                <p:cTn id="5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500"/>
                            </p:stCondLst>
                            <p:childTnLst>
                              <p:par>
                                <p:cTn id="5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7000"/>
                            </p:stCondLst>
                            <p:childTnLst>
                              <p:par>
                                <p:cTn id="6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7500"/>
                            </p:stCondLst>
                            <p:childTnLst>
                              <p:par>
                                <p:cTn id="7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8000"/>
                            </p:stCondLst>
                            <p:childTnLst>
                              <p:par>
                                <p:cTn id="7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8500"/>
                            </p:stCondLst>
                            <p:childTnLst>
                              <p:par>
                                <p:cTn id="8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uiExpand="1" build="allAtOnce"/>
      <p:bldP spid="42" grpId="0"/>
      <p:bldP spid="8" grpId="0" build="p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8" name="Group 29"/>
          <p:cNvGrpSpPr>
            <a:grpSpLocks/>
          </p:cNvGrpSpPr>
          <p:nvPr/>
        </p:nvGrpSpPr>
        <p:grpSpPr bwMode="auto">
          <a:xfrm>
            <a:off x="228600" y="76200"/>
            <a:ext cx="8458200" cy="838200"/>
            <a:chOff x="1913" y="1134"/>
            <a:chExt cx="8961" cy="1287"/>
          </a:xfrm>
        </p:grpSpPr>
        <p:sp>
          <p:nvSpPr>
            <p:cNvPr id="9231" name="Text Box 30"/>
            <p:cNvSpPr txBox="1">
              <a:spLocks noChangeArrowheads="1"/>
            </p:cNvSpPr>
            <p:nvPr/>
          </p:nvSpPr>
          <p:spPr bwMode="auto">
            <a:xfrm>
              <a:off x="6111" y="1220"/>
              <a:ext cx="4763" cy="1107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Aft>
                  <a:spcPts val="1000"/>
                </a:spcAft>
              </a:pPr>
              <a:endParaRPr lang="ru-RU" altLang="ru-RU" sz="1100">
                <a:latin typeface="Times New Roman" panose="02020603050405020304" pitchFamily="18" charset="0"/>
              </a:endParaRPr>
            </a:p>
            <a:p>
              <a:pPr eaLnBrk="1" hangingPunct="1">
                <a:lnSpc>
                  <a:spcPct val="96000"/>
                </a:lnSpc>
                <a:spcAft>
                  <a:spcPts val="1000"/>
                </a:spcAft>
              </a:pPr>
              <a:r>
                <a:rPr lang="ru-RU" altLang="ru-RU" sz="1100" b="1" i="1">
                  <a:solidFill>
                    <a:srgbClr val="FFFFFF"/>
                  </a:solidFill>
                  <a:latin typeface="Calibri" panose="020F0502020204030204" pitchFamily="34" charset="0"/>
                </a:rPr>
                <a:t> </a:t>
              </a:r>
              <a:endParaRPr lang="ru-RU" altLang="ru-RU" sz="1100" b="1" i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  <a:p>
              <a:pPr eaLnBrk="1" hangingPunct="1"/>
              <a:endParaRPr lang="ru-RU" altLang="ru-RU"/>
            </a:p>
          </p:txBody>
        </p:sp>
        <p:grpSp>
          <p:nvGrpSpPr>
            <p:cNvPr id="9232" name="Group 31"/>
            <p:cNvGrpSpPr>
              <a:grpSpLocks noChangeAspect="1"/>
            </p:cNvGrpSpPr>
            <p:nvPr/>
          </p:nvGrpSpPr>
          <p:grpSpPr bwMode="auto">
            <a:xfrm>
              <a:off x="1913" y="1134"/>
              <a:ext cx="8797" cy="1287"/>
              <a:chOff x="1836" y="7993"/>
              <a:chExt cx="8797" cy="1287"/>
            </a:xfrm>
          </p:grpSpPr>
          <p:sp>
            <p:nvSpPr>
              <p:cNvPr id="9233" name="AutoShape 32"/>
              <p:cNvSpPr>
                <a:spLocks noChangeAspect="1" noChangeArrowheads="1"/>
              </p:cNvSpPr>
              <p:nvPr/>
            </p:nvSpPr>
            <p:spPr bwMode="auto">
              <a:xfrm>
                <a:off x="1836" y="7993"/>
                <a:ext cx="8797" cy="12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grpSp>
            <p:nvGrpSpPr>
              <p:cNvPr id="9234" name="Group 33"/>
              <p:cNvGrpSpPr>
                <a:grpSpLocks/>
              </p:cNvGrpSpPr>
              <p:nvPr/>
            </p:nvGrpSpPr>
            <p:grpSpPr bwMode="auto">
              <a:xfrm>
                <a:off x="2244" y="8093"/>
                <a:ext cx="7974" cy="1093"/>
                <a:chOff x="2244" y="8093"/>
                <a:chExt cx="7974" cy="1093"/>
              </a:xfrm>
            </p:grpSpPr>
            <p:pic>
              <p:nvPicPr>
                <p:cNvPr id="9235" name="Picture 34" descr="logo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244" y="8093"/>
                  <a:ext cx="3720" cy="109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pSp>
              <p:nvGrpSpPr>
                <p:cNvPr id="9236" name="Group 35"/>
                <p:cNvGrpSpPr>
                  <a:grpSpLocks/>
                </p:cNvGrpSpPr>
                <p:nvPr/>
              </p:nvGrpSpPr>
              <p:grpSpPr bwMode="auto">
                <a:xfrm>
                  <a:off x="6530" y="8333"/>
                  <a:ext cx="3688" cy="651"/>
                  <a:chOff x="6530" y="8333"/>
                  <a:chExt cx="3688" cy="651"/>
                </a:xfrm>
              </p:grpSpPr>
              <p:sp>
                <p:nvSpPr>
                  <p:cNvPr id="9237" name="Text Box 3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8328" y="8377"/>
                    <a:ext cx="1890" cy="547"/>
                  </a:xfrm>
                  <a:prstGeom prst="rect">
                    <a:avLst/>
                  </a:prstGeom>
                  <a:solidFill>
                    <a:srgbClr val="FFFFFF">
                      <a:alpha val="0"/>
                    </a:srgbClr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lIns="0" tIns="0" rIns="0" bIns="0"/>
                  <a:lstStyle>
                    <a:lvl1pPr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pPr algn="ctr" eaLnBrk="1" hangingPunct="1">
                      <a:spcAft>
                        <a:spcPts val="1000"/>
                      </a:spcAft>
                    </a:pPr>
                    <a:r>
                      <a:rPr lang="ru-RU" altLang="ru-RU" sz="2000" b="1" i="1">
                        <a:solidFill>
                          <a:srgbClr val="FFFFFF"/>
                        </a:solidFill>
                        <a:latin typeface="Arial" panose="020B0604020202020204" pitchFamily="34" charset="0"/>
                      </a:rPr>
                      <a:t>ФФМО</a:t>
                    </a:r>
                    <a:endParaRPr lang="ru-RU" altLang="ru-RU"/>
                  </a:p>
                </p:txBody>
              </p:sp>
              <p:grpSp>
                <p:nvGrpSpPr>
                  <p:cNvPr id="9238" name="Group 37"/>
                  <p:cNvGrpSpPr>
                    <a:grpSpLocks/>
                  </p:cNvGrpSpPr>
                  <p:nvPr/>
                </p:nvGrpSpPr>
                <p:grpSpPr bwMode="auto">
                  <a:xfrm>
                    <a:off x="6530" y="8333"/>
                    <a:ext cx="1219" cy="651"/>
                    <a:chOff x="6530" y="8333"/>
                    <a:chExt cx="1219" cy="651"/>
                  </a:xfrm>
                </p:grpSpPr>
                <p:sp>
                  <p:nvSpPr>
                    <p:cNvPr id="12" name="AutoShape 38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42" y="8332"/>
                      <a:ext cx="148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13" name="AutoShape 39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865" y="8332"/>
                      <a:ext cx="148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14" name="AutoShape 40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692" y="8488"/>
                      <a:ext cx="151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15" name="AutoShape 41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294" y="8493"/>
                      <a:ext cx="148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16" name="AutoShape 42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600" y="8488"/>
                      <a:ext cx="151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17" name="AutoShape 43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147" y="8332"/>
                      <a:ext cx="150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18" name="AutoShape 44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457" y="8344"/>
                      <a:ext cx="151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19" name="AutoShape 45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28" y="8676"/>
                      <a:ext cx="151" cy="141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20" name="AutoShape 46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853" y="8676"/>
                      <a:ext cx="150" cy="141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21" name="AutoShape 47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983" y="8832"/>
                      <a:ext cx="151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22" name="AutoShape 48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680" y="8832"/>
                      <a:ext cx="150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23" name="AutoShape 49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282" y="8839"/>
                      <a:ext cx="150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24" name="AutoShape 50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590" y="8832"/>
                      <a:ext cx="148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25" name="AutoShape 51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137" y="8676"/>
                      <a:ext cx="148" cy="141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26" name="AutoShape 52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445" y="8693"/>
                      <a:ext cx="150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</p:grpSp>
            </p:grpSp>
          </p:grpSp>
        </p:grpSp>
      </p:grpSp>
      <p:sp>
        <p:nvSpPr>
          <p:cNvPr id="34" name="TextBox 33"/>
          <p:cNvSpPr txBox="1"/>
          <p:nvPr/>
        </p:nvSpPr>
        <p:spPr>
          <a:xfrm>
            <a:off x="0" y="1439863"/>
            <a:ext cx="9144000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Clr>
                <a:schemeClr val="tx1"/>
              </a:buClr>
              <a:buSzPct val="102000"/>
              <a:buFont typeface="Wingdings" panose="05000000000000000000" pitchFamily="2" charset="2"/>
              <a:buChar char="ü"/>
              <a:defRPr/>
            </a:pP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Полная прозрачность и отчётность руководству Студенческого совета</a:t>
            </a:r>
          </a:p>
          <a:p>
            <a:pPr marL="457200" indent="-457200">
              <a:buClr>
                <a:schemeClr val="tx1"/>
              </a:buClr>
              <a:buSzPct val="102000"/>
              <a:buFont typeface="Wingdings" panose="05000000000000000000" pitchFamily="2" charset="2"/>
              <a:buChar char="ü"/>
              <a:defRPr/>
            </a:pP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Затраты </a:t>
            </a: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студенческого совета </a:t>
            </a: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ФФМО(КрасГМУ) сократились в 2,5 раза</a:t>
            </a:r>
          </a:p>
          <a:p>
            <a:pPr marL="457200" indent="-457200">
              <a:buClr>
                <a:schemeClr val="tx1"/>
              </a:buClr>
              <a:buSzPct val="102000"/>
              <a:buFont typeface="Wingdings" panose="05000000000000000000" pitchFamily="2" charset="2"/>
              <a:buChar char="ü"/>
              <a:defRPr/>
            </a:pP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Полный </a:t>
            </a: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переход на </a:t>
            </a: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самофинансирование мероприятий за 2 года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 </a:t>
            </a:r>
          </a:p>
          <a:p>
            <a:pPr algn="ctr">
              <a:buClr>
                <a:schemeClr val="tx1"/>
              </a:buClr>
              <a:buSzPct val="102000"/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 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 </a:t>
            </a: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( </a:t>
            </a: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+ 2</a:t>
            </a: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3420 </a:t>
            </a: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р./семестр спонсорское </a:t>
            </a: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обеспеченье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)</a:t>
            </a:r>
            <a:endParaRPr lang="ru-RU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ola" panose="04040605051002020D02" pitchFamily="82" charset="0"/>
            </a:endParaRPr>
          </a:p>
          <a:p>
            <a:pPr marL="457200" indent="-457200">
              <a:buClr>
                <a:schemeClr val="tx1"/>
              </a:buClr>
              <a:buSzPct val="102000"/>
              <a:buFont typeface="Wingdings" panose="05000000000000000000" pitchFamily="2" charset="2"/>
              <a:buChar char="ü"/>
              <a:defRPr/>
            </a:pP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Прирост поддержки «из вне» на:</a:t>
            </a:r>
          </a:p>
          <a:p>
            <a:pPr>
              <a:buClr>
                <a:schemeClr val="tx1"/>
              </a:buClr>
              <a:buSzPct val="102000"/>
              <a:defRPr/>
            </a:pPr>
            <a:r>
              <a:rPr lang="ru-RU" sz="2800" b="1" dirty="0" smtClean="0">
                <a:solidFill>
                  <a:srgbClr val="FF09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                933% ( 3 </a:t>
            </a:r>
            <a:r>
              <a:rPr lang="en-US" sz="2800" b="1" dirty="0" smtClean="0">
                <a:solidFill>
                  <a:srgbClr val="FF09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VS </a:t>
            </a:r>
            <a:r>
              <a:rPr lang="ru-RU" sz="2800" b="1" dirty="0" smtClean="0">
                <a:solidFill>
                  <a:srgbClr val="FF09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28) </a:t>
            </a:r>
          </a:p>
          <a:p>
            <a:pPr>
              <a:buClr>
                <a:schemeClr val="tx1"/>
              </a:buClr>
              <a:buSzPct val="102000"/>
              <a:defRPr/>
            </a:pPr>
            <a:endParaRPr lang="ru-RU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ola" panose="04040605051002020D02" pitchFamily="82" charset="0"/>
            </a:endParaRPr>
          </a:p>
          <a:p>
            <a:pPr>
              <a:buClr>
                <a:schemeClr val="tx1"/>
              </a:buClr>
              <a:buSzPct val="102000"/>
              <a:defRPr/>
            </a:pPr>
            <a:endParaRPr lang="ru-RU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ola" panose="04040605051002020D02" pitchFamily="82" charset="0"/>
            </a:endParaRPr>
          </a:p>
          <a:p>
            <a:pPr marL="457200" indent="-457200">
              <a:buClr>
                <a:schemeClr val="tx1"/>
              </a:buClr>
              <a:buSzPct val="102000"/>
              <a:buFont typeface="Wingdings" panose="05000000000000000000" pitchFamily="2" charset="2"/>
              <a:buChar char="ü"/>
              <a:defRPr/>
            </a:pP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ola" panose="04040605051002020D02" pitchFamily="82" charset="0"/>
            </a:endParaRPr>
          </a:p>
        </p:txBody>
      </p:sp>
      <p:sp>
        <p:nvSpPr>
          <p:cNvPr id="42" name="Rectangle 3"/>
          <p:cNvSpPr txBox="1">
            <a:spLocks noChangeArrowheads="1"/>
          </p:cNvSpPr>
          <p:nvPr/>
        </p:nvSpPr>
        <p:spPr>
          <a:xfrm>
            <a:off x="387350" y="944563"/>
            <a:ext cx="8534400" cy="990600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 algn="l" defTabSz="685800" rtl="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fontAlgn="auto" hangingPunct="1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ru-RU" altLang="ru-RU" sz="2400" b="1" dirty="0" smtClean="0">
                <a:latin typeface="Arial" panose="020B0604020202020204" pitchFamily="34" charset="0"/>
              </a:rPr>
              <a:t>Финансирование:</a:t>
            </a:r>
            <a:endParaRPr lang="ru-RU" altLang="ru-RU" sz="1800" b="1" dirty="0" smtClean="0">
              <a:solidFill>
                <a:srgbClr val="F01A1A"/>
              </a:solidFill>
              <a:latin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286318" y="3702966"/>
            <a:ext cx="2073111" cy="155483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8925" y="3702966"/>
            <a:ext cx="1723601" cy="157541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000" b="14444"/>
          <a:stretch/>
        </p:blipFill>
        <p:spPr>
          <a:xfrm>
            <a:off x="4369660" y="5448728"/>
            <a:ext cx="3631208" cy="72753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00" b="37368"/>
          <a:stretch/>
        </p:blipFill>
        <p:spPr>
          <a:xfrm>
            <a:off x="8274345" y="3730307"/>
            <a:ext cx="745725" cy="2773165"/>
          </a:xfrm>
          <a:prstGeom prst="rect">
            <a:avLst/>
          </a:prstGeom>
        </p:spPr>
      </p:pic>
      <p:pic>
        <p:nvPicPr>
          <p:cNvPr id="23554" name="Picture 2" descr="http://cs627731.vk.me/v627731967/17cb8/eBbzb-zgQtw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2627" y="4656357"/>
            <a:ext cx="1718519" cy="1519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4178" y="4656357"/>
            <a:ext cx="1859935" cy="1507648"/>
          </a:xfrm>
          <a:prstGeom prst="rect">
            <a:avLst/>
          </a:prstGeom>
        </p:spPr>
      </p:pic>
      <p:sp>
        <p:nvSpPr>
          <p:cNvPr id="49" name="Выноска-облако 48"/>
          <p:cNvSpPr/>
          <p:nvPr/>
        </p:nvSpPr>
        <p:spPr>
          <a:xfrm>
            <a:off x="82550" y="6392863"/>
            <a:ext cx="633413" cy="366712"/>
          </a:xfrm>
          <a:prstGeom prst="cloudCallout">
            <a:avLst>
              <a:gd name="adj1" fmla="val -59188"/>
              <a:gd name="adj2" fmla="val 73376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smtClean="0">
                <a:latin typeface="Gabriola" panose="04040605051002020D02" pitchFamily="82" charset="0"/>
              </a:rPr>
              <a:t>7</a:t>
            </a:r>
            <a:endParaRPr lang="ru-RU" sz="2000" b="1" dirty="0">
              <a:latin typeface="Gabriola" panose="04040605051002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91039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uiExpand="1" build="allAtOnce"/>
      <p:bldP spid="4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15331480"/>
              </p:ext>
            </p:extLst>
          </p:nvPr>
        </p:nvGraphicFramePr>
        <p:xfrm>
          <a:off x="7240300" y="1273500"/>
          <a:ext cx="836902" cy="5394710"/>
        </p:xfrm>
        <a:graphic>
          <a:graphicData uri="http://schemas.openxmlformats.org/drawingml/2006/table">
            <a:tbl>
              <a:tblPr/>
              <a:tblGrid>
                <a:gridCol w="418451">
                  <a:extLst>
                    <a:ext uri="{9D8B030D-6E8A-4147-A177-3AD203B41FA5}">
                      <a16:colId xmlns:a16="http://schemas.microsoft.com/office/drawing/2014/main" val="3104060596"/>
                    </a:ext>
                  </a:extLst>
                </a:gridCol>
                <a:gridCol w="418451">
                  <a:extLst>
                    <a:ext uri="{9D8B030D-6E8A-4147-A177-3AD203B41FA5}">
                      <a16:colId xmlns:a16="http://schemas.microsoft.com/office/drawing/2014/main" val="3171636840"/>
                    </a:ext>
                  </a:extLst>
                </a:gridCol>
              </a:tblGrid>
              <a:tr h="38957">
                <a:tc>
                  <a:txBody>
                    <a:bodyPr/>
                    <a:lstStyle/>
                    <a:p>
                      <a:pPr algn="r"/>
                      <a:r>
                        <a:rPr lang="ru-RU" sz="100">
                          <a:solidFill>
                            <a:srgbClr val="AAAAAA"/>
                          </a:solidFill>
                          <a:effectLst/>
                          <a:latin typeface="tahoma" panose="020B0604030504040204" pitchFamily="34" charset="0"/>
                        </a:rPr>
                        <a:t>1</a:t>
                      </a:r>
                    </a:p>
                    <a:p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26.11.2015</a:t>
                      </a:r>
                    </a:p>
                    <a:p>
                      <a:pPr algn="ctr"/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1</a:t>
                      </a:r>
                    </a:p>
                  </a:txBody>
                  <a:tcPr marL="1651" marR="1651" marT="1651" marB="1651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" b="0" u="none" strike="noStrike">
                          <a:solidFill>
                            <a:srgbClr val="A12A30"/>
                          </a:solidFill>
                          <a:effectLst/>
                          <a:latin typeface="tahoma" panose="020B0604030504040204" pitchFamily="34" charset="0"/>
                        </a:rPr>
                        <a:t>Олимпиада по микробиологии</a:t>
                      </a:r>
                      <a:endParaRPr lang="ru-RU" sz="100">
                        <a:solidFill>
                          <a:srgbClr val="424242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651" marR="1651" marT="1651" marB="1651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3168220"/>
                  </a:ext>
                </a:extLst>
              </a:tr>
              <a:tr h="38957">
                <a:tc>
                  <a:txBody>
                    <a:bodyPr/>
                    <a:lstStyle/>
                    <a:p>
                      <a:pPr algn="r"/>
                      <a:r>
                        <a:rPr lang="ru-RU" sz="100">
                          <a:solidFill>
                            <a:srgbClr val="AAAAAA"/>
                          </a:solidFill>
                          <a:effectLst/>
                          <a:latin typeface="tahoma" panose="020B0604030504040204" pitchFamily="34" charset="0"/>
                        </a:rPr>
                        <a:t>2</a:t>
                      </a:r>
                    </a:p>
                    <a:p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25.11.2015</a:t>
                      </a:r>
                    </a:p>
                    <a:p>
                      <a:pPr algn="ctr"/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1</a:t>
                      </a:r>
                    </a:p>
                  </a:txBody>
                  <a:tcPr marL="1651" marR="1651" marT="1651" marB="1651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" b="0" u="none" strike="noStrike">
                          <a:solidFill>
                            <a:srgbClr val="A12A30"/>
                          </a:solidFill>
                          <a:effectLst/>
                          <a:latin typeface="tahoma" panose="020B0604030504040204" pitchFamily="34" charset="0"/>
                        </a:rPr>
                        <a:t>Международный студенческого хакатона Imagine Cup</a:t>
                      </a:r>
                      <a:endParaRPr lang="ru-RU" sz="100">
                        <a:solidFill>
                          <a:srgbClr val="424242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651" marR="1651" marT="1651" marB="1651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4894552"/>
                  </a:ext>
                </a:extLst>
              </a:tr>
              <a:tr h="38957">
                <a:tc>
                  <a:txBody>
                    <a:bodyPr/>
                    <a:lstStyle/>
                    <a:p>
                      <a:pPr algn="r"/>
                      <a:r>
                        <a:rPr lang="ru-RU" sz="100">
                          <a:solidFill>
                            <a:srgbClr val="AAAAAA"/>
                          </a:solidFill>
                          <a:effectLst/>
                          <a:latin typeface="tahoma" panose="020B0604030504040204" pitchFamily="34" charset="0"/>
                        </a:rPr>
                        <a:t>3</a:t>
                      </a:r>
                    </a:p>
                    <a:p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25.11.2015</a:t>
                      </a:r>
                    </a:p>
                    <a:p>
                      <a:pPr algn="ctr"/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1</a:t>
                      </a:r>
                    </a:p>
                  </a:txBody>
                  <a:tcPr marL="1651" marR="1651" marT="1651" marB="1651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" b="0" u="none" strike="noStrike">
                          <a:solidFill>
                            <a:srgbClr val="A12A30"/>
                          </a:solidFill>
                          <a:effectLst/>
                          <a:latin typeface="tahoma" panose="020B0604030504040204" pitchFamily="34" charset="0"/>
                        </a:rPr>
                        <a:t>День рождения КрасГМУ</a:t>
                      </a:r>
                      <a:endParaRPr lang="ru-RU" sz="100">
                        <a:solidFill>
                          <a:srgbClr val="424242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651" marR="1651" marT="1651" marB="1651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0498284"/>
                  </a:ext>
                </a:extLst>
              </a:tr>
              <a:tr h="38957">
                <a:tc>
                  <a:txBody>
                    <a:bodyPr/>
                    <a:lstStyle/>
                    <a:p>
                      <a:pPr algn="r"/>
                      <a:r>
                        <a:rPr lang="ru-RU" sz="100">
                          <a:solidFill>
                            <a:srgbClr val="AAAAAA"/>
                          </a:solidFill>
                          <a:effectLst/>
                          <a:latin typeface="tahoma" panose="020B0604030504040204" pitchFamily="34" charset="0"/>
                        </a:rPr>
                        <a:t>4</a:t>
                      </a:r>
                    </a:p>
                    <a:p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21.11.2015</a:t>
                      </a:r>
                    </a:p>
                    <a:p>
                      <a:pPr algn="ctr"/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1</a:t>
                      </a:r>
                    </a:p>
                  </a:txBody>
                  <a:tcPr marL="1651" marR="1651" marT="1651" marB="1651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" b="0" u="none" strike="noStrike">
                          <a:solidFill>
                            <a:srgbClr val="A12A30"/>
                          </a:solidFill>
                          <a:effectLst/>
                          <a:latin typeface="tahoma" panose="020B0604030504040204" pitchFamily="34" charset="0"/>
                        </a:rPr>
                        <a:t>Международный фестиваль "Студенчество без границ"</a:t>
                      </a:r>
                      <a:endParaRPr lang="ru-RU" sz="100">
                        <a:solidFill>
                          <a:srgbClr val="424242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651" marR="1651" marT="1651" marB="1651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8724306"/>
                  </a:ext>
                </a:extLst>
              </a:tr>
              <a:tr h="38957">
                <a:tc>
                  <a:txBody>
                    <a:bodyPr/>
                    <a:lstStyle/>
                    <a:p>
                      <a:pPr algn="r"/>
                      <a:r>
                        <a:rPr lang="ru-RU" sz="100">
                          <a:solidFill>
                            <a:srgbClr val="AAAAAA"/>
                          </a:solidFill>
                          <a:effectLst/>
                          <a:latin typeface="tahoma" panose="020B0604030504040204" pitchFamily="34" charset="0"/>
                        </a:rPr>
                        <a:t>5</a:t>
                      </a:r>
                    </a:p>
                    <a:p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19.11.2015</a:t>
                      </a:r>
                    </a:p>
                    <a:p>
                      <a:pPr algn="ctr"/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1</a:t>
                      </a:r>
                    </a:p>
                  </a:txBody>
                  <a:tcPr marL="1651" marR="1651" marT="1651" marB="1651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" b="0" u="none" strike="noStrike">
                          <a:solidFill>
                            <a:srgbClr val="A12A30"/>
                          </a:solidFill>
                          <a:effectLst/>
                          <a:latin typeface="tahoma" panose="020B0604030504040204" pitchFamily="34" charset="0"/>
                        </a:rPr>
                        <a:t>дебаты "Необходимо ли высшее образование сегодня?"</a:t>
                      </a:r>
                      <a:endParaRPr lang="ru-RU" sz="100">
                        <a:solidFill>
                          <a:srgbClr val="424242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651" marR="1651" marT="1651" marB="1651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8161836"/>
                  </a:ext>
                </a:extLst>
              </a:tr>
              <a:tr h="38957">
                <a:tc>
                  <a:txBody>
                    <a:bodyPr/>
                    <a:lstStyle/>
                    <a:p>
                      <a:pPr algn="r"/>
                      <a:r>
                        <a:rPr lang="ru-RU" sz="100">
                          <a:solidFill>
                            <a:srgbClr val="AAAAAA"/>
                          </a:solidFill>
                          <a:effectLst/>
                          <a:latin typeface="tahoma" panose="020B0604030504040204" pitchFamily="34" charset="0"/>
                        </a:rPr>
                        <a:t>6</a:t>
                      </a:r>
                    </a:p>
                    <a:p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11.11.2015</a:t>
                      </a:r>
                    </a:p>
                    <a:p>
                      <a:pPr algn="ctr"/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1</a:t>
                      </a:r>
                    </a:p>
                  </a:txBody>
                  <a:tcPr marL="1651" marR="1651" marT="1651" marB="1651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" b="0" u="none" strike="noStrike">
                          <a:solidFill>
                            <a:srgbClr val="A12A30"/>
                          </a:solidFill>
                          <a:effectLst/>
                          <a:latin typeface="tahoma" panose="020B0604030504040204" pitchFamily="34" charset="0"/>
                        </a:rPr>
                        <a:t>благотворительные показы художественного фильма дом кино «Излечить страх» («Лука»).</a:t>
                      </a:r>
                      <a:endParaRPr lang="ru-RU" sz="100">
                        <a:solidFill>
                          <a:srgbClr val="424242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651" marR="1651" marT="1651" marB="1651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3134863"/>
                  </a:ext>
                </a:extLst>
              </a:tr>
              <a:tr h="38957">
                <a:tc>
                  <a:txBody>
                    <a:bodyPr/>
                    <a:lstStyle/>
                    <a:p>
                      <a:pPr algn="r"/>
                      <a:r>
                        <a:rPr lang="ru-RU" sz="100">
                          <a:solidFill>
                            <a:srgbClr val="AAAAAA"/>
                          </a:solidFill>
                          <a:effectLst/>
                          <a:latin typeface="tahoma" panose="020B0604030504040204" pitchFamily="34" charset="0"/>
                        </a:rPr>
                        <a:t>7</a:t>
                      </a:r>
                    </a:p>
                    <a:p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09.11.2015</a:t>
                      </a:r>
                    </a:p>
                    <a:p>
                      <a:pPr algn="ctr"/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1</a:t>
                      </a:r>
                    </a:p>
                  </a:txBody>
                  <a:tcPr marL="1651" marR="1651" marT="1651" marB="1651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" b="0" u="none" strike="noStrike">
                          <a:solidFill>
                            <a:srgbClr val="A12A30"/>
                          </a:solidFill>
                          <a:effectLst/>
                          <a:latin typeface="tahoma" panose="020B0604030504040204" pitchFamily="34" charset="0"/>
                        </a:rPr>
                        <a:t>конкурс на самый лучший плакат "Против антибиотикорезистентности"</a:t>
                      </a:r>
                      <a:endParaRPr lang="ru-RU" sz="100">
                        <a:solidFill>
                          <a:srgbClr val="424242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651" marR="1651" marT="1651" marB="1651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068745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ru-RU" sz="100">
                          <a:solidFill>
                            <a:srgbClr val="AAAAAA"/>
                          </a:solidFill>
                          <a:effectLst/>
                          <a:latin typeface="tahoma" panose="020B0604030504040204" pitchFamily="34" charset="0"/>
                        </a:rPr>
                        <a:t>8</a:t>
                      </a:r>
                    </a:p>
                    <a:p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30.10.2015</a:t>
                      </a:r>
                    </a:p>
                  </a:txBody>
                  <a:tcPr marL="1651" marR="1651" marT="1651" marB="1651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" b="0" u="none" strike="noStrike">
                          <a:solidFill>
                            <a:srgbClr val="A12A30"/>
                          </a:solidFill>
                          <a:effectLst/>
                          <a:latin typeface="tahoma" panose="020B0604030504040204" pitchFamily="34" charset="0"/>
                        </a:rPr>
                        <a:t>Член Учёного Совета ФФМО</a:t>
                      </a:r>
                      <a:endParaRPr lang="ru-RU" sz="100">
                        <a:solidFill>
                          <a:srgbClr val="424242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651" marR="1651" marT="1651" marB="1651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8416869"/>
                  </a:ext>
                </a:extLst>
              </a:tr>
              <a:tr h="38957">
                <a:tc>
                  <a:txBody>
                    <a:bodyPr/>
                    <a:lstStyle/>
                    <a:p>
                      <a:pPr algn="r"/>
                      <a:r>
                        <a:rPr lang="ru-RU" sz="100">
                          <a:solidFill>
                            <a:srgbClr val="AAAAAA"/>
                          </a:solidFill>
                          <a:effectLst/>
                          <a:latin typeface="tahoma" panose="020B0604030504040204" pitchFamily="34" charset="0"/>
                        </a:rPr>
                        <a:t>9</a:t>
                      </a:r>
                    </a:p>
                    <a:p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29.10.2015</a:t>
                      </a:r>
                    </a:p>
                    <a:p>
                      <a:pPr algn="ctr"/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1</a:t>
                      </a:r>
                    </a:p>
                  </a:txBody>
                  <a:tcPr marL="1651" marR="1651" marT="1651" marB="1651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" b="0" u="none" strike="noStrike">
                          <a:solidFill>
                            <a:srgbClr val="A12A30"/>
                          </a:solidFill>
                          <a:effectLst/>
                          <a:latin typeface="tahoma" panose="020B0604030504040204" pitchFamily="34" charset="0"/>
                        </a:rPr>
                        <a:t>обучение Группы АНТИНАРКОТИЧЕСКОГО КОНТРОЛЯ</a:t>
                      </a:r>
                      <a:endParaRPr lang="ru-RU" sz="100">
                        <a:solidFill>
                          <a:srgbClr val="424242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651" marR="1651" marT="1651" marB="1651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6616404"/>
                  </a:ext>
                </a:extLst>
              </a:tr>
              <a:tr h="38957">
                <a:tc>
                  <a:txBody>
                    <a:bodyPr/>
                    <a:lstStyle/>
                    <a:p>
                      <a:pPr algn="r"/>
                      <a:r>
                        <a:rPr lang="ru-RU" sz="100">
                          <a:solidFill>
                            <a:srgbClr val="AAAAAA"/>
                          </a:solidFill>
                          <a:effectLst/>
                          <a:latin typeface="tahoma" panose="020B0604030504040204" pitchFamily="34" charset="0"/>
                        </a:rPr>
                        <a:t>10</a:t>
                      </a:r>
                    </a:p>
                    <a:p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28.10.2015</a:t>
                      </a:r>
                    </a:p>
                    <a:p>
                      <a:pPr algn="ctr"/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1</a:t>
                      </a:r>
                    </a:p>
                  </a:txBody>
                  <a:tcPr marL="1651" marR="1651" marT="1651" marB="1651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" b="0" u="none" strike="noStrike">
                          <a:solidFill>
                            <a:srgbClr val="A12A30"/>
                          </a:solidFill>
                          <a:effectLst/>
                          <a:latin typeface="tahoma" panose="020B0604030504040204" pitchFamily="34" charset="0"/>
                        </a:rPr>
                        <a:t>Церемония Вручения призвание ВРАЧ</a:t>
                      </a:r>
                      <a:endParaRPr lang="ru-RU" sz="100">
                        <a:solidFill>
                          <a:srgbClr val="424242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651" marR="1651" marT="1651" marB="1651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2558599"/>
                  </a:ext>
                </a:extLst>
              </a:tr>
              <a:tr h="38957">
                <a:tc>
                  <a:txBody>
                    <a:bodyPr/>
                    <a:lstStyle/>
                    <a:p>
                      <a:pPr algn="r"/>
                      <a:r>
                        <a:rPr lang="ru-RU" sz="100">
                          <a:solidFill>
                            <a:srgbClr val="AAAAAA"/>
                          </a:solidFill>
                          <a:effectLst/>
                          <a:latin typeface="tahoma" panose="020B0604030504040204" pitchFamily="34" charset="0"/>
                        </a:rPr>
                        <a:t>11</a:t>
                      </a:r>
                    </a:p>
                    <a:p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26.10.2015</a:t>
                      </a:r>
                    </a:p>
                    <a:p>
                      <a:pPr algn="ctr"/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1</a:t>
                      </a:r>
                    </a:p>
                  </a:txBody>
                  <a:tcPr marL="1651" marR="1651" marT="1651" marB="1651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" b="0" u="none" strike="noStrike">
                          <a:solidFill>
                            <a:srgbClr val="A12A30"/>
                          </a:solidFill>
                          <a:effectLst/>
                          <a:latin typeface="tahoma" panose="020B0604030504040204" pitchFamily="34" charset="0"/>
                        </a:rPr>
                        <a:t>День абитуриента</a:t>
                      </a:r>
                      <a:endParaRPr lang="ru-RU" sz="100">
                        <a:solidFill>
                          <a:srgbClr val="424242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651" marR="1651" marT="1651" marB="1651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666796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ru-RU" sz="100">
                          <a:solidFill>
                            <a:srgbClr val="AAAAAA"/>
                          </a:solidFill>
                          <a:effectLst/>
                          <a:latin typeface="tahoma" panose="020B0604030504040204" pitchFamily="34" charset="0"/>
                        </a:rPr>
                        <a:t>12</a:t>
                      </a:r>
                    </a:p>
                    <a:p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26.10.2015</a:t>
                      </a:r>
                    </a:p>
                  </a:txBody>
                  <a:tcPr marL="1651" marR="1651" marT="1651" marB="1651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" b="0" u="none" strike="noStrike">
                          <a:solidFill>
                            <a:srgbClr val="A12A30"/>
                          </a:solidFill>
                          <a:effectLst/>
                          <a:latin typeface="tahoma" panose="020B0604030504040204" pitchFamily="34" charset="0"/>
                        </a:rPr>
                        <a:t>Участник в проекте "Российские геномы"</a:t>
                      </a:r>
                      <a:endParaRPr lang="ru-RU" sz="100">
                        <a:solidFill>
                          <a:srgbClr val="424242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651" marR="1651" marT="1651" marB="1651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1261120"/>
                  </a:ext>
                </a:extLst>
              </a:tr>
              <a:tr h="38957">
                <a:tc>
                  <a:txBody>
                    <a:bodyPr/>
                    <a:lstStyle/>
                    <a:p>
                      <a:pPr algn="r"/>
                      <a:r>
                        <a:rPr lang="ru-RU" sz="100">
                          <a:solidFill>
                            <a:srgbClr val="AAAAAA"/>
                          </a:solidFill>
                          <a:effectLst/>
                          <a:latin typeface="tahoma" panose="020B0604030504040204" pitchFamily="34" charset="0"/>
                        </a:rPr>
                        <a:t>13</a:t>
                      </a:r>
                    </a:p>
                    <a:p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22.10.2015</a:t>
                      </a:r>
                    </a:p>
                    <a:p>
                      <a:pPr algn="ctr"/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2</a:t>
                      </a:r>
                    </a:p>
                  </a:txBody>
                  <a:tcPr marL="1651" marR="1651" marT="1651" marB="1651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" b="0" u="none" strike="noStrike">
                          <a:solidFill>
                            <a:srgbClr val="A12A30"/>
                          </a:solidFill>
                          <a:effectLst/>
                          <a:latin typeface="tahoma" panose="020B0604030504040204" pitchFamily="34" charset="0"/>
                        </a:rPr>
                        <a:t>1 место среди дорожных карт в рамках Всероссийской школы по качеству образования 2015</a:t>
                      </a:r>
                      <a:endParaRPr lang="ru-RU" sz="100">
                        <a:solidFill>
                          <a:srgbClr val="424242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651" marR="1651" marT="1651" marB="1651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3595233"/>
                  </a:ext>
                </a:extLst>
              </a:tr>
              <a:tr h="38957">
                <a:tc>
                  <a:txBody>
                    <a:bodyPr/>
                    <a:lstStyle/>
                    <a:p>
                      <a:pPr algn="r"/>
                      <a:r>
                        <a:rPr lang="ru-RU" sz="100">
                          <a:solidFill>
                            <a:srgbClr val="AAAAAA"/>
                          </a:solidFill>
                          <a:effectLst/>
                          <a:latin typeface="tahoma" panose="020B0604030504040204" pitchFamily="34" charset="0"/>
                        </a:rPr>
                        <a:t>14</a:t>
                      </a:r>
                    </a:p>
                    <a:p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21.10.2015</a:t>
                      </a:r>
                    </a:p>
                    <a:p>
                      <a:pPr algn="ctr"/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2</a:t>
                      </a:r>
                    </a:p>
                  </a:txBody>
                  <a:tcPr marL="1651" marR="1651" marT="1651" marB="1651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" b="0" u="none" strike="noStrike">
                          <a:solidFill>
                            <a:srgbClr val="A12A30"/>
                          </a:solidFill>
                          <a:effectLst/>
                          <a:latin typeface="tahoma" panose="020B0604030504040204" pitchFamily="34" charset="0"/>
                        </a:rPr>
                        <a:t>Лучшая танцевальная пара в рамках Всероссийской школы по качеству образования 2015</a:t>
                      </a:r>
                      <a:endParaRPr lang="ru-RU" sz="100">
                        <a:solidFill>
                          <a:srgbClr val="424242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651" marR="1651" marT="1651" marB="1651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4269210"/>
                  </a:ext>
                </a:extLst>
              </a:tr>
              <a:tr h="38957">
                <a:tc>
                  <a:txBody>
                    <a:bodyPr/>
                    <a:lstStyle/>
                    <a:p>
                      <a:pPr algn="r"/>
                      <a:r>
                        <a:rPr lang="ru-RU" sz="100">
                          <a:solidFill>
                            <a:srgbClr val="AAAAAA"/>
                          </a:solidFill>
                          <a:effectLst/>
                          <a:latin typeface="tahoma" panose="020B0604030504040204" pitchFamily="34" charset="0"/>
                        </a:rPr>
                        <a:t>15</a:t>
                      </a:r>
                    </a:p>
                    <a:p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20.10.2015</a:t>
                      </a:r>
                    </a:p>
                    <a:p>
                      <a:pPr algn="ctr"/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2</a:t>
                      </a:r>
                    </a:p>
                  </a:txBody>
                  <a:tcPr marL="1651" marR="1651" marT="1651" marB="1651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" b="0" u="none" strike="noStrike">
                          <a:solidFill>
                            <a:srgbClr val="A12A30"/>
                          </a:solidFill>
                          <a:effectLst/>
                          <a:latin typeface="tahoma" panose="020B0604030504040204" pitchFamily="34" charset="0"/>
                        </a:rPr>
                        <a:t>Всероссийская школа по качеству образования 2015</a:t>
                      </a:r>
                      <a:endParaRPr lang="ru-RU" sz="100">
                        <a:solidFill>
                          <a:srgbClr val="424242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651" marR="1651" marT="1651" marB="1651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5554925"/>
                  </a:ext>
                </a:extLst>
              </a:tr>
              <a:tr h="38957">
                <a:tc>
                  <a:txBody>
                    <a:bodyPr/>
                    <a:lstStyle/>
                    <a:p>
                      <a:pPr algn="r"/>
                      <a:r>
                        <a:rPr lang="ru-RU" sz="100">
                          <a:solidFill>
                            <a:srgbClr val="AAAAAA"/>
                          </a:solidFill>
                          <a:effectLst/>
                          <a:latin typeface="tahoma" panose="020B0604030504040204" pitchFamily="34" charset="0"/>
                        </a:rPr>
                        <a:t>16</a:t>
                      </a:r>
                    </a:p>
                    <a:p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16.10.2015</a:t>
                      </a:r>
                    </a:p>
                    <a:p>
                      <a:pPr algn="ctr"/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1</a:t>
                      </a:r>
                    </a:p>
                  </a:txBody>
                  <a:tcPr marL="1651" marR="1651" marT="1651" marB="1651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" b="0" u="none" strike="noStrike">
                          <a:solidFill>
                            <a:srgbClr val="A12A30"/>
                          </a:solidFill>
                          <a:effectLst/>
                          <a:latin typeface="tahoma" panose="020B0604030504040204" pitchFamily="34" charset="0"/>
                        </a:rPr>
                        <a:t>Заместитель председателя по внешним связям молодежного парламента Красноясркого Края</a:t>
                      </a:r>
                      <a:endParaRPr lang="ru-RU" sz="100">
                        <a:solidFill>
                          <a:srgbClr val="424242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651" marR="1651" marT="1651" marB="1651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9990312"/>
                  </a:ext>
                </a:extLst>
              </a:tr>
              <a:tr h="38957">
                <a:tc>
                  <a:txBody>
                    <a:bodyPr/>
                    <a:lstStyle/>
                    <a:p>
                      <a:pPr algn="r"/>
                      <a:r>
                        <a:rPr lang="ru-RU" sz="100">
                          <a:solidFill>
                            <a:srgbClr val="AAAAAA"/>
                          </a:solidFill>
                          <a:effectLst/>
                          <a:latin typeface="tahoma" panose="020B0604030504040204" pitchFamily="34" charset="0"/>
                        </a:rPr>
                        <a:t>17</a:t>
                      </a:r>
                    </a:p>
                    <a:p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16.10.2015</a:t>
                      </a:r>
                    </a:p>
                    <a:p>
                      <a:pPr algn="ctr"/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1</a:t>
                      </a:r>
                    </a:p>
                  </a:txBody>
                  <a:tcPr marL="1651" marR="1651" marT="1651" marB="1651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" b="0" u="none" strike="noStrike">
                          <a:solidFill>
                            <a:srgbClr val="A12A30"/>
                          </a:solidFill>
                          <a:effectLst/>
                          <a:latin typeface="tahoma" panose="020B0604030504040204" pitchFamily="34" charset="0"/>
                        </a:rPr>
                        <a:t>Участник международного формуа </a:t>
                      </a:r>
                      <a:r>
                        <a:rPr lang="en-US" sz="100" b="0" u="none" strike="noStrike">
                          <a:solidFill>
                            <a:srgbClr val="A12A30"/>
                          </a:solidFill>
                          <a:effectLst/>
                          <a:latin typeface="tahoma" panose="020B0604030504040204" pitchFamily="34" charset="0"/>
                        </a:rPr>
                        <a:t>itCOM</a:t>
                      </a:r>
                      <a:endParaRPr lang="en-US" sz="100">
                        <a:solidFill>
                          <a:srgbClr val="424242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651" marR="1651" marT="1651" marB="1651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2045835"/>
                  </a:ext>
                </a:extLst>
              </a:tr>
              <a:tr h="38957">
                <a:tc>
                  <a:txBody>
                    <a:bodyPr/>
                    <a:lstStyle/>
                    <a:p>
                      <a:pPr algn="r"/>
                      <a:r>
                        <a:rPr lang="ru-RU" sz="100">
                          <a:solidFill>
                            <a:srgbClr val="AAAAAA"/>
                          </a:solidFill>
                          <a:effectLst/>
                          <a:latin typeface="tahoma" panose="020B0604030504040204" pitchFamily="34" charset="0"/>
                        </a:rPr>
                        <a:t>18</a:t>
                      </a:r>
                    </a:p>
                    <a:p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15.10.2015</a:t>
                      </a:r>
                    </a:p>
                    <a:p>
                      <a:pPr algn="ctr"/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1</a:t>
                      </a:r>
                    </a:p>
                  </a:txBody>
                  <a:tcPr marL="1651" marR="1651" marT="1651" marB="1651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" b="0" u="none" strike="noStrike">
                          <a:solidFill>
                            <a:srgbClr val="A12A30"/>
                          </a:solidFill>
                          <a:effectLst/>
                          <a:latin typeface="tahoma" panose="020B0604030504040204" pitchFamily="34" charset="0"/>
                        </a:rPr>
                        <a:t>Организация массового походна на футбол ФК [ЕНИСЕЙ-ТЮМЕНЬ]</a:t>
                      </a:r>
                      <a:endParaRPr lang="ru-RU" sz="100">
                        <a:solidFill>
                          <a:srgbClr val="424242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651" marR="1651" marT="1651" marB="1651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5433628"/>
                  </a:ext>
                </a:extLst>
              </a:tr>
              <a:tr h="38957">
                <a:tc>
                  <a:txBody>
                    <a:bodyPr/>
                    <a:lstStyle/>
                    <a:p>
                      <a:pPr algn="r"/>
                      <a:r>
                        <a:rPr lang="ru-RU" sz="100">
                          <a:solidFill>
                            <a:srgbClr val="AAAAAA"/>
                          </a:solidFill>
                          <a:effectLst/>
                          <a:latin typeface="tahoma" panose="020B0604030504040204" pitchFamily="34" charset="0"/>
                        </a:rPr>
                        <a:t>19</a:t>
                      </a:r>
                    </a:p>
                    <a:p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13.10.2015</a:t>
                      </a:r>
                    </a:p>
                    <a:p>
                      <a:pPr algn="ctr"/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1</a:t>
                      </a:r>
                    </a:p>
                  </a:txBody>
                  <a:tcPr marL="1651" marR="1651" marT="1651" marB="1651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" b="0" u="none" strike="noStrike">
                          <a:solidFill>
                            <a:srgbClr val="A12A30"/>
                          </a:solidFill>
                          <a:effectLst/>
                          <a:latin typeface="tahoma" panose="020B0604030504040204" pitchFamily="34" charset="0"/>
                        </a:rPr>
                        <a:t>Заседание молодежного парламента Краснояркого края</a:t>
                      </a:r>
                      <a:endParaRPr lang="ru-RU" sz="100">
                        <a:solidFill>
                          <a:srgbClr val="424242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651" marR="1651" marT="1651" marB="1651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8352258"/>
                  </a:ext>
                </a:extLst>
              </a:tr>
              <a:tr h="38957">
                <a:tc>
                  <a:txBody>
                    <a:bodyPr/>
                    <a:lstStyle/>
                    <a:p>
                      <a:pPr algn="r"/>
                      <a:r>
                        <a:rPr lang="ru-RU" sz="100">
                          <a:solidFill>
                            <a:srgbClr val="AAAAAA"/>
                          </a:solidFill>
                          <a:effectLst/>
                          <a:latin typeface="tahoma" panose="020B0604030504040204" pitchFamily="34" charset="0"/>
                        </a:rPr>
                        <a:t>20</a:t>
                      </a:r>
                    </a:p>
                    <a:p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10.10.2015</a:t>
                      </a:r>
                    </a:p>
                    <a:p>
                      <a:pPr algn="ctr"/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1</a:t>
                      </a:r>
                    </a:p>
                  </a:txBody>
                  <a:tcPr marL="1651" marR="1651" marT="1651" marB="1651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" b="0" u="none" strike="noStrike">
                          <a:solidFill>
                            <a:srgbClr val="A12A30"/>
                          </a:solidFill>
                          <a:effectLst/>
                          <a:latin typeface="tahoma" panose="020B0604030504040204" pitchFamily="34" charset="0"/>
                        </a:rPr>
                        <a:t>Встреча поэтического клуба!</a:t>
                      </a:r>
                      <a:endParaRPr lang="ru-RU" sz="100">
                        <a:solidFill>
                          <a:srgbClr val="424242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651" marR="1651" marT="1651" marB="1651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966932"/>
                  </a:ext>
                </a:extLst>
              </a:tr>
              <a:tr h="38957">
                <a:tc>
                  <a:txBody>
                    <a:bodyPr/>
                    <a:lstStyle/>
                    <a:p>
                      <a:pPr algn="r"/>
                      <a:r>
                        <a:rPr lang="ru-RU" sz="100">
                          <a:solidFill>
                            <a:srgbClr val="AAAAAA"/>
                          </a:solidFill>
                          <a:effectLst/>
                          <a:latin typeface="tahoma" panose="020B0604030504040204" pitchFamily="34" charset="0"/>
                        </a:rPr>
                        <a:t>21</a:t>
                      </a:r>
                    </a:p>
                    <a:p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09.10.2015</a:t>
                      </a:r>
                    </a:p>
                    <a:p>
                      <a:pPr algn="ctr"/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1</a:t>
                      </a:r>
                    </a:p>
                  </a:txBody>
                  <a:tcPr marL="1651" marR="1651" marT="1651" marB="1651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" b="0" u="none" strike="noStrike">
                          <a:solidFill>
                            <a:srgbClr val="A12A30"/>
                          </a:solidFill>
                          <a:effectLst/>
                          <a:latin typeface="tahoma" panose="020B0604030504040204" pitchFamily="34" charset="0"/>
                        </a:rPr>
                        <a:t>Тематическое собрание </a:t>
                      </a:r>
                      <a:r>
                        <a:rPr lang="en-US" sz="100" b="0" u="none" strike="noStrike">
                          <a:solidFill>
                            <a:srgbClr val="A12A30"/>
                          </a:solidFill>
                          <a:effectLst/>
                          <a:latin typeface="tahoma" panose="020B0604030504040204" pitchFamily="34" charset="0"/>
                        </a:rPr>
                        <a:t>Black day's</a:t>
                      </a:r>
                      <a:endParaRPr lang="en-US" sz="100">
                        <a:solidFill>
                          <a:srgbClr val="424242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651" marR="1651" marT="1651" marB="1651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1680309"/>
                  </a:ext>
                </a:extLst>
              </a:tr>
              <a:tr h="38957">
                <a:tc>
                  <a:txBody>
                    <a:bodyPr/>
                    <a:lstStyle/>
                    <a:p>
                      <a:pPr algn="r"/>
                      <a:r>
                        <a:rPr lang="ru-RU" sz="100">
                          <a:solidFill>
                            <a:srgbClr val="AAAAAA"/>
                          </a:solidFill>
                          <a:effectLst/>
                          <a:latin typeface="tahoma" panose="020B0604030504040204" pitchFamily="34" charset="0"/>
                        </a:rPr>
                        <a:t>22</a:t>
                      </a:r>
                    </a:p>
                    <a:p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06.10.2015</a:t>
                      </a:r>
                    </a:p>
                    <a:p>
                      <a:pPr algn="ctr"/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1</a:t>
                      </a:r>
                    </a:p>
                  </a:txBody>
                  <a:tcPr marL="1651" marR="1651" marT="1651" marB="1651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" b="0" u="none" strike="noStrike">
                          <a:solidFill>
                            <a:srgbClr val="A12A30"/>
                          </a:solidFill>
                          <a:effectLst/>
                          <a:latin typeface="tahoma" panose="020B0604030504040204" pitchFamily="34" charset="0"/>
                        </a:rPr>
                        <a:t>Городской межвузовский турнир по боулингу</a:t>
                      </a:r>
                      <a:endParaRPr lang="ru-RU" sz="100">
                        <a:solidFill>
                          <a:srgbClr val="424242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651" marR="1651" marT="1651" marB="1651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1559968"/>
                  </a:ext>
                </a:extLst>
              </a:tr>
              <a:tr h="38957">
                <a:tc>
                  <a:txBody>
                    <a:bodyPr/>
                    <a:lstStyle/>
                    <a:p>
                      <a:pPr algn="r"/>
                      <a:r>
                        <a:rPr lang="ru-RU" sz="100">
                          <a:solidFill>
                            <a:srgbClr val="AAAAAA"/>
                          </a:solidFill>
                          <a:effectLst/>
                          <a:latin typeface="tahoma" panose="020B0604030504040204" pitchFamily="34" charset="0"/>
                        </a:rPr>
                        <a:t>23</a:t>
                      </a:r>
                    </a:p>
                    <a:p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04.10.2015</a:t>
                      </a:r>
                    </a:p>
                    <a:p>
                      <a:pPr algn="ctr"/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2</a:t>
                      </a:r>
                    </a:p>
                  </a:txBody>
                  <a:tcPr marL="1651" marR="1651" marT="1651" marB="1651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" b="0" u="none" strike="noStrike">
                          <a:solidFill>
                            <a:srgbClr val="A12A30"/>
                          </a:solidFill>
                          <a:effectLst/>
                          <a:latin typeface="tahoma" panose="020B0604030504040204" pitchFamily="34" charset="0"/>
                        </a:rPr>
                        <a:t>Публикация в карте гражданских инициатив сибирского федерального округа</a:t>
                      </a:r>
                      <a:endParaRPr lang="ru-RU" sz="100">
                        <a:solidFill>
                          <a:srgbClr val="424242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651" marR="1651" marT="1651" marB="1651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4985347"/>
                  </a:ext>
                </a:extLst>
              </a:tr>
              <a:tr h="38957">
                <a:tc>
                  <a:txBody>
                    <a:bodyPr/>
                    <a:lstStyle/>
                    <a:p>
                      <a:pPr algn="r"/>
                      <a:r>
                        <a:rPr lang="ru-RU" sz="100">
                          <a:solidFill>
                            <a:srgbClr val="AAAAAA"/>
                          </a:solidFill>
                          <a:effectLst/>
                          <a:latin typeface="tahoma" panose="020B0604030504040204" pitchFamily="34" charset="0"/>
                        </a:rPr>
                        <a:t>24</a:t>
                      </a:r>
                    </a:p>
                    <a:p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02.10.2015</a:t>
                      </a:r>
                    </a:p>
                    <a:p>
                      <a:pPr algn="ctr"/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1</a:t>
                      </a:r>
                    </a:p>
                  </a:txBody>
                  <a:tcPr marL="1651" marR="1651" marT="1651" marB="1651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" b="0" u="none" strike="noStrike">
                          <a:solidFill>
                            <a:srgbClr val="A12A30"/>
                          </a:solidFill>
                          <a:effectLst/>
                          <a:latin typeface="tahoma" panose="020B0604030504040204" pitchFamily="34" charset="0"/>
                        </a:rPr>
                        <a:t>Фестиваль наука 0+</a:t>
                      </a:r>
                      <a:endParaRPr lang="ru-RU" sz="100">
                        <a:solidFill>
                          <a:srgbClr val="424242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651" marR="1651" marT="1651" marB="1651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611764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ru-RU" sz="100">
                          <a:solidFill>
                            <a:srgbClr val="AAAAAA"/>
                          </a:solidFill>
                          <a:effectLst/>
                          <a:latin typeface="tahoma" panose="020B0604030504040204" pitchFamily="34" charset="0"/>
                        </a:rPr>
                        <a:t>25</a:t>
                      </a:r>
                    </a:p>
                    <a:p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01.10.2015</a:t>
                      </a:r>
                    </a:p>
                  </a:txBody>
                  <a:tcPr marL="1651" marR="1651" marT="1651" marB="1651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" b="0" u="none" strike="noStrike">
                          <a:solidFill>
                            <a:srgbClr val="A12A30"/>
                          </a:solidFill>
                          <a:effectLst/>
                          <a:latin typeface="tahoma" panose="020B0604030504040204" pitchFamily="34" charset="0"/>
                        </a:rPr>
                        <a:t>Член экспертной комиссии рейтинга обучающихся КрасГМУ.</a:t>
                      </a:r>
                      <a:endParaRPr lang="ru-RU" sz="100">
                        <a:solidFill>
                          <a:srgbClr val="424242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651" marR="1651" marT="1651" marB="1651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9931867"/>
                  </a:ext>
                </a:extLst>
              </a:tr>
              <a:tr h="50843">
                <a:tc>
                  <a:txBody>
                    <a:bodyPr/>
                    <a:lstStyle/>
                    <a:p>
                      <a:pPr algn="r"/>
                      <a:r>
                        <a:rPr lang="ru-RU" sz="100">
                          <a:solidFill>
                            <a:srgbClr val="AAAAAA"/>
                          </a:solidFill>
                          <a:effectLst/>
                          <a:latin typeface="tahoma" panose="020B0604030504040204" pitchFamily="34" charset="0"/>
                        </a:rPr>
                        <a:t>26</a:t>
                      </a:r>
                    </a:p>
                    <a:p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29.09.2015</a:t>
                      </a:r>
                    </a:p>
                    <a:p>
                      <a:pPr algn="ctr"/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1</a:t>
                      </a:r>
                    </a:p>
                  </a:txBody>
                  <a:tcPr marL="1651" marR="1651" marT="1651" marB="1651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" b="0" u="none" strike="noStrike">
                          <a:solidFill>
                            <a:srgbClr val="A12A30"/>
                          </a:solidFill>
                          <a:effectLst/>
                          <a:latin typeface="tahoma" panose="020B0604030504040204" pitchFamily="34" charset="0"/>
                        </a:rPr>
                        <a:t>Студенческая конференция в формате круглого стола Мы все разные, но мы – вместе! для иностранных обучающихся КрасГМУ</a:t>
                      </a:r>
                      <a:endParaRPr lang="ru-RU" sz="100">
                        <a:solidFill>
                          <a:srgbClr val="424242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651" marR="1651" marT="1651" marB="1651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1548300"/>
                  </a:ext>
                </a:extLst>
              </a:tr>
              <a:tr h="38957">
                <a:tc>
                  <a:txBody>
                    <a:bodyPr/>
                    <a:lstStyle/>
                    <a:p>
                      <a:pPr algn="r"/>
                      <a:r>
                        <a:rPr lang="ru-RU" sz="100">
                          <a:solidFill>
                            <a:srgbClr val="AAAAAA"/>
                          </a:solidFill>
                          <a:effectLst/>
                          <a:latin typeface="tahoma" panose="020B0604030504040204" pitchFamily="34" charset="0"/>
                        </a:rPr>
                        <a:t>27</a:t>
                      </a:r>
                    </a:p>
                    <a:p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28.09.2015</a:t>
                      </a:r>
                    </a:p>
                    <a:p>
                      <a:pPr algn="ctr"/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1</a:t>
                      </a:r>
                    </a:p>
                  </a:txBody>
                  <a:tcPr marL="1651" marR="1651" marT="1651" marB="1651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" b="0" u="none" strike="noStrike">
                          <a:solidFill>
                            <a:srgbClr val="A12A30"/>
                          </a:solidFill>
                          <a:effectLst/>
                          <a:latin typeface="tahoma" panose="020B0604030504040204" pitchFamily="34" charset="0"/>
                        </a:rPr>
                        <a:t>ЛИТЕРАТУРНОЕ КАФЕ</a:t>
                      </a:r>
                      <a:endParaRPr lang="ru-RU" sz="100">
                        <a:solidFill>
                          <a:srgbClr val="424242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651" marR="1651" marT="1651" marB="1651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8232756"/>
                  </a:ext>
                </a:extLst>
              </a:tr>
              <a:tr h="38957">
                <a:tc>
                  <a:txBody>
                    <a:bodyPr/>
                    <a:lstStyle/>
                    <a:p>
                      <a:pPr algn="r"/>
                      <a:r>
                        <a:rPr lang="ru-RU" sz="100">
                          <a:solidFill>
                            <a:srgbClr val="AAAAAA"/>
                          </a:solidFill>
                          <a:effectLst/>
                          <a:latin typeface="tahoma" panose="020B0604030504040204" pitchFamily="34" charset="0"/>
                        </a:rPr>
                        <a:t>28</a:t>
                      </a:r>
                    </a:p>
                    <a:p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19.09.2015</a:t>
                      </a:r>
                    </a:p>
                    <a:p>
                      <a:pPr algn="ctr"/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1</a:t>
                      </a:r>
                    </a:p>
                  </a:txBody>
                  <a:tcPr marL="1651" marR="1651" marT="1651" marB="1651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" b="0" u="none" strike="noStrike">
                          <a:solidFill>
                            <a:srgbClr val="A12A30"/>
                          </a:solidFill>
                          <a:effectLst/>
                          <a:latin typeface="tahoma" panose="020B0604030504040204" pitchFamily="34" charset="0"/>
                        </a:rPr>
                        <a:t>Веревочный квест для первокурсников.</a:t>
                      </a:r>
                      <a:endParaRPr lang="ru-RU" sz="100">
                        <a:solidFill>
                          <a:srgbClr val="424242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651" marR="1651" marT="1651" marB="1651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4194764"/>
                  </a:ext>
                </a:extLst>
              </a:tr>
              <a:tr h="38957">
                <a:tc>
                  <a:txBody>
                    <a:bodyPr/>
                    <a:lstStyle/>
                    <a:p>
                      <a:pPr algn="r"/>
                      <a:r>
                        <a:rPr lang="ru-RU" sz="100">
                          <a:solidFill>
                            <a:srgbClr val="AAAAAA"/>
                          </a:solidFill>
                          <a:effectLst/>
                          <a:latin typeface="tahoma" panose="020B0604030504040204" pitchFamily="34" charset="0"/>
                        </a:rPr>
                        <a:t>29</a:t>
                      </a:r>
                    </a:p>
                    <a:p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18.09.2015</a:t>
                      </a:r>
                    </a:p>
                    <a:p>
                      <a:pPr algn="ctr"/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2</a:t>
                      </a:r>
                    </a:p>
                  </a:txBody>
                  <a:tcPr marL="1651" marR="1651" marT="1651" marB="1651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" b="0" u="none" strike="noStrike">
                          <a:solidFill>
                            <a:srgbClr val="A12A30"/>
                          </a:solidFill>
                          <a:effectLst/>
                          <a:latin typeface="tahoma" panose="020B0604030504040204" pitchFamily="34" charset="0"/>
                        </a:rPr>
                        <a:t>День открытых дверей молодежных организаций КрасГМУ</a:t>
                      </a:r>
                      <a:endParaRPr lang="ru-RU" sz="100">
                        <a:solidFill>
                          <a:srgbClr val="424242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651" marR="1651" marT="1651" marB="1651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4637035"/>
                  </a:ext>
                </a:extLst>
              </a:tr>
              <a:tr h="38957">
                <a:tc>
                  <a:txBody>
                    <a:bodyPr/>
                    <a:lstStyle/>
                    <a:p>
                      <a:pPr algn="r"/>
                      <a:r>
                        <a:rPr lang="ru-RU" sz="100">
                          <a:solidFill>
                            <a:srgbClr val="AAAAAA"/>
                          </a:solidFill>
                          <a:effectLst/>
                          <a:latin typeface="tahoma" panose="020B0604030504040204" pitchFamily="34" charset="0"/>
                        </a:rPr>
                        <a:t>30</a:t>
                      </a:r>
                    </a:p>
                    <a:p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15.09.2015</a:t>
                      </a:r>
                    </a:p>
                    <a:p>
                      <a:pPr algn="ctr"/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1</a:t>
                      </a:r>
                    </a:p>
                  </a:txBody>
                  <a:tcPr marL="1651" marR="1651" marT="1651" marB="1651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" b="0" u="none" strike="noStrike">
                          <a:solidFill>
                            <a:srgbClr val="A12A30"/>
                          </a:solidFill>
                          <a:effectLst/>
                          <a:latin typeface="tahoma" panose="020B0604030504040204" pitchFamily="34" charset="0"/>
                        </a:rPr>
                        <a:t>Совет обучающихся</a:t>
                      </a:r>
                      <a:endParaRPr lang="ru-RU" sz="100">
                        <a:solidFill>
                          <a:srgbClr val="424242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651" marR="1651" marT="1651" marB="1651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4134254"/>
                  </a:ext>
                </a:extLst>
              </a:tr>
              <a:tr h="38957">
                <a:tc>
                  <a:txBody>
                    <a:bodyPr/>
                    <a:lstStyle/>
                    <a:p>
                      <a:pPr algn="r"/>
                      <a:r>
                        <a:rPr lang="ru-RU" sz="100">
                          <a:solidFill>
                            <a:srgbClr val="AAAAAA"/>
                          </a:solidFill>
                          <a:effectLst/>
                          <a:latin typeface="tahoma" panose="020B0604030504040204" pitchFamily="34" charset="0"/>
                        </a:rPr>
                        <a:t>31</a:t>
                      </a:r>
                    </a:p>
                    <a:p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12.09.2015</a:t>
                      </a:r>
                    </a:p>
                    <a:p>
                      <a:pPr algn="ctr"/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2</a:t>
                      </a:r>
                    </a:p>
                  </a:txBody>
                  <a:tcPr marL="1651" marR="1651" marT="1651" marB="1651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" b="0" u="none" strike="noStrike">
                          <a:solidFill>
                            <a:srgbClr val="A12A30"/>
                          </a:solidFill>
                          <a:effectLst/>
                          <a:latin typeface="tahoma" panose="020B0604030504040204" pitchFamily="34" charset="0"/>
                        </a:rPr>
                        <a:t>Бардовские песни</a:t>
                      </a:r>
                      <a:endParaRPr lang="ru-RU" sz="100">
                        <a:solidFill>
                          <a:srgbClr val="424242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651" marR="1651" marT="1651" marB="1651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1809430"/>
                  </a:ext>
                </a:extLst>
              </a:tr>
              <a:tr h="38957">
                <a:tc>
                  <a:txBody>
                    <a:bodyPr/>
                    <a:lstStyle/>
                    <a:p>
                      <a:pPr algn="r"/>
                      <a:r>
                        <a:rPr lang="ru-RU" sz="100">
                          <a:solidFill>
                            <a:srgbClr val="AAAAAA"/>
                          </a:solidFill>
                          <a:effectLst/>
                          <a:latin typeface="tahoma" panose="020B0604030504040204" pitchFamily="34" charset="0"/>
                        </a:rPr>
                        <a:t>32</a:t>
                      </a:r>
                    </a:p>
                    <a:p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06.09.2015</a:t>
                      </a:r>
                    </a:p>
                    <a:p>
                      <a:pPr algn="ctr"/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2</a:t>
                      </a:r>
                    </a:p>
                  </a:txBody>
                  <a:tcPr marL="1651" marR="1651" marT="1651" marB="1651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" b="0" u="none" strike="noStrike">
                          <a:solidFill>
                            <a:srgbClr val="A12A30"/>
                          </a:solidFill>
                          <a:effectLst/>
                          <a:latin typeface="tahoma" panose="020B0604030504040204" pitchFamily="34" charset="0"/>
                        </a:rPr>
                        <a:t>Социальная Школа Основы современного общения сертификат</a:t>
                      </a:r>
                      <a:endParaRPr lang="ru-RU" sz="100">
                        <a:solidFill>
                          <a:srgbClr val="424242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651" marR="1651" marT="1651" marB="1651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1248083"/>
                  </a:ext>
                </a:extLst>
              </a:tr>
              <a:tr h="38957">
                <a:tc>
                  <a:txBody>
                    <a:bodyPr/>
                    <a:lstStyle/>
                    <a:p>
                      <a:pPr algn="r"/>
                      <a:r>
                        <a:rPr lang="ru-RU" sz="100">
                          <a:solidFill>
                            <a:srgbClr val="AAAAAA"/>
                          </a:solidFill>
                          <a:effectLst/>
                          <a:latin typeface="tahoma" panose="020B0604030504040204" pitchFamily="34" charset="0"/>
                        </a:rPr>
                        <a:t>33</a:t>
                      </a:r>
                    </a:p>
                    <a:p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05.09.2015</a:t>
                      </a:r>
                    </a:p>
                    <a:p>
                      <a:pPr algn="ctr"/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1</a:t>
                      </a:r>
                    </a:p>
                  </a:txBody>
                  <a:tcPr marL="1651" marR="1651" marT="1651" marB="1651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" b="0" u="none" strike="noStrike">
                          <a:solidFill>
                            <a:srgbClr val="A12A30"/>
                          </a:solidFill>
                          <a:effectLst/>
                          <a:latin typeface="tahoma" panose="020B0604030504040204" pitchFamily="34" charset="0"/>
                        </a:rPr>
                        <a:t>Игра "Крокодил"</a:t>
                      </a:r>
                      <a:endParaRPr lang="ru-RU" sz="100">
                        <a:solidFill>
                          <a:srgbClr val="424242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651" marR="1651" marT="1651" marB="1651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638807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ru-RU" sz="100">
                          <a:solidFill>
                            <a:srgbClr val="AAAAAA"/>
                          </a:solidFill>
                          <a:effectLst/>
                          <a:latin typeface="tahoma" panose="020B0604030504040204" pitchFamily="34" charset="0"/>
                        </a:rPr>
                        <a:t>34</a:t>
                      </a:r>
                    </a:p>
                    <a:p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03.09.2015</a:t>
                      </a:r>
                    </a:p>
                  </a:txBody>
                  <a:tcPr marL="1651" marR="1651" marT="1651" marB="1651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" b="0" u="none" strike="noStrike">
                          <a:solidFill>
                            <a:srgbClr val="A12A30"/>
                          </a:solidFill>
                          <a:effectLst/>
                          <a:latin typeface="tahoma" panose="020B0604030504040204" pitchFamily="34" charset="0"/>
                        </a:rPr>
                        <a:t>Школа наставников</a:t>
                      </a:r>
                      <a:endParaRPr lang="ru-RU" sz="100">
                        <a:solidFill>
                          <a:srgbClr val="424242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651" marR="1651" marT="1651" marB="1651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883290"/>
                  </a:ext>
                </a:extLst>
              </a:tr>
              <a:tr h="38957">
                <a:tc>
                  <a:txBody>
                    <a:bodyPr/>
                    <a:lstStyle/>
                    <a:p>
                      <a:pPr algn="r"/>
                      <a:r>
                        <a:rPr lang="ru-RU" sz="100">
                          <a:solidFill>
                            <a:srgbClr val="AAAAAA"/>
                          </a:solidFill>
                          <a:effectLst/>
                          <a:latin typeface="tahoma" panose="020B0604030504040204" pitchFamily="34" charset="0"/>
                        </a:rPr>
                        <a:t>35</a:t>
                      </a:r>
                    </a:p>
                    <a:p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01.09.2015</a:t>
                      </a:r>
                    </a:p>
                    <a:p>
                      <a:pPr algn="ctr"/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1</a:t>
                      </a:r>
                    </a:p>
                  </a:txBody>
                  <a:tcPr marL="1651" marR="1651" marT="1651" marB="1651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" b="0" u="none" strike="noStrike">
                          <a:solidFill>
                            <a:srgbClr val="A12A30"/>
                          </a:solidFill>
                          <a:effectLst/>
                          <a:latin typeface="tahoma" panose="020B0604030504040204" pitchFamily="34" charset="0"/>
                        </a:rPr>
                        <a:t>Наставник групп: 126 лечебное дело</a:t>
                      </a:r>
                      <a:endParaRPr lang="ru-RU" sz="100">
                        <a:solidFill>
                          <a:srgbClr val="424242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651" marR="1651" marT="1651" marB="1651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8496728"/>
                  </a:ext>
                </a:extLst>
              </a:tr>
              <a:tr h="38957">
                <a:tc>
                  <a:txBody>
                    <a:bodyPr/>
                    <a:lstStyle/>
                    <a:p>
                      <a:pPr algn="r"/>
                      <a:r>
                        <a:rPr lang="ru-RU" sz="100">
                          <a:solidFill>
                            <a:srgbClr val="AAAAAA"/>
                          </a:solidFill>
                          <a:effectLst/>
                          <a:latin typeface="tahoma" panose="020B0604030504040204" pitchFamily="34" charset="0"/>
                        </a:rPr>
                        <a:t>36</a:t>
                      </a:r>
                    </a:p>
                    <a:p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01.09.2015</a:t>
                      </a:r>
                    </a:p>
                    <a:p>
                      <a:pPr algn="ctr"/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1</a:t>
                      </a:r>
                    </a:p>
                  </a:txBody>
                  <a:tcPr marL="1651" marR="1651" marT="1651" marB="1651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" b="0" u="none" strike="noStrike">
                          <a:solidFill>
                            <a:srgbClr val="A12A30"/>
                          </a:solidFill>
                          <a:effectLst/>
                          <a:latin typeface="tahoma" panose="020B0604030504040204" pitchFamily="34" charset="0"/>
                        </a:rPr>
                        <a:t>Председатель Студенческого Совета ФФМО</a:t>
                      </a:r>
                      <a:endParaRPr lang="ru-RU" sz="100">
                        <a:solidFill>
                          <a:srgbClr val="424242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651" marR="1651" marT="1651" marB="1651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2710747"/>
                  </a:ext>
                </a:extLst>
              </a:tr>
              <a:tr h="38957">
                <a:tc>
                  <a:txBody>
                    <a:bodyPr/>
                    <a:lstStyle/>
                    <a:p>
                      <a:pPr algn="r"/>
                      <a:r>
                        <a:rPr lang="ru-RU" sz="100">
                          <a:solidFill>
                            <a:srgbClr val="AAAAAA"/>
                          </a:solidFill>
                          <a:effectLst/>
                          <a:latin typeface="tahoma" panose="020B0604030504040204" pitchFamily="34" charset="0"/>
                        </a:rPr>
                        <a:t>37</a:t>
                      </a:r>
                    </a:p>
                    <a:p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01.09.2015</a:t>
                      </a:r>
                    </a:p>
                    <a:p>
                      <a:pPr algn="ctr"/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1</a:t>
                      </a:r>
                    </a:p>
                  </a:txBody>
                  <a:tcPr marL="1651" marR="1651" marT="1651" marB="1651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" b="0" u="none" strike="noStrike">
                          <a:solidFill>
                            <a:srgbClr val="A12A30"/>
                          </a:solidFill>
                          <a:effectLst/>
                          <a:latin typeface="tahoma" panose="020B0604030504040204" pitchFamily="34" charset="0"/>
                        </a:rPr>
                        <a:t>Торжественная Линейка 1ое сентября</a:t>
                      </a:r>
                      <a:endParaRPr lang="ru-RU" sz="100">
                        <a:solidFill>
                          <a:srgbClr val="424242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651" marR="1651" marT="1651" marB="1651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135859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ru-RU" sz="100">
                          <a:solidFill>
                            <a:srgbClr val="AAAAAA"/>
                          </a:solidFill>
                          <a:effectLst/>
                          <a:latin typeface="tahoma" panose="020B0604030504040204" pitchFamily="34" charset="0"/>
                        </a:rPr>
                        <a:t>38</a:t>
                      </a:r>
                    </a:p>
                    <a:p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29.08.2015</a:t>
                      </a:r>
                    </a:p>
                  </a:txBody>
                  <a:tcPr marL="1651" marR="1651" marT="1651" marB="1651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" b="0" u="none" strike="noStrike">
                          <a:solidFill>
                            <a:srgbClr val="A12A30"/>
                          </a:solidFill>
                          <a:effectLst/>
                          <a:latin typeface="tahoma" panose="020B0604030504040204" pitchFamily="34" charset="0"/>
                        </a:rPr>
                        <a:t>Приемная комиссия.</a:t>
                      </a:r>
                      <a:endParaRPr lang="ru-RU" sz="100">
                        <a:solidFill>
                          <a:srgbClr val="424242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651" marR="1651" marT="1651" marB="1651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3736628"/>
                  </a:ext>
                </a:extLst>
              </a:tr>
              <a:tr h="38957">
                <a:tc>
                  <a:txBody>
                    <a:bodyPr/>
                    <a:lstStyle/>
                    <a:p>
                      <a:pPr algn="r"/>
                      <a:r>
                        <a:rPr lang="ru-RU" sz="100">
                          <a:solidFill>
                            <a:srgbClr val="AAAAAA"/>
                          </a:solidFill>
                          <a:effectLst/>
                          <a:latin typeface="tahoma" panose="020B0604030504040204" pitchFamily="34" charset="0"/>
                        </a:rPr>
                        <a:t>39</a:t>
                      </a:r>
                    </a:p>
                    <a:p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27.08.2015</a:t>
                      </a:r>
                    </a:p>
                    <a:p>
                      <a:pPr algn="ctr"/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1</a:t>
                      </a:r>
                    </a:p>
                  </a:txBody>
                  <a:tcPr marL="1651" marR="1651" marT="1651" marB="1651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" b="0" u="none" strike="noStrike">
                          <a:solidFill>
                            <a:srgbClr val="A12A30"/>
                          </a:solidFill>
                          <a:effectLst/>
                          <a:latin typeface="tahoma" panose="020B0604030504040204" pitchFamily="34" charset="0"/>
                        </a:rPr>
                        <a:t>Встреча первокурсников ( стоматология, педиатрия)</a:t>
                      </a:r>
                      <a:endParaRPr lang="ru-RU" sz="100">
                        <a:solidFill>
                          <a:srgbClr val="424242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651" marR="1651" marT="1651" marB="1651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6628972"/>
                  </a:ext>
                </a:extLst>
              </a:tr>
              <a:tr h="38957">
                <a:tc>
                  <a:txBody>
                    <a:bodyPr/>
                    <a:lstStyle/>
                    <a:p>
                      <a:pPr algn="r"/>
                      <a:r>
                        <a:rPr lang="ru-RU" sz="100">
                          <a:solidFill>
                            <a:srgbClr val="AAAAAA"/>
                          </a:solidFill>
                          <a:effectLst/>
                          <a:latin typeface="tahoma" panose="020B0604030504040204" pitchFamily="34" charset="0"/>
                        </a:rPr>
                        <a:t>40</a:t>
                      </a:r>
                    </a:p>
                    <a:p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26.08.2015</a:t>
                      </a:r>
                    </a:p>
                    <a:p>
                      <a:pPr algn="ctr"/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1</a:t>
                      </a:r>
                    </a:p>
                  </a:txBody>
                  <a:tcPr marL="1651" marR="1651" marT="1651" marB="1651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" b="0" u="none" strike="noStrike">
                          <a:solidFill>
                            <a:srgbClr val="A12A30"/>
                          </a:solidFill>
                          <a:effectLst/>
                          <a:latin typeface="tahoma" panose="020B0604030504040204" pitchFamily="34" charset="0"/>
                        </a:rPr>
                        <a:t>Встреча первокурсников (лечебное дело)</a:t>
                      </a:r>
                      <a:endParaRPr lang="ru-RU" sz="100">
                        <a:solidFill>
                          <a:srgbClr val="424242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651" marR="1651" marT="1651" marB="1651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384551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ru-RU" sz="100">
                          <a:solidFill>
                            <a:srgbClr val="AAAAAA"/>
                          </a:solidFill>
                          <a:effectLst/>
                          <a:latin typeface="tahoma" panose="020B0604030504040204" pitchFamily="34" charset="0"/>
                        </a:rPr>
                        <a:t>41</a:t>
                      </a:r>
                    </a:p>
                    <a:p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15.08.2015</a:t>
                      </a:r>
                    </a:p>
                  </a:txBody>
                  <a:tcPr marL="1651" marR="1651" marT="1651" marB="1651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" b="0" u="none" strike="noStrike">
                          <a:solidFill>
                            <a:srgbClr val="A12A30"/>
                          </a:solidFill>
                          <a:effectLst/>
                          <a:latin typeface="tahoma" panose="020B0604030504040204" pitchFamily="34" charset="0"/>
                        </a:rPr>
                        <a:t>Детско-юношеский фестиваль спорта "Живи с огнем"</a:t>
                      </a:r>
                      <a:endParaRPr lang="ru-RU" sz="100">
                        <a:solidFill>
                          <a:srgbClr val="424242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651" marR="1651" marT="1651" marB="1651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1844965"/>
                  </a:ext>
                </a:extLst>
              </a:tr>
              <a:tr h="38957">
                <a:tc>
                  <a:txBody>
                    <a:bodyPr/>
                    <a:lstStyle/>
                    <a:p>
                      <a:pPr algn="r"/>
                      <a:r>
                        <a:rPr lang="ru-RU" sz="100">
                          <a:solidFill>
                            <a:srgbClr val="AAAAAA"/>
                          </a:solidFill>
                          <a:effectLst/>
                          <a:latin typeface="tahoma" panose="020B0604030504040204" pitchFamily="34" charset="0"/>
                        </a:rPr>
                        <a:t>42</a:t>
                      </a:r>
                    </a:p>
                    <a:p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16.07.2015</a:t>
                      </a:r>
                    </a:p>
                    <a:p>
                      <a:pPr algn="ctr"/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2</a:t>
                      </a:r>
                    </a:p>
                  </a:txBody>
                  <a:tcPr marL="1651" marR="1651" marT="1651" marB="1651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" b="0" u="none" strike="noStrike">
                          <a:solidFill>
                            <a:srgbClr val="A12A30"/>
                          </a:solidFill>
                          <a:effectLst/>
                          <a:latin typeface="tahoma" panose="020B0604030504040204" pitchFamily="34" charset="0"/>
                        </a:rPr>
                        <a:t>ТИМ Бирюса, смена "Общество", дружина "Молодежные Парламенты"</a:t>
                      </a:r>
                      <a:endParaRPr lang="ru-RU" sz="100">
                        <a:solidFill>
                          <a:srgbClr val="424242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651" marR="1651" marT="1651" marB="1651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154363"/>
                  </a:ext>
                </a:extLst>
              </a:tr>
              <a:tr h="38957">
                <a:tc>
                  <a:txBody>
                    <a:bodyPr/>
                    <a:lstStyle/>
                    <a:p>
                      <a:pPr algn="r"/>
                      <a:r>
                        <a:rPr lang="ru-RU" sz="100">
                          <a:solidFill>
                            <a:srgbClr val="AAAAAA"/>
                          </a:solidFill>
                          <a:effectLst/>
                          <a:latin typeface="tahoma" panose="020B0604030504040204" pitchFamily="34" charset="0"/>
                        </a:rPr>
                        <a:t>43</a:t>
                      </a:r>
                    </a:p>
                    <a:p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12.07.2015</a:t>
                      </a:r>
                    </a:p>
                    <a:p>
                      <a:pPr algn="ctr"/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1</a:t>
                      </a:r>
                    </a:p>
                  </a:txBody>
                  <a:tcPr marL="1651" marR="1651" marT="1651" marB="1651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" b="0" u="none" strike="noStrike">
                          <a:solidFill>
                            <a:srgbClr val="A12A30"/>
                          </a:solidFill>
                          <a:effectLst/>
                          <a:latin typeface="tahoma" panose="020B0604030504040204" pitchFamily="34" charset="0"/>
                        </a:rPr>
                        <a:t>2 место кафедра PRO-актив ТИМ Бирюса, смена "Универсиада", дружина "Молодые менеджеры здравоохранения"</a:t>
                      </a:r>
                      <a:endParaRPr lang="ru-RU" sz="100">
                        <a:solidFill>
                          <a:srgbClr val="424242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651" marR="1651" marT="1651" marB="1651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8403709"/>
                  </a:ext>
                </a:extLst>
              </a:tr>
              <a:tr h="38957">
                <a:tc>
                  <a:txBody>
                    <a:bodyPr/>
                    <a:lstStyle/>
                    <a:p>
                      <a:pPr algn="r"/>
                      <a:r>
                        <a:rPr lang="ru-RU" sz="100">
                          <a:solidFill>
                            <a:srgbClr val="AAAAAA"/>
                          </a:solidFill>
                          <a:effectLst/>
                          <a:latin typeface="tahoma" panose="020B0604030504040204" pitchFamily="34" charset="0"/>
                        </a:rPr>
                        <a:t>44</a:t>
                      </a:r>
                    </a:p>
                    <a:p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11.07.2015</a:t>
                      </a:r>
                    </a:p>
                    <a:p>
                      <a:pPr algn="ctr"/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2</a:t>
                      </a:r>
                    </a:p>
                  </a:txBody>
                  <a:tcPr marL="1651" marR="1651" marT="1651" marB="1651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" b="0" u="none" strike="noStrike">
                          <a:solidFill>
                            <a:srgbClr val="A12A30"/>
                          </a:solidFill>
                          <a:effectLst/>
                          <a:latin typeface="tahoma" panose="020B0604030504040204" pitchFamily="34" charset="0"/>
                        </a:rPr>
                        <a:t>1 место кафедра PRO-переговоры ТИМ Бирюса, смена "Универсиада", дружина "Молодые менеджеры здравоохранения"</a:t>
                      </a:r>
                      <a:endParaRPr lang="ru-RU" sz="100">
                        <a:solidFill>
                          <a:srgbClr val="424242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651" marR="1651" marT="1651" marB="1651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8363000"/>
                  </a:ext>
                </a:extLst>
              </a:tr>
              <a:tr h="38957">
                <a:tc>
                  <a:txBody>
                    <a:bodyPr/>
                    <a:lstStyle/>
                    <a:p>
                      <a:pPr algn="r"/>
                      <a:r>
                        <a:rPr lang="ru-RU" sz="100">
                          <a:solidFill>
                            <a:srgbClr val="AAAAAA"/>
                          </a:solidFill>
                          <a:effectLst/>
                          <a:latin typeface="tahoma" panose="020B0604030504040204" pitchFamily="34" charset="0"/>
                        </a:rPr>
                        <a:t>45</a:t>
                      </a:r>
                    </a:p>
                    <a:p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10.07.2015</a:t>
                      </a:r>
                    </a:p>
                    <a:p>
                      <a:pPr algn="ctr"/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2</a:t>
                      </a:r>
                    </a:p>
                  </a:txBody>
                  <a:tcPr marL="1651" marR="1651" marT="1651" marB="1651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" b="0" u="none" strike="noStrike">
                          <a:solidFill>
                            <a:srgbClr val="A12A30"/>
                          </a:solidFill>
                          <a:effectLst/>
                          <a:latin typeface="tahoma" panose="020B0604030504040204" pitchFamily="34" charset="0"/>
                        </a:rPr>
                        <a:t>ТИМ Бирюса, смена "Универсиада", дружина "Молодые менеджеры здравоохранения"</a:t>
                      </a:r>
                      <a:endParaRPr lang="ru-RU" sz="100">
                        <a:solidFill>
                          <a:srgbClr val="424242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651" marR="1651" marT="1651" marB="1651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1119876"/>
                  </a:ext>
                </a:extLst>
              </a:tr>
              <a:tr h="38957">
                <a:tc>
                  <a:txBody>
                    <a:bodyPr/>
                    <a:lstStyle/>
                    <a:p>
                      <a:pPr algn="r"/>
                      <a:r>
                        <a:rPr lang="ru-RU" sz="100">
                          <a:solidFill>
                            <a:srgbClr val="AAAAAA"/>
                          </a:solidFill>
                          <a:effectLst/>
                          <a:latin typeface="tahoma" panose="020B0604030504040204" pitchFamily="34" charset="0"/>
                        </a:rPr>
                        <a:t>46</a:t>
                      </a:r>
                    </a:p>
                    <a:p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10.07.2015</a:t>
                      </a:r>
                    </a:p>
                    <a:p>
                      <a:pPr algn="ctr"/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2</a:t>
                      </a:r>
                    </a:p>
                  </a:txBody>
                  <a:tcPr marL="1651" marR="1651" marT="1651" marB="1651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" b="0" u="none" strike="noStrike">
                          <a:solidFill>
                            <a:srgbClr val="A12A30"/>
                          </a:solidFill>
                          <a:effectLst/>
                          <a:latin typeface="tahoma" panose="020B0604030504040204" pitchFamily="34" charset="0"/>
                        </a:rPr>
                        <a:t>1 место кафедра PRO-управление ТИМ Бирюса, смена "Универсиада", дружина "Молодые менеджеры здравоохранения"</a:t>
                      </a:r>
                      <a:endParaRPr lang="ru-RU" sz="100">
                        <a:solidFill>
                          <a:srgbClr val="424242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651" marR="1651" marT="1651" marB="1651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8149834"/>
                  </a:ext>
                </a:extLst>
              </a:tr>
              <a:tr h="38957">
                <a:tc>
                  <a:txBody>
                    <a:bodyPr/>
                    <a:lstStyle/>
                    <a:p>
                      <a:pPr algn="r"/>
                      <a:r>
                        <a:rPr lang="ru-RU" sz="100">
                          <a:solidFill>
                            <a:srgbClr val="AAAAAA"/>
                          </a:solidFill>
                          <a:effectLst/>
                          <a:latin typeface="tahoma" panose="020B0604030504040204" pitchFamily="34" charset="0"/>
                        </a:rPr>
                        <a:t>47</a:t>
                      </a:r>
                    </a:p>
                    <a:p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26.06.2015</a:t>
                      </a:r>
                    </a:p>
                    <a:p>
                      <a:pPr algn="ctr"/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1</a:t>
                      </a:r>
                    </a:p>
                  </a:txBody>
                  <a:tcPr marL="1651" marR="1651" marT="1651" marB="1651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" b="0" u="none" strike="noStrike">
                          <a:solidFill>
                            <a:srgbClr val="A12A30"/>
                          </a:solidFill>
                          <a:effectLst/>
                          <a:latin typeface="tahoma" panose="020B0604030504040204" pitchFamily="34" charset="0"/>
                        </a:rPr>
                        <a:t>Клятва Российского врача</a:t>
                      </a:r>
                      <a:endParaRPr lang="ru-RU" sz="100">
                        <a:solidFill>
                          <a:srgbClr val="424242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651" marR="1651" marT="1651" marB="1651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948971"/>
                  </a:ext>
                </a:extLst>
              </a:tr>
              <a:tr h="38957">
                <a:tc>
                  <a:txBody>
                    <a:bodyPr/>
                    <a:lstStyle/>
                    <a:p>
                      <a:pPr algn="r"/>
                      <a:r>
                        <a:rPr lang="ru-RU" sz="100">
                          <a:solidFill>
                            <a:srgbClr val="AAAAAA"/>
                          </a:solidFill>
                          <a:effectLst/>
                          <a:latin typeface="tahoma" panose="020B0604030504040204" pitchFamily="34" charset="0"/>
                        </a:rPr>
                        <a:t>48</a:t>
                      </a:r>
                    </a:p>
                    <a:p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03.06.2015</a:t>
                      </a:r>
                    </a:p>
                    <a:p>
                      <a:pPr algn="ctr"/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1</a:t>
                      </a:r>
                    </a:p>
                  </a:txBody>
                  <a:tcPr marL="1651" marR="1651" marT="1651" marB="1651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" b="0" u="none" strike="noStrike">
                          <a:solidFill>
                            <a:srgbClr val="A12A30"/>
                          </a:solidFill>
                          <a:effectLst/>
                          <a:latin typeface="tahoma" panose="020B0604030504040204" pitchFamily="34" charset="0"/>
                        </a:rPr>
                        <a:t>Конкурсант в состав молодежного парламента</a:t>
                      </a:r>
                      <a:endParaRPr lang="ru-RU" sz="100">
                        <a:solidFill>
                          <a:srgbClr val="424242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651" marR="1651" marT="1651" marB="1651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900552"/>
                  </a:ext>
                </a:extLst>
              </a:tr>
              <a:tr h="38957">
                <a:tc>
                  <a:txBody>
                    <a:bodyPr/>
                    <a:lstStyle/>
                    <a:p>
                      <a:pPr algn="r"/>
                      <a:r>
                        <a:rPr lang="ru-RU" sz="100">
                          <a:solidFill>
                            <a:srgbClr val="AAAAAA"/>
                          </a:solidFill>
                          <a:effectLst/>
                          <a:latin typeface="tahoma" panose="020B0604030504040204" pitchFamily="34" charset="0"/>
                        </a:rPr>
                        <a:t>49</a:t>
                      </a:r>
                    </a:p>
                    <a:p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30.05.2015</a:t>
                      </a:r>
                    </a:p>
                    <a:p>
                      <a:pPr algn="ctr"/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1</a:t>
                      </a:r>
                    </a:p>
                  </a:txBody>
                  <a:tcPr marL="1651" marR="1651" marT="1651" marB="1651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" b="0" u="none" strike="noStrike">
                          <a:solidFill>
                            <a:srgbClr val="A12A30"/>
                          </a:solidFill>
                          <a:effectLst/>
                          <a:latin typeface="tahoma" panose="020B0604030504040204" pitchFamily="34" charset="0"/>
                        </a:rPr>
                        <a:t>Благодарственное письмо от главы города</a:t>
                      </a:r>
                      <a:endParaRPr lang="ru-RU" sz="100">
                        <a:solidFill>
                          <a:srgbClr val="424242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651" marR="1651" marT="1651" marB="1651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8865908"/>
                  </a:ext>
                </a:extLst>
              </a:tr>
              <a:tr h="38957">
                <a:tc>
                  <a:txBody>
                    <a:bodyPr/>
                    <a:lstStyle/>
                    <a:p>
                      <a:pPr algn="r"/>
                      <a:r>
                        <a:rPr lang="ru-RU" sz="100">
                          <a:solidFill>
                            <a:srgbClr val="AAAAAA"/>
                          </a:solidFill>
                          <a:effectLst/>
                          <a:latin typeface="tahoma" panose="020B0604030504040204" pitchFamily="34" charset="0"/>
                        </a:rPr>
                        <a:t>50</a:t>
                      </a:r>
                    </a:p>
                    <a:p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29.05.2015</a:t>
                      </a:r>
                    </a:p>
                    <a:p>
                      <a:pPr algn="ctr"/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1</a:t>
                      </a:r>
                    </a:p>
                  </a:txBody>
                  <a:tcPr marL="1651" marR="1651" marT="1651" marB="1651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" b="0" u="none" strike="noStrike">
                          <a:solidFill>
                            <a:srgbClr val="A12A30"/>
                          </a:solidFill>
                          <a:effectLst/>
                          <a:latin typeface="tahoma" panose="020B0604030504040204" pitchFamily="34" charset="0"/>
                        </a:rPr>
                        <a:t>Благодарственное письма за высокие достижения в учебной деятельности</a:t>
                      </a:r>
                      <a:endParaRPr lang="ru-RU" sz="100">
                        <a:solidFill>
                          <a:srgbClr val="424242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651" marR="1651" marT="1651" marB="1651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9669878"/>
                  </a:ext>
                </a:extLst>
              </a:tr>
              <a:tr h="38957">
                <a:tc>
                  <a:txBody>
                    <a:bodyPr/>
                    <a:lstStyle/>
                    <a:p>
                      <a:pPr algn="r"/>
                      <a:r>
                        <a:rPr lang="ru-RU" sz="100">
                          <a:solidFill>
                            <a:srgbClr val="AAAAAA"/>
                          </a:solidFill>
                          <a:effectLst/>
                          <a:latin typeface="tahoma" panose="020B0604030504040204" pitchFamily="34" charset="0"/>
                        </a:rPr>
                        <a:t>51</a:t>
                      </a:r>
                    </a:p>
                    <a:p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29.05.2015</a:t>
                      </a:r>
                    </a:p>
                    <a:p>
                      <a:pPr algn="ctr"/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1</a:t>
                      </a:r>
                    </a:p>
                  </a:txBody>
                  <a:tcPr marL="1651" marR="1651" marT="1651" marB="1651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" b="0" u="none" strike="noStrike">
                          <a:solidFill>
                            <a:srgbClr val="A12A30"/>
                          </a:solidFill>
                          <a:effectLst/>
                          <a:latin typeface="tahoma" panose="020B0604030504040204" pitchFamily="34" charset="0"/>
                        </a:rPr>
                        <a:t>Благодарственное письма за активное участие в проведении празднования 9 мая</a:t>
                      </a:r>
                      <a:endParaRPr lang="ru-RU" sz="100">
                        <a:solidFill>
                          <a:srgbClr val="424242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651" marR="1651" marT="1651" marB="1651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255941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ru-RU" sz="100">
                          <a:solidFill>
                            <a:srgbClr val="AAAAAA"/>
                          </a:solidFill>
                          <a:effectLst/>
                          <a:latin typeface="tahoma" panose="020B0604030504040204" pitchFamily="34" charset="0"/>
                        </a:rPr>
                        <a:t>52</a:t>
                      </a:r>
                    </a:p>
                    <a:p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25.05.2015</a:t>
                      </a:r>
                    </a:p>
                  </a:txBody>
                  <a:tcPr marL="1651" marR="1651" marT="1651" marB="1651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" b="0" u="none" strike="noStrike">
                          <a:solidFill>
                            <a:srgbClr val="A12A30"/>
                          </a:solidFill>
                          <a:effectLst/>
                          <a:latin typeface="tahoma" panose="020B0604030504040204" pitchFamily="34" charset="0"/>
                        </a:rPr>
                        <a:t>Конкурс наглядных пособий по биохимии</a:t>
                      </a:r>
                      <a:endParaRPr lang="ru-RU" sz="100">
                        <a:solidFill>
                          <a:srgbClr val="424242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651" marR="1651" marT="1651" marB="1651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353662"/>
                  </a:ext>
                </a:extLst>
              </a:tr>
              <a:tr h="38957">
                <a:tc>
                  <a:txBody>
                    <a:bodyPr/>
                    <a:lstStyle/>
                    <a:p>
                      <a:pPr algn="r"/>
                      <a:r>
                        <a:rPr lang="ru-RU" sz="100">
                          <a:solidFill>
                            <a:srgbClr val="AAAAAA"/>
                          </a:solidFill>
                          <a:effectLst/>
                          <a:latin typeface="tahoma" panose="020B0604030504040204" pitchFamily="34" charset="0"/>
                        </a:rPr>
                        <a:t>53</a:t>
                      </a:r>
                    </a:p>
                    <a:p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25.05.2015</a:t>
                      </a:r>
                    </a:p>
                    <a:p>
                      <a:pPr algn="ctr"/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1</a:t>
                      </a:r>
                    </a:p>
                  </a:txBody>
                  <a:tcPr marL="1651" marR="1651" marT="1651" marB="1651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" b="0" u="none" strike="noStrike">
                          <a:solidFill>
                            <a:srgbClr val="A12A30"/>
                          </a:solidFill>
                          <a:effectLst/>
                          <a:latin typeface="tahoma" panose="020B0604030504040204" pitchFamily="34" charset="0"/>
                        </a:rPr>
                        <a:t>Отчетно-выборочная конференция Студенческого совета ФФМО</a:t>
                      </a:r>
                      <a:endParaRPr lang="ru-RU" sz="100">
                        <a:solidFill>
                          <a:srgbClr val="424242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651" marR="1651" marT="1651" marB="1651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644958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ru-RU" sz="100">
                          <a:solidFill>
                            <a:srgbClr val="AAAAAA"/>
                          </a:solidFill>
                          <a:effectLst/>
                          <a:latin typeface="tahoma" panose="020B0604030504040204" pitchFamily="34" charset="0"/>
                        </a:rPr>
                        <a:t>54</a:t>
                      </a:r>
                    </a:p>
                    <a:p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25.05.2015</a:t>
                      </a:r>
                    </a:p>
                  </a:txBody>
                  <a:tcPr marL="1651" marR="1651" marT="1651" marB="1651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" b="0" u="none" strike="noStrike">
                          <a:solidFill>
                            <a:srgbClr val="A12A30"/>
                          </a:solidFill>
                          <a:effectLst/>
                          <a:latin typeface="tahoma" panose="020B0604030504040204" pitchFamily="34" charset="0"/>
                        </a:rPr>
                        <a:t>Отчетно-выборная конференция Студенческого Совета КрасГМУ</a:t>
                      </a:r>
                      <a:endParaRPr lang="ru-RU" sz="100">
                        <a:solidFill>
                          <a:srgbClr val="424242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651" marR="1651" marT="1651" marB="1651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161407"/>
                  </a:ext>
                </a:extLst>
              </a:tr>
              <a:tr h="38957">
                <a:tc>
                  <a:txBody>
                    <a:bodyPr/>
                    <a:lstStyle/>
                    <a:p>
                      <a:pPr algn="r"/>
                      <a:r>
                        <a:rPr lang="ru-RU" sz="100">
                          <a:solidFill>
                            <a:srgbClr val="AAAAAA"/>
                          </a:solidFill>
                          <a:effectLst/>
                          <a:latin typeface="tahoma" panose="020B0604030504040204" pitchFamily="34" charset="0"/>
                        </a:rPr>
                        <a:t>55</a:t>
                      </a:r>
                    </a:p>
                    <a:p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25.05.2015</a:t>
                      </a:r>
                    </a:p>
                    <a:p>
                      <a:pPr algn="ctr"/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1</a:t>
                      </a:r>
                    </a:p>
                  </a:txBody>
                  <a:tcPr marL="1651" marR="1651" marT="1651" marB="1651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" b="0" u="none" strike="noStrike">
                          <a:solidFill>
                            <a:srgbClr val="A12A30"/>
                          </a:solidFill>
                          <a:effectLst/>
                          <a:latin typeface="tahoma" panose="020B0604030504040204" pitchFamily="34" charset="0"/>
                        </a:rPr>
                        <a:t>Конкурс постерных докладов по Биохимии</a:t>
                      </a:r>
                      <a:endParaRPr lang="ru-RU" sz="100">
                        <a:solidFill>
                          <a:srgbClr val="424242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651" marR="1651" marT="1651" marB="1651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239278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ru-RU" sz="100">
                          <a:solidFill>
                            <a:srgbClr val="AAAAAA"/>
                          </a:solidFill>
                          <a:effectLst/>
                          <a:latin typeface="tahoma" panose="020B0604030504040204" pitchFamily="34" charset="0"/>
                        </a:rPr>
                        <a:t>56</a:t>
                      </a:r>
                    </a:p>
                    <a:p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24.05.2015</a:t>
                      </a:r>
                    </a:p>
                  </a:txBody>
                  <a:tcPr marL="1651" marR="1651" marT="1651" marB="1651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" b="0" u="none" strike="noStrike">
                          <a:solidFill>
                            <a:srgbClr val="A12A30"/>
                          </a:solidFill>
                          <a:effectLst/>
                          <a:latin typeface="tahoma" panose="020B0604030504040204" pitchFamily="34" charset="0"/>
                        </a:rPr>
                        <a:t>Интервью "Антитабачного Контролера" Канал: "Енисей Регион"</a:t>
                      </a:r>
                      <a:endParaRPr lang="ru-RU" sz="100">
                        <a:solidFill>
                          <a:srgbClr val="424242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651" marR="1651" marT="1651" marB="1651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003543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ru-RU" sz="100">
                          <a:solidFill>
                            <a:srgbClr val="AAAAAA"/>
                          </a:solidFill>
                          <a:effectLst/>
                          <a:latin typeface="tahoma" panose="020B0604030504040204" pitchFamily="34" charset="0"/>
                        </a:rPr>
                        <a:t>57</a:t>
                      </a:r>
                    </a:p>
                    <a:p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24.05.2015</a:t>
                      </a:r>
                    </a:p>
                  </a:txBody>
                  <a:tcPr marL="1651" marR="1651" marT="1651" marB="1651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" b="0" u="none" strike="noStrike">
                          <a:solidFill>
                            <a:srgbClr val="A12A30"/>
                          </a:solidFill>
                          <a:effectLst/>
                          <a:latin typeface="tahoma" panose="020B0604030504040204" pitchFamily="34" charset="0"/>
                        </a:rPr>
                        <a:t>Интервью "Антитабачного Контролера" Первый Канал "Программа доброе утро"</a:t>
                      </a:r>
                      <a:endParaRPr lang="ru-RU" sz="100">
                        <a:solidFill>
                          <a:srgbClr val="424242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651" marR="1651" marT="1651" marB="1651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5048581"/>
                  </a:ext>
                </a:extLst>
              </a:tr>
              <a:tr h="38957">
                <a:tc>
                  <a:txBody>
                    <a:bodyPr/>
                    <a:lstStyle/>
                    <a:p>
                      <a:pPr algn="r"/>
                      <a:r>
                        <a:rPr lang="ru-RU" sz="100">
                          <a:solidFill>
                            <a:srgbClr val="AAAAAA"/>
                          </a:solidFill>
                          <a:effectLst/>
                          <a:latin typeface="tahoma" panose="020B0604030504040204" pitchFamily="34" charset="0"/>
                        </a:rPr>
                        <a:t>58</a:t>
                      </a:r>
                    </a:p>
                    <a:p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20.05.2015</a:t>
                      </a:r>
                    </a:p>
                    <a:p>
                      <a:pPr algn="ctr"/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1</a:t>
                      </a:r>
                    </a:p>
                  </a:txBody>
                  <a:tcPr marL="1651" marR="1651" marT="1651" marB="1651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" b="0" u="none" strike="noStrike">
                          <a:solidFill>
                            <a:srgbClr val="A12A30"/>
                          </a:solidFill>
                          <a:effectLst/>
                          <a:latin typeface="tahoma" panose="020B0604030504040204" pitchFamily="34" charset="0"/>
                        </a:rPr>
                        <a:t>Всероссийская научно-техническая конференция студентов, аспирантов и молодых ученых СФУ</a:t>
                      </a:r>
                      <a:endParaRPr lang="ru-RU" sz="100">
                        <a:solidFill>
                          <a:srgbClr val="424242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651" marR="1651" marT="1651" marB="1651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8088511"/>
                  </a:ext>
                </a:extLst>
              </a:tr>
              <a:tr h="38957">
                <a:tc>
                  <a:txBody>
                    <a:bodyPr/>
                    <a:lstStyle/>
                    <a:p>
                      <a:pPr algn="r"/>
                      <a:r>
                        <a:rPr lang="ru-RU" sz="100">
                          <a:solidFill>
                            <a:srgbClr val="AAAAAA"/>
                          </a:solidFill>
                          <a:effectLst/>
                          <a:latin typeface="tahoma" panose="020B0604030504040204" pitchFamily="34" charset="0"/>
                        </a:rPr>
                        <a:t>59</a:t>
                      </a:r>
                    </a:p>
                    <a:p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20.05.2015</a:t>
                      </a:r>
                    </a:p>
                    <a:p>
                      <a:pPr algn="ctr"/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1</a:t>
                      </a:r>
                    </a:p>
                  </a:txBody>
                  <a:tcPr marL="1651" marR="1651" marT="1651" marB="1651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" b="0" u="none" strike="noStrike">
                          <a:solidFill>
                            <a:srgbClr val="A12A30"/>
                          </a:solidFill>
                          <a:effectLst/>
                          <a:latin typeface="tahoma" panose="020B0604030504040204" pitchFamily="34" charset="0"/>
                        </a:rPr>
                        <a:t>2 тур олимпиады по Биохимии</a:t>
                      </a:r>
                      <a:endParaRPr lang="ru-RU" sz="100">
                        <a:solidFill>
                          <a:srgbClr val="424242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651" marR="1651" marT="1651" marB="1651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7494694"/>
                  </a:ext>
                </a:extLst>
              </a:tr>
              <a:tr h="38957">
                <a:tc>
                  <a:txBody>
                    <a:bodyPr/>
                    <a:lstStyle/>
                    <a:p>
                      <a:pPr algn="r"/>
                      <a:r>
                        <a:rPr lang="ru-RU" sz="100">
                          <a:solidFill>
                            <a:srgbClr val="AAAAAA"/>
                          </a:solidFill>
                          <a:effectLst/>
                          <a:latin typeface="tahoma" panose="020B0604030504040204" pitchFamily="34" charset="0"/>
                        </a:rPr>
                        <a:t>60</a:t>
                      </a:r>
                    </a:p>
                    <a:p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20.05.2015</a:t>
                      </a:r>
                    </a:p>
                    <a:p>
                      <a:pPr algn="ctr"/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1</a:t>
                      </a:r>
                    </a:p>
                  </a:txBody>
                  <a:tcPr marL="1651" marR="1651" marT="1651" marB="1651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" b="0" u="none" strike="noStrike">
                          <a:solidFill>
                            <a:srgbClr val="A12A30"/>
                          </a:solidFill>
                          <a:effectLst/>
                          <a:latin typeface="tahoma" panose="020B0604030504040204" pitchFamily="34" charset="0"/>
                        </a:rPr>
                        <a:t>Конкурс учебных пособий по физиологии</a:t>
                      </a:r>
                      <a:endParaRPr lang="ru-RU" sz="100">
                        <a:solidFill>
                          <a:srgbClr val="424242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651" marR="1651" marT="1651" marB="1651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4228114"/>
                  </a:ext>
                </a:extLst>
              </a:tr>
              <a:tr h="74613">
                <a:tc>
                  <a:txBody>
                    <a:bodyPr/>
                    <a:lstStyle/>
                    <a:p>
                      <a:pPr algn="r"/>
                      <a:r>
                        <a:rPr lang="ru-RU" sz="100">
                          <a:solidFill>
                            <a:srgbClr val="AAAAAA"/>
                          </a:solidFill>
                          <a:effectLst/>
                          <a:latin typeface="tahoma" panose="020B0604030504040204" pitchFamily="34" charset="0"/>
                        </a:rPr>
                        <a:t>61</a:t>
                      </a:r>
                    </a:p>
                    <a:p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16.05.2015</a:t>
                      </a:r>
                    </a:p>
                  </a:txBody>
                  <a:tcPr marL="1651" marR="1651" marT="1651" marB="1651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" b="0" u="none" strike="noStrike">
                          <a:solidFill>
                            <a:srgbClr val="A12A30"/>
                          </a:solidFill>
                          <a:effectLst/>
                          <a:latin typeface="tahoma" panose="020B0604030504040204" pitchFamily="34" charset="0"/>
                        </a:rPr>
                        <a:t>Конкурс научных стендовых докладов по теме: «Новые сестринские технологии по уходу за больными в профессиональной подготовке будущего врача» - кафедра сестринского дела и клинического ухода.</a:t>
                      </a:r>
                      <a:endParaRPr lang="ru-RU" sz="100">
                        <a:solidFill>
                          <a:srgbClr val="424242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651" marR="1651" marT="1651" marB="1651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0116833"/>
                  </a:ext>
                </a:extLst>
              </a:tr>
              <a:tr h="38957">
                <a:tc>
                  <a:txBody>
                    <a:bodyPr/>
                    <a:lstStyle/>
                    <a:p>
                      <a:pPr algn="r"/>
                      <a:r>
                        <a:rPr lang="ru-RU" sz="100">
                          <a:solidFill>
                            <a:srgbClr val="AAAAAA"/>
                          </a:solidFill>
                          <a:effectLst/>
                          <a:latin typeface="tahoma" panose="020B0604030504040204" pitchFamily="34" charset="0"/>
                        </a:rPr>
                        <a:t>62</a:t>
                      </a:r>
                    </a:p>
                    <a:p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09.05.2015</a:t>
                      </a:r>
                    </a:p>
                    <a:p>
                      <a:pPr algn="ctr"/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1</a:t>
                      </a:r>
                    </a:p>
                  </a:txBody>
                  <a:tcPr marL="1651" marR="1651" marT="1651" marB="1651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" b="0" u="none" strike="noStrike">
                          <a:solidFill>
                            <a:srgbClr val="A12A30"/>
                          </a:solidFill>
                          <a:effectLst/>
                          <a:latin typeface="tahoma" panose="020B0604030504040204" pitchFamily="34" charset="0"/>
                        </a:rPr>
                        <a:t>Бессмертный полк</a:t>
                      </a:r>
                      <a:endParaRPr lang="ru-RU" sz="100">
                        <a:solidFill>
                          <a:srgbClr val="424242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651" marR="1651" marT="1651" marB="1651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4095390"/>
                  </a:ext>
                </a:extLst>
              </a:tr>
              <a:tr h="38957">
                <a:tc>
                  <a:txBody>
                    <a:bodyPr/>
                    <a:lstStyle/>
                    <a:p>
                      <a:pPr algn="r"/>
                      <a:r>
                        <a:rPr lang="ru-RU" sz="100">
                          <a:solidFill>
                            <a:srgbClr val="AAAAAA"/>
                          </a:solidFill>
                          <a:effectLst/>
                          <a:latin typeface="tahoma" panose="020B0604030504040204" pitchFamily="34" charset="0"/>
                        </a:rPr>
                        <a:t>63</a:t>
                      </a:r>
                    </a:p>
                    <a:p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09.05.2015</a:t>
                      </a:r>
                    </a:p>
                    <a:p>
                      <a:pPr algn="ctr"/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3</a:t>
                      </a:r>
                    </a:p>
                  </a:txBody>
                  <a:tcPr marL="1651" marR="1651" marT="1651" marB="1651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" b="0" u="none" strike="noStrike">
                          <a:solidFill>
                            <a:srgbClr val="A12A30"/>
                          </a:solidFill>
                          <a:effectLst/>
                          <a:latin typeface="tahoma" panose="020B0604030504040204" pitchFamily="34" charset="0"/>
                        </a:rPr>
                        <a:t>Военно-медицинский госпиталь</a:t>
                      </a:r>
                      <a:endParaRPr lang="ru-RU" sz="100">
                        <a:solidFill>
                          <a:srgbClr val="424242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651" marR="1651" marT="1651" marB="1651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3107740"/>
                  </a:ext>
                </a:extLst>
              </a:tr>
              <a:tr h="38957">
                <a:tc>
                  <a:txBody>
                    <a:bodyPr/>
                    <a:lstStyle/>
                    <a:p>
                      <a:pPr algn="r"/>
                      <a:r>
                        <a:rPr lang="ru-RU" sz="100">
                          <a:solidFill>
                            <a:srgbClr val="AAAAAA"/>
                          </a:solidFill>
                          <a:effectLst/>
                          <a:latin typeface="tahoma" panose="020B0604030504040204" pitchFamily="34" charset="0"/>
                        </a:rPr>
                        <a:t>64</a:t>
                      </a:r>
                    </a:p>
                    <a:p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08.05.2015</a:t>
                      </a:r>
                    </a:p>
                    <a:p>
                      <a:pPr algn="ctr"/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1</a:t>
                      </a:r>
                    </a:p>
                  </a:txBody>
                  <a:tcPr marL="1651" marR="1651" marT="1651" marB="1651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" b="0" u="none" strike="noStrike">
                          <a:solidFill>
                            <a:srgbClr val="A12A30"/>
                          </a:solidFill>
                          <a:effectLst/>
                          <a:latin typeface="tahoma" panose="020B0604030504040204" pitchFamily="34" charset="0"/>
                        </a:rPr>
                        <a:t>Участие в акции Бессмертный полк</a:t>
                      </a:r>
                      <a:endParaRPr lang="ru-RU" sz="100">
                        <a:solidFill>
                          <a:srgbClr val="424242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651" marR="1651" marT="1651" marB="1651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150994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ru-RU" sz="100">
                          <a:solidFill>
                            <a:srgbClr val="AAAAAA"/>
                          </a:solidFill>
                          <a:effectLst/>
                          <a:latin typeface="tahoma" panose="020B0604030504040204" pitchFamily="34" charset="0"/>
                        </a:rPr>
                        <a:t>65</a:t>
                      </a:r>
                    </a:p>
                    <a:p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06.05.2015</a:t>
                      </a:r>
                    </a:p>
                    <a:p>
                      <a:pPr algn="ctr"/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2</a:t>
                      </a:r>
                    </a:p>
                  </a:txBody>
                  <a:tcPr marL="1651" marR="1651" marT="1651" marB="1651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" b="0" u="none" strike="noStrike">
                          <a:solidFill>
                            <a:srgbClr val="A12A30"/>
                          </a:solidFill>
                          <a:effectLst/>
                          <a:latin typeface="tahoma" panose="020B0604030504040204" pitchFamily="34" charset="0"/>
                        </a:rPr>
                        <a:t>Георгиевская лента Победители номинации</a:t>
                      </a:r>
                      <a:endParaRPr lang="ru-RU" sz="100">
                        <a:solidFill>
                          <a:srgbClr val="424242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651" marR="1651" marT="1651" marB="1651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0954476"/>
                  </a:ext>
                </a:extLst>
              </a:tr>
              <a:tr h="38957">
                <a:tc>
                  <a:txBody>
                    <a:bodyPr/>
                    <a:lstStyle/>
                    <a:p>
                      <a:pPr algn="r"/>
                      <a:r>
                        <a:rPr lang="ru-RU" sz="100">
                          <a:solidFill>
                            <a:srgbClr val="AAAAAA"/>
                          </a:solidFill>
                          <a:effectLst/>
                          <a:latin typeface="tahoma" panose="020B0604030504040204" pitchFamily="34" charset="0"/>
                        </a:rPr>
                        <a:t>66</a:t>
                      </a:r>
                    </a:p>
                    <a:p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05.05.2015</a:t>
                      </a:r>
                    </a:p>
                    <a:p>
                      <a:pPr algn="ctr"/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2</a:t>
                      </a:r>
                    </a:p>
                  </a:txBody>
                  <a:tcPr marL="1651" marR="1651" marT="1651" marB="1651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" b="0" u="none" strike="noStrike">
                          <a:solidFill>
                            <a:srgbClr val="A12A30"/>
                          </a:solidFill>
                          <a:effectLst/>
                          <a:latin typeface="tahoma" panose="020B0604030504040204" pitchFamily="34" charset="0"/>
                        </a:rPr>
                        <a:t>Конференция,посвящённая 70-летию Великой Отечественной Войны</a:t>
                      </a:r>
                      <a:endParaRPr lang="ru-RU" sz="100">
                        <a:solidFill>
                          <a:srgbClr val="424242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651" marR="1651" marT="1651" marB="1651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24455"/>
                  </a:ext>
                </a:extLst>
              </a:tr>
              <a:tr h="38957">
                <a:tc>
                  <a:txBody>
                    <a:bodyPr/>
                    <a:lstStyle/>
                    <a:p>
                      <a:pPr algn="r"/>
                      <a:r>
                        <a:rPr lang="ru-RU" sz="100">
                          <a:solidFill>
                            <a:srgbClr val="AAAAAA"/>
                          </a:solidFill>
                          <a:effectLst/>
                          <a:latin typeface="tahoma" panose="020B0604030504040204" pitchFamily="34" charset="0"/>
                        </a:rPr>
                        <a:t>67</a:t>
                      </a:r>
                    </a:p>
                    <a:p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05.05.2015</a:t>
                      </a:r>
                    </a:p>
                    <a:p>
                      <a:pPr algn="ctr"/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2</a:t>
                      </a:r>
                    </a:p>
                  </a:txBody>
                  <a:tcPr marL="1651" marR="1651" marT="1651" marB="1651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" b="0" u="none" strike="noStrike">
                          <a:solidFill>
                            <a:srgbClr val="A12A30"/>
                          </a:solidFill>
                          <a:effectLst/>
                          <a:latin typeface="tahoma" panose="020B0604030504040204" pitchFamily="34" charset="0"/>
                        </a:rPr>
                        <a:t>Вальс посвящённая 70-летию Великой Отечественной Войны</a:t>
                      </a:r>
                      <a:endParaRPr lang="ru-RU" sz="100">
                        <a:solidFill>
                          <a:srgbClr val="424242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651" marR="1651" marT="1651" marB="1651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327737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ru-RU" sz="100">
                          <a:solidFill>
                            <a:srgbClr val="AAAAAA"/>
                          </a:solidFill>
                          <a:effectLst/>
                          <a:latin typeface="tahoma" panose="020B0604030504040204" pitchFamily="34" charset="0"/>
                        </a:rPr>
                        <a:t>68</a:t>
                      </a:r>
                    </a:p>
                    <a:p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27.04.2015</a:t>
                      </a:r>
                    </a:p>
                  </a:txBody>
                  <a:tcPr marL="1651" marR="1651" marT="1651" marB="1651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" b="0" u="none" strike="noStrike">
                          <a:solidFill>
                            <a:srgbClr val="A12A30"/>
                          </a:solidFill>
                          <a:effectLst/>
                          <a:latin typeface="tahoma" panose="020B0604030504040204" pitchFamily="34" charset="0"/>
                        </a:rPr>
                        <a:t>Бирюсинская волна</a:t>
                      </a:r>
                      <a:endParaRPr lang="ru-RU" sz="100">
                        <a:solidFill>
                          <a:srgbClr val="424242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651" marR="1651" marT="1651" marB="1651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7756835"/>
                  </a:ext>
                </a:extLst>
              </a:tr>
              <a:tr h="86499">
                <a:tc>
                  <a:txBody>
                    <a:bodyPr/>
                    <a:lstStyle/>
                    <a:p>
                      <a:pPr algn="r"/>
                      <a:r>
                        <a:rPr lang="ru-RU" sz="100">
                          <a:solidFill>
                            <a:srgbClr val="AAAAAA"/>
                          </a:solidFill>
                          <a:effectLst/>
                          <a:latin typeface="tahoma" panose="020B0604030504040204" pitchFamily="34" charset="0"/>
                        </a:rPr>
                        <a:t>69</a:t>
                      </a:r>
                    </a:p>
                    <a:p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21.04.2015</a:t>
                      </a:r>
                    </a:p>
                  </a:txBody>
                  <a:tcPr marL="1651" marR="1651" marT="1651" marB="1651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" b="0" u="none" strike="noStrike">
                          <a:solidFill>
                            <a:srgbClr val="A12A30"/>
                          </a:solidFill>
                          <a:effectLst/>
                          <a:latin typeface="tahoma" panose="020B0604030504040204" pitchFamily="34" charset="0"/>
                        </a:rPr>
                        <a:t>79-я итоговая студенческая научно-практическая конференция с международном участием, посвященная 85-летию со дня рождения профессора А.Н. Орлова "Фестиваль молодежной науки 2015" Секция Психология и педагогика</a:t>
                      </a:r>
                      <a:endParaRPr lang="ru-RU" sz="100">
                        <a:solidFill>
                          <a:srgbClr val="424242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651" marR="1651" marT="1651" marB="1651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5196698"/>
                  </a:ext>
                </a:extLst>
              </a:tr>
              <a:tr h="86499">
                <a:tc>
                  <a:txBody>
                    <a:bodyPr/>
                    <a:lstStyle/>
                    <a:p>
                      <a:pPr algn="r"/>
                      <a:r>
                        <a:rPr lang="ru-RU" sz="100">
                          <a:solidFill>
                            <a:srgbClr val="AAAAAA"/>
                          </a:solidFill>
                          <a:effectLst/>
                          <a:latin typeface="tahoma" panose="020B0604030504040204" pitchFamily="34" charset="0"/>
                        </a:rPr>
                        <a:t>70</a:t>
                      </a:r>
                    </a:p>
                    <a:p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21.04.2015</a:t>
                      </a:r>
                    </a:p>
                  </a:txBody>
                  <a:tcPr marL="1651" marR="1651" marT="1651" marB="1651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" b="0" u="none" strike="noStrike">
                          <a:solidFill>
                            <a:srgbClr val="A12A30"/>
                          </a:solidFill>
                          <a:effectLst/>
                          <a:latin typeface="tahoma" panose="020B0604030504040204" pitchFamily="34" charset="0"/>
                        </a:rPr>
                        <a:t>79-я итоговая студенческая научно-практическая конференция с международном участием, посвященная 85-летию со дня рождения профессора А.Н. Орлова "Фестиваль молодежной науки 2015" Секция Иностранных языков</a:t>
                      </a:r>
                      <a:endParaRPr lang="ru-RU" sz="100">
                        <a:solidFill>
                          <a:srgbClr val="424242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651" marR="1651" marT="1651" marB="1651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00212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ru-RU" sz="100">
                          <a:solidFill>
                            <a:srgbClr val="AAAAAA"/>
                          </a:solidFill>
                          <a:effectLst/>
                          <a:latin typeface="tahoma" panose="020B0604030504040204" pitchFamily="34" charset="0"/>
                        </a:rPr>
                        <a:t>71</a:t>
                      </a:r>
                    </a:p>
                    <a:p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20.04.2015</a:t>
                      </a:r>
                    </a:p>
                  </a:txBody>
                  <a:tcPr marL="1651" marR="1651" marT="1651" marB="1651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" b="0" u="none" strike="noStrike">
                          <a:solidFill>
                            <a:srgbClr val="A12A30"/>
                          </a:solidFill>
                          <a:effectLst/>
                          <a:latin typeface="tahoma" panose="020B0604030504040204" pitchFamily="34" charset="0"/>
                        </a:rPr>
                        <a:t>Фестиваль молодежной науки 2015</a:t>
                      </a:r>
                      <a:endParaRPr lang="ru-RU" sz="100">
                        <a:solidFill>
                          <a:srgbClr val="424242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651" marR="1651" marT="1651" marB="1651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2054014"/>
                  </a:ext>
                </a:extLst>
              </a:tr>
              <a:tr h="38957">
                <a:tc>
                  <a:txBody>
                    <a:bodyPr/>
                    <a:lstStyle/>
                    <a:p>
                      <a:pPr algn="r"/>
                      <a:r>
                        <a:rPr lang="ru-RU" sz="100">
                          <a:solidFill>
                            <a:srgbClr val="AAAAAA"/>
                          </a:solidFill>
                          <a:effectLst/>
                          <a:latin typeface="tahoma" panose="020B0604030504040204" pitchFamily="34" charset="0"/>
                        </a:rPr>
                        <a:t>72</a:t>
                      </a:r>
                    </a:p>
                    <a:p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18.04.2015</a:t>
                      </a:r>
                    </a:p>
                    <a:p>
                      <a:pPr algn="ctr"/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1</a:t>
                      </a:r>
                    </a:p>
                  </a:txBody>
                  <a:tcPr marL="1651" marR="1651" marT="1651" marB="1651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" b="0" u="none" strike="noStrike">
                          <a:solidFill>
                            <a:srgbClr val="A12A30"/>
                          </a:solidFill>
                          <a:effectLst/>
                          <a:latin typeface="tahoma" panose="020B0604030504040204" pitchFamily="34" charset="0"/>
                        </a:rPr>
                        <a:t>Весенняя неделя добра</a:t>
                      </a:r>
                      <a:endParaRPr lang="ru-RU" sz="100">
                        <a:solidFill>
                          <a:srgbClr val="424242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651" marR="1651" marT="1651" marB="1651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6343802"/>
                  </a:ext>
                </a:extLst>
              </a:tr>
              <a:tr h="38957">
                <a:tc>
                  <a:txBody>
                    <a:bodyPr/>
                    <a:lstStyle/>
                    <a:p>
                      <a:pPr algn="r"/>
                      <a:r>
                        <a:rPr lang="ru-RU" sz="100">
                          <a:solidFill>
                            <a:srgbClr val="AAAAAA"/>
                          </a:solidFill>
                          <a:effectLst/>
                          <a:latin typeface="tahoma" panose="020B0604030504040204" pitchFamily="34" charset="0"/>
                        </a:rPr>
                        <a:t>73</a:t>
                      </a:r>
                    </a:p>
                    <a:p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17.04.2015</a:t>
                      </a:r>
                    </a:p>
                    <a:p>
                      <a:pPr algn="ctr"/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1</a:t>
                      </a:r>
                    </a:p>
                  </a:txBody>
                  <a:tcPr marL="1651" marR="1651" marT="1651" marB="1651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" b="0" u="none" strike="noStrike">
                          <a:solidFill>
                            <a:srgbClr val="A12A30"/>
                          </a:solidFill>
                          <a:effectLst/>
                          <a:latin typeface="tahoma" panose="020B0604030504040204" pitchFamily="34" charset="0"/>
                        </a:rPr>
                        <a:t>Выход проекта "Здоровое поколение" в Школу 17, 11класс</a:t>
                      </a:r>
                      <a:endParaRPr lang="ru-RU" sz="100">
                        <a:solidFill>
                          <a:srgbClr val="424242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651" marR="1651" marT="1651" marB="1651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1448181"/>
                  </a:ext>
                </a:extLst>
              </a:tr>
              <a:tr h="38957">
                <a:tc>
                  <a:txBody>
                    <a:bodyPr/>
                    <a:lstStyle/>
                    <a:p>
                      <a:pPr algn="r"/>
                      <a:r>
                        <a:rPr lang="ru-RU" sz="100">
                          <a:solidFill>
                            <a:srgbClr val="AAAAAA"/>
                          </a:solidFill>
                          <a:effectLst/>
                          <a:latin typeface="tahoma" panose="020B0604030504040204" pitchFamily="34" charset="0"/>
                        </a:rPr>
                        <a:t>74</a:t>
                      </a:r>
                    </a:p>
                    <a:p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17.04.2015</a:t>
                      </a:r>
                    </a:p>
                    <a:p>
                      <a:pPr algn="ctr"/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1</a:t>
                      </a:r>
                    </a:p>
                  </a:txBody>
                  <a:tcPr marL="1651" marR="1651" marT="1651" marB="1651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" b="0" u="none" strike="noStrike">
                          <a:solidFill>
                            <a:srgbClr val="A12A30"/>
                          </a:solidFill>
                          <a:effectLst/>
                          <a:latin typeface="tahoma" panose="020B0604030504040204" pitchFamily="34" charset="0"/>
                        </a:rPr>
                        <a:t>Выход проекта "Здоровое поколение" в Школу 151, 11 класс</a:t>
                      </a:r>
                      <a:endParaRPr lang="ru-RU" sz="100">
                        <a:solidFill>
                          <a:srgbClr val="424242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651" marR="1651" marT="1651" marB="1651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030286"/>
                  </a:ext>
                </a:extLst>
              </a:tr>
              <a:tr h="38957">
                <a:tc>
                  <a:txBody>
                    <a:bodyPr/>
                    <a:lstStyle/>
                    <a:p>
                      <a:pPr algn="r"/>
                      <a:r>
                        <a:rPr lang="ru-RU" sz="100">
                          <a:solidFill>
                            <a:srgbClr val="AAAAAA"/>
                          </a:solidFill>
                          <a:effectLst/>
                          <a:latin typeface="tahoma" panose="020B0604030504040204" pitchFamily="34" charset="0"/>
                        </a:rPr>
                        <a:t>75</a:t>
                      </a:r>
                    </a:p>
                    <a:p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16.04.2015</a:t>
                      </a:r>
                    </a:p>
                    <a:p>
                      <a:pPr algn="ctr"/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1</a:t>
                      </a:r>
                    </a:p>
                  </a:txBody>
                  <a:tcPr marL="1651" marR="1651" marT="1651" marB="1651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" b="0" u="none" strike="noStrike">
                          <a:solidFill>
                            <a:srgbClr val="A12A30"/>
                          </a:solidFill>
                          <a:effectLst/>
                          <a:latin typeface="tahoma" panose="020B0604030504040204" pitchFamily="34" charset="0"/>
                        </a:rPr>
                        <a:t>Участник конференции по философии</a:t>
                      </a:r>
                      <a:endParaRPr lang="ru-RU" sz="100">
                        <a:solidFill>
                          <a:srgbClr val="424242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651" marR="1651" marT="1651" marB="1651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3203460"/>
                  </a:ext>
                </a:extLst>
              </a:tr>
              <a:tr h="38957">
                <a:tc>
                  <a:txBody>
                    <a:bodyPr/>
                    <a:lstStyle/>
                    <a:p>
                      <a:pPr algn="r"/>
                      <a:r>
                        <a:rPr lang="ru-RU" sz="100">
                          <a:solidFill>
                            <a:srgbClr val="AAAAAA"/>
                          </a:solidFill>
                          <a:effectLst/>
                          <a:latin typeface="tahoma" panose="020B0604030504040204" pitchFamily="34" charset="0"/>
                        </a:rPr>
                        <a:t>76</a:t>
                      </a:r>
                    </a:p>
                    <a:p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13.04.2015</a:t>
                      </a:r>
                    </a:p>
                    <a:p>
                      <a:pPr algn="ctr"/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1</a:t>
                      </a:r>
                    </a:p>
                  </a:txBody>
                  <a:tcPr marL="1651" marR="1651" marT="1651" marB="1651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" b="0" u="none" strike="noStrike">
                          <a:solidFill>
                            <a:srgbClr val="A12A30"/>
                          </a:solidFill>
                          <a:effectLst/>
                          <a:latin typeface="tahoma" panose="020B0604030504040204" pitchFamily="34" charset="0"/>
                        </a:rPr>
                        <a:t>Антипожарная актиция в КрасГМУ</a:t>
                      </a:r>
                      <a:endParaRPr lang="ru-RU" sz="100">
                        <a:solidFill>
                          <a:srgbClr val="424242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651" marR="1651" marT="1651" marB="1651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8438321"/>
                  </a:ext>
                </a:extLst>
              </a:tr>
              <a:tr h="38957">
                <a:tc>
                  <a:txBody>
                    <a:bodyPr/>
                    <a:lstStyle/>
                    <a:p>
                      <a:pPr algn="r"/>
                      <a:r>
                        <a:rPr lang="ru-RU" sz="100">
                          <a:solidFill>
                            <a:srgbClr val="AAAAAA"/>
                          </a:solidFill>
                          <a:effectLst/>
                          <a:latin typeface="tahoma" panose="020B0604030504040204" pitchFamily="34" charset="0"/>
                        </a:rPr>
                        <a:t>77</a:t>
                      </a:r>
                    </a:p>
                    <a:p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12.04.2015</a:t>
                      </a:r>
                    </a:p>
                    <a:p>
                      <a:pPr algn="ctr"/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1</a:t>
                      </a:r>
                    </a:p>
                  </a:txBody>
                  <a:tcPr marL="1651" marR="1651" marT="1651" marB="1651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" b="0" u="none" strike="noStrike">
                          <a:solidFill>
                            <a:srgbClr val="A12A30"/>
                          </a:solidFill>
                          <a:effectLst/>
                          <a:latin typeface="tahoma" panose="020B0604030504040204" pitchFamily="34" charset="0"/>
                        </a:rPr>
                        <a:t>Выход проекта "Здоровое поколение" в Лицей 28, 10-11 класс</a:t>
                      </a:r>
                      <a:endParaRPr lang="ru-RU" sz="100">
                        <a:solidFill>
                          <a:srgbClr val="424242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651" marR="1651" marT="1651" marB="1651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9685060"/>
                  </a:ext>
                </a:extLst>
              </a:tr>
              <a:tr h="38957">
                <a:tc>
                  <a:txBody>
                    <a:bodyPr/>
                    <a:lstStyle/>
                    <a:p>
                      <a:pPr algn="r"/>
                      <a:r>
                        <a:rPr lang="ru-RU" sz="100">
                          <a:solidFill>
                            <a:srgbClr val="AAAAAA"/>
                          </a:solidFill>
                          <a:effectLst/>
                          <a:latin typeface="tahoma" panose="020B0604030504040204" pitchFamily="34" charset="0"/>
                        </a:rPr>
                        <a:t>78</a:t>
                      </a:r>
                    </a:p>
                    <a:p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11.04.2015</a:t>
                      </a:r>
                    </a:p>
                    <a:p>
                      <a:pPr algn="ctr"/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1</a:t>
                      </a:r>
                    </a:p>
                  </a:txBody>
                  <a:tcPr marL="1651" marR="1651" marT="1651" marB="1651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" b="0" u="none" strike="noStrike">
                          <a:solidFill>
                            <a:srgbClr val="A12A30"/>
                          </a:solidFill>
                          <a:effectLst/>
                          <a:latin typeface="tahoma" panose="020B0604030504040204" pitchFamily="34" charset="0"/>
                        </a:rPr>
                        <a:t>Выход проекта "Здоровое поколение" в Лицей 28, 4 класс</a:t>
                      </a:r>
                      <a:endParaRPr lang="ru-RU" sz="100">
                        <a:solidFill>
                          <a:srgbClr val="424242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651" marR="1651" marT="1651" marB="1651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7256655"/>
                  </a:ext>
                </a:extLst>
              </a:tr>
              <a:tr h="38957">
                <a:tc>
                  <a:txBody>
                    <a:bodyPr/>
                    <a:lstStyle/>
                    <a:p>
                      <a:pPr algn="r"/>
                      <a:r>
                        <a:rPr lang="ru-RU" sz="100">
                          <a:solidFill>
                            <a:srgbClr val="AAAAAA"/>
                          </a:solidFill>
                          <a:effectLst/>
                          <a:latin typeface="tahoma" panose="020B0604030504040204" pitchFamily="34" charset="0"/>
                        </a:rPr>
                        <a:t>79</a:t>
                      </a:r>
                    </a:p>
                    <a:p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10.04.2015</a:t>
                      </a:r>
                    </a:p>
                    <a:p>
                      <a:pPr algn="ctr"/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1</a:t>
                      </a:r>
                    </a:p>
                  </a:txBody>
                  <a:tcPr marL="1651" marR="1651" marT="1651" marB="1651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" b="0" u="none" strike="noStrike">
                          <a:solidFill>
                            <a:srgbClr val="A12A30"/>
                          </a:solidFill>
                          <a:effectLst/>
                          <a:latin typeface="tahoma" panose="020B0604030504040204" pitchFamily="34" charset="0"/>
                        </a:rPr>
                        <a:t>Выход проекта "Здоровое поколение" в Лицей 28, 1 класс</a:t>
                      </a:r>
                      <a:endParaRPr lang="ru-RU" sz="100">
                        <a:solidFill>
                          <a:srgbClr val="424242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651" marR="1651" marT="1651" marB="1651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6150189"/>
                  </a:ext>
                </a:extLst>
              </a:tr>
              <a:tr h="38957">
                <a:tc>
                  <a:txBody>
                    <a:bodyPr/>
                    <a:lstStyle/>
                    <a:p>
                      <a:pPr algn="r"/>
                      <a:r>
                        <a:rPr lang="ru-RU" sz="100">
                          <a:solidFill>
                            <a:srgbClr val="AAAAAA"/>
                          </a:solidFill>
                          <a:effectLst/>
                          <a:latin typeface="tahoma" panose="020B0604030504040204" pitchFamily="34" charset="0"/>
                        </a:rPr>
                        <a:t>80</a:t>
                      </a:r>
                    </a:p>
                    <a:p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09.04.2015</a:t>
                      </a:r>
                    </a:p>
                    <a:p>
                      <a:pPr algn="ctr"/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1</a:t>
                      </a:r>
                    </a:p>
                  </a:txBody>
                  <a:tcPr marL="1651" marR="1651" marT="1651" marB="1651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" b="0" u="none" strike="noStrike">
                          <a:solidFill>
                            <a:srgbClr val="A12A30"/>
                          </a:solidFill>
                          <a:effectLst/>
                          <a:latin typeface="tahoma" panose="020B0604030504040204" pitchFamily="34" charset="0"/>
                        </a:rPr>
                        <a:t>выставки-форума «Образование. Профессия и карьера»</a:t>
                      </a:r>
                      <a:endParaRPr lang="ru-RU" sz="100">
                        <a:solidFill>
                          <a:srgbClr val="424242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651" marR="1651" marT="1651" marB="1651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0884574"/>
                  </a:ext>
                </a:extLst>
              </a:tr>
              <a:tr h="38957">
                <a:tc>
                  <a:txBody>
                    <a:bodyPr/>
                    <a:lstStyle/>
                    <a:p>
                      <a:pPr algn="r"/>
                      <a:r>
                        <a:rPr lang="ru-RU" sz="100">
                          <a:solidFill>
                            <a:srgbClr val="AAAAAA"/>
                          </a:solidFill>
                          <a:effectLst/>
                          <a:latin typeface="tahoma" panose="020B0604030504040204" pitchFamily="34" charset="0"/>
                        </a:rPr>
                        <a:t>81</a:t>
                      </a:r>
                    </a:p>
                    <a:p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08.04.2015</a:t>
                      </a:r>
                    </a:p>
                    <a:p>
                      <a:pPr algn="ctr"/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1</a:t>
                      </a:r>
                    </a:p>
                  </a:txBody>
                  <a:tcPr marL="1651" marR="1651" marT="1651" marB="1651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" b="0" u="none" strike="noStrike">
                          <a:solidFill>
                            <a:srgbClr val="A12A30"/>
                          </a:solidFill>
                          <a:effectLst/>
                          <a:latin typeface="tahoma" panose="020B0604030504040204" pitchFamily="34" charset="0"/>
                        </a:rPr>
                        <a:t>День работы с задолжниками</a:t>
                      </a:r>
                      <a:endParaRPr lang="ru-RU" sz="100">
                        <a:solidFill>
                          <a:srgbClr val="424242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651" marR="1651" marT="1651" marB="1651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2889012"/>
                  </a:ext>
                </a:extLst>
              </a:tr>
              <a:tr h="38957">
                <a:tc>
                  <a:txBody>
                    <a:bodyPr/>
                    <a:lstStyle/>
                    <a:p>
                      <a:pPr algn="r"/>
                      <a:r>
                        <a:rPr lang="ru-RU" sz="100">
                          <a:solidFill>
                            <a:srgbClr val="AAAAAA"/>
                          </a:solidFill>
                          <a:effectLst/>
                          <a:latin typeface="tahoma" panose="020B0604030504040204" pitchFamily="34" charset="0"/>
                        </a:rPr>
                        <a:t>82</a:t>
                      </a:r>
                    </a:p>
                    <a:p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28.03.2015</a:t>
                      </a:r>
                    </a:p>
                    <a:p>
                      <a:pPr algn="ctr"/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1</a:t>
                      </a:r>
                    </a:p>
                  </a:txBody>
                  <a:tcPr marL="1651" marR="1651" marT="1651" marB="1651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" b="0" u="none" strike="noStrike">
                          <a:solidFill>
                            <a:srgbClr val="A12A30"/>
                          </a:solidFill>
                          <a:effectLst/>
                          <a:latin typeface="tahoma" panose="020B0604030504040204" pitchFamily="34" charset="0"/>
                        </a:rPr>
                        <a:t>Площадка ЗОЖ, день открытых дверей</a:t>
                      </a:r>
                      <a:endParaRPr lang="ru-RU" sz="100">
                        <a:solidFill>
                          <a:srgbClr val="424242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651" marR="1651" marT="1651" marB="1651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9154911"/>
                  </a:ext>
                </a:extLst>
              </a:tr>
              <a:tr h="38957">
                <a:tc>
                  <a:txBody>
                    <a:bodyPr/>
                    <a:lstStyle/>
                    <a:p>
                      <a:pPr algn="r"/>
                      <a:r>
                        <a:rPr lang="ru-RU" sz="100">
                          <a:solidFill>
                            <a:srgbClr val="AAAAAA"/>
                          </a:solidFill>
                          <a:effectLst/>
                          <a:latin typeface="tahoma" panose="020B0604030504040204" pitchFamily="34" charset="0"/>
                        </a:rPr>
                        <a:t>83</a:t>
                      </a:r>
                    </a:p>
                    <a:p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28.03.2015</a:t>
                      </a:r>
                    </a:p>
                    <a:p>
                      <a:pPr algn="ctr"/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1</a:t>
                      </a:r>
                    </a:p>
                  </a:txBody>
                  <a:tcPr marL="1651" marR="1651" marT="1651" marB="1651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" b="0" u="none" strike="noStrike">
                          <a:solidFill>
                            <a:srgbClr val="A12A30"/>
                          </a:solidFill>
                          <a:effectLst/>
                          <a:latin typeface="tahoma" panose="020B0604030504040204" pitchFamily="34" charset="0"/>
                        </a:rPr>
                        <a:t>День открытых дверей</a:t>
                      </a:r>
                      <a:endParaRPr lang="ru-RU" sz="100">
                        <a:solidFill>
                          <a:srgbClr val="424242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651" marR="1651" marT="1651" marB="1651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1302569"/>
                  </a:ext>
                </a:extLst>
              </a:tr>
              <a:tr h="38957">
                <a:tc>
                  <a:txBody>
                    <a:bodyPr/>
                    <a:lstStyle/>
                    <a:p>
                      <a:pPr algn="r"/>
                      <a:r>
                        <a:rPr lang="ru-RU" sz="100">
                          <a:solidFill>
                            <a:srgbClr val="AAAAAA"/>
                          </a:solidFill>
                          <a:effectLst/>
                          <a:latin typeface="tahoma" panose="020B0604030504040204" pitchFamily="34" charset="0"/>
                        </a:rPr>
                        <a:t>84</a:t>
                      </a:r>
                    </a:p>
                    <a:p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27.03.2015</a:t>
                      </a:r>
                    </a:p>
                    <a:p>
                      <a:pPr algn="ctr"/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3</a:t>
                      </a:r>
                    </a:p>
                  </a:txBody>
                  <a:tcPr marL="1651" marR="1651" marT="1651" marB="1651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" b="0" u="none" strike="noStrike">
                          <a:solidFill>
                            <a:srgbClr val="A12A30"/>
                          </a:solidFill>
                          <a:effectLst/>
                          <a:latin typeface="tahoma" panose="020B0604030504040204" pitchFamily="34" charset="0"/>
                        </a:rPr>
                        <a:t>Голосование за КрасГМУ</a:t>
                      </a:r>
                      <a:endParaRPr lang="ru-RU" sz="100">
                        <a:solidFill>
                          <a:srgbClr val="424242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651" marR="1651" marT="1651" marB="1651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076759"/>
                  </a:ext>
                </a:extLst>
              </a:tr>
              <a:tr h="38957">
                <a:tc>
                  <a:txBody>
                    <a:bodyPr/>
                    <a:lstStyle/>
                    <a:p>
                      <a:pPr algn="r"/>
                      <a:r>
                        <a:rPr lang="ru-RU" sz="100">
                          <a:solidFill>
                            <a:srgbClr val="AAAAAA"/>
                          </a:solidFill>
                          <a:effectLst/>
                          <a:latin typeface="tahoma" panose="020B0604030504040204" pitchFamily="34" charset="0"/>
                        </a:rPr>
                        <a:t>85</a:t>
                      </a:r>
                    </a:p>
                    <a:p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26.03.2015</a:t>
                      </a:r>
                    </a:p>
                    <a:p>
                      <a:pPr algn="ctr"/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1</a:t>
                      </a:r>
                    </a:p>
                  </a:txBody>
                  <a:tcPr marL="1651" marR="1651" marT="1651" marB="1651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" b="0" u="none" strike="noStrike">
                          <a:solidFill>
                            <a:srgbClr val="A12A30"/>
                          </a:solidFill>
                          <a:effectLst/>
                          <a:latin typeface="tahoma" panose="020B0604030504040204" pitchFamily="34" charset="0"/>
                        </a:rPr>
                        <a:t>Ректорские посиделки Тема: "Питание в КрасГМУ"</a:t>
                      </a:r>
                      <a:endParaRPr lang="ru-RU" sz="100">
                        <a:solidFill>
                          <a:srgbClr val="424242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651" marR="1651" marT="1651" marB="1651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5974918"/>
                  </a:ext>
                </a:extLst>
              </a:tr>
              <a:tr h="38957">
                <a:tc>
                  <a:txBody>
                    <a:bodyPr/>
                    <a:lstStyle/>
                    <a:p>
                      <a:pPr algn="r"/>
                      <a:r>
                        <a:rPr lang="ru-RU" sz="100">
                          <a:solidFill>
                            <a:srgbClr val="AAAAAA"/>
                          </a:solidFill>
                          <a:effectLst/>
                          <a:latin typeface="tahoma" panose="020B0604030504040204" pitchFamily="34" charset="0"/>
                        </a:rPr>
                        <a:t>86</a:t>
                      </a:r>
                    </a:p>
                    <a:p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21.03.2015</a:t>
                      </a:r>
                    </a:p>
                    <a:p>
                      <a:pPr algn="ctr"/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1</a:t>
                      </a:r>
                    </a:p>
                  </a:txBody>
                  <a:tcPr marL="1651" marR="1651" marT="1651" marB="1651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" b="0" u="none" strike="noStrike">
                          <a:solidFill>
                            <a:srgbClr val="A12A30"/>
                          </a:solidFill>
                          <a:effectLst/>
                          <a:latin typeface="tahoma" panose="020B0604030504040204" pitchFamily="34" charset="0"/>
                        </a:rPr>
                        <a:t>Командная психологическая пошаговая ролевая игра с детективным сюжетом</a:t>
                      </a:r>
                      <a:endParaRPr lang="ru-RU" sz="100">
                        <a:solidFill>
                          <a:srgbClr val="424242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651" marR="1651" marT="1651" marB="1651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5444428"/>
                  </a:ext>
                </a:extLst>
              </a:tr>
              <a:tr h="38957">
                <a:tc>
                  <a:txBody>
                    <a:bodyPr/>
                    <a:lstStyle/>
                    <a:p>
                      <a:pPr algn="r"/>
                      <a:r>
                        <a:rPr lang="ru-RU" sz="100">
                          <a:solidFill>
                            <a:srgbClr val="AAAAAA"/>
                          </a:solidFill>
                          <a:effectLst/>
                          <a:latin typeface="tahoma" panose="020B0604030504040204" pitchFamily="34" charset="0"/>
                        </a:rPr>
                        <a:t>87</a:t>
                      </a:r>
                    </a:p>
                    <a:p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10.03.2015</a:t>
                      </a:r>
                    </a:p>
                    <a:p>
                      <a:pPr algn="ctr"/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1</a:t>
                      </a:r>
                    </a:p>
                  </a:txBody>
                  <a:tcPr marL="1651" marR="1651" marT="1651" marB="1651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" b="0" u="none" strike="noStrike">
                          <a:solidFill>
                            <a:srgbClr val="A12A30"/>
                          </a:solidFill>
                          <a:effectLst/>
                          <a:latin typeface="tahoma" panose="020B0604030504040204" pitchFamily="34" charset="0"/>
                        </a:rPr>
                        <a:t>XXIV специализированном форуме в области медицины и здравоохранения «ЕнисейМедика».</a:t>
                      </a:r>
                      <a:endParaRPr lang="ru-RU" sz="100">
                        <a:solidFill>
                          <a:srgbClr val="424242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651" marR="1651" marT="1651" marB="1651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4826617"/>
                  </a:ext>
                </a:extLst>
              </a:tr>
              <a:tr h="38957">
                <a:tc>
                  <a:txBody>
                    <a:bodyPr/>
                    <a:lstStyle/>
                    <a:p>
                      <a:pPr algn="r"/>
                      <a:r>
                        <a:rPr lang="ru-RU" sz="100">
                          <a:solidFill>
                            <a:srgbClr val="AAAAAA"/>
                          </a:solidFill>
                          <a:effectLst/>
                          <a:latin typeface="tahoma" panose="020B0604030504040204" pitchFamily="34" charset="0"/>
                        </a:rPr>
                        <a:t>88</a:t>
                      </a:r>
                    </a:p>
                    <a:p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08.03.2015</a:t>
                      </a:r>
                    </a:p>
                    <a:p>
                      <a:pPr algn="ctr"/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2</a:t>
                      </a:r>
                    </a:p>
                  </a:txBody>
                  <a:tcPr marL="1651" marR="1651" marT="1651" marB="1651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" b="0" u="none" strike="noStrike">
                          <a:solidFill>
                            <a:srgbClr val="A12A30"/>
                          </a:solidFill>
                          <a:effectLst/>
                          <a:latin typeface="tahoma" panose="020B0604030504040204" pitchFamily="34" charset="0"/>
                        </a:rPr>
                        <a:t>Международный Женский день</a:t>
                      </a:r>
                      <a:endParaRPr lang="ru-RU" sz="100">
                        <a:solidFill>
                          <a:srgbClr val="424242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651" marR="1651" marT="1651" marB="1651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6200143"/>
                  </a:ext>
                </a:extLst>
              </a:tr>
              <a:tr h="38957">
                <a:tc>
                  <a:txBody>
                    <a:bodyPr/>
                    <a:lstStyle/>
                    <a:p>
                      <a:pPr algn="r"/>
                      <a:r>
                        <a:rPr lang="ru-RU" sz="100">
                          <a:solidFill>
                            <a:srgbClr val="AAAAAA"/>
                          </a:solidFill>
                          <a:effectLst/>
                          <a:latin typeface="tahoma" panose="020B0604030504040204" pitchFamily="34" charset="0"/>
                        </a:rPr>
                        <a:t>89</a:t>
                      </a:r>
                    </a:p>
                    <a:p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01.03.2015</a:t>
                      </a:r>
                    </a:p>
                    <a:p>
                      <a:pPr algn="ctr"/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1</a:t>
                      </a:r>
                    </a:p>
                  </a:txBody>
                  <a:tcPr marL="1651" marR="1651" marT="1651" marB="1651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" b="0" u="none" strike="noStrike">
                          <a:solidFill>
                            <a:srgbClr val="A12A30"/>
                          </a:solidFill>
                          <a:effectLst/>
                          <a:latin typeface="tahoma" panose="020B0604030504040204" pitchFamily="34" charset="0"/>
                        </a:rPr>
                        <a:t>День Национальной кухни</a:t>
                      </a:r>
                      <a:endParaRPr lang="ru-RU" sz="100">
                        <a:solidFill>
                          <a:srgbClr val="424242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651" marR="1651" marT="1651" marB="1651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8924014"/>
                  </a:ext>
                </a:extLst>
              </a:tr>
              <a:tr h="38957">
                <a:tc>
                  <a:txBody>
                    <a:bodyPr/>
                    <a:lstStyle/>
                    <a:p>
                      <a:pPr algn="r"/>
                      <a:r>
                        <a:rPr lang="ru-RU" sz="100">
                          <a:solidFill>
                            <a:srgbClr val="AAAAAA"/>
                          </a:solidFill>
                          <a:effectLst/>
                          <a:latin typeface="tahoma" panose="020B0604030504040204" pitchFamily="34" charset="0"/>
                        </a:rPr>
                        <a:t>90</a:t>
                      </a:r>
                    </a:p>
                    <a:p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28.02.2015</a:t>
                      </a:r>
                    </a:p>
                    <a:p>
                      <a:pPr algn="ctr"/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1</a:t>
                      </a:r>
                    </a:p>
                  </a:txBody>
                  <a:tcPr marL="1651" marR="1651" marT="1651" marB="1651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" b="0" u="none" strike="noStrike">
                          <a:solidFill>
                            <a:srgbClr val="A12A30"/>
                          </a:solidFill>
                          <a:effectLst/>
                          <a:latin typeface="tahoma" panose="020B0604030504040204" pitchFamily="34" charset="0"/>
                        </a:rPr>
                        <a:t>КЭФ 2015</a:t>
                      </a:r>
                      <a:endParaRPr lang="ru-RU" sz="100">
                        <a:solidFill>
                          <a:srgbClr val="424242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651" marR="1651" marT="1651" marB="1651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9906289"/>
                  </a:ext>
                </a:extLst>
              </a:tr>
              <a:tr h="38957">
                <a:tc>
                  <a:txBody>
                    <a:bodyPr/>
                    <a:lstStyle/>
                    <a:p>
                      <a:pPr algn="r"/>
                      <a:r>
                        <a:rPr lang="ru-RU" sz="100">
                          <a:solidFill>
                            <a:srgbClr val="AAAAAA"/>
                          </a:solidFill>
                          <a:effectLst/>
                          <a:latin typeface="tahoma" panose="020B0604030504040204" pitchFamily="34" charset="0"/>
                        </a:rPr>
                        <a:t>91</a:t>
                      </a:r>
                    </a:p>
                    <a:p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17.02.2015</a:t>
                      </a:r>
                    </a:p>
                    <a:p>
                      <a:pPr algn="ctr"/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1</a:t>
                      </a:r>
                    </a:p>
                  </a:txBody>
                  <a:tcPr marL="1651" marR="1651" marT="1651" marB="1651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" b="0" u="none" strike="noStrike">
                          <a:solidFill>
                            <a:srgbClr val="A12A30"/>
                          </a:solidFill>
                          <a:effectLst/>
                          <a:latin typeface="tahoma" panose="020B0604030504040204" pitchFamily="34" charset="0"/>
                        </a:rPr>
                        <a:t>Масленица</a:t>
                      </a:r>
                      <a:endParaRPr lang="ru-RU" sz="100">
                        <a:solidFill>
                          <a:srgbClr val="424242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651" marR="1651" marT="1651" marB="1651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8216020"/>
                  </a:ext>
                </a:extLst>
              </a:tr>
              <a:tr h="38957">
                <a:tc>
                  <a:txBody>
                    <a:bodyPr/>
                    <a:lstStyle/>
                    <a:p>
                      <a:pPr algn="r"/>
                      <a:r>
                        <a:rPr lang="ru-RU" sz="100">
                          <a:solidFill>
                            <a:srgbClr val="AAAAAA"/>
                          </a:solidFill>
                          <a:effectLst/>
                          <a:latin typeface="tahoma" panose="020B0604030504040204" pitchFamily="34" charset="0"/>
                        </a:rPr>
                        <a:t>92</a:t>
                      </a:r>
                    </a:p>
                    <a:p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16.02.2015</a:t>
                      </a:r>
                    </a:p>
                    <a:p>
                      <a:pPr algn="ctr"/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1</a:t>
                      </a:r>
                    </a:p>
                  </a:txBody>
                  <a:tcPr marL="1651" marR="1651" marT="1651" marB="1651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" b="0" u="none" strike="noStrike">
                          <a:solidFill>
                            <a:srgbClr val="A12A30"/>
                          </a:solidFill>
                          <a:effectLst/>
                          <a:latin typeface="tahoma" panose="020B0604030504040204" pitchFamily="34" charset="0"/>
                        </a:rPr>
                        <a:t>Общественный контроль антитабачного законодательства</a:t>
                      </a:r>
                      <a:endParaRPr lang="ru-RU" sz="100">
                        <a:solidFill>
                          <a:srgbClr val="424242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651" marR="1651" marT="1651" marB="1651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9643933"/>
                  </a:ext>
                </a:extLst>
              </a:tr>
              <a:tr h="38957">
                <a:tc>
                  <a:txBody>
                    <a:bodyPr/>
                    <a:lstStyle/>
                    <a:p>
                      <a:pPr algn="r"/>
                      <a:r>
                        <a:rPr lang="ru-RU" sz="100">
                          <a:solidFill>
                            <a:srgbClr val="AAAAAA"/>
                          </a:solidFill>
                          <a:effectLst/>
                          <a:latin typeface="tahoma" panose="020B0604030504040204" pitchFamily="34" charset="0"/>
                        </a:rPr>
                        <a:t>93</a:t>
                      </a:r>
                    </a:p>
                    <a:p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14.02.2015</a:t>
                      </a:r>
                    </a:p>
                    <a:p>
                      <a:pPr algn="ctr"/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1</a:t>
                      </a:r>
                    </a:p>
                  </a:txBody>
                  <a:tcPr marL="1651" marR="1651" marT="1651" marB="1651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" b="0" u="none" strike="noStrike">
                          <a:solidFill>
                            <a:srgbClr val="A12A30"/>
                          </a:solidFill>
                          <a:effectLst/>
                          <a:latin typeface="tahoma" panose="020B0604030504040204" pitchFamily="34" charset="0"/>
                        </a:rPr>
                        <a:t>День Святого Валентина "Почта любви"</a:t>
                      </a:r>
                      <a:endParaRPr lang="ru-RU" sz="100">
                        <a:solidFill>
                          <a:srgbClr val="424242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651" marR="1651" marT="1651" marB="1651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8542927"/>
                  </a:ext>
                </a:extLst>
              </a:tr>
              <a:tr h="38957">
                <a:tc>
                  <a:txBody>
                    <a:bodyPr/>
                    <a:lstStyle/>
                    <a:p>
                      <a:pPr algn="r"/>
                      <a:r>
                        <a:rPr lang="ru-RU" sz="100">
                          <a:solidFill>
                            <a:srgbClr val="AAAAAA"/>
                          </a:solidFill>
                          <a:effectLst/>
                          <a:latin typeface="tahoma" panose="020B0604030504040204" pitchFamily="34" charset="0"/>
                        </a:rPr>
                        <a:t>94</a:t>
                      </a:r>
                    </a:p>
                    <a:p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14.02.2015</a:t>
                      </a:r>
                    </a:p>
                    <a:p>
                      <a:pPr algn="ctr"/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1</a:t>
                      </a:r>
                    </a:p>
                  </a:txBody>
                  <a:tcPr marL="1651" marR="1651" marT="1651" marB="1651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" b="0" u="none" strike="noStrike">
                          <a:solidFill>
                            <a:srgbClr val="A12A30"/>
                          </a:solidFill>
                          <a:effectLst/>
                          <a:latin typeface="tahoma" panose="020B0604030504040204" pitchFamily="34" charset="0"/>
                        </a:rPr>
                        <a:t>День Всех Влюбленных</a:t>
                      </a:r>
                      <a:endParaRPr lang="ru-RU" sz="100">
                        <a:solidFill>
                          <a:srgbClr val="424242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651" marR="1651" marT="1651" marB="1651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2612345"/>
                  </a:ext>
                </a:extLst>
              </a:tr>
              <a:tr h="38957">
                <a:tc>
                  <a:txBody>
                    <a:bodyPr/>
                    <a:lstStyle/>
                    <a:p>
                      <a:pPr algn="r"/>
                      <a:r>
                        <a:rPr lang="ru-RU" sz="100">
                          <a:solidFill>
                            <a:srgbClr val="AAAAAA"/>
                          </a:solidFill>
                          <a:effectLst/>
                          <a:latin typeface="tahoma" panose="020B0604030504040204" pitchFamily="34" charset="0"/>
                        </a:rPr>
                        <a:t>95</a:t>
                      </a:r>
                    </a:p>
                    <a:p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14.01.2015</a:t>
                      </a:r>
                    </a:p>
                    <a:p>
                      <a:pPr algn="ctr"/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1</a:t>
                      </a:r>
                    </a:p>
                  </a:txBody>
                  <a:tcPr marL="1651" marR="1651" marT="1651" marB="1651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" b="0" u="none" strike="noStrike">
                          <a:solidFill>
                            <a:srgbClr val="A12A30"/>
                          </a:solidFill>
                          <a:effectLst/>
                          <a:latin typeface="tahoma" panose="020B0604030504040204" pitchFamily="34" charset="0"/>
                        </a:rPr>
                        <a:t>Конкурс препаратов по гистологии и анатомии им.Привеса</a:t>
                      </a:r>
                      <a:endParaRPr lang="ru-RU" sz="100">
                        <a:solidFill>
                          <a:srgbClr val="424242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651" marR="1651" marT="1651" marB="1651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3768448"/>
                  </a:ext>
                </a:extLst>
              </a:tr>
              <a:tr h="38957">
                <a:tc>
                  <a:txBody>
                    <a:bodyPr/>
                    <a:lstStyle/>
                    <a:p>
                      <a:pPr algn="r"/>
                      <a:r>
                        <a:rPr lang="ru-RU" sz="100">
                          <a:solidFill>
                            <a:srgbClr val="AAAAAA"/>
                          </a:solidFill>
                          <a:effectLst/>
                          <a:latin typeface="tahoma" panose="020B0604030504040204" pitchFamily="34" charset="0"/>
                        </a:rPr>
                        <a:t>96</a:t>
                      </a:r>
                    </a:p>
                    <a:p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01.01.2015</a:t>
                      </a:r>
                    </a:p>
                    <a:p>
                      <a:pPr algn="ctr"/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1</a:t>
                      </a:r>
                    </a:p>
                  </a:txBody>
                  <a:tcPr marL="1651" marR="1651" marT="1651" marB="1651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" b="0" u="none" strike="noStrike">
                          <a:solidFill>
                            <a:srgbClr val="A12A30"/>
                          </a:solidFill>
                          <a:effectLst/>
                          <a:latin typeface="tahoma" panose="020B0604030504040204" pitchFamily="34" charset="0"/>
                        </a:rPr>
                        <a:t>Повышение квалификации в рамках Всероссийской конференции с международным участием</a:t>
                      </a:r>
                      <a:endParaRPr lang="ru-RU" sz="100">
                        <a:solidFill>
                          <a:srgbClr val="424242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651" marR="1651" marT="1651" marB="1651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8878044"/>
                  </a:ext>
                </a:extLst>
              </a:tr>
              <a:tr h="38957">
                <a:tc>
                  <a:txBody>
                    <a:bodyPr/>
                    <a:lstStyle/>
                    <a:p>
                      <a:pPr algn="r"/>
                      <a:r>
                        <a:rPr lang="ru-RU" sz="100">
                          <a:solidFill>
                            <a:srgbClr val="AAAAAA"/>
                          </a:solidFill>
                          <a:effectLst/>
                          <a:latin typeface="tahoma" panose="020B0604030504040204" pitchFamily="34" charset="0"/>
                        </a:rPr>
                        <a:t>97</a:t>
                      </a:r>
                    </a:p>
                    <a:p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01.01.2015</a:t>
                      </a:r>
                    </a:p>
                    <a:p>
                      <a:pPr algn="ctr"/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1</a:t>
                      </a:r>
                    </a:p>
                  </a:txBody>
                  <a:tcPr marL="1651" marR="1651" marT="1651" marB="1651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" b="0" u="none" strike="noStrike">
                          <a:solidFill>
                            <a:srgbClr val="A12A30"/>
                          </a:solidFill>
                          <a:effectLst/>
                          <a:latin typeface="tahoma" panose="020B0604030504040204" pitchFamily="34" charset="0"/>
                        </a:rPr>
                        <a:t>Чемпионат по мини-футболу</a:t>
                      </a:r>
                      <a:endParaRPr lang="ru-RU" sz="100">
                        <a:solidFill>
                          <a:srgbClr val="424242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651" marR="1651" marT="1651" marB="1651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5025705"/>
                  </a:ext>
                </a:extLst>
              </a:tr>
              <a:tr h="38957">
                <a:tc>
                  <a:txBody>
                    <a:bodyPr/>
                    <a:lstStyle/>
                    <a:p>
                      <a:pPr algn="r"/>
                      <a:r>
                        <a:rPr lang="ru-RU" sz="100">
                          <a:solidFill>
                            <a:srgbClr val="AAAAAA"/>
                          </a:solidFill>
                          <a:effectLst/>
                          <a:latin typeface="tahoma" panose="020B0604030504040204" pitchFamily="34" charset="0"/>
                        </a:rPr>
                        <a:t>98</a:t>
                      </a:r>
                    </a:p>
                    <a:p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01.01.2015</a:t>
                      </a:r>
                    </a:p>
                    <a:p>
                      <a:pPr algn="ctr"/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1</a:t>
                      </a:r>
                    </a:p>
                  </a:txBody>
                  <a:tcPr marL="1651" marR="1651" marT="1651" marB="1651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" b="0" u="none" strike="noStrike">
                          <a:solidFill>
                            <a:srgbClr val="A12A30"/>
                          </a:solidFill>
                          <a:effectLst/>
                          <a:latin typeface="tahoma" panose="020B0604030504040204" pitchFamily="34" charset="0"/>
                        </a:rPr>
                        <a:t>Закрытие Арт-Набережной</a:t>
                      </a:r>
                      <a:endParaRPr lang="ru-RU" sz="100">
                        <a:solidFill>
                          <a:srgbClr val="424242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651" marR="1651" marT="1651" marB="1651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1107397"/>
                  </a:ext>
                </a:extLst>
              </a:tr>
              <a:tr h="38957">
                <a:tc>
                  <a:txBody>
                    <a:bodyPr/>
                    <a:lstStyle/>
                    <a:p>
                      <a:pPr algn="r"/>
                      <a:r>
                        <a:rPr lang="ru-RU" sz="100">
                          <a:solidFill>
                            <a:srgbClr val="AAAAAA"/>
                          </a:solidFill>
                          <a:effectLst/>
                          <a:latin typeface="tahoma" panose="020B0604030504040204" pitchFamily="34" charset="0"/>
                        </a:rPr>
                        <a:t>99</a:t>
                      </a:r>
                    </a:p>
                    <a:p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01.01.2015</a:t>
                      </a:r>
                    </a:p>
                    <a:p>
                      <a:pPr algn="ctr"/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1</a:t>
                      </a:r>
                    </a:p>
                  </a:txBody>
                  <a:tcPr marL="1651" marR="1651" marT="1651" marB="1651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" b="0" u="none" strike="noStrike">
                          <a:solidFill>
                            <a:srgbClr val="A12A30"/>
                          </a:solidFill>
                          <a:effectLst/>
                          <a:latin typeface="tahoma" panose="020B0604030504040204" pitchFamily="34" charset="0"/>
                        </a:rPr>
                        <a:t>Международный день ходьбы</a:t>
                      </a:r>
                      <a:endParaRPr lang="ru-RU" sz="100">
                        <a:solidFill>
                          <a:srgbClr val="424242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651" marR="1651" marT="1651" marB="1651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7669391"/>
                  </a:ext>
                </a:extLst>
              </a:tr>
              <a:tr h="38957">
                <a:tc>
                  <a:txBody>
                    <a:bodyPr/>
                    <a:lstStyle/>
                    <a:p>
                      <a:pPr algn="r"/>
                      <a:r>
                        <a:rPr lang="ru-RU" sz="100">
                          <a:solidFill>
                            <a:srgbClr val="AAAAAA"/>
                          </a:solidFill>
                          <a:effectLst/>
                          <a:latin typeface="tahoma" panose="020B0604030504040204" pitchFamily="34" charset="0"/>
                        </a:rPr>
                        <a:t>100</a:t>
                      </a:r>
                    </a:p>
                    <a:p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01.01.2015</a:t>
                      </a:r>
                    </a:p>
                    <a:p>
                      <a:pPr algn="ctr"/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1</a:t>
                      </a:r>
                    </a:p>
                  </a:txBody>
                  <a:tcPr marL="1651" marR="1651" marT="1651" marB="1651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" b="0" u="none" strike="noStrike">
                          <a:solidFill>
                            <a:srgbClr val="A12A30"/>
                          </a:solidFill>
                          <a:effectLst/>
                          <a:latin typeface="tahoma" panose="020B0604030504040204" pitchFamily="34" charset="0"/>
                        </a:rPr>
                        <a:t>День первокурсника</a:t>
                      </a:r>
                      <a:endParaRPr lang="ru-RU" sz="100">
                        <a:solidFill>
                          <a:srgbClr val="424242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651" marR="1651" marT="1651" marB="1651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5825226"/>
                  </a:ext>
                </a:extLst>
              </a:tr>
              <a:tr h="38957">
                <a:tc>
                  <a:txBody>
                    <a:bodyPr/>
                    <a:lstStyle/>
                    <a:p>
                      <a:pPr algn="r"/>
                      <a:r>
                        <a:rPr lang="ru-RU" sz="100">
                          <a:solidFill>
                            <a:srgbClr val="AAAAAA"/>
                          </a:solidFill>
                          <a:effectLst/>
                          <a:latin typeface="tahoma" panose="020B0604030504040204" pitchFamily="34" charset="0"/>
                        </a:rPr>
                        <a:t>101</a:t>
                      </a:r>
                    </a:p>
                    <a:p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01.01.2015</a:t>
                      </a:r>
                    </a:p>
                    <a:p>
                      <a:pPr algn="ctr"/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1</a:t>
                      </a:r>
                    </a:p>
                  </a:txBody>
                  <a:tcPr marL="1651" marR="1651" marT="1651" marB="1651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" b="0" u="none" strike="noStrike">
                          <a:solidFill>
                            <a:srgbClr val="A12A30"/>
                          </a:solidFill>
                          <a:effectLst/>
                          <a:latin typeface="tahoma" panose="020B0604030504040204" pitchFamily="34" charset="0"/>
                        </a:rPr>
                        <a:t>День абитуриента</a:t>
                      </a:r>
                      <a:endParaRPr lang="ru-RU" sz="100">
                        <a:solidFill>
                          <a:srgbClr val="424242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651" marR="1651" marT="1651" marB="1651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3480893"/>
                  </a:ext>
                </a:extLst>
              </a:tr>
              <a:tr h="38957">
                <a:tc>
                  <a:txBody>
                    <a:bodyPr/>
                    <a:lstStyle/>
                    <a:p>
                      <a:pPr algn="r"/>
                      <a:r>
                        <a:rPr lang="ru-RU" sz="100">
                          <a:solidFill>
                            <a:srgbClr val="AAAAAA"/>
                          </a:solidFill>
                          <a:effectLst/>
                          <a:latin typeface="tahoma" panose="020B0604030504040204" pitchFamily="34" charset="0"/>
                        </a:rPr>
                        <a:t>102</a:t>
                      </a:r>
                    </a:p>
                    <a:p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01.01.2015</a:t>
                      </a:r>
                    </a:p>
                    <a:p>
                      <a:pPr algn="ctr"/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1</a:t>
                      </a:r>
                    </a:p>
                  </a:txBody>
                  <a:tcPr marL="1651" marR="1651" marT="1651" marB="1651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" b="0" u="none" strike="noStrike">
                          <a:solidFill>
                            <a:srgbClr val="A12A30"/>
                          </a:solidFill>
                          <a:effectLst/>
                          <a:latin typeface="tahoma" panose="020B0604030504040204" pitchFamily="34" charset="0"/>
                        </a:rPr>
                        <a:t>Игра «Мафия»</a:t>
                      </a:r>
                      <a:endParaRPr lang="ru-RU" sz="100">
                        <a:solidFill>
                          <a:srgbClr val="424242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651" marR="1651" marT="1651" marB="1651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6850151"/>
                  </a:ext>
                </a:extLst>
              </a:tr>
              <a:tr h="38957">
                <a:tc>
                  <a:txBody>
                    <a:bodyPr/>
                    <a:lstStyle/>
                    <a:p>
                      <a:pPr algn="r"/>
                      <a:r>
                        <a:rPr lang="ru-RU" sz="100">
                          <a:solidFill>
                            <a:srgbClr val="AAAAAA"/>
                          </a:solidFill>
                          <a:effectLst/>
                          <a:latin typeface="tahoma" panose="020B0604030504040204" pitchFamily="34" charset="0"/>
                        </a:rPr>
                        <a:t>103</a:t>
                      </a:r>
                    </a:p>
                    <a:p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01.01.2015</a:t>
                      </a:r>
                    </a:p>
                    <a:p>
                      <a:pPr algn="ctr"/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1</a:t>
                      </a:r>
                    </a:p>
                  </a:txBody>
                  <a:tcPr marL="1651" marR="1651" marT="1651" marB="1651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" b="0" u="none" strike="noStrike">
                          <a:solidFill>
                            <a:srgbClr val="A12A30"/>
                          </a:solidFill>
                          <a:effectLst/>
                          <a:latin typeface="tahoma" panose="020B0604030504040204" pitchFamily="34" charset="0"/>
                        </a:rPr>
                        <a:t>Кухня петровских времен</a:t>
                      </a:r>
                      <a:endParaRPr lang="ru-RU" sz="100">
                        <a:solidFill>
                          <a:srgbClr val="424242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651" marR="1651" marT="1651" marB="1651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6326028"/>
                  </a:ext>
                </a:extLst>
              </a:tr>
              <a:tr h="38957">
                <a:tc>
                  <a:txBody>
                    <a:bodyPr/>
                    <a:lstStyle/>
                    <a:p>
                      <a:pPr algn="r"/>
                      <a:r>
                        <a:rPr lang="ru-RU" sz="100">
                          <a:solidFill>
                            <a:srgbClr val="AAAAAA"/>
                          </a:solidFill>
                          <a:effectLst/>
                          <a:latin typeface="tahoma" panose="020B0604030504040204" pitchFamily="34" charset="0"/>
                        </a:rPr>
                        <a:t>104</a:t>
                      </a:r>
                    </a:p>
                    <a:p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01.01.2015</a:t>
                      </a:r>
                    </a:p>
                    <a:p>
                      <a:pPr algn="ctr"/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1</a:t>
                      </a:r>
                    </a:p>
                  </a:txBody>
                  <a:tcPr marL="1651" marR="1651" marT="1651" marB="1651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" b="0" u="none" strike="noStrike">
                          <a:solidFill>
                            <a:srgbClr val="A12A30"/>
                          </a:solidFill>
                          <a:effectLst/>
                          <a:latin typeface="tahoma" panose="020B0604030504040204" pitchFamily="34" charset="0"/>
                        </a:rPr>
                        <a:t>Повышение квалифкации в рамках Всероссийской конференции с международным участием</a:t>
                      </a:r>
                      <a:endParaRPr lang="ru-RU" sz="100">
                        <a:solidFill>
                          <a:srgbClr val="424242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651" marR="1651" marT="1651" marB="1651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996362"/>
                  </a:ext>
                </a:extLst>
              </a:tr>
              <a:tr h="38957">
                <a:tc>
                  <a:txBody>
                    <a:bodyPr/>
                    <a:lstStyle/>
                    <a:p>
                      <a:pPr algn="r"/>
                      <a:r>
                        <a:rPr lang="ru-RU" sz="100">
                          <a:solidFill>
                            <a:srgbClr val="AAAAAA"/>
                          </a:solidFill>
                          <a:effectLst/>
                          <a:latin typeface="tahoma" panose="020B0604030504040204" pitchFamily="34" charset="0"/>
                        </a:rPr>
                        <a:t>105</a:t>
                      </a:r>
                    </a:p>
                    <a:p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01.01.2015</a:t>
                      </a:r>
                    </a:p>
                    <a:p>
                      <a:pPr algn="ctr"/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1</a:t>
                      </a:r>
                    </a:p>
                  </a:txBody>
                  <a:tcPr marL="1651" marR="1651" marT="1651" marB="1651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" b="0" u="none" strike="noStrike">
                          <a:solidFill>
                            <a:srgbClr val="A12A30"/>
                          </a:solidFill>
                          <a:effectLst/>
                          <a:latin typeface="tahoma" panose="020B0604030504040204" pitchFamily="34" charset="0"/>
                        </a:rPr>
                        <a:t>День Рождение КрасГМУ</a:t>
                      </a:r>
                      <a:endParaRPr lang="ru-RU" sz="100">
                        <a:solidFill>
                          <a:srgbClr val="424242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651" marR="1651" marT="1651" marB="1651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37022"/>
                  </a:ext>
                </a:extLst>
              </a:tr>
              <a:tr h="38957">
                <a:tc>
                  <a:txBody>
                    <a:bodyPr/>
                    <a:lstStyle/>
                    <a:p>
                      <a:pPr algn="r"/>
                      <a:r>
                        <a:rPr lang="ru-RU" sz="100">
                          <a:solidFill>
                            <a:srgbClr val="AAAAAA"/>
                          </a:solidFill>
                          <a:effectLst/>
                          <a:latin typeface="tahoma" panose="020B0604030504040204" pitchFamily="34" charset="0"/>
                        </a:rPr>
                        <a:t>106</a:t>
                      </a:r>
                    </a:p>
                    <a:p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01.01.2015</a:t>
                      </a:r>
                    </a:p>
                    <a:p>
                      <a:pPr algn="ctr"/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1</a:t>
                      </a:r>
                    </a:p>
                  </a:txBody>
                  <a:tcPr marL="1651" marR="1651" marT="1651" marB="1651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" b="0" u="none" strike="noStrike">
                          <a:solidFill>
                            <a:srgbClr val="FF0000"/>
                          </a:solidFill>
                          <a:effectLst/>
                          <a:latin typeface="tahoma" panose="020B0604030504040204" pitchFamily="34" charset="0"/>
                        </a:rPr>
                        <a:t>Школа Лидер</a:t>
                      </a:r>
                      <a:endParaRPr lang="ru-RU" sz="100">
                        <a:solidFill>
                          <a:srgbClr val="424242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651" marR="1651" marT="1651" marB="1651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370175"/>
                  </a:ext>
                </a:extLst>
              </a:tr>
              <a:tr h="38957">
                <a:tc>
                  <a:txBody>
                    <a:bodyPr/>
                    <a:lstStyle/>
                    <a:p>
                      <a:pPr algn="r"/>
                      <a:r>
                        <a:rPr lang="ru-RU" sz="100">
                          <a:solidFill>
                            <a:srgbClr val="AAAAAA"/>
                          </a:solidFill>
                          <a:effectLst/>
                          <a:latin typeface="tahoma" panose="020B0604030504040204" pitchFamily="34" charset="0"/>
                        </a:rPr>
                        <a:t>107</a:t>
                      </a:r>
                    </a:p>
                    <a:p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01.01.2015</a:t>
                      </a:r>
                    </a:p>
                    <a:p>
                      <a:pPr algn="ctr"/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1</a:t>
                      </a:r>
                    </a:p>
                  </a:txBody>
                  <a:tcPr marL="1651" marR="1651" marT="1651" marB="1651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" b="0" u="none" strike="noStrike">
                          <a:solidFill>
                            <a:srgbClr val="A12A30"/>
                          </a:solidFill>
                          <a:effectLst/>
                          <a:latin typeface="tahoma" panose="020B0604030504040204" pitchFamily="34" charset="0"/>
                        </a:rPr>
                        <a:t>Прошу слова</a:t>
                      </a:r>
                      <a:endParaRPr lang="ru-RU" sz="100">
                        <a:solidFill>
                          <a:srgbClr val="424242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651" marR="1651" marT="1651" marB="1651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8366955"/>
                  </a:ext>
                </a:extLst>
              </a:tr>
              <a:tr h="38957">
                <a:tc>
                  <a:txBody>
                    <a:bodyPr/>
                    <a:lstStyle/>
                    <a:p>
                      <a:pPr algn="r"/>
                      <a:r>
                        <a:rPr lang="ru-RU" sz="100">
                          <a:solidFill>
                            <a:srgbClr val="AAAAAA"/>
                          </a:solidFill>
                          <a:effectLst/>
                          <a:latin typeface="tahoma" panose="020B0604030504040204" pitchFamily="34" charset="0"/>
                        </a:rPr>
                        <a:t>108</a:t>
                      </a:r>
                    </a:p>
                    <a:p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01.01.2015</a:t>
                      </a:r>
                    </a:p>
                    <a:p>
                      <a:pPr algn="ctr"/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1</a:t>
                      </a:r>
                    </a:p>
                  </a:txBody>
                  <a:tcPr marL="1651" marR="1651" marT="1651" marB="1651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" b="0" u="none" strike="noStrike">
                          <a:solidFill>
                            <a:srgbClr val="A12A30"/>
                          </a:solidFill>
                          <a:effectLst/>
                          <a:latin typeface="tahoma" panose="020B0604030504040204" pitchFamily="34" charset="0"/>
                        </a:rPr>
                        <a:t>Ректорские посиделки 2 курс</a:t>
                      </a:r>
                      <a:endParaRPr lang="ru-RU" sz="100">
                        <a:solidFill>
                          <a:srgbClr val="424242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651" marR="1651" marT="1651" marB="1651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8662129"/>
                  </a:ext>
                </a:extLst>
              </a:tr>
              <a:tr h="38957">
                <a:tc>
                  <a:txBody>
                    <a:bodyPr/>
                    <a:lstStyle/>
                    <a:p>
                      <a:pPr algn="r"/>
                      <a:r>
                        <a:rPr lang="ru-RU" sz="100">
                          <a:solidFill>
                            <a:srgbClr val="AAAAAA"/>
                          </a:solidFill>
                          <a:effectLst/>
                          <a:latin typeface="tahoma" panose="020B0604030504040204" pitchFamily="34" charset="0"/>
                        </a:rPr>
                        <a:t>109</a:t>
                      </a:r>
                    </a:p>
                    <a:p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01.01.2015</a:t>
                      </a:r>
                    </a:p>
                    <a:p>
                      <a:pPr algn="ctr"/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1</a:t>
                      </a:r>
                    </a:p>
                  </a:txBody>
                  <a:tcPr marL="1651" marR="1651" marT="1651" marB="1651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" b="0" u="none" strike="noStrike">
                          <a:solidFill>
                            <a:srgbClr val="A12A30"/>
                          </a:solidFill>
                          <a:effectLst/>
                          <a:latin typeface="tahoma" panose="020B0604030504040204" pitchFamily="34" charset="0"/>
                        </a:rPr>
                        <a:t>Ректорские посиделки 3 курс</a:t>
                      </a:r>
                      <a:endParaRPr lang="ru-RU" sz="100">
                        <a:solidFill>
                          <a:srgbClr val="424242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651" marR="1651" marT="1651" marB="1651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8327416"/>
                  </a:ext>
                </a:extLst>
              </a:tr>
              <a:tr h="38957">
                <a:tc>
                  <a:txBody>
                    <a:bodyPr/>
                    <a:lstStyle/>
                    <a:p>
                      <a:pPr algn="r"/>
                      <a:r>
                        <a:rPr lang="ru-RU" sz="100">
                          <a:solidFill>
                            <a:srgbClr val="AAAAAA"/>
                          </a:solidFill>
                          <a:effectLst/>
                          <a:latin typeface="tahoma" panose="020B0604030504040204" pitchFamily="34" charset="0"/>
                        </a:rPr>
                        <a:t>110</a:t>
                      </a:r>
                    </a:p>
                    <a:p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01.01.2015</a:t>
                      </a:r>
                    </a:p>
                    <a:p>
                      <a:pPr algn="ctr"/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1</a:t>
                      </a:r>
                    </a:p>
                  </a:txBody>
                  <a:tcPr marL="1651" marR="1651" marT="1651" marB="1651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" b="0" u="none" strike="noStrike">
                          <a:solidFill>
                            <a:srgbClr val="A12A30"/>
                          </a:solidFill>
                          <a:effectLst/>
                          <a:latin typeface="tahoma" panose="020B0604030504040204" pitchFamily="34" charset="0"/>
                        </a:rPr>
                        <a:t>Золотая шпора</a:t>
                      </a:r>
                      <a:endParaRPr lang="ru-RU" sz="100">
                        <a:solidFill>
                          <a:srgbClr val="424242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651" marR="1651" marT="1651" marB="1651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617456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ru-RU" sz="100">
                          <a:solidFill>
                            <a:srgbClr val="AAAAAA"/>
                          </a:solidFill>
                          <a:effectLst/>
                          <a:latin typeface="tahoma" panose="020B0604030504040204" pitchFamily="34" charset="0"/>
                        </a:rPr>
                        <a:t>111</a:t>
                      </a:r>
                    </a:p>
                    <a:p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01.01.2015</a:t>
                      </a:r>
                    </a:p>
                  </a:txBody>
                  <a:tcPr marL="1651" marR="1651" marT="1651" marB="1651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" b="0" u="none" strike="noStrike">
                          <a:solidFill>
                            <a:srgbClr val="A12A30"/>
                          </a:solidFill>
                          <a:effectLst/>
                          <a:latin typeface="tahoma" panose="020B0604030504040204" pitchFamily="34" charset="0"/>
                        </a:rPr>
                        <a:t>Проектировочный семинар Студенческого совета</a:t>
                      </a:r>
                      <a:endParaRPr lang="ru-RU" sz="100">
                        <a:solidFill>
                          <a:srgbClr val="424242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651" marR="1651" marT="1651" marB="1651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6439233"/>
                  </a:ext>
                </a:extLst>
              </a:tr>
              <a:tr h="38957">
                <a:tc>
                  <a:txBody>
                    <a:bodyPr/>
                    <a:lstStyle/>
                    <a:p>
                      <a:pPr algn="r"/>
                      <a:r>
                        <a:rPr lang="ru-RU" sz="100">
                          <a:solidFill>
                            <a:srgbClr val="AAAAAA"/>
                          </a:solidFill>
                          <a:effectLst/>
                          <a:latin typeface="tahoma" panose="020B0604030504040204" pitchFamily="34" charset="0"/>
                        </a:rPr>
                        <a:t>112</a:t>
                      </a:r>
                    </a:p>
                    <a:p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01.01.2015</a:t>
                      </a:r>
                    </a:p>
                    <a:p>
                      <a:pPr algn="ctr"/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1</a:t>
                      </a:r>
                    </a:p>
                  </a:txBody>
                  <a:tcPr marL="1651" marR="1651" marT="1651" marB="1651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" b="0" u="none" strike="noStrike" dirty="0">
                          <a:solidFill>
                            <a:srgbClr val="A12A30"/>
                          </a:solidFill>
                          <a:effectLst/>
                          <a:latin typeface="tahoma" panose="020B0604030504040204" pitchFamily="34" charset="0"/>
                        </a:rPr>
                        <a:t>Игра "Мафия"</a:t>
                      </a:r>
                      <a:endParaRPr lang="ru-RU" sz="100" dirty="0">
                        <a:solidFill>
                          <a:srgbClr val="424242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651" marR="1651" marT="1651" marB="1651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4408564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1183098"/>
              </p:ext>
            </p:extLst>
          </p:nvPr>
        </p:nvGraphicFramePr>
        <p:xfrm>
          <a:off x="8201594" y="1273541"/>
          <a:ext cx="811260" cy="5402200"/>
        </p:xfrm>
        <a:graphic>
          <a:graphicData uri="http://schemas.openxmlformats.org/drawingml/2006/table">
            <a:tbl>
              <a:tblPr/>
              <a:tblGrid>
                <a:gridCol w="405630">
                  <a:extLst>
                    <a:ext uri="{9D8B030D-6E8A-4147-A177-3AD203B41FA5}">
                      <a16:colId xmlns:a16="http://schemas.microsoft.com/office/drawing/2014/main" val="410382544"/>
                    </a:ext>
                  </a:extLst>
                </a:gridCol>
                <a:gridCol w="405630">
                  <a:extLst>
                    <a:ext uri="{9D8B030D-6E8A-4147-A177-3AD203B41FA5}">
                      <a16:colId xmlns:a16="http://schemas.microsoft.com/office/drawing/2014/main" val="839954933"/>
                    </a:ext>
                  </a:extLst>
                </a:gridCol>
              </a:tblGrid>
              <a:tr h="56311">
                <a:tc>
                  <a:txBody>
                    <a:bodyPr/>
                    <a:lstStyle/>
                    <a:p>
                      <a:pPr algn="r"/>
                      <a:r>
                        <a:rPr lang="ru-RU" sz="100">
                          <a:solidFill>
                            <a:srgbClr val="AAAAAA"/>
                          </a:solidFill>
                          <a:effectLst/>
                          <a:latin typeface="tahoma" panose="020B0604030504040204" pitchFamily="34" charset="0"/>
                        </a:rPr>
                        <a:t>113</a:t>
                      </a:r>
                    </a:p>
                    <a:p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01.01.2015</a:t>
                      </a:r>
                    </a:p>
                    <a:p>
                      <a:pPr algn="ctr"/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1</a:t>
                      </a:r>
                    </a:p>
                  </a:txBody>
                  <a:tcPr marL="1990" marR="1990" marT="1990" marB="1990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" b="0" u="none" strike="noStrike">
                          <a:solidFill>
                            <a:srgbClr val="A12A30"/>
                          </a:solidFill>
                          <a:effectLst/>
                          <a:latin typeface="tahoma" panose="020B0604030504040204" pitchFamily="34" charset="0"/>
                        </a:rPr>
                        <a:t>Вечер "Новогоднее кино"</a:t>
                      </a:r>
                      <a:endParaRPr lang="ru-RU" sz="100">
                        <a:solidFill>
                          <a:srgbClr val="424242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990" marR="1990" marT="1990" marB="1990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6590050"/>
                  </a:ext>
                </a:extLst>
              </a:tr>
              <a:tr h="56311">
                <a:tc>
                  <a:txBody>
                    <a:bodyPr/>
                    <a:lstStyle/>
                    <a:p>
                      <a:pPr algn="r"/>
                      <a:r>
                        <a:rPr lang="ru-RU" sz="100">
                          <a:solidFill>
                            <a:srgbClr val="AAAAAA"/>
                          </a:solidFill>
                          <a:effectLst/>
                          <a:latin typeface="tahoma" panose="020B0604030504040204" pitchFamily="34" charset="0"/>
                        </a:rPr>
                        <a:t>114</a:t>
                      </a:r>
                    </a:p>
                    <a:p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01.01.2015</a:t>
                      </a:r>
                    </a:p>
                    <a:p>
                      <a:pPr algn="ctr"/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1</a:t>
                      </a:r>
                    </a:p>
                  </a:txBody>
                  <a:tcPr marL="1990" marR="1990" marT="1990" marB="1990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" b="0" u="none" strike="noStrike">
                          <a:solidFill>
                            <a:srgbClr val="A12A30"/>
                          </a:solidFill>
                          <a:effectLst/>
                          <a:latin typeface="tahoma" panose="020B0604030504040204" pitchFamily="34" charset="0"/>
                        </a:rPr>
                        <a:t>Конкурс новогодних колпачков</a:t>
                      </a:r>
                      <a:endParaRPr lang="ru-RU" sz="100">
                        <a:solidFill>
                          <a:srgbClr val="424242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990" marR="1990" marT="1990" marB="1990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7723596"/>
                  </a:ext>
                </a:extLst>
              </a:tr>
              <a:tr h="45151">
                <a:tc>
                  <a:txBody>
                    <a:bodyPr/>
                    <a:lstStyle/>
                    <a:p>
                      <a:pPr algn="r"/>
                      <a:r>
                        <a:rPr lang="ru-RU" sz="100">
                          <a:solidFill>
                            <a:srgbClr val="AAAAAA"/>
                          </a:solidFill>
                          <a:effectLst/>
                          <a:latin typeface="tahoma" panose="020B0604030504040204" pitchFamily="34" charset="0"/>
                        </a:rPr>
                        <a:t>115</a:t>
                      </a:r>
                    </a:p>
                    <a:p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01.01.2015</a:t>
                      </a:r>
                    </a:p>
                  </a:txBody>
                  <a:tcPr marL="1990" marR="1990" marT="1990" marB="1990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" b="0" u="none" strike="noStrike">
                          <a:solidFill>
                            <a:srgbClr val="A12A30"/>
                          </a:solidFill>
                          <a:effectLst/>
                          <a:latin typeface="tahoma" panose="020B0604030504040204" pitchFamily="34" charset="0"/>
                        </a:rPr>
                        <a:t>Совет по воспитательной работе ФФМО задолжники 2 курс</a:t>
                      </a:r>
                      <a:endParaRPr lang="ru-RU" sz="100">
                        <a:solidFill>
                          <a:srgbClr val="424242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990" marR="1990" marT="1990" marB="1990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5980913"/>
                  </a:ext>
                </a:extLst>
              </a:tr>
              <a:tr h="45151">
                <a:tc>
                  <a:txBody>
                    <a:bodyPr/>
                    <a:lstStyle/>
                    <a:p>
                      <a:pPr algn="r"/>
                      <a:r>
                        <a:rPr lang="ru-RU" sz="100">
                          <a:solidFill>
                            <a:srgbClr val="AAAAAA"/>
                          </a:solidFill>
                          <a:effectLst/>
                          <a:latin typeface="tahoma" panose="020B0604030504040204" pitchFamily="34" charset="0"/>
                        </a:rPr>
                        <a:t>116</a:t>
                      </a:r>
                    </a:p>
                    <a:p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01.01.2015</a:t>
                      </a:r>
                    </a:p>
                  </a:txBody>
                  <a:tcPr marL="1990" marR="1990" marT="1990" marB="1990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" b="0" u="none" strike="noStrike">
                          <a:solidFill>
                            <a:srgbClr val="A12A30"/>
                          </a:solidFill>
                          <a:effectLst/>
                          <a:latin typeface="tahoma" panose="020B0604030504040204" pitchFamily="34" charset="0"/>
                        </a:rPr>
                        <a:t>Совет по воспитательной работе ФФМО задолжники 3 курс</a:t>
                      </a:r>
                      <a:endParaRPr lang="ru-RU" sz="100">
                        <a:solidFill>
                          <a:srgbClr val="424242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990" marR="1990" marT="1990" marB="1990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8954254"/>
                  </a:ext>
                </a:extLst>
              </a:tr>
              <a:tr h="45151">
                <a:tc>
                  <a:txBody>
                    <a:bodyPr/>
                    <a:lstStyle/>
                    <a:p>
                      <a:pPr algn="r"/>
                      <a:r>
                        <a:rPr lang="ru-RU" sz="100">
                          <a:solidFill>
                            <a:srgbClr val="AAAAAA"/>
                          </a:solidFill>
                          <a:effectLst/>
                          <a:latin typeface="tahoma" panose="020B0604030504040204" pitchFamily="34" charset="0"/>
                        </a:rPr>
                        <a:t>117</a:t>
                      </a:r>
                    </a:p>
                    <a:p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01.01.2015</a:t>
                      </a:r>
                    </a:p>
                  </a:txBody>
                  <a:tcPr marL="1990" marR="1990" marT="1990" marB="1990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" b="0" u="none" strike="noStrike">
                          <a:solidFill>
                            <a:srgbClr val="A12A30"/>
                          </a:solidFill>
                          <a:effectLst/>
                          <a:latin typeface="tahoma" panose="020B0604030504040204" pitchFamily="34" charset="0"/>
                        </a:rPr>
                        <a:t>Совет по воспитательной работе ФФМО неуспевающие 1 курс</a:t>
                      </a:r>
                      <a:endParaRPr lang="ru-RU" sz="100">
                        <a:solidFill>
                          <a:srgbClr val="424242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990" marR="1990" marT="1990" marB="1990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3611366"/>
                  </a:ext>
                </a:extLst>
              </a:tr>
              <a:tr h="56311">
                <a:tc>
                  <a:txBody>
                    <a:bodyPr/>
                    <a:lstStyle/>
                    <a:p>
                      <a:pPr algn="r"/>
                      <a:r>
                        <a:rPr lang="ru-RU" sz="100">
                          <a:solidFill>
                            <a:srgbClr val="AAAAAA"/>
                          </a:solidFill>
                          <a:effectLst/>
                          <a:latin typeface="tahoma" panose="020B0604030504040204" pitchFamily="34" charset="0"/>
                        </a:rPr>
                        <a:t>118</a:t>
                      </a:r>
                    </a:p>
                    <a:p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01.01.2015</a:t>
                      </a:r>
                    </a:p>
                    <a:p>
                      <a:pPr algn="ctr"/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1</a:t>
                      </a:r>
                    </a:p>
                  </a:txBody>
                  <a:tcPr marL="1990" marR="1990" marT="1990" marB="1990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" b="0" u="none" strike="noStrike">
                          <a:solidFill>
                            <a:srgbClr val="A12A30"/>
                          </a:solidFill>
                          <a:effectLst/>
                          <a:latin typeface="tahoma" panose="020B0604030504040204" pitchFamily="34" charset="0"/>
                        </a:rPr>
                        <a:t>День отказа от курения</a:t>
                      </a:r>
                      <a:endParaRPr lang="ru-RU" sz="100">
                        <a:solidFill>
                          <a:srgbClr val="424242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990" marR="1990" marT="1990" marB="1990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0387152"/>
                  </a:ext>
                </a:extLst>
              </a:tr>
              <a:tr h="39044">
                <a:tc>
                  <a:txBody>
                    <a:bodyPr/>
                    <a:lstStyle/>
                    <a:p>
                      <a:pPr algn="r"/>
                      <a:r>
                        <a:rPr lang="ru-RU" sz="100">
                          <a:solidFill>
                            <a:srgbClr val="AAAAAA"/>
                          </a:solidFill>
                          <a:effectLst/>
                          <a:latin typeface="tahoma" panose="020B0604030504040204" pitchFamily="34" charset="0"/>
                        </a:rPr>
                        <a:t>119</a:t>
                      </a:r>
                    </a:p>
                    <a:p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01.01.2015</a:t>
                      </a:r>
                    </a:p>
                  </a:txBody>
                  <a:tcPr marL="1990" marR="1990" marT="1990" marB="1990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" b="0" u="none" strike="noStrike">
                          <a:solidFill>
                            <a:srgbClr val="A12A30"/>
                          </a:solidFill>
                          <a:effectLst/>
                          <a:latin typeface="tahoma" panose="020B0604030504040204" pitchFamily="34" charset="0"/>
                        </a:rPr>
                        <a:t>Философия Здоровья</a:t>
                      </a:r>
                      <a:endParaRPr lang="ru-RU" sz="100">
                        <a:solidFill>
                          <a:srgbClr val="424242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990" marR="1990" marT="1990" marB="1990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4410223"/>
                  </a:ext>
                </a:extLst>
              </a:tr>
              <a:tr h="56311">
                <a:tc>
                  <a:txBody>
                    <a:bodyPr/>
                    <a:lstStyle/>
                    <a:p>
                      <a:pPr algn="r"/>
                      <a:r>
                        <a:rPr lang="ru-RU" sz="100">
                          <a:solidFill>
                            <a:srgbClr val="AAAAAA"/>
                          </a:solidFill>
                          <a:effectLst/>
                          <a:latin typeface="tahoma" panose="020B0604030504040204" pitchFamily="34" charset="0"/>
                        </a:rPr>
                        <a:t>120</a:t>
                      </a:r>
                    </a:p>
                    <a:p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01.01.2015</a:t>
                      </a:r>
                    </a:p>
                    <a:p>
                      <a:pPr algn="ctr"/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1</a:t>
                      </a:r>
                    </a:p>
                  </a:txBody>
                  <a:tcPr marL="1990" marR="1990" marT="1990" marB="1990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" b="0" u="none" strike="noStrike">
                          <a:solidFill>
                            <a:srgbClr val="A12A30"/>
                          </a:solidFill>
                          <a:effectLst/>
                          <a:latin typeface="tahoma" panose="020B0604030504040204" pitchFamily="34" charset="0"/>
                        </a:rPr>
                        <a:t>Конкурс шпаргалок</a:t>
                      </a:r>
                      <a:endParaRPr lang="ru-RU" sz="100">
                        <a:solidFill>
                          <a:srgbClr val="424242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990" marR="1990" marT="1990" marB="1990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5787175"/>
                  </a:ext>
                </a:extLst>
              </a:tr>
              <a:tr h="56311">
                <a:tc>
                  <a:txBody>
                    <a:bodyPr/>
                    <a:lstStyle/>
                    <a:p>
                      <a:pPr algn="r"/>
                      <a:r>
                        <a:rPr lang="ru-RU" sz="100">
                          <a:solidFill>
                            <a:srgbClr val="AAAAAA"/>
                          </a:solidFill>
                          <a:effectLst/>
                          <a:latin typeface="tahoma" panose="020B0604030504040204" pitchFamily="34" charset="0"/>
                        </a:rPr>
                        <a:t>121</a:t>
                      </a:r>
                    </a:p>
                    <a:p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01.01.2015</a:t>
                      </a:r>
                    </a:p>
                    <a:p>
                      <a:pPr algn="ctr"/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1</a:t>
                      </a:r>
                    </a:p>
                  </a:txBody>
                  <a:tcPr marL="1990" marR="1990" marT="1990" marB="1990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" b="0" u="none" strike="noStrike">
                          <a:solidFill>
                            <a:srgbClr val="A12A30"/>
                          </a:solidFill>
                          <a:effectLst/>
                          <a:latin typeface="tahoma" panose="020B0604030504040204" pitchFamily="34" charset="0"/>
                        </a:rPr>
                        <a:t>Конференция по анатомии и гистологии</a:t>
                      </a:r>
                      <a:endParaRPr lang="ru-RU" sz="100">
                        <a:solidFill>
                          <a:srgbClr val="424242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990" marR="1990" marT="1990" marB="1990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6752348"/>
                  </a:ext>
                </a:extLst>
              </a:tr>
              <a:tr h="39044">
                <a:tc>
                  <a:txBody>
                    <a:bodyPr/>
                    <a:lstStyle/>
                    <a:p>
                      <a:pPr algn="r"/>
                      <a:r>
                        <a:rPr lang="ru-RU" sz="100">
                          <a:solidFill>
                            <a:srgbClr val="AAAAAA"/>
                          </a:solidFill>
                          <a:effectLst/>
                          <a:latin typeface="tahoma" panose="020B0604030504040204" pitchFamily="34" charset="0"/>
                        </a:rPr>
                        <a:t>122</a:t>
                      </a:r>
                    </a:p>
                    <a:p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01.01.2015</a:t>
                      </a:r>
                    </a:p>
                  </a:txBody>
                  <a:tcPr marL="1990" marR="1990" marT="1990" marB="1990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" b="0" u="none" strike="noStrike">
                          <a:solidFill>
                            <a:srgbClr val="A12A30"/>
                          </a:solidFill>
                          <a:effectLst/>
                          <a:latin typeface="tahoma" panose="020B0604030504040204" pitchFamily="34" charset="0"/>
                        </a:rPr>
                        <a:t>Председатель Студенческого Совета ФФМО!</a:t>
                      </a:r>
                      <a:endParaRPr lang="ru-RU" sz="100">
                        <a:solidFill>
                          <a:srgbClr val="424242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990" marR="1990" marT="1990" marB="1990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993680"/>
                  </a:ext>
                </a:extLst>
              </a:tr>
              <a:tr h="39044">
                <a:tc>
                  <a:txBody>
                    <a:bodyPr/>
                    <a:lstStyle/>
                    <a:p>
                      <a:pPr algn="r"/>
                      <a:r>
                        <a:rPr lang="ru-RU" sz="100">
                          <a:solidFill>
                            <a:srgbClr val="AAAAAA"/>
                          </a:solidFill>
                          <a:effectLst/>
                          <a:latin typeface="tahoma" panose="020B0604030504040204" pitchFamily="34" charset="0"/>
                        </a:rPr>
                        <a:t>123</a:t>
                      </a:r>
                    </a:p>
                    <a:p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01.01.2015</a:t>
                      </a:r>
                    </a:p>
                  </a:txBody>
                  <a:tcPr marL="1990" marR="1990" marT="1990" marB="1990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" b="0" u="none" strike="noStrike">
                          <a:solidFill>
                            <a:srgbClr val="A12A30"/>
                          </a:solidFill>
                          <a:effectLst/>
                          <a:latin typeface="tahoma" panose="020B0604030504040204" pitchFamily="34" charset="0"/>
                        </a:rPr>
                        <a:t>Член Учёного Совета ФФМО, КрасГМУ</a:t>
                      </a:r>
                      <a:endParaRPr lang="ru-RU" sz="100">
                        <a:solidFill>
                          <a:srgbClr val="424242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990" marR="1990" marT="1990" marB="1990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5800723"/>
                  </a:ext>
                </a:extLst>
              </a:tr>
              <a:tr h="39044">
                <a:tc>
                  <a:txBody>
                    <a:bodyPr/>
                    <a:lstStyle/>
                    <a:p>
                      <a:pPr algn="r"/>
                      <a:r>
                        <a:rPr lang="ru-RU" sz="100">
                          <a:solidFill>
                            <a:srgbClr val="AAAAAA"/>
                          </a:solidFill>
                          <a:effectLst/>
                          <a:latin typeface="tahoma" panose="020B0604030504040204" pitchFamily="34" charset="0"/>
                        </a:rPr>
                        <a:t>124</a:t>
                      </a:r>
                    </a:p>
                    <a:p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01.01.2015</a:t>
                      </a:r>
                    </a:p>
                  </a:txBody>
                  <a:tcPr marL="1990" marR="1990" marT="1990" marB="1990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" b="0" u="none" strike="noStrike">
                          <a:solidFill>
                            <a:srgbClr val="A12A30"/>
                          </a:solidFill>
                          <a:effectLst/>
                          <a:latin typeface="tahoma" panose="020B0604030504040204" pitchFamily="34" charset="0"/>
                        </a:rPr>
                        <a:t>Член Совета Обучающихся КрасГМУ</a:t>
                      </a:r>
                      <a:endParaRPr lang="ru-RU" sz="100">
                        <a:solidFill>
                          <a:srgbClr val="424242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990" marR="1990" marT="1990" marB="1990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3869213"/>
                  </a:ext>
                </a:extLst>
              </a:tr>
              <a:tr h="56311">
                <a:tc>
                  <a:txBody>
                    <a:bodyPr/>
                    <a:lstStyle/>
                    <a:p>
                      <a:pPr algn="r"/>
                      <a:r>
                        <a:rPr lang="ru-RU" sz="100">
                          <a:solidFill>
                            <a:srgbClr val="AAAAAA"/>
                          </a:solidFill>
                          <a:effectLst/>
                          <a:latin typeface="tahoma" panose="020B0604030504040204" pitchFamily="34" charset="0"/>
                        </a:rPr>
                        <a:t>125</a:t>
                      </a:r>
                    </a:p>
                    <a:p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01.01.2015</a:t>
                      </a:r>
                    </a:p>
                    <a:p>
                      <a:pPr algn="ctr"/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1</a:t>
                      </a:r>
                    </a:p>
                  </a:txBody>
                  <a:tcPr marL="1990" marR="1990" marT="1990" marB="1990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" b="0" u="none" strike="noStrike">
                          <a:solidFill>
                            <a:srgbClr val="A12A30"/>
                          </a:solidFill>
                          <a:effectLst/>
                          <a:latin typeface="tahoma" panose="020B0604030504040204" pitchFamily="34" charset="0"/>
                        </a:rPr>
                        <a:t>Защита проекта "Здоровое поколение" на конкурсе "Территория 2020"</a:t>
                      </a:r>
                      <a:endParaRPr lang="ru-RU" sz="100">
                        <a:solidFill>
                          <a:srgbClr val="424242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990" marR="1990" marT="1990" marB="1990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877812"/>
                  </a:ext>
                </a:extLst>
              </a:tr>
              <a:tr h="39044">
                <a:tc>
                  <a:txBody>
                    <a:bodyPr/>
                    <a:lstStyle/>
                    <a:p>
                      <a:pPr algn="r"/>
                      <a:r>
                        <a:rPr lang="ru-RU" sz="100">
                          <a:solidFill>
                            <a:srgbClr val="AAAAAA"/>
                          </a:solidFill>
                          <a:effectLst/>
                          <a:latin typeface="tahoma" panose="020B0604030504040204" pitchFamily="34" charset="0"/>
                        </a:rPr>
                        <a:t>126</a:t>
                      </a:r>
                    </a:p>
                    <a:p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01.01.2015</a:t>
                      </a:r>
                    </a:p>
                  </a:txBody>
                  <a:tcPr marL="1990" marR="1990" marT="1990" marB="1990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" b="0" u="none" strike="noStrike">
                          <a:solidFill>
                            <a:srgbClr val="A12A30"/>
                          </a:solidFill>
                          <a:effectLst/>
                          <a:latin typeface="tahoma" panose="020B0604030504040204" pitchFamily="34" charset="0"/>
                        </a:rPr>
                        <a:t>Член Студенческого Совета КрасГМУ</a:t>
                      </a:r>
                      <a:endParaRPr lang="ru-RU" sz="100">
                        <a:solidFill>
                          <a:srgbClr val="424242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990" marR="1990" marT="1990" marB="1990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3699398"/>
                  </a:ext>
                </a:extLst>
              </a:tr>
              <a:tr h="39044">
                <a:tc>
                  <a:txBody>
                    <a:bodyPr/>
                    <a:lstStyle/>
                    <a:p>
                      <a:pPr algn="r"/>
                      <a:r>
                        <a:rPr lang="ru-RU" sz="100">
                          <a:solidFill>
                            <a:srgbClr val="AAAAAA"/>
                          </a:solidFill>
                          <a:effectLst/>
                          <a:latin typeface="tahoma" panose="020B0604030504040204" pitchFamily="34" charset="0"/>
                        </a:rPr>
                        <a:t>127</a:t>
                      </a:r>
                    </a:p>
                    <a:p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01.01.2015</a:t>
                      </a:r>
                    </a:p>
                  </a:txBody>
                  <a:tcPr marL="1990" marR="1990" marT="1990" marB="1990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" b="0" u="none" strike="noStrike">
                          <a:solidFill>
                            <a:srgbClr val="A12A30"/>
                          </a:solidFill>
                          <a:effectLst/>
                          <a:latin typeface="tahoma" panose="020B0604030504040204" pitchFamily="34" charset="0"/>
                        </a:rPr>
                        <a:t>Веревочный курс первокурсника</a:t>
                      </a:r>
                      <a:endParaRPr lang="ru-RU" sz="100">
                        <a:solidFill>
                          <a:srgbClr val="424242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990" marR="1990" marT="1990" marB="1990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9284870"/>
                  </a:ext>
                </a:extLst>
              </a:tr>
              <a:tr h="56311">
                <a:tc>
                  <a:txBody>
                    <a:bodyPr/>
                    <a:lstStyle/>
                    <a:p>
                      <a:pPr algn="r"/>
                      <a:r>
                        <a:rPr lang="ru-RU" sz="100">
                          <a:solidFill>
                            <a:srgbClr val="AAAAAA"/>
                          </a:solidFill>
                          <a:effectLst/>
                          <a:latin typeface="tahoma" panose="020B0604030504040204" pitchFamily="34" charset="0"/>
                        </a:rPr>
                        <a:t>128</a:t>
                      </a:r>
                    </a:p>
                    <a:p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01.01.2015</a:t>
                      </a:r>
                    </a:p>
                    <a:p>
                      <a:pPr algn="ctr"/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1</a:t>
                      </a:r>
                    </a:p>
                  </a:txBody>
                  <a:tcPr marL="1990" marR="1990" marT="1990" marB="1990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" b="0" u="none" strike="noStrike">
                          <a:solidFill>
                            <a:srgbClr val="A12A30"/>
                          </a:solidFill>
                          <a:effectLst/>
                          <a:latin typeface="tahoma" panose="020B0604030504040204" pitchFamily="34" charset="0"/>
                        </a:rPr>
                        <a:t>Проведение игры-пантомимы на угадывание слов «Крокодил».</a:t>
                      </a:r>
                      <a:endParaRPr lang="ru-RU" sz="100">
                        <a:solidFill>
                          <a:srgbClr val="424242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990" marR="1990" marT="1990" marB="1990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0814203"/>
                  </a:ext>
                </a:extLst>
              </a:tr>
              <a:tr h="73579">
                <a:tc>
                  <a:txBody>
                    <a:bodyPr/>
                    <a:lstStyle/>
                    <a:p>
                      <a:pPr algn="r"/>
                      <a:r>
                        <a:rPr lang="ru-RU" sz="100">
                          <a:solidFill>
                            <a:srgbClr val="AAAAAA"/>
                          </a:solidFill>
                          <a:effectLst/>
                          <a:latin typeface="tahoma" panose="020B0604030504040204" pitchFamily="34" charset="0"/>
                        </a:rPr>
                        <a:t>129</a:t>
                      </a:r>
                    </a:p>
                    <a:p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01.01.2015</a:t>
                      </a:r>
                    </a:p>
                  </a:txBody>
                  <a:tcPr marL="1990" marR="1990" marT="1990" marB="1990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" b="0" u="none" strike="noStrike">
                          <a:solidFill>
                            <a:srgbClr val="A12A30"/>
                          </a:solidFill>
                          <a:effectLst/>
                          <a:latin typeface="tahoma" panose="020B0604030504040204" pitchFamily="34" charset="0"/>
                        </a:rPr>
                        <a:t>Конкурс плакатов, посвящённый борьбе против курения, совместно с кафедрой анатомии и гистологии человека.</a:t>
                      </a:r>
                      <a:endParaRPr lang="ru-RU" sz="100">
                        <a:solidFill>
                          <a:srgbClr val="424242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990" marR="1990" marT="1990" marB="1990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5331643"/>
                  </a:ext>
                </a:extLst>
              </a:tr>
              <a:tr h="45151">
                <a:tc>
                  <a:txBody>
                    <a:bodyPr/>
                    <a:lstStyle/>
                    <a:p>
                      <a:pPr algn="r"/>
                      <a:r>
                        <a:rPr lang="ru-RU" sz="100">
                          <a:solidFill>
                            <a:srgbClr val="AAAAAA"/>
                          </a:solidFill>
                          <a:effectLst/>
                          <a:latin typeface="tahoma" panose="020B0604030504040204" pitchFamily="34" charset="0"/>
                        </a:rPr>
                        <a:t>130</a:t>
                      </a:r>
                    </a:p>
                    <a:p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01.01.2015</a:t>
                      </a:r>
                    </a:p>
                  </a:txBody>
                  <a:tcPr marL="1990" marR="1990" marT="1990" marB="1990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" b="0" u="none" strike="noStrike">
                          <a:solidFill>
                            <a:srgbClr val="A12A30"/>
                          </a:solidFill>
                          <a:effectLst/>
                          <a:latin typeface="tahoma" panose="020B0604030504040204" pitchFamily="34" charset="0"/>
                        </a:rPr>
                        <a:t>Посещение памятника Святого Луки и исторические научные рассказы</a:t>
                      </a:r>
                      <a:endParaRPr lang="ru-RU" sz="100">
                        <a:solidFill>
                          <a:srgbClr val="424242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990" marR="1990" marT="1990" marB="1990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5569888"/>
                  </a:ext>
                </a:extLst>
              </a:tr>
              <a:tr h="56311">
                <a:tc>
                  <a:txBody>
                    <a:bodyPr/>
                    <a:lstStyle/>
                    <a:p>
                      <a:pPr algn="r"/>
                      <a:r>
                        <a:rPr lang="ru-RU" sz="100">
                          <a:solidFill>
                            <a:srgbClr val="AAAAAA"/>
                          </a:solidFill>
                          <a:effectLst/>
                          <a:latin typeface="tahoma" panose="020B0604030504040204" pitchFamily="34" charset="0"/>
                        </a:rPr>
                        <a:t>131</a:t>
                      </a:r>
                    </a:p>
                    <a:p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01.01.2015</a:t>
                      </a:r>
                    </a:p>
                    <a:p>
                      <a:pPr algn="ctr"/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1</a:t>
                      </a:r>
                    </a:p>
                  </a:txBody>
                  <a:tcPr marL="1990" marR="1990" marT="1990" marB="1990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" b="0" u="none" strike="noStrike">
                          <a:solidFill>
                            <a:srgbClr val="A12A30"/>
                          </a:solidFill>
                          <a:effectLst/>
                          <a:latin typeface="tahoma" panose="020B0604030504040204" pitchFamily="34" charset="0"/>
                        </a:rPr>
                        <a:t>Научно практическая-конференция 2 место</a:t>
                      </a:r>
                      <a:endParaRPr lang="ru-RU" sz="100">
                        <a:solidFill>
                          <a:srgbClr val="424242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990" marR="1990" marT="1990" marB="1990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3785278"/>
                  </a:ext>
                </a:extLst>
              </a:tr>
              <a:tr h="33288">
                <a:tc gridSpan="2">
                  <a:txBody>
                    <a:bodyPr/>
                    <a:lstStyle/>
                    <a:p>
                      <a:r>
                        <a:rPr lang="ru-RU" sz="100" b="1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2014</a:t>
                      </a:r>
                    </a:p>
                  </a:txBody>
                  <a:tcPr marL="1990" marR="1990" marT="1990" marB="1990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FED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7492287"/>
                  </a:ext>
                </a:extLst>
              </a:tr>
              <a:tr h="56311">
                <a:tc>
                  <a:txBody>
                    <a:bodyPr/>
                    <a:lstStyle/>
                    <a:p>
                      <a:pPr algn="r"/>
                      <a:r>
                        <a:rPr lang="ru-RU" sz="100">
                          <a:solidFill>
                            <a:srgbClr val="AAAAAA"/>
                          </a:solidFill>
                          <a:effectLst/>
                          <a:latin typeface="tahoma" panose="020B0604030504040204" pitchFamily="34" charset="0"/>
                        </a:rPr>
                        <a:t>132</a:t>
                      </a:r>
                    </a:p>
                    <a:p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19.10.2014</a:t>
                      </a:r>
                    </a:p>
                    <a:p>
                      <a:pPr algn="ctr"/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3</a:t>
                      </a:r>
                    </a:p>
                  </a:txBody>
                  <a:tcPr marL="1990" marR="1990" marT="1990" marB="1990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" b="0" u="none" strike="noStrike">
                          <a:solidFill>
                            <a:srgbClr val="A12A30"/>
                          </a:solidFill>
                          <a:effectLst/>
                          <a:latin typeface="tahoma" panose="020B0604030504040204" pitchFamily="34" charset="0"/>
                        </a:rPr>
                        <a:t>Хакатон </a:t>
                      </a:r>
                      <a:r>
                        <a:rPr lang="en-US" sz="100" b="0" u="none" strike="noStrike">
                          <a:solidFill>
                            <a:srgbClr val="A12A30"/>
                          </a:solidFill>
                          <a:effectLst/>
                          <a:latin typeface="tahoma" panose="020B0604030504040204" pitchFamily="34" charset="0"/>
                        </a:rPr>
                        <a:t>Imagine Cup 2014</a:t>
                      </a:r>
                      <a:endParaRPr lang="en-US" sz="100">
                        <a:solidFill>
                          <a:srgbClr val="424242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990" marR="1990" marT="1990" marB="1990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5608261"/>
                  </a:ext>
                </a:extLst>
              </a:tr>
              <a:tr h="56311">
                <a:tc>
                  <a:txBody>
                    <a:bodyPr/>
                    <a:lstStyle/>
                    <a:p>
                      <a:pPr algn="r"/>
                      <a:r>
                        <a:rPr lang="ru-RU" sz="100">
                          <a:solidFill>
                            <a:srgbClr val="AAAAAA"/>
                          </a:solidFill>
                          <a:effectLst/>
                          <a:latin typeface="tahoma" panose="020B0604030504040204" pitchFamily="34" charset="0"/>
                        </a:rPr>
                        <a:t>133</a:t>
                      </a:r>
                    </a:p>
                    <a:p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18.10.2014</a:t>
                      </a:r>
                    </a:p>
                    <a:p>
                      <a:pPr algn="ctr"/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2</a:t>
                      </a:r>
                    </a:p>
                  </a:txBody>
                  <a:tcPr marL="1990" marR="1990" marT="1990" marB="1990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" b="0" u="none" strike="noStrike">
                          <a:solidFill>
                            <a:srgbClr val="A12A30"/>
                          </a:solidFill>
                          <a:effectLst/>
                          <a:latin typeface="tahoma" panose="020B0604030504040204" pitchFamily="34" charset="0"/>
                        </a:rPr>
                        <a:t>МВДЦ Сибирь </a:t>
                      </a:r>
                      <a:r>
                        <a:rPr lang="en-US" sz="100" b="0" u="none" strike="noStrike">
                          <a:solidFill>
                            <a:srgbClr val="A12A30"/>
                          </a:solidFill>
                          <a:effectLst/>
                          <a:latin typeface="tahoma" panose="020B0604030504040204" pitchFamily="34" charset="0"/>
                        </a:rPr>
                        <a:t>itCOM</a:t>
                      </a:r>
                      <a:endParaRPr lang="en-US" sz="100">
                        <a:solidFill>
                          <a:srgbClr val="424242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990" marR="1990" marT="1990" marB="1990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0765726"/>
                  </a:ext>
                </a:extLst>
              </a:tr>
              <a:tr h="56311">
                <a:tc>
                  <a:txBody>
                    <a:bodyPr/>
                    <a:lstStyle/>
                    <a:p>
                      <a:pPr algn="r"/>
                      <a:r>
                        <a:rPr lang="ru-RU" sz="100">
                          <a:solidFill>
                            <a:srgbClr val="AAAAAA"/>
                          </a:solidFill>
                          <a:effectLst/>
                          <a:latin typeface="tahoma" panose="020B0604030504040204" pitchFamily="34" charset="0"/>
                        </a:rPr>
                        <a:t>134</a:t>
                      </a:r>
                    </a:p>
                    <a:p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18.10.2014</a:t>
                      </a:r>
                    </a:p>
                    <a:p>
                      <a:pPr algn="ctr"/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2</a:t>
                      </a:r>
                    </a:p>
                  </a:txBody>
                  <a:tcPr marL="1990" marR="1990" marT="1990" marB="1990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" b="0" u="none" strike="noStrike">
                          <a:solidFill>
                            <a:srgbClr val="A12A30"/>
                          </a:solidFill>
                          <a:effectLst/>
                          <a:latin typeface="tahoma" panose="020B0604030504040204" pitchFamily="34" charset="0"/>
                        </a:rPr>
                        <a:t>Школа медицинского добровольчества</a:t>
                      </a:r>
                      <a:endParaRPr lang="ru-RU" sz="100">
                        <a:solidFill>
                          <a:srgbClr val="424242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990" marR="1990" marT="1990" marB="1990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7360647"/>
                  </a:ext>
                </a:extLst>
              </a:tr>
              <a:tr h="39044">
                <a:tc>
                  <a:txBody>
                    <a:bodyPr/>
                    <a:lstStyle/>
                    <a:p>
                      <a:pPr algn="r"/>
                      <a:r>
                        <a:rPr lang="ru-RU" sz="100">
                          <a:solidFill>
                            <a:srgbClr val="AAAAAA"/>
                          </a:solidFill>
                          <a:effectLst/>
                          <a:latin typeface="tahoma" panose="020B0604030504040204" pitchFamily="34" charset="0"/>
                        </a:rPr>
                        <a:t>135</a:t>
                      </a:r>
                    </a:p>
                    <a:p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12.10.2014</a:t>
                      </a:r>
                    </a:p>
                  </a:txBody>
                  <a:tcPr marL="1990" marR="1990" marT="1990" marB="1990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" b="0" u="none" strike="noStrike">
                          <a:solidFill>
                            <a:srgbClr val="A12A30"/>
                          </a:solidFill>
                          <a:effectLst/>
                          <a:latin typeface="tahoma" panose="020B0604030504040204" pitchFamily="34" charset="0"/>
                        </a:rPr>
                        <a:t>Волонтер антитабачного отряда КрасГМУ</a:t>
                      </a:r>
                      <a:endParaRPr lang="ru-RU" sz="100">
                        <a:solidFill>
                          <a:srgbClr val="424242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990" marR="1990" marT="1990" marB="1990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0570569"/>
                  </a:ext>
                </a:extLst>
              </a:tr>
              <a:tr h="56311">
                <a:tc>
                  <a:txBody>
                    <a:bodyPr/>
                    <a:lstStyle/>
                    <a:p>
                      <a:pPr algn="r"/>
                      <a:r>
                        <a:rPr lang="ru-RU" sz="100">
                          <a:solidFill>
                            <a:srgbClr val="AAAAAA"/>
                          </a:solidFill>
                          <a:effectLst/>
                          <a:latin typeface="tahoma" panose="020B0604030504040204" pitchFamily="34" charset="0"/>
                        </a:rPr>
                        <a:t>136</a:t>
                      </a:r>
                    </a:p>
                    <a:p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11.10.2014</a:t>
                      </a:r>
                    </a:p>
                    <a:p>
                      <a:pPr algn="ctr"/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2</a:t>
                      </a:r>
                    </a:p>
                  </a:txBody>
                  <a:tcPr marL="1990" marR="1990" marT="1990" marB="1990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" b="0" u="none" strike="noStrike">
                          <a:solidFill>
                            <a:srgbClr val="A12A30"/>
                          </a:solidFill>
                          <a:effectLst/>
                          <a:latin typeface="tahoma" panose="020B0604030504040204" pitchFamily="34" charset="0"/>
                        </a:rPr>
                        <a:t>Член Всероссийского Союза Молодежи</a:t>
                      </a:r>
                      <a:endParaRPr lang="ru-RU" sz="100">
                        <a:solidFill>
                          <a:srgbClr val="424242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990" marR="1990" marT="1990" marB="1990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9283106"/>
                  </a:ext>
                </a:extLst>
              </a:tr>
              <a:tr h="56311">
                <a:tc>
                  <a:txBody>
                    <a:bodyPr/>
                    <a:lstStyle/>
                    <a:p>
                      <a:pPr algn="r"/>
                      <a:r>
                        <a:rPr lang="ru-RU" sz="100">
                          <a:solidFill>
                            <a:srgbClr val="AAAAAA"/>
                          </a:solidFill>
                          <a:effectLst/>
                          <a:latin typeface="tahoma" panose="020B0604030504040204" pitchFamily="34" charset="0"/>
                        </a:rPr>
                        <a:t>137</a:t>
                      </a:r>
                    </a:p>
                    <a:p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10.10.2014</a:t>
                      </a:r>
                    </a:p>
                    <a:p>
                      <a:pPr algn="ctr"/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1</a:t>
                      </a:r>
                    </a:p>
                  </a:txBody>
                  <a:tcPr marL="1990" marR="1990" marT="1990" marB="1990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" b="0" u="none" strike="noStrike">
                          <a:solidFill>
                            <a:srgbClr val="A12A30"/>
                          </a:solidFill>
                          <a:effectLst/>
                          <a:latin typeface="tahoma" panose="020B0604030504040204" pitchFamily="34" charset="0"/>
                        </a:rPr>
                        <a:t>Всероссийский Диплом</a:t>
                      </a:r>
                      <a:endParaRPr lang="ru-RU" sz="100">
                        <a:solidFill>
                          <a:srgbClr val="424242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990" marR="1990" marT="1990" marB="1990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0523463"/>
                  </a:ext>
                </a:extLst>
              </a:tr>
              <a:tr h="39044">
                <a:tc>
                  <a:txBody>
                    <a:bodyPr/>
                    <a:lstStyle/>
                    <a:p>
                      <a:pPr algn="r"/>
                      <a:r>
                        <a:rPr lang="ru-RU" sz="100">
                          <a:solidFill>
                            <a:srgbClr val="AAAAAA"/>
                          </a:solidFill>
                          <a:effectLst/>
                          <a:latin typeface="tahoma" panose="020B0604030504040204" pitchFamily="34" charset="0"/>
                        </a:rPr>
                        <a:t>138</a:t>
                      </a:r>
                    </a:p>
                    <a:p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10.10.2014</a:t>
                      </a:r>
                    </a:p>
                  </a:txBody>
                  <a:tcPr marL="1990" marR="1990" marT="1990" marB="1990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" b="0" u="none" strike="noStrike">
                          <a:solidFill>
                            <a:srgbClr val="A12A30"/>
                          </a:solidFill>
                          <a:effectLst/>
                          <a:latin typeface="tahoma" panose="020B0604030504040204" pitchFamily="34" charset="0"/>
                        </a:rPr>
                        <a:t>Выборы председателя Совета Обучающихся</a:t>
                      </a:r>
                      <a:endParaRPr lang="ru-RU" sz="100">
                        <a:solidFill>
                          <a:srgbClr val="424242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990" marR="1990" marT="1990" marB="1990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2886391"/>
                  </a:ext>
                </a:extLst>
              </a:tr>
              <a:tr h="56311">
                <a:tc>
                  <a:txBody>
                    <a:bodyPr/>
                    <a:lstStyle/>
                    <a:p>
                      <a:pPr algn="r"/>
                      <a:r>
                        <a:rPr lang="ru-RU" sz="100">
                          <a:solidFill>
                            <a:srgbClr val="AAAAAA"/>
                          </a:solidFill>
                          <a:effectLst/>
                          <a:latin typeface="tahoma" panose="020B0604030504040204" pitchFamily="34" charset="0"/>
                        </a:rPr>
                        <a:t>139</a:t>
                      </a:r>
                    </a:p>
                    <a:p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06.10.2014</a:t>
                      </a:r>
                    </a:p>
                    <a:p>
                      <a:pPr algn="ctr"/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2</a:t>
                      </a:r>
                    </a:p>
                  </a:txBody>
                  <a:tcPr marL="1990" marR="1990" marT="1990" marB="1990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" b="0" u="none" strike="noStrike">
                          <a:solidFill>
                            <a:srgbClr val="A12A30"/>
                          </a:solidFill>
                          <a:effectLst/>
                          <a:latin typeface="tahoma" panose="020B0604030504040204" pitchFamily="34" charset="0"/>
                        </a:rPr>
                        <a:t>"Почта России". Письмо с пожеланиями для кафедры и преподавателей</a:t>
                      </a:r>
                      <a:endParaRPr lang="ru-RU" sz="100">
                        <a:solidFill>
                          <a:srgbClr val="424242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990" marR="1990" marT="1990" marB="1990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7789063"/>
                  </a:ext>
                </a:extLst>
              </a:tr>
              <a:tr h="56311">
                <a:tc>
                  <a:txBody>
                    <a:bodyPr/>
                    <a:lstStyle/>
                    <a:p>
                      <a:pPr algn="r"/>
                      <a:r>
                        <a:rPr lang="ru-RU" sz="100">
                          <a:solidFill>
                            <a:srgbClr val="AAAAAA"/>
                          </a:solidFill>
                          <a:effectLst/>
                          <a:latin typeface="tahoma" panose="020B0604030504040204" pitchFamily="34" charset="0"/>
                        </a:rPr>
                        <a:t>140</a:t>
                      </a:r>
                    </a:p>
                    <a:p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06.10.2014</a:t>
                      </a:r>
                    </a:p>
                    <a:p>
                      <a:pPr algn="ctr"/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1</a:t>
                      </a:r>
                    </a:p>
                  </a:txBody>
                  <a:tcPr marL="1990" marR="1990" marT="1990" marB="1990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" b="0" u="none" strike="noStrike">
                          <a:solidFill>
                            <a:srgbClr val="A12A30"/>
                          </a:solidFill>
                          <a:effectLst/>
                          <a:latin typeface="tahoma" panose="020B0604030504040204" pitchFamily="34" charset="0"/>
                        </a:rPr>
                        <a:t>Лагерь-семинар "Ступени"</a:t>
                      </a:r>
                      <a:endParaRPr lang="ru-RU" sz="100">
                        <a:solidFill>
                          <a:srgbClr val="424242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990" marR="1990" marT="1990" marB="1990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9660060"/>
                  </a:ext>
                </a:extLst>
              </a:tr>
              <a:tr h="39044">
                <a:tc>
                  <a:txBody>
                    <a:bodyPr/>
                    <a:lstStyle/>
                    <a:p>
                      <a:pPr algn="r"/>
                      <a:r>
                        <a:rPr lang="ru-RU" sz="100">
                          <a:solidFill>
                            <a:srgbClr val="AAAAAA"/>
                          </a:solidFill>
                          <a:effectLst/>
                          <a:latin typeface="tahoma" panose="020B0604030504040204" pitchFamily="34" charset="0"/>
                        </a:rPr>
                        <a:t>141</a:t>
                      </a:r>
                    </a:p>
                    <a:p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01.10.2014</a:t>
                      </a:r>
                    </a:p>
                  </a:txBody>
                  <a:tcPr marL="1990" marR="1990" marT="1990" marB="1990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" b="0" u="none" strike="noStrike">
                          <a:solidFill>
                            <a:srgbClr val="A12A30"/>
                          </a:solidFill>
                          <a:effectLst/>
                          <a:latin typeface="tahoma" panose="020B0604030504040204" pitchFamily="34" charset="0"/>
                        </a:rPr>
                        <a:t>Член комиссии по рейтингу обучающихся</a:t>
                      </a:r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 </a:t>
                      </a:r>
                      <a:r>
                        <a:rPr lang="ru-RU" sz="100" b="0" u="none" strike="noStrike">
                          <a:solidFill>
                            <a:srgbClr val="EE7D05"/>
                          </a:solidFill>
                          <a:effectLst/>
                          <a:latin typeface="tahoma" panose="020B0604030504040204" pitchFamily="34" charset="0"/>
                          <a:hlinkClick r:id="rId2"/>
                        </a:rPr>
                        <a:t>▲</a:t>
                      </a:r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 </a:t>
                      </a:r>
                      <a:r>
                        <a:rPr lang="ru-RU" sz="100" b="1" u="none" strike="noStrike">
                          <a:solidFill>
                            <a:srgbClr val="F2615E"/>
                          </a:solidFill>
                          <a:effectLst/>
                          <a:latin typeface="tahoma" panose="020B0604030504040204" pitchFamily="34" charset="0"/>
                          <a:hlinkClick r:id="rId3" tooltip="Удалить"/>
                        </a:rPr>
                        <a:t>x</a:t>
                      </a:r>
                      <a:endParaRPr lang="ru-RU" sz="100">
                        <a:solidFill>
                          <a:srgbClr val="424242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990" marR="1990" marT="1990" marB="1990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7264255"/>
                  </a:ext>
                </a:extLst>
              </a:tr>
              <a:tr h="56311">
                <a:tc>
                  <a:txBody>
                    <a:bodyPr/>
                    <a:lstStyle/>
                    <a:p>
                      <a:pPr algn="r"/>
                      <a:r>
                        <a:rPr lang="ru-RU" sz="100">
                          <a:solidFill>
                            <a:srgbClr val="AAAAAA"/>
                          </a:solidFill>
                          <a:effectLst/>
                          <a:latin typeface="tahoma" panose="020B0604030504040204" pitchFamily="34" charset="0"/>
                        </a:rPr>
                        <a:t>142</a:t>
                      </a:r>
                    </a:p>
                    <a:p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27.09.2014</a:t>
                      </a:r>
                    </a:p>
                    <a:p>
                      <a:pPr algn="ctr"/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1</a:t>
                      </a:r>
                    </a:p>
                  </a:txBody>
                  <a:tcPr marL="1990" marR="1990" marT="1990" marB="1990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" b="0" u="none" strike="noStrike">
                          <a:solidFill>
                            <a:srgbClr val="A12A30"/>
                          </a:solidFill>
                          <a:effectLst/>
                          <a:latin typeface="tahoma" panose="020B0604030504040204" pitchFamily="34" charset="0"/>
                        </a:rPr>
                        <a:t>Товарищеский матч, Команды ФФМо КрасГМУ и КрасГАУ</a:t>
                      </a:r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 </a:t>
                      </a:r>
                      <a:r>
                        <a:rPr lang="ru-RU" sz="100" b="0" u="none" strike="noStrike">
                          <a:solidFill>
                            <a:srgbClr val="EE7D05"/>
                          </a:solidFill>
                          <a:effectLst/>
                          <a:latin typeface="tahoma" panose="020B0604030504040204" pitchFamily="34" charset="0"/>
                          <a:hlinkClick r:id="rId4"/>
                        </a:rPr>
                        <a:t>▲</a:t>
                      </a:r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 </a:t>
                      </a:r>
                      <a:r>
                        <a:rPr lang="ru-RU" sz="100" b="1" u="none" strike="noStrike">
                          <a:solidFill>
                            <a:srgbClr val="F2615E"/>
                          </a:solidFill>
                          <a:effectLst/>
                          <a:latin typeface="tahoma" panose="020B0604030504040204" pitchFamily="34" charset="0"/>
                          <a:hlinkClick r:id="rId5" tooltip="Удалить"/>
                        </a:rPr>
                        <a:t>x</a:t>
                      </a:r>
                      <a:endParaRPr lang="ru-RU" sz="100">
                        <a:solidFill>
                          <a:srgbClr val="424242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990" marR="1990" marT="1990" marB="1990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8185110"/>
                  </a:ext>
                </a:extLst>
              </a:tr>
              <a:tr h="56311">
                <a:tc>
                  <a:txBody>
                    <a:bodyPr/>
                    <a:lstStyle/>
                    <a:p>
                      <a:pPr algn="r"/>
                      <a:r>
                        <a:rPr lang="ru-RU" sz="100">
                          <a:solidFill>
                            <a:srgbClr val="AAAAAA"/>
                          </a:solidFill>
                          <a:effectLst/>
                          <a:latin typeface="tahoma" panose="020B0604030504040204" pitchFamily="34" charset="0"/>
                        </a:rPr>
                        <a:t>143</a:t>
                      </a:r>
                    </a:p>
                    <a:p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26.09.2014</a:t>
                      </a:r>
                    </a:p>
                    <a:p>
                      <a:pPr algn="ctr"/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3</a:t>
                      </a:r>
                    </a:p>
                  </a:txBody>
                  <a:tcPr marL="1990" marR="1990" marT="1990" marB="1990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" b="0" u="none" strike="noStrike">
                          <a:solidFill>
                            <a:srgbClr val="A12A30"/>
                          </a:solidFill>
                          <a:effectLst/>
                          <a:latin typeface="tahoma" panose="020B0604030504040204" pitchFamily="34" charset="0"/>
                        </a:rPr>
                        <a:t>Интеллектуальные игры</a:t>
                      </a:r>
                      <a:endParaRPr lang="ru-RU" sz="100">
                        <a:solidFill>
                          <a:srgbClr val="424242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990" marR="1990" marT="1990" marB="1990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9418294"/>
                  </a:ext>
                </a:extLst>
              </a:tr>
              <a:tr h="56311">
                <a:tc>
                  <a:txBody>
                    <a:bodyPr/>
                    <a:lstStyle/>
                    <a:p>
                      <a:pPr algn="r"/>
                      <a:r>
                        <a:rPr lang="ru-RU" sz="100">
                          <a:solidFill>
                            <a:srgbClr val="AAAAAA"/>
                          </a:solidFill>
                          <a:effectLst/>
                          <a:latin typeface="tahoma" panose="020B0604030504040204" pitchFamily="34" charset="0"/>
                        </a:rPr>
                        <a:t>144</a:t>
                      </a:r>
                    </a:p>
                    <a:p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20.09.2014</a:t>
                      </a:r>
                    </a:p>
                    <a:p>
                      <a:pPr algn="ctr"/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6</a:t>
                      </a:r>
                    </a:p>
                  </a:txBody>
                  <a:tcPr marL="1990" marR="1990" marT="1990" marB="1990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" b="0" u="none" strike="noStrike">
                          <a:solidFill>
                            <a:srgbClr val="A12A30"/>
                          </a:solidFill>
                          <a:effectLst/>
                          <a:latin typeface="tahoma" panose="020B0604030504040204" pitchFamily="34" charset="0"/>
                        </a:rPr>
                        <a:t>Вечер бардовской песни</a:t>
                      </a:r>
                      <a:endParaRPr lang="ru-RU" sz="100">
                        <a:solidFill>
                          <a:srgbClr val="424242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990" marR="1990" marT="1990" marB="1990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7344005"/>
                  </a:ext>
                </a:extLst>
              </a:tr>
              <a:tr h="56311">
                <a:tc>
                  <a:txBody>
                    <a:bodyPr/>
                    <a:lstStyle/>
                    <a:p>
                      <a:pPr algn="r"/>
                      <a:r>
                        <a:rPr lang="ru-RU" sz="100">
                          <a:solidFill>
                            <a:srgbClr val="AAAAAA"/>
                          </a:solidFill>
                          <a:effectLst/>
                          <a:latin typeface="tahoma" panose="020B0604030504040204" pitchFamily="34" charset="0"/>
                        </a:rPr>
                        <a:t>145</a:t>
                      </a:r>
                    </a:p>
                    <a:p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17.09.2014</a:t>
                      </a:r>
                    </a:p>
                    <a:p>
                      <a:pPr algn="ctr"/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1</a:t>
                      </a:r>
                    </a:p>
                  </a:txBody>
                  <a:tcPr marL="1990" marR="1990" marT="1990" marB="1990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" b="0" u="none" strike="noStrike">
                          <a:solidFill>
                            <a:srgbClr val="A12A30"/>
                          </a:solidFill>
                          <a:effectLst/>
                          <a:latin typeface="tahoma" panose="020B0604030504040204" pitchFamily="34" charset="0"/>
                        </a:rPr>
                        <a:t>Акция в помощь детям</a:t>
                      </a:r>
                      <a:endParaRPr lang="ru-RU" sz="100">
                        <a:solidFill>
                          <a:srgbClr val="424242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990" marR="1990" marT="1990" marB="1990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384054"/>
                  </a:ext>
                </a:extLst>
              </a:tr>
              <a:tr h="56311">
                <a:tc>
                  <a:txBody>
                    <a:bodyPr/>
                    <a:lstStyle/>
                    <a:p>
                      <a:pPr algn="r"/>
                      <a:r>
                        <a:rPr lang="ru-RU" sz="100">
                          <a:solidFill>
                            <a:srgbClr val="AAAAAA"/>
                          </a:solidFill>
                          <a:effectLst/>
                          <a:latin typeface="tahoma" panose="020B0604030504040204" pitchFamily="34" charset="0"/>
                        </a:rPr>
                        <a:t>146</a:t>
                      </a:r>
                    </a:p>
                    <a:p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13.09.2014</a:t>
                      </a:r>
                    </a:p>
                    <a:p>
                      <a:pPr algn="ctr"/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20</a:t>
                      </a:r>
                    </a:p>
                  </a:txBody>
                  <a:tcPr marL="1990" marR="1990" marT="1990" marB="1990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" b="0" u="none" strike="noStrike">
                          <a:solidFill>
                            <a:srgbClr val="A12A30"/>
                          </a:solidFill>
                          <a:effectLst/>
                          <a:latin typeface="tahoma" panose="020B0604030504040204" pitchFamily="34" charset="0"/>
                        </a:rPr>
                        <a:t>"Веревочный квест"</a:t>
                      </a:r>
                      <a:endParaRPr lang="ru-RU" sz="100">
                        <a:solidFill>
                          <a:srgbClr val="424242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990" marR="1990" marT="1990" marB="1990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7647998"/>
                  </a:ext>
                </a:extLst>
              </a:tr>
              <a:tr h="56311">
                <a:tc>
                  <a:txBody>
                    <a:bodyPr/>
                    <a:lstStyle/>
                    <a:p>
                      <a:pPr algn="r"/>
                      <a:r>
                        <a:rPr lang="ru-RU" sz="100">
                          <a:solidFill>
                            <a:srgbClr val="AAAAAA"/>
                          </a:solidFill>
                          <a:effectLst/>
                          <a:latin typeface="tahoma" panose="020B0604030504040204" pitchFamily="34" charset="0"/>
                        </a:rPr>
                        <a:t>147</a:t>
                      </a:r>
                    </a:p>
                    <a:p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12.09.2014</a:t>
                      </a:r>
                    </a:p>
                    <a:p>
                      <a:pPr algn="ctr"/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1</a:t>
                      </a:r>
                    </a:p>
                  </a:txBody>
                  <a:tcPr marL="1990" marR="1990" marT="1990" marB="1990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" b="0" u="none" strike="noStrike">
                          <a:solidFill>
                            <a:srgbClr val="A12A30"/>
                          </a:solidFill>
                          <a:effectLst/>
                          <a:latin typeface="tahoma" panose="020B0604030504040204" pitchFamily="34" charset="0"/>
                        </a:rPr>
                        <a:t>День Открытых Дверей молодежных организаций КрасГМУ</a:t>
                      </a:r>
                      <a:endParaRPr lang="ru-RU" sz="100">
                        <a:solidFill>
                          <a:srgbClr val="424242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990" marR="1990" marT="1990" marB="1990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7236137"/>
                  </a:ext>
                </a:extLst>
              </a:tr>
              <a:tr h="39044">
                <a:tc>
                  <a:txBody>
                    <a:bodyPr/>
                    <a:lstStyle/>
                    <a:p>
                      <a:pPr algn="r"/>
                      <a:r>
                        <a:rPr lang="ru-RU" sz="100">
                          <a:solidFill>
                            <a:srgbClr val="AAAAAA"/>
                          </a:solidFill>
                          <a:effectLst/>
                          <a:latin typeface="tahoma" panose="020B0604030504040204" pitchFamily="34" charset="0"/>
                        </a:rPr>
                        <a:t>148</a:t>
                      </a:r>
                    </a:p>
                    <a:p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09.09.2014</a:t>
                      </a:r>
                    </a:p>
                  </a:txBody>
                  <a:tcPr marL="1990" marR="1990" marT="1990" marB="1990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" b="0" u="none" strike="noStrike">
                          <a:solidFill>
                            <a:srgbClr val="A12A30"/>
                          </a:solidFill>
                          <a:effectLst/>
                          <a:latin typeface="tahoma" panose="020B0604030504040204" pitchFamily="34" charset="0"/>
                        </a:rPr>
                        <a:t>Росбанк,выдача карт</a:t>
                      </a:r>
                      <a:endParaRPr lang="ru-RU" sz="100">
                        <a:solidFill>
                          <a:srgbClr val="424242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990" marR="1990" marT="1990" marB="1990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0349091"/>
                  </a:ext>
                </a:extLst>
              </a:tr>
              <a:tr h="56311">
                <a:tc>
                  <a:txBody>
                    <a:bodyPr/>
                    <a:lstStyle/>
                    <a:p>
                      <a:pPr algn="r"/>
                      <a:r>
                        <a:rPr lang="ru-RU" sz="100">
                          <a:solidFill>
                            <a:srgbClr val="AAAAAA"/>
                          </a:solidFill>
                          <a:effectLst/>
                          <a:latin typeface="tahoma" panose="020B0604030504040204" pitchFamily="34" charset="0"/>
                        </a:rPr>
                        <a:t>149</a:t>
                      </a:r>
                    </a:p>
                    <a:p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06.09.2014</a:t>
                      </a:r>
                    </a:p>
                    <a:p>
                      <a:pPr algn="ctr"/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3</a:t>
                      </a:r>
                    </a:p>
                  </a:txBody>
                  <a:tcPr marL="1990" marR="1990" marT="1990" marB="1990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" b="0" u="none" strike="noStrike">
                          <a:solidFill>
                            <a:srgbClr val="A12A30"/>
                          </a:solidFill>
                          <a:effectLst/>
                          <a:latin typeface="tahoma" panose="020B0604030504040204" pitchFamily="34" charset="0"/>
                        </a:rPr>
                        <a:t>Игра "Крокодил"</a:t>
                      </a:r>
                      <a:endParaRPr lang="ru-RU" sz="100">
                        <a:solidFill>
                          <a:srgbClr val="424242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990" marR="1990" marT="1990" marB="1990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0451656"/>
                  </a:ext>
                </a:extLst>
              </a:tr>
              <a:tr h="56311">
                <a:tc>
                  <a:txBody>
                    <a:bodyPr/>
                    <a:lstStyle/>
                    <a:p>
                      <a:pPr algn="r"/>
                      <a:r>
                        <a:rPr lang="ru-RU" sz="100">
                          <a:solidFill>
                            <a:srgbClr val="AAAAAA"/>
                          </a:solidFill>
                          <a:effectLst/>
                          <a:latin typeface="tahoma" panose="020B0604030504040204" pitchFamily="34" charset="0"/>
                        </a:rPr>
                        <a:t>150</a:t>
                      </a:r>
                    </a:p>
                    <a:p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05.09.2014</a:t>
                      </a:r>
                    </a:p>
                    <a:p>
                      <a:pPr algn="ctr"/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2</a:t>
                      </a:r>
                    </a:p>
                  </a:txBody>
                  <a:tcPr marL="1990" marR="1990" marT="1990" marB="1990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" b="0" u="none" strike="noStrike">
                          <a:solidFill>
                            <a:srgbClr val="A12A30"/>
                          </a:solidFill>
                          <a:effectLst/>
                          <a:latin typeface="tahoma" panose="020B0604030504040204" pitchFamily="34" charset="0"/>
                        </a:rPr>
                        <a:t>Мероприятие Лучшее фото от ФФМО</a:t>
                      </a:r>
                      <a:endParaRPr lang="ru-RU" sz="100">
                        <a:solidFill>
                          <a:srgbClr val="424242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990" marR="1990" marT="1990" marB="1990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4121615"/>
                  </a:ext>
                </a:extLst>
              </a:tr>
              <a:tr h="56311">
                <a:tc>
                  <a:txBody>
                    <a:bodyPr/>
                    <a:lstStyle/>
                    <a:p>
                      <a:pPr algn="r"/>
                      <a:r>
                        <a:rPr lang="ru-RU" sz="100">
                          <a:solidFill>
                            <a:srgbClr val="AAAAAA"/>
                          </a:solidFill>
                          <a:effectLst/>
                          <a:latin typeface="tahoma" panose="020B0604030504040204" pitchFamily="34" charset="0"/>
                        </a:rPr>
                        <a:t>151</a:t>
                      </a:r>
                    </a:p>
                    <a:p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04.09.2014</a:t>
                      </a:r>
                    </a:p>
                    <a:p>
                      <a:pPr algn="ctr"/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1</a:t>
                      </a:r>
                    </a:p>
                  </a:txBody>
                  <a:tcPr marL="1990" marR="1990" marT="1990" marB="1990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" b="0" u="none" strike="noStrike">
                          <a:solidFill>
                            <a:srgbClr val="A12A30"/>
                          </a:solidFill>
                          <a:effectLst/>
                          <a:latin typeface="tahoma" panose="020B0604030504040204" pitchFamily="34" charset="0"/>
                        </a:rPr>
                        <a:t>Х Юбилейный слёт студенческих отрядов Красноярского края</a:t>
                      </a:r>
                      <a:endParaRPr lang="ru-RU" sz="100">
                        <a:solidFill>
                          <a:srgbClr val="424242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990" marR="1990" marT="1990" marB="1990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8910726"/>
                  </a:ext>
                </a:extLst>
              </a:tr>
              <a:tr h="56311">
                <a:tc>
                  <a:txBody>
                    <a:bodyPr/>
                    <a:lstStyle/>
                    <a:p>
                      <a:pPr algn="r"/>
                      <a:r>
                        <a:rPr lang="ru-RU" sz="100">
                          <a:solidFill>
                            <a:srgbClr val="AAAAAA"/>
                          </a:solidFill>
                          <a:effectLst/>
                          <a:latin typeface="tahoma" panose="020B0604030504040204" pitchFamily="34" charset="0"/>
                        </a:rPr>
                        <a:t>152</a:t>
                      </a:r>
                    </a:p>
                    <a:p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03.09.2014</a:t>
                      </a:r>
                    </a:p>
                    <a:p>
                      <a:pPr algn="ctr"/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1</a:t>
                      </a:r>
                    </a:p>
                  </a:txBody>
                  <a:tcPr marL="1990" marR="1990" marT="1990" marB="1990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" b="0" u="none" strike="noStrike">
                          <a:solidFill>
                            <a:srgbClr val="A12A30"/>
                          </a:solidFill>
                          <a:effectLst/>
                          <a:latin typeface="tahoma" panose="020B0604030504040204" pitchFamily="34" charset="0"/>
                        </a:rPr>
                        <a:t>Встреча с Виктором Толоконским</a:t>
                      </a:r>
                      <a:endParaRPr lang="ru-RU" sz="100">
                        <a:solidFill>
                          <a:srgbClr val="424242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990" marR="1990" marT="1990" marB="1990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3963122"/>
                  </a:ext>
                </a:extLst>
              </a:tr>
              <a:tr h="39044">
                <a:tc>
                  <a:txBody>
                    <a:bodyPr/>
                    <a:lstStyle/>
                    <a:p>
                      <a:pPr algn="r"/>
                      <a:r>
                        <a:rPr lang="ru-RU" sz="100">
                          <a:solidFill>
                            <a:srgbClr val="AAAAAA"/>
                          </a:solidFill>
                          <a:effectLst/>
                          <a:latin typeface="tahoma" panose="020B0604030504040204" pitchFamily="34" charset="0"/>
                        </a:rPr>
                        <a:t>153</a:t>
                      </a:r>
                    </a:p>
                    <a:p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01.09.2014</a:t>
                      </a:r>
                    </a:p>
                  </a:txBody>
                  <a:tcPr marL="1990" marR="1990" marT="1990" marB="1990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" b="0" u="none" strike="noStrike">
                          <a:solidFill>
                            <a:srgbClr val="A12A30"/>
                          </a:solidFill>
                          <a:effectLst/>
                          <a:latin typeface="tahoma" panose="020B0604030504040204" pitchFamily="34" charset="0"/>
                        </a:rPr>
                        <a:t>Наставник групп</a:t>
                      </a:r>
                      <a:endParaRPr lang="ru-RU" sz="100">
                        <a:solidFill>
                          <a:srgbClr val="424242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990" marR="1990" marT="1990" marB="1990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914091"/>
                  </a:ext>
                </a:extLst>
              </a:tr>
              <a:tr h="56311">
                <a:tc>
                  <a:txBody>
                    <a:bodyPr/>
                    <a:lstStyle/>
                    <a:p>
                      <a:pPr algn="r"/>
                      <a:r>
                        <a:rPr lang="ru-RU" sz="100">
                          <a:solidFill>
                            <a:srgbClr val="AAAAAA"/>
                          </a:solidFill>
                          <a:effectLst/>
                          <a:latin typeface="tahoma" panose="020B0604030504040204" pitchFamily="34" charset="0"/>
                        </a:rPr>
                        <a:t>154</a:t>
                      </a:r>
                    </a:p>
                    <a:p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01.09.2014</a:t>
                      </a:r>
                    </a:p>
                    <a:p>
                      <a:pPr algn="ctr"/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3</a:t>
                      </a:r>
                    </a:p>
                  </a:txBody>
                  <a:tcPr marL="1990" marR="1990" marT="1990" marB="1990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" b="0" u="none" strike="noStrike">
                          <a:solidFill>
                            <a:srgbClr val="A12A30"/>
                          </a:solidFill>
                          <a:effectLst/>
                          <a:latin typeface="tahoma" panose="020B0604030504040204" pitchFamily="34" charset="0"/>
                        </a:rPr>
                        <a:t>Торжественная линейка первокурсников, посвящённая Дню знаний!</a:t>
                      </a:r>
                      <a:endParaRPr lang="ru-RU" sz="100">
                        <a:solidFill>
                          <a:srgbClr val="424242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990" marR="1990" marT="1990" marB="1990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5459613"/>
                  </a:ext>
                </a:extLst>
              </a:tr>
              <a:tr h="39044">
                <a:tc>
                  <a:txBody>
                    <a:bodyPr/>
                    <a:lstStyle/>
                    <a:p>
                      <a:pPr algn="r"/>
                      <a:r>
                        <a:rPr lang="ru-RU" sz="100">
                          <a:solidFill>
                            <a:srgbClr val="AAAAAA"/>
                          </a:solidFill>
                          <a:effectLst/>
                          <a:latin typeface="tahoma" panose="020B0604030504040204" pitchFamily="34" charset="0"/>
                        </a:rPr>
                        <a:t>155</a:t>
                      </a:r>
                    </a:p>
                    <a:p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29.08.2014</a:t>
                      </a:r>
                    </a:p>
                  </a:txBody>
                  <a:tcPr marL="1990" marR="1990" marT="1990" marB="1990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" b="0" u="none" strike="noStrike">
                          <a:solidFill>
                            <a:srgbClr val="A12A30"/>
                          </a:solidFill>
                          <a:effectLst/>
                          <a:latin typeface="tahoma" panose="020B0604030504040204" pitchFamily="34" charset="0"/>
                        </a:rPr>
                        <a:t>Совет кураторов КрасГМУ</a:t>
                      </a:r>
                      <a:endParaRPr lang="ru-RU" sz="100">
                        <a:solidFill>
                          <a:srgbClr val="424242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990" marR="1990" marT="1990" marB="1990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3637355"/>
                  </a:ext>
                </a:extLst>
              </a:tr>
              <a:tr h="56311">
                <a:tc>
                  <a:txBody>
                    <a:bodyPr/>
                    <a:lstStyle/>
                    <a:p>
                      <a:pPr algn="r"/>
                      <a:r>
                        <a:rPr lang="ru-RU" sz="100">
                          <a:solidFill>
                            <a:srgbClr val="AAAAAA"/>
                          </a:solidFill>
                          <a:effectLst/>
                          <a:latin typeface="tahoma" panose="020B0604030504040204" pitchFamily="34" charset="0"/>
                        </a:rPr>
                        <a:t>156</a:t>
                      </a:r>
                    </a:p>
                    <a:p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28.08.2014</a:t>
                      </a:r>
                    </a:p>
                    <a:p>
                      <a:pPr algn="ctr"/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3</a:t>
                      </a:r>
                    </a:p>
                  </a:txBody>
                  <a:tcPr marL="1990" marR="1990" marT="1990" marB="1990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" b="0" u="none" strike="noStrike">
                          <a:solidFill>
                            <a:srgbClr val="A12A30"/>
                          </a:solidFill>
                          <a:effectLst/>
                          <a:latin typeface="tahoma" panose="020B0604030504040204" pitchFamily="34" charset="0"/>
                        </a:rPr>
                        <a:t>Встреча Первокурсников</a:t>
                      </a:r>
                      <a:endParaRPr lang="ru-RU" sz="100">
                        <a:solidFill>
                          <a:srgbClr val="424242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990" marR="1990" marT="1990" marB="1990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44765"/>
                  </a:ext>
                </a:extLst>
              </a:tr>
              <a:tr h="56311">
                <a:tc>
                  <a:txBody>
                    <a:bodyPr/>
                    <a:lstStyle/>
                    <a:p>
                      <a:pPr algn="r"/>
                      <a:r>
                        <a:rPr lang="ru-RU" sz="100">
                          <a:solidFill>
                            <a:srgbClr val="AAAAAA"/>
                          </a:solidFill>
                          <a:effectLst/>
                          <a:latin typeface="tahoma" panose="020B0604030504040204" pitchFamily="34" charset="0"/>
                        </a:rPr>
                        <a:t>157</a:t>
                      </a:r>
                    </a:p>
                    <a:p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27.08.2014</a:t>
                      </a:r>
                    </a:p>
                    <a:p>
                      <a:pPr algn="ctr"/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2</a:t>
                      </a:r>
                    </a:p>
                  </a:txBody>
                  <a:tcPr marL="1990" marR="1990" marT="1990" marB="1990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" b="0" u="none" strike="noStrike">
                          <a:solidFill>
                            <a:srgbClr val="A12A30"/>
                          </a:solidFill>
                          <a:effectLst/>
                          <a:latin typeface="tahoma" panose="020B0604030504040204" pitchFamily="34" charset="0"/>
                        </a:rPr>
                        <a:t>Участник </a:t>
                      </a:r>
                      <a:r>
                        <a:rPr lang="en-US" sz="100" b="0" u="none" strike="noStrike">
                          <a:solidFill>
                            <a:srgbClr val="A12A30"/>
                          </a:solidFill>
                          <a:effectLst/>
                          <a:latin typeface="tahoma" panose="020B0604030504040204" pitchFamily="34" charset="0"/>
                        </a:rPr>
                        <a:t>Profit Lab</a:t>
                      </a:r>
                      <a:endParaRPr lang="en-US" sz="100">
                        <a:solidFill>
                          <a:srgbClr val="424242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990" marR="1990" marT="1990" marB="1990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7327326"/>
                  </a:ext>
                </a:extLst>
              </a:tr>
              <a:tr h="56311">
                <a:tc>
                  <a:txBody>
                    <a:bodyPr/>
                    <a:lstStyle/>
                    <a:p>
                      <a:pPr algn="r"/>
                      <a:r>
                        <a:rPr lang="ru-RU" sz="100">
                          <a:solidFill>
                            <a:srgbClr val="AAAAAA"/>
                          </a:solidFill>
                          <a:effectLst/>
                          <a:latin typeface="tahoma" panose="020B0604030504040204" pitchFamily="34" charset="0"/>
                        </a:rPr>
                        <a:t>158</a:t>
                      </a:r>
                    </a:p>
                    <a:p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19.07.2014</a:t>
                      </a:r>
                    </a:p>
                    <a:p>
                      <a:pPr algn="ctr"/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1</a:t>
                      </a:r>
                    </a:p>
                  </a:txBody>
                  <a:tcPr marL="1990" marR="1990" marT="1990" marB="1990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" b="0" u="none" strike="noStrike">
                          <a:solidFill>
                            <a:srgbClr val="A12A30"/>
                          </a:solidFill>
                          <a:effectLst/>
                          <a:latin typeface="tahoma" panose="020B0604030504040204" pitchFamily="34" charset="0"/>
                        </a:rPr>
                        <a:t>Тест-драйв в УФУ</a:t>
                      </a:r>
                      <a:endParaRPr lang="ru-RU" sz="100">
                        <a:solidFill>
                          <a:srgbClr val="424242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990" marR="1990" marT="1990" marB="1990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7359766"/>
                  </a:ext>
                </a:extLst>
              </a:tr>
              <a:tr h="56311">
                <a:tc>
                  <a:txBody>
                    <a:bodyPr/>
                    <a:lstStyle/>
                    <a:p>
                      <a:pPr algn="r"/>
                      <a:r>
                        <a:rPr lang="ru-RU" sz="100">
                          <a:solidFill>
                            <a:srgbClr val="AAAAAA"/>
                          </a:solidFill>
                          <a:effectLst/>
                          <a:latin typeface="tahoma" panose="020B0604030504040204" pitchFamily="34" charset="0"/>
                        </a:rPr>
                        <a:t>159</a:t>
                      </a:r>
                    </a:p>
                    <a:p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17.07.2014</a:t>
                      </a:r>
                    </a:p>
                    <a:p>
                      <a:pPr algn="ctr"/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3</a:t>
                      </a:r>
                    </a:p>
                  </a:txBody>
                  <a:tcPr marL="1990" marR="1990" marT="1990" marB="1990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" b="0" u="none" strike="noStrike">
                          <a:solidFill>
                            <a:srgbClr val="A12A30"/>
                          </a:solidFill>
                          <a:effectLst/>
                          <a:latin typeface="tahoma" panose="020B0604030504040204" pitchFamily="34" charset="0"/>
                        </a:rPr>
                        <a:t>Добровольчество Бирюса</a:t>
                      </a:r>
                      <a:endParaRPr lang="ru-RU" sz="100">
                        <a:solidFill>
                          <a:srgbClr val="424242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990" marR="1990" marT="1990" marB="1990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3856191"/>
                  </a:ext>
                </a:extLst>
              </a:tr>
              <a:tr h="56311">
                <a:tc>
                  <a:txBody>
                    <a:bodyPr/>
                    <a:lstStyle/>
                    <a:p>
                      <a:pPr algn="r"/>
                      <a:r>
                        <a:rPr lang="ru-RU" sz="100">
                          <a:solidFill>
                            <a:srgbClr val="AAAAAA"/>
                          </a:solidFill>
                          <a:effectLst/>
                          <a:latin typeface="tahoma" panose="020B0604030504040204" pitchFamily="34" charset="0"/>
                        </a:rPr>
                        <a:t>160</a:t>
                      </a:r>
                    </a:p>
                    <a:p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16.07.2014</a:t>
                      </a:r>
                    </a:p>
                    <a:p>
                      <a:pPr algn="ctr"/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2</a:t>
                      </a:r>
                    </a:p>
                  </a:txBody>
                  <a:tcPr marL="1990" marR="1990" marT="1990" marB="1990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" b="0" u="none" strike="noStrike">
                          <a:solidFill>
                            <a:srgbClr val="A12A30"/>
                          </a:solidFill>
                          <a:effectLst/>
                          <a:latin typeface="tahoma" panose="020B0604030504040204" pitchFamily="34" charset="0"/>
                        </a:rPr>
                        <a:t>Всероссийский Сертификат, Бирюса</a:t>
                      </a:r>
                      <a:endParaRPr lang="ru-RU" sz="100">
                        <a:solidFill>
                          <a:srgbClr val="424242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990" marR="1990" marT="1990" marB="1990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0947035"/>
                  </a:ext>
                </a:extLst>
              </a:tr>
              <a:tr h="56311">
                <a:tc>
                  <a:txBody>
                    <a:bodyPr/>
                    <a:lstStyle/>
                    <a:p>
                      <a:pPr algn="r"/>
                      <a:r>
                        <a:rPr lang="ru-RU" sz="100">
                          <a:solidFill>
                            <a:srgbClr val="AAAAAA"/>
                          </a:solidFill>
                          <a:effectLst/>
                          <a:latin typeface="tahoma" panose="020B0604030504040204" pitchFamily="34" charset="0"/>
                        </a:rPr>
                        <a:t>161</a:t>
                      </a:r>
                    </a:p>
                    <a:p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15.07.2014</a:t>
                      </a:r>
                    </a:p>
                    <a:p>
                      <a:pPr algn="ctr"/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2</a:t>
                      </a:r>
                    </a:p>
                  </a:txBody>
                  <a:tcPr marL="1990" marR="1990" marT="1990" marB="1990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" b="0" u="none" strike="noStrike">
                          <a:solidFill>
                            <a:srgbClr val="A12A30"/>
                          </a:solidFill>
                          <a:effectLst/>
                          <a:latin typeface="tahoma" panose="020B0604030504040204" pitchFamily="34" charset="0"/>
                        </a:rPr>
                        <a:t>2ое место Бирюса</a:t>
                      </a:r>
                      <a:endParaRPr lang="ru-RU" sz="100">
                        <a:solidFill>
                          <a:srgbClr val="424242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990" marR="1990" marT="1990" marB="1990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8139793"/>
                  </a:ext>
                </a:extLst>
              </a:tr>
              <a:tr h="56311">
                <a:tc>
                  <a:txBody>
                    <a:bodyPr/>
                    <a:lstStyle/>
                    <a:p>
                      <a:pPr algn="r"/>
                      <a:r>
                        <a:rPr lang="ru-RU" sz="100">
                          <a:solidFill>
                            <a:srgbClr val="AAAAAA"/>
                          </a:solidFill>
                          <a:effectLst/>
                          <a:latin typeface="tahoma" panose="020B0604030504040204" pitchFamily="34" charset="0"/>
                        </a:rPr>
                        <a:t>162</a:t>
                      </a:r>
                    </a:p>
                    <a:p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12.07.2014</a:t>
                      </a:r>
                    </a:p>
                    <a:p>
                      <a:pPr algn="ctr"/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1</a:t>
                      </a:r>
                    </a:p>
                  </a:txBody>
                  <a:tcPr marL="1990" marR="1990" marT="1990" marB="1990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" b="0" u="none" strike="noStrike">
                          <a:solidFill>
                            <a:srgbClr val="A12A30"/>
                          </a:solidFill>
                          <a:effectLst/>
                          <a:latin typeface="tahoma" panose="020B0604030504040204" pitchFamily="34" charset="0"/>
                        </a:rPr>
                        <a:t>1ое место Бирюса</a:t>
                      </a:r>
                      <a:endParaRPr lang="ru-RU" sz="100">
                        <a:solidFill>
                          <a:srgbClr val="424242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990" marR="1990" marT="1990" marB="1990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5788106"/>
                  </a:ext>
                </a:extLst>
              </a:tr>
              <a:tr h="56311">
                <a:tc>
                  <a:txBody>
                    <a:bodyPr/>
                    <a:lstStyle/>
                    <a:p>
                      <a:pPr algn="r"/>
                      <a:r>
                        <a:rPr lang="ru-RU" sz="100">
                          <a:solidFill>
                            <a:srgbClr val="AAAAAA"/>
                          </a:solidFill>
                          <a:effectLst/>
                          <a:latin typeface="tahoma" panose="020B0604030504040204" pitchFamily="34" charset="0"/>
                        </a:rPr>
                        <a:t>163</a:t>
                      </a:r>
                    </a:p>
                    <a:p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11.07.2014</a:t>
                      </a:r>
                    </a:p>
                    <a:p>
                      <a:pPr algn="ctr"/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4</a:t>
                      </a:r>
                    </a:p>
                  </a:txBody>
                  <a:tcPr marL="1990" marR="1990" marT="1990" marB="1990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" b="0" u="none" strike="noStrike">
                          <a:solidFill>
                            <a:srgbClr val="A12A30"/>
                          </a:solidFill>
                          <a:effectLst/>
                          <a:latin typeface="tahoma" panose="020B0604030504040204" pitchFamily="34" charset="0"/>
                        </a:rPr>
                        <a:t>ТИМ Бирюса Смена «Общество»</a:t>
                      </a:r>
                      <a:endParaRPr lang="ru-RU" sz="100">
                        <a:solidFill>
                          <a:srgbClr val="424242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990" marR="1990" marT="1990" marB="1990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8448335"/>
                  </a:ext>
                </a:extLst>
              </a:tr>
              <a:tr h="56311">
                <a:tc>
                  <a:txBody>
                    <a:bodyPr/>
                    <a:lstStyle/>
                    <a:p>
                      <a:pPr algn="r"/>
                      <a:r>
                        <a:rPr lang="ru-RU" sz="100">
                          <a:solidFill>
                            <a:srgbClr val="AAAAAA"/>
                          </a:solidFill>
                          <a:effectLst/>
                          <a:latin typeface="tahoma" panose="020B0604030504040204" pitchFamily="34" charset="0"/>
                        </a:rPr>
                        <a:t>164</a:t>
                      </a:r>
                    </a:p>
                    <a:p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27.06.2014</a:t>
                      </a:r>
                    </a:p>
                    <a:p>
                      <a:pPr algn="ctr"/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6</a:t>
                      </a:r>
                    </a:p>
                  </a:txBody>
                  <a:tcPr marL="1990" marR="1990" marT="1990" marB="1990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" b="0" u="none" strike="noStrike">
                          <a:solidFill>
                            <a:srgbClr val="A12A30"/>
                          </a:solidFill>
                          <a:effectLst/>
                          <a:latin typeface="tahoma" panose="020B0604030504040204" pitchFamily="34" charset="0"/>
                        </a:rPr>
                        <a:t>Торжественное принятие Клятвы Врача России выпускниками - 2014г.</a:t>
                      </a:r>
                      <a:endParaRPr lang="ru-RU" sz="100">
                        <a:solidFill>
                          <a:srgbClr val="424242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990" marR="1990" marT="1990" marB="1990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0685200"/>
                  </a:ext>
                </a:extLst>
              </a:tr>
              <a:tr h="56311">
                <a:tc>
                  <a:txBody>
                    <a:bodyPr/>
                    <a:lstStyle/>
                    <a:p>
                      <a:pPr algn="r"/>
                      <a:r>
                        <a:rPr lang="ru-RU" sz="100">
                          <a:solidFill>
                            <a:srgbClr val="AAAAAA"/>
                          </a:solidFill>
                          <a:effectLst/>
                          <a:latin typeface="tahoma" panose="020B0604030504040204" pitchFamily="34" charset="0"/>
                        </a:rPr>
                        <a:t>165</a:t>
                      </a:r>
                    </a:p>
                    <a:p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19.06.2014</a:t>
                      </a:r>
                    </a:p>
                    <a:p>
                      <a:pPr algn="ctr"/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3</a:t>
                      </a:r>
                    </a:p>
                  </a:txBody>
                  <a:tcPr marL="1990" marR="1990" marT="1990" marB="1990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" b="0" u="none" strike="noStrike">
                          <a:solidFill>
                            <a:srgbClr val="A12A30"/>
                          </a:solidFill>
                          <a:effectLst/>
                          <a:latin typeface="tahoma" panose="020B0604030504040204" pitchFamily="34" charset="0"/>
                        </a:rPr>
                        <a:t>Международный конгресс по нейронаукам</a:t>
                      </a:r>
                      <a:endParaRPr lang="ru-RU" sz="100">
                        <a:solidFill>
                          <a:srgbClr val="424242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990" marR="1990" marT="1990" marB="1990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8844920"/>
                  </a:ext>
                </a:extLst>
              </a:tr>
              <a:tr h="56311">
                <a:tc>
                  <a:txBody>
                    <a:bodyPr/>
                    <a:lstStyle/>
                    <a:p>
                      <a:pPr algn="r"/>
                      <a:r>
                        <a:rPr lang="ru-RU" sz="100">
                          <a:solidFill>
                            <a:srgbClr val="AAAAAA"/>
                          </a:solidFill>
                          <a:effectLst/>
                          <a:latin typeface="tahoma" panose="020B0604030504040204" pitchFamily="34" charset="0"/>
                        </a:rPr>
                        <a:t>166</a:t>
                      </a:r>
                    </a:p>
                    <a:p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16.06.2014</a:t>
                      </a:r>
                    </a:p>
                    <a:p>
                      <a:pPr algn="ctr"/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1</a:t>
                      </a:r>
                    </a:p>
                  </a:txBody>
                  <a:tcPr marL="1990" marR="1990" marT="1990" marB="1990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" b="0" u="none" strike="noStrike">
                          <a:solidFill>
                            <a:srgbClr val="A12A30"/>
                          </a:solidFill>
                          <a:effectLst/>
                          <a:latin typeface="tahoma" panose="020B0604030504040204" pitchFamily="34" charset="0"/>
                        </a:rPr>
                        <a:t>Мобильное приложение МВД России</a:t>
                      </a:r>
                      <a:endParaRPr lang="ru-RU" sz="100">
                        <a:solidFill>
                          <a:srgbClr val="424242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990" marR="1990" marT="1990" marB="1990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5882873"/>
                  </a:ext>
                </a:extLst>
              </a:tr>
              <a:tr h="39044">
                <a:tc>
                  <a:txBody>
                    <a:bodyPr/>
                    <a:lstStyle/>
                    <a:p>
                      <a:pPr algn="r"/>
                      <a:r>
                        <a:rPr lang="ru-RU" sz="100">
                          <a:solidFill>
                            <a:srgbClr val="AAAAAA"/>
                          </a:solidFill>
                          <a:effectLst/>
                          <a:latin typeface="tahoma" panose="020B0604030504040204" pitchFamily="34" charset="0"/>
                        </a:rPr>
                        <a:t>167</a:t>
                      </a:r>
                    </a:p>
                    <a:p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15.06.2014</a:t>
                      </a:r>
                    </a:p>
                  </a:txBody>
                  <a:tcPr marL="1990" marR="1990" marT="1990" marB="1990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" b="0" u="none" strike="noStrike">
                          <a:solidFill>
                            <a:srgbClr val="A12A30"/>
                          </a:solidFill>
                          <a:effectLst/>
                          <a:latin typeface="tahoma" panose="020B0604030504040204" pitchFamily="34" charset="0"/>
                        </a:rPr>
                        <a:t>Фестиваль "Живи с огнём"</a:t>
                      </a:r>
                      <a:endParaRPr lang="ru-RU" sz="100">
                        <a:solidFill>
                          <a:srgbClr val="424242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990" marR="1990" marT="1990" marB="1990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9169573"/>
                  </a:ext>
                </a:extLst>
              </a:tr>
              <a:tr h="39044">
                <a:tc>
                  <a:txBody>
                    <a:bodyPr/>
                    <a:lstStyle/>
                    <a:p>
                      <a:pPr algn="r"/>
                      <a:r>
                        <a:rPr lang="ru-RU" sz="100">
                          <a:solidFill>
                            <a:srgbClr val="AAAAAA"/>
                          </a:solidFill>
                          <a:effectLst/>
                          <a:latin typeface="tahoma" panose="020B0604030504040204" pitchFamily="34" charset="0"/>
                        </a:rPr>
                        <a:t>168</a:t>
                      </a:r>
                    </a:p>
                    <a:p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05.06.2014</a:t>
                      </a:r>
                    </a:p>
                  </a:txBody>
                  <a:tcPr marL="1990" marR="1990" marT="1990" marB="1990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" b="0" u="none" strike="noStrike">
                          <a:solidFill>
                            <a:srgbClr val="A12A30"/>
                          </a:solidFill>
                          <a:effectLst/>
                          <a:latin typeface="tahoma" panose="020B0604030504040204" pitchFamily="34" charset="0"/>
                        </a:rPr>
                        <a:t>Последний звонок на лечфаке</a:t>
                      </a:r>
                      <a:endParaRPr lang="ru-RU" sz="100">
                        <a:solidFill>
                          <a:srgbClr val="424242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990" marR="1990" marT="1990" marB="1990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1709798"/>
                  </a:ext>
                </a:extLst>
              </a:tr>
              <a:tr h="56311">
                <a:tc>
                  <a:txBody>
                    <a:bodyPr/>
                    <a:lstStyle/>
                    <a:p>
                      <a:pPr algn="r"/>
                      <a:r>
                        <a:rPr lang="ru-RU" sz="100">
                          <a:solidFill>
                            <a:srgbClr val="AAAAAA"/>
                          </a:solidFill>
                          <a:effectLst/>
                          <a:latin typeface="tahoma" panose="020B0604030504040204" pitchFamily="34" charset="0"/>
                        </a:rPr>
                        <a:t>169</a:t>
                      </a:r>
                    </a:p>
                    <a:p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31.05.2014</a:t>
                      </a:r>
                    </a:p>
                    <a:p>
                      <a:pPr algn="ctr"/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4</a:t>
                      </a:r>
                    </a:p>
                  </a:txBody>
                  <a:tcPr marL="1990" marR="1990" marT="1990" marB="1990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" b="0" u="none" strike="noStrike">
                          <a:solidFill>
                            <a:srgbClr val="A12A30"/>
                          </a:solidFill>
                          <a:effectLst/>
                          <a:latin typeface="tahoma" panose="020B0604030504040204" pitchFamily="34" charset="0"/>
                        </a:rPr>
                        <a:t>Встреча выпускников КрасГМУ со студентами</a:t>
                      </a:r>
                      <a:endParaRPr lang="ru-RU" sz="100">
                        <a:solidFill>
                          <a:srgbClr val="424242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990" marR="1990" marT="1990" marB="1990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4014000"/>
                  </a:ext>
                </a:extLst>
              </a:tr>
              <a:tr h="39044">
                <a:tc>
                  <a:txBody>
                    <a:bodyPr/>
                    <a:lstStyle/>
                    <a:p>
                      <a:pPr algn="r"/>
                      <a:r>
                        <a:rPr lang="ru-RU" sz="100">
                          <a:solidFill>
                            <a:srgbClr val="AAAAAA"/>
                          </a:solidFill>
                          <a:effectLst/>
                          <a:latin typeface="tahoma" panose="020B0604030504040204" pitchFamily="34" charset="0"/>
                        </a:rPr>
                        <a:t>170</a:t>
                      </a:r>
                    </a:p>
                    <a:p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20.05.2014</a:t>
                      </a:r>
                    </a:p>
                  </a:txBody>
                  <a:tcPr marL="1990" marR="1990" marT="1990" marB="1990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" b="0" u="none" strike="noStrike">
                          <a:solidFill>
                            <a:srgbClr val="A12A30"/>
                          </a:solidFill>
                          <a:effectLst/>
                          <a:latin typeface="tahoma" panose="020B0604030504040204" pitchFamily="34" charset="0"/>
                        </a:rPr>
                        <a:t>Председатель студенческого совета ФФМО</a:t>
                      </a:r>
                      <a:endParaRPr lang="ru-RU" sz="100">
                        <a:solidFill>
                          <a:srgbClr val="424242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990" marR="1990" marT="1990" marB="1990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7731337"/>
                  </a:ext>
                </a:extLst>
              </a:tr>
              <a:tr h="39044">
                <a:tc>
                  <a:txBody>
                    <a:bodyPr/>
                    <a:lstStyle/>
                    <a:p>
                      <a:pPr algn="r"/>
                      <a:r>
                        <a:rPr lang="ru-RU" sz="100">
                          <a:solidFill>
                            <a:srgbClr val="AAAAAA"/>
                          </a:solidFill>
                          <a:effectLst/>
                          <a:latin typeface="tahoma" panose="020B0604030504040204" pitchFamily="34" charset="0"/>
                        </a:rPr>
                        <a:t>171</a:t>
                      </a:r>
                    </a:p>
                    <a:p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19.05.2014</a:t>
                      </a:r>
                    </a:p>
                  </a:txBody>
                  <a:tcPr marL="1990" marR="1990" marT="1990" marB="1990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" b="0" u="none" strike="noStrike">
                          <a:solidFill>
                            <a:srgbClr val="A12A30"/>
                          </a:solidFill>
                          <a:effectLst/>
                          <a:latin typeface="tahoma" panose="020B0604030504040204" pitchFamily="34" charset="0"/>
                        </a:rPr>
                        <a:t>Всероссийский "Азимут"</a:t>
                      </a:r>
                      <a:endParaRPr lang="ru-RU" sz="100">
                        <a:solidFill>
                          <a:srgbClr val="424242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990" marR="1990" marT="1990" marB="1990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5520"/>
                  </a:ext>
                </a:extLst>
              </a:tr>
              <a:tr h="39044">
                <a:tc>
                  <a:txBody>
                    <a:bodyPr/>
                    <a:lstStyle/>
                    <a:p>
                      <a:pPr algn="r"/>
                      <a:r>
                        <a:rPr lang="ru-RU" sz="100">
                          <a:solidFill>
                            <a:srgbClr val="AAAAAA"/>
                          </a:solidFill>
                          <a:effectLst/>
                          <a:latin typeface="tahoma" panose="020B0604030504040204" pitchFamily="34" charset="0"/>
                        </a:rPr>
                        <a:t>172</a:t>
                      </a:r>
                    </a:p>
                    <a:p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14.05.2014</a:t>
                      </a:r>
                    </a:p>
                  </a:txBody>
                  <a:tcPr marL="1990" marR="1990" marT="1990" marB="1990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" b="0" u="none" strike="noStrike">
                          <a:solidFill>
                            <a:srgbClr val="A12A30"/>
                          </a:solidFill>
                          <a:effectLst/>
                          <a:latin typeface="tahoma" panose="020B0604030504040204" pitchFamily="34" charset="0"/>
                        </a:rPr>
                        <a:t>Участие в Шествии парада победы в честь "Дня победы"</a:t>
                      </a:r>
                      <a:endParaRPr lang="ru-RU" sz="100">
                        <a:solidFill>
                          <a:srgbClr val="424242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990" marR="1990" marT="1990" marB="1990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4941642"/>
                  </a:ext>
                </a:extLst>
              </a:tr>
              <a:tr h="39044">
                <a:tc>
                  <a:txBody>
                    <a:bodyPr/>
                    <a:lstStyle/>
                    <a:p>
                      <a:pPr algn="r"/>
                      <a:r>
                        <a:rPr lang="ru-RU" sz="100">
                          <a:solidFill>
                            <a:srgbClr val="AAAAAA"/>
                          </a:solidFill>
                          <a:effectLst/>
                          <a:latin typeface="tahoma" panose="020B0604030504040204" pitchFamily="34" charset="0"/>
                        </a:rPr>
                        <a:t>173</a:t>
                      </a:r>
                    </a:p>
                    <a:p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05.05.2014</a:t>
                      </a:r>
                    </a:p>
                  </a:txBody>
                  <a:tcPr marL="1990" marR="1990" marT="1990" marB="1990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" b="0" u="none" strike="noStrike">
                          <a:solidFill>
                            <a:srgbClr val="A12A30"/>
                          </a:solidFill>
                          <a:effectLst/>
                          <a:latin typeface="tahoma" panose="020B0604030504040204" pitchFamily="34" charset="0"/>
                        </a:rPr>
                        <a:t>Участие в Интеллектуальной Военно-патриотической игре</a:t>
                      </a:r>
                      <a:endParaRPr lang="ru-RU" sz="100">
                        <a:solidFill>
                          <a:srgbClr val="424242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990" marR="1990" marT="1990" marB="1990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440865"/>
                  </a:ext>
                </a:extLst>
              </a:tr>
              <a:tr h="39044">
                <a:tc>
                  <a:txBody>
                    <a:bodyPr/>
                    <a:lstStyle/>
                    <a:p>
                      <a:pPr algn="r"/>
                      <a:r>
                        <a:rPr lang="ru-RU" sz="100">
                          <a:solidFill>
                            <a:srgbClr val="AAAAAA"/>
                          </a:solidFill>
                          <a:effectLst/>
                          <a:latin typeface="tahoma" panose="020B0604030504040204" pitchFamily="34" charset="0"/>
                        </a:rPr>
                        <a:t>174</a:t>
                      </a:r>
                    </a:p>
                    <a:p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28.04.2014</a:t>
                      </a:r>
                    </a:p>
                  </a:txBody>
                  <a:tcPr marL="1990" marR="1990" marT="1990" marB="1990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" b="0" u="none" strike="noStrike">
                          <a:solidFill>
                            <a:srgbClr val="A12A30"/>
                          </a:solidFill>
                          <a:effectLst/>
                          <a:latin typeface="tahoma" panose="020B0604030504040204" pitchFamily="34" charset="0"/>
                        </a:rPr>
                        <a:t>Агитационныфй пробег №2 КрасГМУ</a:t>
                      </a:r>
                      <a:endParaRPr lang="ru-RU" sz="100">
                        <a:solidFill>
                          <a:srgbClr val="424242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990" marR="1990" marT="1990" marB="1990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7762281"/>
                  </a:ext>
                </a:extLst>
              </a:tr>
              <a:tr h="45151">
                <a:tc>
                  <a:txBody>
                    <a:bodyPr/>
                    <a:lstStyle/>
                    <a:p>
                      <a:pPr algn="r"/>
                      <a:r>
                        <a:rPr lang="ru-RU" sz="100">
                          <a:solidFill>
                            <a:srgbClr val="AAAAAA"/>
                          </a:solidFill>
                          <a:effectLst/>
                          <a:latin typeface="tahoma" panose="020B0604030504040204" pitchFamily="34" charset="0"/>
                        </a:rPr>
                        <a:t>175</a:t>
                      </a:r>
                    </a:p>
                    <a:p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26.04.2014</a:t>
                      </a:r>
                    </a:p>
                  </a:txBody>
                  <a:tcPr marL="1990" marR="1990" marT="1990" marB="1990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" b="0" u="none" strike="noStrike">
                          <a:solidFill>
                            <a:srgbClr val="A12A30"/>
                          </a:solidFill>
                          <a:effectLst/>
                          <a:latin typeface="tahoma" panose="020B0604030504040204" pitchFamily="34" charset="0"/>
                        </a:rPr>
                        <a:t>общегородской субботник "ЗА ЧИСТЫЙ ГОРОД,ЧИСТУЮ СИБИРЬ!"</a:t>
                      </a:r>
                      <a:endParaRPr lang="ru-RU" sz="100">
                        <a:solidFill>
                          <a:srgbClr val="424242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990" marR="1990" marT="1990" marB="1990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3095222"/>
                  </a:ext>
                </a:extLst>
              </a:tr>
              <a:tr h="45151">
                <a:tc>
                  <a:txBody>
                    <a:bodyPr/>
                    <a:lstStyle/>
                    <a:p>
                      <a:pPr algn="r"/>
                      <a:r>
                        <a:rPr lang="ru-RU" sz="100">
                          <a:solidFill>
                            <a:srgbClr val="AAAAAA"/>
                          </a:solidFill>
                          <a:effectLst/>
                          <a:latin typeface="tahoma" panose="020B0604030504040204" pitchFamily="34" charset="0"/>
                        </a:rPr>
                        <a:t>176</a:t>
                      </a:r>
                    </a:p>
                    <a:p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24.04.2014</a:t>
                      </a:r>
                    </a:p>
                  </a:txBody>
                  <a:tcPr marL="1990" marR="1990" marT="1990" marB="1990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" b="0" u="none" strike="noStrike">
                          <a:solidFill>
                            <a:srgbClr val="A12A30"/>
                          </a:solidFill>
                          <a:effectLst/>
                          <a:latin typeface="tahoma" panose="020B0604030504040204" pitchFamily="34" charset="0"/>
                        </a:rPr>
                        <a:t>Круглый стол с зам.министра спорта туризма и молодежной политики</a:t>
                      </a:r>
                      <a:endParaRPr lang="ru-RU" sz="100">
                        <a:solidFill>
                          <a:srgbClr val="424242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990" marR="1990" marT="1990" marB="1990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708985"/>
                  </a:ext>
                </a:extLst>
              </a:tr>
              <a:tr h="39044">
                <a:tc>
                  <a:txBody>
                    <a:bodyPr/>
                    <a:lstStyle/>
                    <a:p>
                      <a:pPr algn="r"/>
                      <a:r>
                        <a:rPr lang="ru-RU" sz="100">
                          <a:solidFill>
                            <a:srgbClr val="AAAAAA"/>
                          </a:solidFill>
                          <a:effectLst/>
                          <a:latin typeface="tahoma" panose="020B0604030504040204" pitchFamily="34" charset="0"/>
                        </a:rPr>
                        <a:t>177</a:t>
                      </a:r>
                    </a:p>
                    <a:p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09.04.2014</a:t>
                      </a:r>
                    </a:p>
                  </a:txBody>
                  <a:tcPr marL="1990" marR="1990" marT="1990" marB="1990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" b="0" u="none" strike="noStrike">
                          <a:solidFill>
                            <a:srgbClr val="A12A30"/>
                          </a:solidFill>
                          <a:effectLst/>
                          <a:latin typeface="tahoma" panose="020B0604030504040204" pitchFamily="34" charset="0"/>
                        </a:rPr>
                        <a:t>Встреча с Тацуо Ямамото.</a:t>
                      </a:r>
                      <a:endParaRPr lang="ru-RU" sz="100">
                        <a:solidFill>
                          <a:srgbClr val="424242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990" marR="1990" marT="1990" marB="1990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8902904"/>
                  </a:ext>
                </a:extLst>
              </a:tr>
              <a:tr h="39044">
                <a:tc>
                  <a:txBody>
                    <a:bodyPr/>
                    <a:lstStyle/>
                    <a:p>
                      <a:pPr algn="r"/>
                      <a:r>
                        <a:rPr lang="ru-RU" sz="100">
                          <a:solidFill>
                            <a:srgbClr val="AAAAAA"/>
                          </a:solidFill>
                          <a:effectLst/>
                          <a:latin typeface="tahoma" panose="020B0604030504040204" pitchFamily="34" charset="0"/>
                        </a:rPr>
                        <a:t>178</a:t>
                      </a:r>
                    </a:p>
                    <a:p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04.04.2014</a:t>
                      </a:r>
                    </a:p>
                  </a:txBody>
                  <a:tcPr marL="1990" marR="1990" marT="1990" marB="1990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" b="0" u="none" strike="noStrike">
                          <a:solidFill>
                            <a:srgbClr val="A12A30"/>
                          </a:solidFill>
                          <a:effectLst/>
                          <a:latin typeface="tahoma" panose="020B0604030504040204" pitchFamily="34" charset="0"/>
                        </a:rPr>
                        <a:t>Агитационный пробег №1 КрасГМУ</a:t>
                      </a:r>
                      <a:endParaRPr lang="ru-RU" sz="100">
                        <a:solidFill>
                          <a:srgbClr val="424242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990" marR="1990" marT="1990" marB="1990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4690633"/>
                  </a:ext>
                </a:extLst>
              </a:tr>
              <a:tr h="39044">
                <a:tc>
                  <a:txBody>
                    <a:bodyPr/>
                    <a:lstStyle/>
                    <a:p>
                      <a:pPr algn="r"/>
                      <a:r>
                        <a:rPr lang="ru-RU" sz="100">
                          <a:solidFill>
                            <a:srgbClr val="AAAAAA"/>
                          </a:solidFill>
                          <a:effectLst/>
                          <a:latin typeface="tahoma" panose="020B0604030504040204" pitchFamily="34" charset="0"/>
                        </a:rPr>
                        <a:t>179</a:t>
                      </a:r>
                    </a:p>
                    <a:p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30.03.2014</a:t>
                      </a:r>
                    </a:p>
                  </a:txBody>
                  <a:tcPr marL="1990" marR="1990" marT="1990" marB="1990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" b="0" u="none" strike="noStrike">
                          <a:solidFill>
                            <a:srgbClr val="A12A30"/>
                          </a:solidFill>
                          <a:effectLst/>
                          <a:latin typeface="tahoma" panose="020B0604030504040204" pitchFamily="34" charset="0"/>
                        </a:rPr>
                        <a:t>Публикация в газете "Медик"</a:t>
                      </a:r>
                      <a:endParaRPr lang="ru-RU" sz="100">
                        <a:solidFill>
                          <a:srgbClr val="424242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990" marR="1990" marT="1990" marB="1990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1604273"/>
                  </a:ext>
                </a:extLst>
              </a:tr>
              <a:tr h="39044">
                <a:tc>
                  <a:txBody>
                    <a:bodyPr/>
                    <a:lstStyle/>
                    <a:p>
                      <a:pPr algn="r"/>
                      <a:r>
                        <a:rPr lang="ru-RU" sz="100">
                          <a:solidFill>
                            <a:srgbClr val="AAAAAA"/>
                          </a:solidFill>
                          <a:effectLst/>
                          <a:latin typeface="tahoma" panose="020B0604030504040204" pitchFamily="34" charset="0"/>
                        </a:rPr>
                        <a:t>180</a:t>
                      </a:r>
                    </a:p>
                    <a:p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29.03.2014</a:t>
                      </a:r>
                    </a:p>
                  </a:txBody>
                  <a:tcPr marL="1990" marR="1990" marT="1990" marB="1990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" b="0" u="none" strike="noStrike">
                          <a:solidFill>
                            <a:srgbClr val="A12A30"/>
                          </a:solidFill>
                          <a:effectLst/>
                          <a:latin typeface="tahoma" panose="020B0604030504040204" pitchFamily="34" charset="0"/>
                        </a:rPr>
                        <a:t>День открытых дверей в КрасГМУ</a:t>
                      </a:r>
                      <a:endParaRPr lang="ru-RU" sz="100">
                        <a:solidFill>
                          <a:srgbClr val="424242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990" marR="1990" marT="1990" marB="1990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9788432"/>
                  </a:ext>
                </a:extLst>
              </a:tr>
              <a:tr h="39044">
                <a:tc>
                  <a:txBody>
                    <a:bodyPr/>
                    <a:lstStyle/>
                    <a:p>
                      <a:pPr algn="r"/>
                      <a:r>
                        <a:rPr lang="ru-RU" sz="100">
                          <a:solidFill>
                            <a:srgbClr val="AAAAAA"/>
                          </a:solidFill>
                          <a:effectLst/>
                          <a:latin typeface="tahoma" panose="020B0604030504040204" pitchFamily="34" charset="0"/>
                        </a:rPr>
                        <a:t>181</a:t>
                      </a:r>
                    </a:p>
                    <a:p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29.03.2014</a:t>
                      </a:r>
                    </a:p>
                  </a:txBody>
                  <a:tcPr marL="1990" marR="1990" marT="1990" marB="1990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" b="0" u="none" strike="noStrike">
                          <a:solidFill>
                            <a:srgbClr val="A12A30"/>
                          </a:solidFill>
                          <a:effectLst/>
                          <a:latin typeface="tahoma" panose="020B0604030504040204" pitchFamily="34" charset="0"/>
                        </a:rPr>
                        <a:t>Мисс СибГАУ</a:t>
                      </a:r>
                      <a:endParaRPr lang="ru-RU" sz="100">
                        <a:solidFill>
                          <a:srgbClr val="424242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990" marR="1990" marT="1990" marB="1990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6393464"/>
                  </a:ext>
                </a:extLst>
              </a:tr>
              <a:tr h="45151">
                <a:tc>
                  <a:txBody>
                    <a:bodyPr/>
                    <a:lstStyle/>
                    <a:p>
                      <a:pPr algn="r"/>
                      <a:r>
                        <a:rPr lang="ru-RU" sz="100">
                          <a:solidFill>
                            <a:srgbClr val="AAAAAA"/>
                          </a:solidFill>
                          <a:effectLst/>
                          <a:latin typeface="tahoma" panose="020B0604030504040204" pitchFamily="34" charset="0"/>
                        </a:rPr>
                        <a:t>182</a:t>
                      </a:r>
                    </a:p>
                    <a:p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27.03.2014</a:t>
                      </a:r>
                    </a:p>
                  </a:txBody>
                  <a:tcPr marL="1990" marR="1990" marT="1990" marB="1990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" b="0" u="none" strike="noStrike">
                          <a:solidFill>
                            <a:srgbClr val="A12A30"/>
                          </a:solidFill>
                          <a:effectLst/>
                          <a:latin typeface="tahoma" panose="020B0604030504040204" pitchFamily="34" charset="0"/>
                        </a:rPr>
                        <a:t>Участие в УИРс по биологии им. Шмальгаузена И.И. и Э.Геккеля</a:t>
                      </a:r>
                      <a:endParaRPr lang="ru-RU" sz="100">
                        <a:solidFill>
                          <a:srgbClr val="424242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990" marR="1990" marT="1990" marB="1990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4828571"/>
                  </a:ext>
                </a:extLst>
              </a:tr>
              <a:tr h="108114">
                <a:tc>
                  <a:txBody>
                    <a:bodyPr/>
                    <a:lstStyle/>
                    <a:p>
                      <a:pPr algn="r"/>
                      <a:r>
                        <a:rPr lang="ru-RU" sz="100">
                          <a:solidFill>
                            <a:srgbClr val="AAAAAA"/>
                          </a:solidFill>
                          <a:effectLst/>
                          <a:latin typeface="tahoma" panose="020B0604030504040204" pitchFamily="34" charset="0"/>
                        </a:rPr>
                        <a:t>183</a:t>
                      </a:r>
                    </a:p>
                    <a:p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23.03.2014</a:t>
                      </a:r>
                    </a:p>
                  </a:txBody>
                  <a:tcPr marL="1990" marR="1990" marT="1990" marB="1990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" b="0" u="none" strike="noStrike">
                          <a:solidFill>
                            <a:srgbClr val="A12A30"/>
                          </a:solidFill>
                          <a:effectLst/>
                          <a:latin typeface="tahoma" panose="020B0604030504040204" pitchFamily="34" charset="0"/>
                        </a:rPr>
                        <a:t>Организация и проведения спортивно-творческо-развлекательного квеста для студентов и преподаватей КрасГМУ в рамках мероприятия "Масленица 2014"</a:t>
                      </a:r>
                      <a:endParaRPr lang="ru-RU" sz="100">
                        <a:solidFill>
                          <a:srgbClr val="424242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990" marR="1990" marT="1990" marB="1990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7517153"/>
                  </a:ext>
                </a:extLst>
              </a:tr>
              <a:tr h="45151">
                <a:tc>
                  <a:txBody>
                    <a:bodyPr/>
                    <a:lstStyle/>
                    <a:p>
                      <a:pPr algn="r"/>
                      <a:r>
                        <a:rPr lang="ru-RU" sz="100">
                          <a:solidFill>
                            <a:srgbClr val="AAAAAA"/>
                          </a:solidFill>
                          <a:effectLst/>
                          <a:latin typeface="tahoma" panose="020B0604030504040204" pitchFamily="34" charset="0"/>
                        </a:rPr>
                        <a:t>184</a:t>
                      </a:r>
                    </a:p>
                    <a:p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23.03.2014</a:t>
                      </a:r>
                    </a:p>
                  </a:txBody>
                  <a:tcPr marL="1990" marR="1990" marT="1990" marB="1990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" b="0" u="none" strike="noStrike">
                          <a:solidFill>
                            <a:srgbClr val="A12A30"/>
                          </a:solidFill>
                          <a:effectLst/>
                          <a:latin typeface="tahoma" panose="020B0604030504040204" pitchFamily="34" charset="0"/>
                        </a:rPr>
                        <a:t>Международный студенческий фестиваль Студенчество без границ</a:t>
                      </a:r>
                      <a:endParaRPr lang="ru-RU" sz="100">
                        <a:solidFill>
                          <a:srgbClr val="424242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990" marR="1990" marT="1990" marB="1990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1948259"/>
                  </a:ext>
                </a:extLst>
              </a:tr>
              <a:tr h="56311">
                <a:tc>
                  <a:txBody>
                    <a:bodyPr/>
                    <a:lstStyle/>
                    <a:p>
                      <a:pPr algn="r"/>
                      <a:r>
                        <a:rPr lang="ru-RU" sz="100">
                          <a:solidFill>
                            <a:srgbClr val="AAAAAA"/>
                          </a:solidFill>
                          <a:effectLst/>
                          <a:latin typeface="tahoma" panose="020B0604030504040204" pitchFamily="34" charset="0"/>
                        </a:rPr>
                        <a:t>185</a:t>
                      </a:r>
                    </a:p>
                    <a:p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19.03.2014</a:t>
                      </a:r>
                    </a:p>
                  </a:txBody>
                  <a:tcPr marL="1990" marR="1990" marT="1990" marB="1990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" b="0" u="none" strike="noStrike">
                          <a:solidFill>
                            <a:srgbClr val="A12A30"/>
                          </a:solidFill>
                          <a:effectLst/>
                          <a:latin typeface="tahoma" panose="020B0604030504040204" pitchFamily="34" charset="0"/>
                        </a:rPr>
                        <a:t>Участник краевого движения в поддержку единства: "Семья и Ребёнок"</a:t>
                      </a:r>
                      <a:endParaRPr lang="ru-RU" sz="100">
                        <a:solidFill>
                          <a:srgbClr val="424242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990" marR="1990" marT="1990" marB="1990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4413886"/>
                  </a:ext>
                </a:extLst>
              </a:tr>
              <a:tr h="56311">
                <a:tc>
                  <a:txBody>
                    <a:bodyPr/>
                    <a:lstStyle/>
                    <a:p>
                      <a:pPr algn="r"/>
                      <a:r>
                        <a:rPr lang="ru-RU" sz="100">
                          <a:solidFill>
                            <a:srgbClr val="AAAAAA"/>
                          </a:solidFill>
                          <a:effectLst/>
                          <a:latin typeface="tahoma" panose="020B0604030504040204" pitchFamily="34" charset="0"/>
                        </a:rPr>
                        <a:t>186</a:t>
                      </a:r>
                    </a:p>
                    <a:p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13.03.2014</a:t>
                      </a:r>
                    </a:p>
                  </a:txBody>
                  <a:tcPr marL="1990" marR="1990" marT="1990" marB="1990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" b="0" u="none" strike="noStrike">
                          <a:solidFill>
                            <a:srgbClr val="A12A30"/>
                          </a:solidFill>
                          <a:effectLst/>
                          <a:latin typeface="tahoma" panose="020B0604030504040204" pitchFamily="34" charset="0"/>
                        </a:rPr>
                        <a:t>поддержка Крымскому государственному медицинскому университету</a:t>
                      </a:r>
                      <a:endParaRPr lang="ru-RU" sz="100">
                        <a:solidFill>
                          <a:srgbClr val="424242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990" marR="1990" marT="1990" marB="1990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7231161"/>
                  </a:ext>
                </a:extLst>
              </a:tr>
              <a:tr h="39044">
                <a:tc>
                  <a:txBody>
                    <a:bodyPr/>
                    <a:lstStyle/>
                    <a:p>
                      <a:pPr algn="r"/>
                      <a:r>
                        <a:rPr lang="ru-RU" sz="100">
                          <a:solidFill>
                            <a:srgbClr val="AAAAAA"/>
                          </a:solidFill>
                          <a:effectLst/>
                          <a:latin typeface="tahoma" panose="020B0604030504040204" pitchFamily="34" charset="0"/>
                        </a:rPr>
                        <a:t>187</a:t>
                      </a:r>
                    </a:p>
                    <a:p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11.03.2014</a:t>
                      </a:r>
                    </a:p>
                  </a:txBody>
                  <a:tcPr marL="1990" marR="1990" marT="1990" marB="1990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" b="0" u="none" strike="noStrike">
                          <a:solidFill>
                            <a:srgbClr val="A12A30"/>
                          </a:solidFill>
                          <a:effectLst/>
                          <a:latin typeface="tahoma" panose="020B0604030504040204" pitchFamily="34" charset="0"/>
                        </a:rPr>
                        <a:t>ДЕНЬ ДОНОРА в КрасГМУ</a:t>
                      </a:r>
                      <a:endParaRPr lang="ru-RU" sz="100">
                        <a:solidFill>
                          <a:srgbClr val="424242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990" marR="1990" marT="1990" marB="1990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2679314"/>
                  </a:ext>
                </a:extLst>
              </a:tr>
              <a:tr h="39044">
                <a:tc>
                  <a:txBody>
                    <a:bodyPr/>
                    <a:lstStyle/>
                    <a:p>
                      <a:pPr algn="r"/>
                      <a:r>
                        <a:rPr lang="ru-RU" sz="100">
                          <a:solidFill>
                            <a:srgbClr val="AAAAAA"/>
                          </a:solidFill>
                          <a:effectLst/>
                          <a:latin typeface="tahoma" panose="020B0604030504040204" pitchFamily="34" charset="0"/>
                        </a:rPr>
                        <a:t>188</a:t>
                      </a:r>
                    </a:p>
                    <a:p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27.02.2014</a:t>
                      </a:r>
                    </a:p>
                  </a:txBody>
                  <a:tcPr marL="1990" marR="1990" marT="1990" marB="1990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" b="0" u="none" strike="noStrike">
                          <a:solidFill>
                            <a:srgbClr val="A12A30"/>
                          </a:solidFill>
                          <a:effectLst/>
                          <a:latin typeface="tahoma" panose="020B0604030504040204" pitchFamily="34" charset="0"/>
                        </a:rPr>
                        <a:t>Участник Красноярского Экономического Форума 2014</a:t>
                      </a:r>
                      <a:endParaRPr lang="ru-RU" sz="100">
                        <a:solidFill>
                          <a:srgbClr val="424242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990" marR="1990" marT="1990" marB="1990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4821605"/>
                  </a:ext>
                </a:extLst>
              </a:tr>
              <a:tr h="45151">
                <a:tc>
                  <a:txBody>
                    <a:bodyPr/>
                    <a:lstStyle/>
                    <a:p>
                      <a:pPr algn="r"/>
                      <a:r>
                        <a:rPr lang="ru-RU" sz="100">
                          <a:solidFill>
                            <a:srgbClr val="AAAAAA"/>
                          </a:solidFill>
                          <a:effectLst/>
                          <a:latin typeface="tahoma" panose="020B0604030504040204" pitchFamily="34" charset="0"/>
                        </a:rPr>
                        <a:t>189</a:t>
                      </a:r>
                    </a:p>
                    <a:p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25.02.2014</a:t>
                      </a:r>
                    </a:p>
                  </a:txBody>
                  <a:tcPr marL="1990" marR="1990" marT="1990" marB="1990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" b="0" u="none" strike="noStrike">
                          <a:solidFill>
                            <a:srgbClr val="A12A30"/>
                          </a:solidFill>
                          <a:effectLst/>
                          <a:latin typeface="tahoma" panose="020B0604030504040204" pitchFamily="34" charset="0"/>
                        </a:rPr>
                        <a:t>Организация и участие в мероприятии "Ректорские посиделки"</a:t>
                      </a:r>
                      <a:endParaRPr lang="ru-RU" sz="100">
                        <a:solidFill>
                          <a:srgbClr val="424242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990" marR="1990" marT="1990" marB="1990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0702906"/>
                  </a:ext>
                </a:extLst>
              </a:tr>
              <a:tr h="56311">
                <a:tc>
                  <a:txBody>
                    <a:bodyPr/>
                    <a:lstStyle/>
                    <a:p>
                      <a:pPr algn="r"/>
                      <a:r>
                        <a:rPr lang="ru-RU" sz="100">
                          <a:solidFill>
                            <a:srgbClr val="AAAAAA"/>
                          </a:solidFill>
                          <a:effectLst/>
                          <a:latin typeface="tahoma" panose="020B0604030504040204" pitchFamily="34" charset="0"/>
                        </a:rPr>
                        <a:t>190</a:t>
                      </a:r>
                    </a:p>
                    <a:p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01.01.2014</a:t>
                      </a:r>
                    </a:p>
                  </a:txBody>
                  <a:tcPr marL="1990" marR="1990" marT="1990" marB="1990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" b="0" u="none" strike="noStrike">
                          <a:solidFill>
                            <a:srgbClr val="A12A30"/>
                          </a:solidFill>
                          <a:effectLst/>
                          <a:latin typeface="tahoma" panose="020B0604030504040204" pitchFamily="34" charset="0"/>
                        </a:rPr>
                        <a:t>Руководитель информационного сектора Студенческого Совета КрасГМУ</a:t>
                      </a:r>
                      <a:endParaRPr lang="ru-RU" sz="100">
                        <a:solidFill>
                          <a:srgbClr val="424242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990" marR="1990" marT="1990" marB="1990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2632862"/>
                  </a:ext>
                </a:extLst>
              </a:tr>
              <a:tr h="45151">
                <a:tc>
                  <a:txBody>
                    <a:bodyPr/>
                    <a:lstStyle/>
                    <a:p>
                      <a:pPr algn="r"/>
                      <a:r>
                        <a:rPr lang="ru-RU" sz="100">
                          <a:solidFill>
                            <a:srgbClr val="AAAAAA"/>
                          </a:solidFill>
                          <a:effectLst/>
                          <a:latin typeface="tahoma" panose="020B0604030504040204" pitchFamily="34" charset="0"/>
                        </a:rPr>
                        <a:t>191</a:t>
                      </a:r>
                    </a:p>
                    <a:p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01.01.2014</a:t>
                      </a:r>
                    </a:p>
                  </a:txBody>
                  <a:tcPr marL="1990" marR="1990" marT="1990" marB="1990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" b="0" u="none" strike="noStrike">
                          <a:solidFill>
                            <a:srgbClr val="A12A30"/>
                          </a:solidFill>
                          <a:effectLst/>
                          <a:latin typeface="tahoma" panose="020B0604030504040204" pitchFamily="34" charset="0"/>
                        </a:rPr>
                        <a:t>25-26.11.2013 Волонтер эстафеты олимпийского огня "Sochi 2014"</a:t>
                      </a:r>
                      <a:endParaRPr lang="ru-RU" sz="100">
                        <a:solidFill>
                          <a:srgbClr val="424242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990" marR="1990" marT="1990" marB="1990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7463022"/>
                  </a:ext>
                </a:extLst>
              </a:tr>
              <a:tr h="45151">
                <a:tc>
                  <a:txBody>
                    <a:bodyPr/>
                    <a:lstStyle/>
                    <a:p>
                      <a:pPr algn="r"/>
                      <a:r>
                        <a:rPr lang="ru-RU" sz="100">
                          <a:solidFill>
                            <a:srgbClr val="AAAAAA"/>
                          </a:solidFill>
                          <a:effectLst/>
                          <a:latin typeface="tahoma" panose="020B0604030504040204" pitchFamily="34" charset="0"/>
                        </a:rPr>
                        <a:t>192</a:t>
                      </a:r>
                    </a:p>
                    <a:p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01.01.2014</a:t>
                      </a:r>
                    </a:p>
                  </a:txBody>
                  <a:tcPr marL="1990" marR="1990" marT="1990" marB="1990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" b="0" u="none" strike="noStrike">
                          <a:solidFill>
                            <a:srgbClr val="A12A30"/>
                          </a:solidFill>
                          <a:effectLst/>
                          <a:latin typeface="tahoma" panose="020B0604030504040204" pitchFamily="34" charset="0"/>
                        </a:rPr>
                        <a:t>3.12.2013 Участие в мероприятии "Интеллектуальные игры"</a:t>
                      </a:r>
                      <a:endParaRPr lang="ru-RU" sz="100">
                        <a:solidFill>
                          <a:srgbClr val="424242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990" marR="1990" marT="1990" marB="1990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9763328"/>
                  </a:ext>
                </a:extLst>
              </a:tr>
              <a:tr h="33288">
                <a:tc gridSpan="2">
                  <a:txBody>
                    <a:bodyPr/>
                    <a:lstStyle/>
                    <a:p>
                      <a:r>
                        <a:rPr lang="ru-RU" sz="100" b="1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2013</a:t>
                      </a:r>
                    </a:p>
                  </a:txBody>
                  <a:tcPr marL="1990" marR="1990" marT="1990" marB="1990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FED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6186053"/>
                  </a:ext>
                </a:extLst>
              </a:tr>
              <a:tr h="56311">
                <a:tc>
                  <a:txBody>
                    <a:bodyPr/>
                    <a:lstStyle/>
                    <a:p>
                      <a:pPr algn="r"/>
                      <a:r>
                        <a:rPr lang="ru-RU" sz="100">
                          <a:solidFill>
                            <a:srgbClr val="AAAAAA"/>
                          </a:solidFill>
                          <a:effectLst/>
                          <a:latin typeface="tahoma" panose="020B0604030504040204" pitchFamily="34" charset="0"/>
                        </a:rPr>
                        <a:t>193</a:t>
                      </a:r>
                    </a:p>
                    <a:p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27.12.2013</a:t>
                      </a:r>
                    </a:p>
                  </a:txBody>
                  <a:tcPr marL="1990" marR="1990" marT="1990" marB="1990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" b="0" u="none" strike="noStrike">
                          <a:solidFill>
                            <a:srgbClr val="A12A30"/>
                          </a:solidFill>
                          <a:effectLst/>
                          <a:latin typeface="tahoma" panose="020B0604030504040204" pitchFamily="34" charset="0"/>
                        </a:rPr>
                        <a:t>Организация предновогоднего празднования на базе 96 мед. сан. части</a:t>
                      </a:r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 </a:t>
                      </a:r>
                      <a:r>
                        <a:rPr lang="ru-RU" sz="100" b="0" u="none" strike="noStrike">
                          <a:solidFill>
                            <a:srgbClr val="EE7D05"/>
                          </a:solidFill>
                          <a:effectLst/>
                          <a:latin typeface="tahoma" panose="020B0604030504040204" pitchFamily="34" charset="0"/>
                          <a:hlinkClick r:id="rId6"/>
                        </a:rPr>
                        <a:t>▲</a:t>
                      </a:r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 </a:t>
                      </a:r>
                      <a:r>
                        <a:rPr lang="ru-RU" sz="100" b="1" u="none" strike="noStrike">
                          <a:solidFill>
                            <a:srgbClr val="F2615E"/>
                          </a:solidFill>
                          <a:effectLst/>
                          <a:latin typeface="tahoma" panose="020B0604030504040204" pitchFamily="34" charset="0"/>
                          <a:hlinkClick r:id="rId7" tooltip="Удалить"/>
                        </a:rPr>
                        <a:t>x</a:t>
                      </a:r>
                      <a:endParaRPr lang="ru-RU" sz="100">
                        <a:solidFill>
                          <a:srgbClr val="424242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990" marR="1990" marT="1990" marB="1990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5192501"/>
                  </a:ext>
                </a:extLst>
              </a:tr>
              <a:tr h="39044">
                <a:tc>
                  <a:txBody>
                    <a:bodyPr/>
                    <a:lstStyle/>
                    <a:p>
                      <a:pPr algn="r"/>
                      <a:r>
                        <a:rPr lang="ru-RU" sz="100">
                          <a:solidFill>
                            <a:srgbClr val="AAAAAA"/>
                          </a:solidFill>
                          <a:effectLst/>
                          <a:latin typeface="tahoma" panose="020B0604030504040204" pitchFamily="34" charset="0"/>
                        </a:rPr>
                        <a:t>194</a:t>
                      </a:r>
                    </a:p>
                    <a:p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26.12.2013</a:t>
                      </a:r>
                    </a:p>
                  </a:txBody>
                  <a:tcPr marL="1990" marR="1990" marT="1990" marB="1990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" b="0" u="none" strike="noStrike">
                          <a:solidFill>
                            <a:srgbClr val="A12A30"/>
                          </a:solidFill>
                          <a:effectLst/>
                          <a:latin typeface="tahoma" panose="020B0604030504040204" pitchFamily="34" charset="0"/>
                        </a:rPr>
                        <a:t>Фестиваля русской народной кухни</a:t>
                      </a:r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 </a:t>
                      </a:r>
                      <a:r>
                        <a:rPr lang="ru-RU" sz="100" b="0" u="none" strike="noStrike">
                          <a:solidFill>
                            <a:srgbClr val="EE7D05"/>
                          </a:solidFill>
                          <a:effectLst/>
                          <a:latin typeface="tahoma" panose="020B0604030504040204" pitchFamily="34" charset="0"/>
                          <a:hlinkClick r:id="rId8"/>
                        </a:rPr>
                        <a:t>▲</a:t>
                      </a:r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 </a:t>
                      </a:r>
                      <a:r>
                        <a:rPr lang="ru-RU" sz="100" b="1" u="none" strike="noStrike">
                          <a:solidFill>
                            <a:srgbClr val="F2615E"/>
                          </a:solidFill>
                          <a:effectLst/>
                          <a:latin typeface="tahoma" panose="020B0604030504040204" pitchFamily="34" charset="0"/>
                          <a:hlinkClick r:id="rId9" tooltip="Удалить"/>
                        </a:rPr>
                        <a:t>x</a:t>
                      </a:r>
                      <a:endParaRPr lang="ru-RU" sz="100">
                        <a:solidFill>
                          <a:srgbClr val="424242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990" marR="1990" marT="1990" marB="1990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9058119"/>
                  </a:ext>
                </a:extLst>
              </a:tr>
              <a:tr h="39044">
                <a:tc>
                  <a:txBody>
                    <a:bodyPr/>
                    <a:lstStyle/>
                    <a:p>
                      <a:pPr algn="r"/>
                      <a:r>
                        <a:rPr lang="ru-RU" sz="100">
                          <a:solidFill>
                            <a:srgbClr val="AAAAAA"/>
                          </a:solidFill>
                          <a:effectLst/>
                          <a:latin typeface="tahoma" panose="020B0604030504040204" pitchFamily="34" charset="0"/>
                        </a:rPr>
                        <a:t>195</a:t>
                      </a:r>
                    </a:p>
                    <a:p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20.12.2013</a:t>
                      </a:r>
                    </a:p>
                  </a:txBody>
                  <a:tcPr marL="1990" marR="1990" marT="1990" marB="1990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" b="0" u="none" strike="noStrike">
                          <a:solidFill>
                            <a:srgbClr val="A12A30"/>
                          </a:solidFill>
                          <a:effectLst/>
                          <a:latin typeface="tahoma" panose="020B0604030504040204" pitchFamily="34" charset="0"/>
                        </a:rPr>
                        <a:t>Благотворительный Фестиваль Международной Кухни</a:t>
                      </a:r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 </a:t>
                      </a:r>
                      <a:r>
                        <a:rPr lang="ru-RU" sz="100" b="0" u="none" strike="noStrike">
                          <a:solidFill>
                            <a:srgbClr val="EE7D05"/>
                          </a:solidFill>
                          <a:effectLst/>
                          <a:latin typeface="tahoma" panose="020B0604030504040204" pitchFamily="34" charset="0"/>
                          <a:hlinkClick r:id="rId10"/>
                        </a:rPr>
                        <a:t>▲</a:t>
                      </a:r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 </a:t>
                      </a:r>
                      <a:r>
                        <a:rPr lang="ru-RU" sz="100" b="1" u="none" strike="noStrike">
                          <a:solidFill>
                            <a:srgbClr val="F2615E"/>
                          </a:solidFill>
                          <a:effectLst/>
                          <a:latin typeface="tahoma" panose="020B0604030504040204" pitchFamily="34" charset="0"/>
                          <a:hlinkClick r:id="rId11" tooltip="Удалить"/>
                        </a:rPr>
                        <a:t>x</a:t>
                      </a:r>
                      <a:endParaRPr lang="ru-RU" sz="100">
                        <a:solidFill>
                          <a:srgbClr val="424242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990" marR="1990" marT="1990" marB="1990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587098"/>
                  </a:ext>
                </a:extLst>
              </a:tr>
              <a:tr h="73579">
                <a:tc>
                  <a:txBody>
                    <a:bodyPr/>
                    <a:lstStyle/>
                    <a:p>
                      <a:pPr algn="r"/>
                      <a:r>
                        <a:rPr lang="ru-RU" sz="100">
                          <a:solidFill>
                            <a:srgbClr val="AAAAAA"/>
                          </a:solidFill>
                          <a:effectLst/>
                          <a:latin typeface="tahoma" panose="020B0604030504040204" pitchFamily="34" charset="0"/>
                        </a:rPr>
                        <a:t>196</a:t>
                      </a:r>
                    </a:p>
                    <a:p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16.12.2013</a:t>
                      </a:r>
                    </a:p>
                  </a:txBody>
                  <a:tcPr marL="1990" marR="1990" marT="1990" marB="1990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" b="0" u="none" strike="noStrike">
                          <a:solidFill>
                            <a:srgbClr val="A12A30"/>
                          </a:solidFill>
                          <a:effectLst/>
                          <a:latin typeface="tahoma" panose="020B0604030504040204" pitchFamily="34" charset="0"/>
                        </a:rPr>
                        <a:t>Капитан команды 1ого курса в олимпиаде: «Клинический уход в профессиональной деятельности врача и социального работника»</a:t>
                      </a:r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 </a:t>
                      </a:r>
                      <a:r>
                        <a:rPr lang="ru-RU" sz="100" b="0" u="none" strike="noStrike">
                          <a:solidFill>
                            <a:srgbClr val="EE7D05"/>
                          </a:solidFill>
                          <a:effectLst/>
                          <a:latin typeface="tahoma" panose="020B0604030504040204" pitchFamily="34" charset="0"/>
                          <a:hlinkClick r:id="rId12"/>
                        </a:rPr>
                        <a:t>▲</a:t>
                      </a:r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 </a:t>
                      </a:r>
                      <a:r>
                        <a:rPr lang="ru-RU" sz="100" b="1" u="none" strike="noStrike">
                          <a:solidFill>
                            <a:srgbClr val="F2615E"/>
                          </a:solidFill>
                          <a:effectLst/>
                          <a:latin typeface="tahoma" panose="020B0604030504040204" pitchFamily="34" charset="0"/>
                          <a:hlinkClick r:id="rId13" tooltip="Удалить"/>
                        </a:rPr>
                        <a:t>x</a:t>
                      </a:r>
                      <a:endParaRPr lang="ru-RU" sz="100">
                        <a:solidFill>
                          <a:srgbClr val="424242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990" marR="1990" marT="1990" marB="1990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6134071"/>
                  </a:ext>
                </a:extLst>
              </a:tr>
              <a:tr h="39044">
                <a:tc>
                  <a:txBody>
                    <a:bodyPr/>
                    <a:lstStyle/>
                    <a:p>
                      <a:pPr algn="r"/>
                      <a:r>
                        <a:rPr lang="ru-RU" sz="100">
                          <a:solidFill>
                            <a:srgbClr val="AAAAAA"/>
                          </a:solidFill>
                          <a:effectLst/>
                          <a:latin typeface="tahoma" panose="020B0604030504040204" pitchFamily="34" charset="0"/>
                        </a:rPr>
                        <a:t>197</a:t>
                      </a:r>
                    </a:p>
                    <a:p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14.12.2013</a:t>
                      </a:r>
                    </a:p>
                  </a:txBody>
                  <a:tcPr marL="1990" marR="1990" marT="1990" marB="1990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" b="0" u="none" strike="noStrike">
                          <a:solidFill>
                            <a:srgbClr val="A12A30"/>
                          </a:solidFill>
                          <a:effectLst/>
                          <a:latin typeface="tahoma" panose="020B0604030504040204" pitchFamily="34" charset="0"/>
                        </a:rPr>
                        <a:t>Ежегодный конкурс новогодних колпачков</a:t>
                      </a:r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 </a:t>
                      </a:r>
                      <a:r>
                        <a:rPr lang="ru-RU" sz="100" b="0" u="none" strike="noStrike">
                          <a:solidFill>
                            <a:srgbClr val="EE7D05"/>
                          </a:solidFill>
                          <a:effectLst/>
                          <a:latin typeface="tahoma" panose="020B0604030504040204" pitchFamily="34" charset="0"/>
                          <a:hlinkClick r:id="rId14"/>
                        </a:rPr>
                        <a:t>▲</a:t>
                      </a:r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 </a:t>
                      </a:r>
                      <a:r>
                        <a:rPr lang="ru-RU" sz="100" b="1" u="none" strike="noStrike">
                          <a:solidFill>
                            <a:srgbClr val="F2615E"/>
                          </a:solidFill>
                          <a:effectLst/>
                          <a:latin typeface="tahoma" panose="020B0604030504040204" pitchFamily="34" charset="0"/>
                          <a:hlinkClick r:id="rId15" tooltip="Удалить"/>
                        </a:rPr>
                        <a:t>x</a:t>
                      </a:r>
                      <a:endParaRPr lang="ru-RU" sz="100">
                        <a:solidFill>
                          <a:srgbClr val="424242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990" marR="1990" marT="1990" marB="1990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1137750"/>
                  </a:ext>
                </a:extLst>
              </a:tr>
              <a:tr h="39044">
                <a:tc>
                  <a:txBody>
                    <a:bodyPr/>
                    <a:lstStyle/>
                    <a:p>
                      <a:pPr algn="r"/>
                      <a:r>
                        <a:rPr lang="ru-RU" sz="100">
                          <a:solidFill>
                            <a:srgbClr val="AAAAAA"/>
                          </a:solidFill>
                          <a:effectLst/>
                          <a:latin typeface="tahoma" panose="020B0604030504040204" pitchFamily="34" charset="0"/>
                        </a:rPr>
                        <a:t>198</a:t>
                      </a:r>
                    </a:p>
                    <a:p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11.12.2013</a:t>
                      </a:r>
                    </a:p>
                  </a:txBody>
                  <a:tcPr marL="1990" marR="1990" marT="1990" marB="1990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" b="0" u="none" strike="noStrike">
                          <a:solidFill>
                            <a:srgbClr val="A12A30"/>
                          </a:solidFill>
                          <a:effectLst/>
                          <a:latin typeface="tahoma" panose="020B0604030504040204" pitchFamily="34" charset="0"/>
                        </a:rPr>
                        <a:t>Олимпиада по информатике</a:t>
                      </a:r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 </a:t>
                      </a:r>
                      <a:r>
                        <a:rPr lang="ru-RU" sz="100" b="0" u="none" strike="noStrike">
                          <a:solidFill>
                            <a:srgbClr val="EE7D05"/>
                          </a:solidFill>
                          <a:effectLst/>
                          <a:latin typeface="tahoma" panose="020B0604030504040204" pitchFamily="34" charset="0"/>
                          <a:hlinkClick r:id="rId16"/>
                        </a:rPr>
                        <a:t>▲</a:t>
                      </a:r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 </a:t>
                      </a:r>
                      <a:r>
                        <a:rPr lang="en-US" sz="100" b="1" u="none" strike="noStrike">
                          <a:solidFill>
                            <a:srgbClr val="F2615E"/>
                          </a:solidFill>
                          <a:effectLst/>
                          <a:latin typeface="tahoma" panose="020B0604030504040204" pitchFamily="34" charset="0"/>
                          <a:hlinkClick r:id="rId17" tooltip="Удалить"/>
                        </a:rPr>
                        <a:t>x</a:t>
                      </a:r>
                      <a:endParaRPr lang="en-US" sz="100">
                        <a:solidFill>
                          <a:srgbClr val="424242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990" marR="1990" marT="1990" marB="1990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7613252"/>
                  </a:ext>
                </a:extLst>
              </a:tr>
              <a:tr h="39044">
                <a:tc>
                  <a:txBody>
                    <a:bodyPr/>
                    <a:lstStyle/>
                    <a:p>
                      <a:pPr algn="r"/>
                      <a:r>
                        <a:rPr lang="ru-RU" sz="100">
                          <a:solidFill>
                            <a:srgbClr val="AAAAAA"/>
                          </a:solidFill>
                          <a:effectLst/>
                          <a:latin typeface="tahoma" panose="020B0604030504040204" pitchFamily="34" charset="0"/>
                        </a:rPr>
                        <a:t>199</a:t>
                      </a:r>
                    </a:p>
                    <a:p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10.12.2013</a:t>
                      </a:r>
                    </a:p>
                  </a:txBody>
                  <a:tcPr marL="1990" marR="1990" marT="1990" marB="1990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" b="0" u="none" strike="noStrike">
                          <a:solidFill>
                            <a:srgbClr val="A12A30"/>
                          </a:solidFill>
                          <a:effectLst/>
                          <a:latin typeface="tahoma" panose="020B0604030504040204" pitchFamily="34" charset="0"/>
                        </a:rPr>
                        <a:t>Оранизация семинара "Основы Деловой Коммуникации"</a:t>
                      </a:r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 </a:t>
                      </a:r>
                      <a:r>
                        <a:rPr lang="ru-RU" sz="100" b="0" u="none" strike="noStrike">
                          <a:solidFill>
                            <a:srgbClr val="EE7D05"/>
                          </a:solidFill>
                          <a:effectLst/>
                          <a:latin typeface="tahoma" panose="020B0604030504040204" pitchFamily="34" charset="0"/>
                          <a:hlinkClick r:id="rId18"/>
                        </a:rPr>
                        <a:t>▲</a:t>
                      </a:r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 </a:t>
                      </a:r>
                      <a:r>
                        <a:rPr lang="ru-RU" sz="100" b="1" u="none" strike="noStrike">
                          <a:solidFill>
                            <a:srgbClr val="F2615E"/>
                          </a:solidFill>
                          <a:effectLst/>
                          <a:latin typeface="tahoma" panose="020B0604030504040204" pitchFamily="34" charset="0"/>
                          <a:hlinkClick r:id="rId19" tooltip="Удалить"/>
                        </a:rPr>
                        <a:t>x</a:t>
                      </a:r>
                      <a:endParaRPr lang="ru-RU" sz="100">
                        <a:solidFill>
                          <a:srgbClr val="424242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990" marR="1990" marT="1990" marB="1990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2723100"/>
                  </a:ext>
                </a:extLst>
              </a:tr>
              <a:tr h="39044">
                <a:tc>
                  <a:txBody>
                    <a:bodyPr/>
                    <a:lstStyle/>
                    <a:p>
                      <a:pPr algn="r"/>
                      <a:r>
                        <a:rPr lang="ru-RU" sz="100">
                          <a:solidFill>
                            <a:srgbClr val="AAAAAA"/>
                          </a:solidFill>
                          <a:effectLst/>
                          <a:latin typeface="tahoma" panose="020B0604030504040204" pitchFamily="34" charset="0"/>
                        </a:rPr>
                        <a:t>200</a:t>
                      </a:r>
                    </a:p>
                    <a:p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06.12.2013</a:t>
                      </a:r>
                    </a:p>
                  </a:txBody>
                  <a:tcPr marL="1990" marR="1990" marT="1990" marB="1990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" b="0" u="none" strike="noStrike">
                          <a:solidFill>
                            <a:srgbClr val="A12A30"/>
                          </a:solidFill>
                          <a:effectLst/>
                          <a:latin typeface="tahoma" panose="020B0604030504040204" pitchFamily="34" charset="0"/>
                        </a:rPr>
                        <a:t>Посещение детского дома "Родничок"</a:t>
                      </a:r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 </a:t>
                      </a:r>
                      <a:r>
                        <a:rPr lang="ru-RU" sz="100" b="0" u="none" strike="noStrike">
                          <a:solidFill>
                            <a:srgbClr val="EE7D05"/>
                          </a:solidFill>
                          <a:effectLst/>
                          <a:latin typeface="tahoma" panose="020B0604030504040204" pitchFamily="34" charset="0"/>
                          <a:hlinkClick r:id="rId20"/>
                        </a:rPr>
                        <a:t>▲</a:t>
                      </a:r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 </a:t>
                      </a:r>
                      <a:r>
                        <a:rPr lang="ru-RU" sz="100" b="1" u="none" strike="noStrike">
                          <a:solidFill>
                            <a:srgbClr val="F2615E"/>
                          </a:solidFill>
                          <a:effectLst/>
                          <a:latin typeface="tahoma" panose="020B0604030504040204" pitchFamily="34" charset="0"/>
                          <a:hlinkClick r:id="rId21" tooltip="Удалить"/>
                        </a:rPr>
                        <a:t>x</a:t>
                      </a:r>
                      <a:endParaRPr lang="ru-RU" sz="100">
                        <a:solidFill>
                          <a:srgbClr val="424242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990" marR="1990" marT="1990" marB="1990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582189"/>
                  </a:ext>
                </a:extLst>
              </a:tr>
              <a:tr h="45151">
                <a:tc>
                  <a:txBody>
                    <a:bodyPr/>
                    <a:lstStyle/>
                    <a:p>
                      <a:pPr algn="r"/>
                      <a:r>
                        <a:rPr lang="ru-RU" sz="100">
                          <a:solidFill>
                            <a:srgbClr val="AAAAAA"/>
                          </a:solidFill>
                          <a:effectLst/>
                          <a:latin typeface="tahoma" panose="020B0604030504040204" pitchFamily="34" charset="0"/>
                        </a:rPr>
                        <a:t>201</a:t>
                      </a:r>
                    </a:p>
                    <a:p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26.11.2013</a:t>
                      </a:r>
                    </a:p>
                  </a:txBody>
                  <a:tcPr marL="1990" marR="1990" marT="1990" marB="1990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" b="0" u="none" strike="noStrike">
                          <a:solidFill>
                            <a:srgbClr val="A12A30"/>
                          </a:solidFill>
                          <a:effectLst/>
                          <a:latin typeface="tahoma" panose="020B0604030504040204" pitchFamily="34" charset="0"/>
                        </a:rPr>
                        <a:t>Волонтёр Эстафеты Олимпийского огня в Красноярске</a:t>
                      </a:r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 </a:t>
                      </a:r>
                      <a:r>
                        <a:rPr lang="ru-RU" sz="100" b="0" u="none" strike="noStrike">
                          <a:solidFill>
                            <a:srgbClr val="EE7D05"/>
                          </a:solidFill>
                          <a:effectLst/>
                          <a:latin typeface="tahoma" panose="020B0604030504040204" pitchFamily="34" charset="0"/>
                          <a:hlinkClick r:id="rId22"/>
                        </a:rPr>
                        <a:t>▲</a:t>
                      </a:r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 </a:t>
                      </a:r>
                      <a:r>
                        <a:rPr lang="ru-RU" sz="100" b="1" u="none" strike="noStrike">
                          <a:solidFill>
                            <a:srgbClr val="F2615E"/>
                          </a:solidFill>
                          <a:effectLst/>
                          <a:latin typeface="tahoma" panose="020B0604030504040204" pitchFamily="34" charset="0"/>
                          <a:hlinkClick r:id="rId23" tooltip="Удалить"/>
                        </a:rPr>
                        <a:t>x</a:t>
                      </a:r>
                      <a:endParaRPr lang="ru-RU" sz="100">
                        <a:solidFill>
                          <a:srgbClr val="424242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990" marR="1990" marT="1990" marB="1990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5910377"/>
                  </a:ext>
                </a:extLst>
              </a:tr>
              <a:tr h="39044">
                <a:tc>
                  <a:txBody>
                    <a:bodyPr/>
                    <a:lstStyle/>
                    <a:p>
                      <a:pPr algn="r"/>
                      <a:r>
                        <a:rPr lang="ru-RU" sz="100">
                          <a:solidFill>
                            <a:srgbClr val="AAAAAA"/>
                          </a:solidFill>
                          <a:effectLst/>
                          <a:latin typeface="tahoma" panose="020B0604030504040204" pitchFamily="34" charset="0"/>
                        </a:rPr>
                        <a:t>202</a:t>
                      </a:r>
                    </a:p>
                    <a:p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23.11.2013</a:t>
                      </a:r>
                    </a:p>
                  </a:txBody>
                  <a:tcPr marL="1990" marR="1990" marT="1990" marB="1990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" b="0" u="none" strike="noStrike">
                          <a:solidFill>
                            <a:srgbClr val="A12A30"/>
                          </a:solidFill>
                          <a:effectLst/>
                          <a:latin typeface="tahoma" panose="020B0604030504040204" pitchFamily="34" charset="0"/>
                        </a:rPr>
                        <a:t>День Рождение университета 71 летие</a:t>
                      </a:r>
                      <a:endParaRPr lang="ru-RU" sz="100">
                        <a:solidFill>
                          <a:srgbClr val="424242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990" marR="1990" marT="1990" marB="1990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1574432"/>
                  </a:ext>
                </a:extLst>
              </a:tr>
              <a:tr h="39044">
                <a:tc>
                  <a:txBody>
                    <a:bodyPr/>
                    <a:lstStyle/>
                    <a:p>
                      <a:pPr algn="r"/>
                      <a:r>
                        <a:rPr lang="ru-RU" sz="100">
                          <a:solidFill>
                            <a:srgbClr val="AAAAAA"/>
                          </a:solidFill>
                          <a:effectLst/>
                          <a:latin typeface="tahoma" panose="020B0604030504040204" pitchFamily="34" charset="0"/>
                        </a:rPr>
                        <a:t>203</a:t>
                      </a:r>
                    </a:p>
                    <a:p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22.11.2013</a:t>
                      </a:r>
                    </a:p>
                  </a:txBody>
                  <a:tcPr marL="1990" marR="1990" marT="1990" marB="1990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" b="0" u="none" strike="noStrike">
                          <a:solidFill>
                            <a:srgbClr val="A12A30"/>
                          </a:solidFill>
                          <a:effectLst/>
                          <a:latin typeface="tahoma" panose="020B0604030504040204" pitchFamily="34" charset="0"/>
                        </a:rPr>
                        <a:t>Посещение детского дома "Росток"</a:t>
                      </a:r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 </a:t>
                      </a:r>
                      <a:r>
                        <a:rPr lang="ru-RU" sz="100" b="0" u="none" strike="noStrike">
                          <a:solidFill>
                            <a:srgbClr val="EE7D05"/>
                          </a:solidFill>
                          <a:effectLst/>
                          <a:latin typeface="tahoma" panose="020B0604030504040204" pitchFamily="34" charset="0"/>
                          <a:hlinkClick r:id="rId24"/>
                        </a:rPr>
                        <a:t>▲</a:t>
                      </a:r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 </a:t>
                      </a:r>
                      <a:r>
                        <a:rPr lang="ru-RU" sz="100" b="1" u="none" strike="noStrike">
                          <a:solidFill>
                            <a:srgbClr val="F2615E"/>
                          </a:solidFill>
                          <a:effectLst/>
                          <a:latin typeface="tahoma" panose="020B0604030504040204" pitchFamily="34" charset="0"/>
                          <a:hlinkClick r:id="rId25" tooltip="Удалить"/>
                        </a:rPr>
                        <a:t>x</a:t>
                      </a:r>
                      <a:endParaRPr lang="ru-RU" sz="100">
                        <a:solidFill>
                          <a:srgbClr val="424242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990" marR="1990" marT="1990" marB="1990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3802206"/>
                  </a:ext>
                </a:extLst>
              </a:tr>
              <a:tr h="39044">
                <a:tc>
                  <a:txBody>
                    <a:bodyPr/>
                    <a:lstStyle/>
                    <a:p>
                      <a:pPr algn="r"/>
                      <a:r>
                        <a:rPr lang="ru-RU" sz="100">
                          <a:solidFill>
                            <a:srgbClr val="AAAAAA"/>
                          </a:solidFill>
                          <a:effectLst/>
                          <a:latin typeface="tahoma" panose="020B0604030504040204" pitchFamily="34" charset="0"/>
                        </a:rPr>
                        <a:t>204</a:t>
                      </a:r>
                    </a:p>
                    <a:p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21.11.2013</a:t>
                      </a:r>
                    </a:p>
                  </a:txBody>
                  <a:tcPr marL="1990" marR="1990" marT="1990" marB="1990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" b="0" u="none" strike="noStrike">
                          <a:solidFill>
                            <a:srgbClr val="A12A30"/>
                          </a:solidFill>
                          <a:effectLst/>
                          <a:latin typeface="tahoma" panose="020B0604030504040204" pitchFamily="34" charset="0"/>
                        </a:rPr>
                        <a:t>День против курения</a:t>
                      </a:r>
                      <a:endParaRPr lang="ru-RU" sz="100">
                        <a:solidFill>
                          <a:srgbClr val="424242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990" marR="1990" marT="1990" marB="1990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7502799"/>
                  </a:ext>
                </a:extLst>
              </a:tr>
              <a:tr h="39044">
                <a:tc>
                  <a:txBody>
                    <a:bodyPr/>
                    <a:lstStyle/>
                    <a:p>
                      <a:pPr algn="r"/>
                      <a:r>
                        <a:rPr lang="ru-RU" sz="100">
                          <a:solidFill>
                            <a:srgbClr val="AAAAAA"/>
                          </a:solidFill>
                          <a:effectLst/>
                          <a:latin typeface="tahoma" panose="020B0604030504040204" pitchFamily="34" charset="0"/>
                        </a:rPr>
                        <a:t>205</a:t>
                      </a:r>
                    </a:p>
                    <a:p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15.11.2013</a:t>
                      </a:r>
                    </a:p>
                  </a:txBody>
                  <a:tcPr marL="1990" marR="1990" marT="1990" marB="1990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" b="0" u="none" strike="noStrike">
                          <a:solidFill>
                            <a:srgbClr val="A12A30"/>
                          </a:solidFill>
                          <a:effectLst/>
                          <a:latin typeface="tahoma" panose="020B0604030504040204" pitchFamily="34" charset="0"/>
                        </a:rPr>
                        <a:t>Школа Студенческого Актива КрасГМУ "Лидер 11" 1 день</a:t>
                      </a:r>
                      <a:endParaRPr lang="ru-RU" sz="100">
                        <a:solidFill>
                          <a:srgbClr val="424242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990" marR="1990" marT="1990" marB="1990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5787532"/>
                  </a:ext>
                </a:extLst>
              </a:tr>
              <a:tr h="39044">
                <a:tc>
                  <a:txBody>
                    <a:bodyPr/>
                    <a:lstStyle/>
                    <a:p>
                      <a:pPr algn="r"/>
                      <a:r>
                        <a:rPr lang="ru-RU" sz="100">
                          <a:solidFill>
                            <a:srgbClr val="AAAAAA"/>
                          </a:solidFill>
                          <a:effectLst/>
                          <a:latin typeface="tahoma" panose="020B0604030504040204" pitchFamily="34" charset="0"/>
                        </a:rPr>
                        <a:t>206</a:t>
                      </a:r>
                    </a:p>
                    <a:p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14.11.2013</a:t>
                      </a:r>
                    </a:p>
                  </a:txBody>
                  <a:tcPr marL="1990" marR="1990" marT="1990" marB="1990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" b="0" u="none" strike="noStrike">
                          <a:solidFill>
                            <a:srgbClr val="A12A30"/>
                          </a:solidFill>
                          <a:effectLst/>
                          <a:latin typeface="tahoma" panose="020B0604030504040204" pitchFamily="34" charset="0"/>
                        </a:rPr>
                        <a:t>Молодежная неделя КМФ</a:t>
                      </a:r>
                      <a:endParaRPr lang="ru-RU" sz="100">
                        <a:solidFill>
                          <a:srgbClr val="424242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990" marR="1990" marT="1990" marB="1990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4636756"/>
                  </a:ext>
                </a:extLst>
              </a:tr>
              <a:tr h="39044">
                <a:tc>
                  <a:txBody>
                    <a:bodyPr/>
                    <a:lstStyle/>
                    <a:p>
                      <a:pPr algn="r"/>
                      <a:r>
                        <a:rPr lang="ru-RU" sz="100">
                          <a:solidFill>
                            <a:srgbClr val="AAAAAA"/>
                          </a:solidFill>
                          <a:effectLst/>
                          <a:latin typeface="tahoma" panose="020B0604030504040204" pitchFamily="34" charset="0"/>
                        </a:rPr>
                        <a:t>207</a:t>
                      </a:r>
                    </a:p>
                    <a:p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11.11.2013</a:t>
                      </a:r>
                    </a:p>
                  </a:txBody>
                  <a:tcPr marL="1990" marR="1990" marT="1990" marB="1990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" b="0" u="none" strike="noStrike">
                          <a:solidFill>
                            <a:srgbClr val="A12A30"/>
                          </a:solidFill>
                          <a:effectLst/>
                          <a:latin typeface="tahoma" panose="020B0604030504040204" pitchFamily="34" charset="0"/>
                        </a:rPr>
                        <a:t>Подготовка ко Деню Рождению университета 71 летие</a:t>
                      </a:r>
                      <a:endParaRPr lang="ru-RU" sz="100">
                        <a:solidFill>
                          <a:srgbClr val="424242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990" marR="1990" marT="1990" marB="1990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2779725"/>
                  </a:ext>
                </a:extLst>
              </a:tr>
              <a:tr h="39044">
                <a:tc>
                  <a:txBody>
                    <a:bodyPr/>
                    <a:lstStyle/>
                    <a:p>
                      <a:pPr algn="r"/>
                      <a:r>
                        <a:rPr lang="ru-RU" sz="100">
                          <a:solidFill>
                            <a:srgbClr val="AAAAAA"/>
                          </a:solidFill>
                          <a:effectLst/>
                          <a:latin typeface="tahoma" panose="020B0604030504040204" pitchFamily="34" charset="0"/>
                        </a:rPr>
                        <a:t>208</a:t>
                      </a:r>
                    </a:p>
                    <a:p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06.11.2013</a:t>
                      </a:r>
                    </a:p>
                  </a:txBody>
                  <a:tcPr marL="1990" marR="1990" marT="1990" marB="1990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" b="0" u="none" strike="noStrike">
                          <a:solidFill>
                            <a:srgbClr val="A12A30"/>
                          </a:solidFill>
                          <a:effectLst/>
                          <a:latin typeface="tahoma" panose="020B0604030504040204" pitchFamily="34" charset="0"/>
                        </a:rPr>
                        <a:t>Семинар Д.А.Россиева</a:t>
                      </a:r>
                      <a:endParaRPr lang="ru-RU" sz="100">
                        <a:solidFill>
                          <a:srgbClr val="424242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990" marR="1990" marT="1990" marB="1990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9429509"/>
                  </a:ext>
                </a:extLst>
              </a:tr>
              <a:tr h="39044">
                <a:tc>
                  <a:txBody>
                    <a:bodyPr/>
                    <a:lstStyle/>
                    <a:p>
                      <a:pPr algn="r"/>
                      <a:r>
                        <a:rPr lang="ru-RU" sz="100">
                          <a:solidFill>
                            <a:srgbClr val="AAAAAA"/>
                          </a:solidFill>
                          <a:effectLst/>
                          <a:latin typeface="tahoma" panose="020B0604030504040204" pitchFamily="34" charset="0"/>
                        </a:rPr>
                        <a:t>209</a:t>
                      </a:r>
                    </a:p>
                    <a:p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01.11.2013</a:t>
                      </a:r>
                    </a:p>
                  </a:txBody>
                  <a:tcPr marL="1990" marR="1990" marT="1990" marB="1990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" b="0" u="none" strike="noStrike">
                          <a:solidFill>
                            <a:srgbClr val="A12A30"/>
                          </a:solidFill>
                          <a:effectLst/>
                          <a:latin typeface="tahoma" panose="020B0604030504040204" pitchFamily="34" charset="0"/>
                        </a:rPr>
                        <a:t>Красноярская Ярмарка Книжной Культуры (КРЯКК)</a:t>
                      </a:r>
                      <a:endParaRPr lang="ru-RU" sz="100">
                        <a:solidFill>
                          <a:srgbClr val="424242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990" marR="1990" marT="1990" marB="1990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1553049"/>
                  </a:ext>
                </a:extLst>
              </a:tr>
              <a:tr h="39044">
                <a:tc>
                  <a:txBody>
                    <a:bodyPr/>
                    <a:lstStyle/>
                    <a:p>
                      <a:pPr algn="r"/>
                      <a:r>
                        <a:rPr lang="ru-RU" sz="100">
                          <a:solidFill>
                            <a:srgbClr val="AAAAAA"/>
                          </a:solidFill>
                          <a:effectLst/>
                          <a:latin typeface="tahoma" panose="020B0604030504040204" pitchFamily="34" charset="0"/>
                        </a:rPr>
                        <a:t>210</a:t>
                      </a:r>
                    </a:p>
                    <a:p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01.11.2013</a:t>
                      </a:r>
                    </a:p>
                  </a:txBody>
                  <a:tcPr marL="1990" marR="1990" marT="1990" marB="1990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" b="0" u="none" strike="noStrike">
                          <a:solidFill>
                            <a:srgbClr val="A12A30"/>
                          </a:solidFill>
                          <a:effectLst/>
                          <a:latin typeface="tahoma" panose="020B0604030504040204" pitchFamily="34" charset="0"/>
                        </a:rPr>
                        <a:t>Конкурс "Улыбка меда"</a:t>
                      </a:r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 </a:t>
                      </a:r>
                      <a:r>
                        <a:rPr lang="ru-RU" sz="100" b="0" u="none" strike="noStrike">
                          <a:solidFill>
                            <a:srgbClr val="EE7D05"/>
                          </a:solidFill>
                          <a:effectLst/>
                          <a:latin typeface="tahoma" panose="020B0604030504040204" pitchFamily="34" charset="0"/>
                          <a:hlinkClick r:id="rId26"/>
                        </a:rPr>
                        <a:t>▲</a:t>
                      </a:r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 </a:t>
                      </a:r>
                      <a:r>
                        <a:rPr lang="en-US" sz="100" b="1" u="none" strike="noStrike">
                          <a:solidFill>
                            <a:srgbClr val="F2615E"/>
                          </a:solidFill>
                          <a:effectLst/>
                          <a:latin typeface="tahoma" panose="020B0604030504040204" pitchFamily="34" charset="0"/>
                          <a:hlinkClick r:id="rId27" tooltip="Удалить"/>
                        </a:rPr>
                        <a:t>x</a:t>
                      </a:r>
                      <a:endParaRPr lang="en-US" sz="100">
                        <a:solidFill>
                          <a:srgbClr val="424242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990" marR="1990" marT="1990" marB="1990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652330"/>
                  </a:ext>
                </a:extLst>
              </a:tr>
              <a:tr h="39044">
                <a:tc>
                  <a:txBody>
                    <a:bodyPr/>
                    <a:lstStyle/>
                    <a:p>
                      <a:pPr algn="r"/>
                      <a:r>
                        <a:rPr lang="ru-RU" sz="100">
                          <a:solidFill>
                            <a:srgbClr val="AAAAAA"/>
                          </a:solidFill>
                          <a:effectLst/>
                          <a:latin typeface="tahoma" panose="020B0604030504040204" pitchFamily="34" charset="0"/>
                        </a:rPr>
                        <a:t>211</a:t>
                      </a:r>
                    </a:p>
                    <a:p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29.10.2013</a:t>
                      </a:r>
                    </a:p>
                  </a:txBody>
                  <a:tcPr marL="1990" marR="1990" marT="1990" marB="1990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" b="0" u="none" strike="noStrike">
                          <a:solidFill>
                            <a:srgbClr val="A12A30"/>
                          </a:solidFill>
                          <a:effectLst/>
                          <a:latin typeface="tahoma" panose="020B0604030504040204" pitchFamily="34" charset="0"/>
                        </a:rPr>
                        <a:t>Юбилей Е.И. Прахина</a:t>
                      </a:r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 </a:t>
                      </a:r>
                      <a:r>
                        <a:rPr lang="ru-RU" sz="100" b="0" u="none" strike="noStrike">
                          <a:solidFill>
                            <a:srgbClr val="EE7D05"/>
                          </a:solidFill>
                          <a:effectLst/>
                          <a:latin typeface="tahoma" panose="020B0604030504040204" pitchFamily="34" charset="0"/>
                          <a:hlinkClick r:id="rId28"/>
                        </a:rPr>
                        <a:t>▲</a:t>
                      </a:r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 </a:t>
                      </a:r>
                      <a:r>
                        <a:rPr lang="en-US" sz="100" b="1" u="none" strike="noStrike">
                          <a:solidFill>
                            <a:srgbClr val="F2615E"/>
                          </a:solidFill>
                          <a:effectLst/>
                          <a:latin typeface="tahoma" panose="020B0604030504040204" pitchFamily="34" charset="0"/>
                          <a:hlinkClick r:id="rId29" tooltip="Удалить"/>
                        </a:rPr>
                        <a:t>x</a:t>
                      </a:r>
                      <a:endParaRPr lang="en-US" sz="100">
                        <a:solidFill>
                          <a:srgbClr val="424242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990" marR="1990" marT="1990" marB="1990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9824233"/>
                  </a:ext>
                </a:extLst>
              </a:tr>
              <a:tr h="39044">
                <a:tc>
                  <a:txBody>
                    <a:bodyPr/>
                    <a:lstStyle/>
                    <a:p>
                      <a:pPr algn="r"/>
                      <a:r>
                        <a:rPr lang="ru-RU" sz="100">
                          <a:solidFill>
                            <a:srgbClr val="AAAAAA"/>
                          </a:solidFill>
                          <a:effectLst/>
                          <a:latin typeface="tahoma" panose="020B0604030504040204" pitchFamily="34" charset="0"/>
                        </a:rPr>
                        <a:t>212</a:t>
                      </a:r>
                    </a:p>
                    <a:p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23.10.2013</a:t>
                      </a:r>
                    </a:p>
                  </a:txBody>
                  <a:tcPr marL="1990" marR="1990" marT="1990" marB="1990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" b="0" u="none" strike="noStrike">
                          <a:solidFill>
                            <a:srgbClr val="A12A30"/>
                          </a:solidFill>
                          <a:effectLst/>
                          <a:latin typeface="tahoma" panose="020B0604030504040204" pitchFamily="34" charset="0"/>
                        </a:rPr>
                        <a:t>День первокурсника КрасГМУ 2013</a:t>
                      </a:r>
                      <a:endParaRPr lang="ru-RU" sz="100">
                        <a:solidFill>
                          <a:srgbClr val="424242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990" marR="1990" marT="1990" marB="1990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3528090"/>
                  </a:ext>
                </a:extLst>
              </a:tr>
              <a:tr h="39044">
                <a:tc>
                  <a:txBody>
                    <a:bodyPr/>
                    <a:lstStyle/>
                    <a:p>
                      <a:pPr algn="r"/>
                      <a:r>
                        <a:rPr lang="ru-RU" sz="100">
                          <a:solidFill>
                            <a:srgbClr val="AAAAAA"/>
                          </a:solidFill>
                          <a:effectLst/>
                          <a:latin typeface="tahoma" panose="020B0604030504040204" pitchFamily="34" charset="0"/>
                        </a:rPr>
                        <a:t>213</a:t>
                      </a:r>
                    </a:p>
                    <a:p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18.10.2013</a:t>
                      </a:r>
                    </a:p>
                  </a:txBody>
                  <a:tcPr marL="1990" marR="1990" marT="1990" marB="1990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" b="0" u="none" strike="noStrike">
                          <a:solidFill>
                            <a:srgbClr val="A12A30"/>
                          </a:solidFill>
                          <a:effectLst/>
                          <a:latin typeface="tahoma" panose="020B0604030504040204" pitchFamily="34" charset="0"/>
                        </a:rPr>
                        <a:t>Выставка itCOM МВДЦ "Сибирь" Универсиада 2019</a:t>
                      </a:r>
                      <a:endParaRPr lang="ru-RU" sz="100">
                        <a:solidFill>
                          <a:srgbClr val="424242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990" marR="1990" marT="1990" marB="1990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8543689"/>
                  </a:ext>
                </a:extLst>
              </a:tr>
              <a:tr h="58995">
                <a:tc>
                  <a:txBody>
                    <a:bodyPr/>
                    <a:lstStyle/>
                    <a:p>
                      <a:pPr algn="r"/>
                      <a:r>
                        <a:rPr lang="ru-RU" sz="100">
                          <a:solidFill>
                            <a:srgbClr val="AAAAAA"/>
                          </a:solidFill>
                          <a:effectLst/>
                          <a:latin typeface="tahoma" panose="020B0604030504040204" pitchFamily="34" charset="0"/>
                        </a:rPr>
                        <a:t>214</a:t>
                      </a:r>
                    </a:p>
                    <a:p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17.10.2013</a:t>
                      </a:r>
                    </a:p>
                  </a:txBody>
                  <a:tcPr marL="1990" marR="1990" marT="1990" marB="1990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" b="0" u="none" strike="noStrike">
                          <a:solidFill>
                            <a:srgbClr val="A12A30"/>
                          </a:solidFill>
                          <a:effectLst/>
                          <a:latin typeface="tahoma" panose="020B0604030504040204" pitchFamily="34" charset="0"/>
                        </a:rPr>
                        <a:t>Выборы председателя Студенческого совета и создание Совета обучающихся КрасГМУ</a:t>
                      </a:r>
                      <a:endParaRPr lang="ru-RU" sz="100">
                        <a:solidFill>
                          <a:srgbClr val="424242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990" marR="1990" marT="1990" marB="1990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0946989"/>
                  </a:ext>
                </a:extLst>
              </a:tr>
              <a:tr h="39044">
                <a:tc>
                  <a:txBody>
                    <a:bodyPr/>
                    <a:lstStyle/>
                    <a:p>
                      <a:pPr algn="r"/>
                      <a:r>
                        <a:rPr lang="ru-RU" sz="100">
                          <a:solidFill>
                            <a:srgbClr val="AAAAAA"/>
                          </a:solidFill>
                          <a:effectLst/>
                          <a:latin typeface="tahoma" panose="020B0604030504040204" pitchFamily="34" charset="0"/>
                        </a:rPr>
                        <a:t>215</a:t>
                      </a:r>
                    </a:p>
                    <a:p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16.10.2013</a:t>
                      </a:r>
                    </a:p>
                  </a:txBody>
                  <a:tcPr marL="1990" marR="1990" marT="1990" marB="1990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" b="0" u="none" strike="noStrike">
                          <a:solidFill>
                            <a:srgbClr val="A12A30"/>
                          </a:solidFill>
                          <a:effectLst/>
                          <a:latin typeface="tahoma" panose="020B0604030504040204" pitchFamily="34" charset="0"/>
                        </a:rPr>
                        <a:t>Игры Что? Где? Когда?</a:t>
                      </a:r>
                      <a:endParaRPr lang="ru-RU" sz="100">
                        <a:solidFill>
                          <a:srgbClr val="424242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990" marR="1990" marT="1990" marB="1990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5017492"/>
                  </a:ext>
                </a:extLst>
              </a:tr>
              <a:tr h="39044">
                <a:tc>
                  <a:txBody>
                    <a:bodyPr/>
                    <a:lstStyle/>
                    <a:p>
                      <a:pPr algn="r"/>
                      <a:r>
                        <a:rPr lang="ru-RU" sz="100">
                          <a:solidFill>
                            <a:srgbClr val="AAAAAA"/>
                          </a:solidFill>
                          <a:effectLst/>
                          <a:latin typeface="tahoma" panose="020B0604030504040204" pitchFamily="34" charset="0"/>
                        </a:rPr>
                        <a:t>216</a:t>
                      </a:r>
                    </a:p>
                    <a:p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16.10.2013</a:t>
                      </a:r>
                    </a:p>
                  </a:txBody>
                  <a:tcPr marL="1990" marR="1990" marT="1990" marB="1990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" b="0" u="none" strike="noStrike">
                          <a:solidFill>
                            <a:srgbClr val="A12A30"/>
                          </a:solidFill>
                          <a:effectLst/>
                          <a:latin typeface="tahoma" panose="020B0604030504040204" pitchFamily="34" charset="0"/>
                        </a:rPr>
                        <a:t>Прасковьин день в Музее-усадьбе В.И.Сурикова</a:t>
                      </a:r>
                      <a:endParaRPr lang="ru-RU" sz="100">
                        <a:solidFill>
                          <a:srgbClr val="424242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990" marR="1990" marT="1990" marB="1990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0575292"/>
                  </a:ext>
                </a:extLst>
              </a:tr>
              <a:tr h="39044">
                <a:tc>
                  <a:txBody>
                    <a:bodyPr/>
                    <a:lstStyle/>
                    <a:p>
                      <a:pPr algn="r"/>
                      <a:r>
                        <a:rPr lang="ru-RU" sz="100">
                          <a:solidFill>
                            <a:srgbClr val="AAAAAA"/>
                          </a:solidFill>
                          <a:effectLst/>
                          <a:latin typeface="tahoma" panose="020B0604030504040204" pitchFamily="34" charset="0"/>
                        </a:rPr>
                        <a:t>217</a:t>
                      </a:r>
                    </a:p>
                    <a:p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16.10.2013</a:t>
                      </a:r>
                    </a:p>
                  </a:txBody>
                  <a:tcPr marL="1990" marR="1990" marT="1990" marB="1990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" b="0" u="none" strike="noStrike">
                          <a:solidFill>
                            <a:srgbClr val="A12A30"/>
                          </a:solidFill>
                          <a:effectLst/>
                          <a:latin typeface="tahoma" panose="020B0604030504040204" pitchFamily="34" charset="0"/>
                        </a:rPr>
                        <a:t>Выставка </a:t>
                      </a:r>
                      <a:r>
                        <a:rPr lang="en-US" sz="100" b="0" u="none" strike="noStrike">
                          <a:solidFill>
                            <a:srgbClr val="A12A30"/>
                          </a:solidFill>
                          <a:effectLst/>
                          <a:latin typeface="tahoma" panose="020B0604030504040204" pitchFamily="34" charset="0"/>
                        </a:rPr>
                        <a:t>itCOM </a:t>
                      </a:r>
                      <a:r>
                        <a:rPr lang="ru-RU" sz="100" b="0" u="none" strike="noStrike">
                          <a:solidFill>
                            <a:srgbClr val="A12A30"/>
                          </a:solidFill>
                          <a:effectLst/>
                          <a:latin typeface="tahoma" panose="020B0604030504040204" pitchFamily="34" charset="0"/>
                        </a:rPr>
                        <a:t>МВДЦ "Сибирь"</a:t>
                      </a:r>
                      <a:endParaRPr lang="ru-RU" sz="100">
                        <a:solidFill>
                          <a:srgbClr val="424242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990" marR="1990" marT="1990" marB="1990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8961087"/>
                  </a:ext>
                </a:extLst>
              </a:tr>
              <a:tr h="39044">
                <a:tc>
                  <a:txBody>
                    <a:bodyPr/>
                    <a:lstStyle/>
                    <a:p>
                      <a:pPr algn="r"/>
                      <a:r>
                        <a:rPr lang="ru-RU" sz="100">
                          <a:solidFill>
                            <a:srgbClr val="AAAAAA"/>
                          </a:solidFill>
                          <a:effectLst/>
                          <a:latin typeface="tahoma" panose="020B0604030504040204" pitchFamily="34" charset="0"/>
                        </a:rPr>
                        <a:t>218</a:t>
                      </a:r>
                    </a:p>
                    <a:p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11.10.2013</a:t>
                      </a:r>
                    </a:p>
                  </a:txBody>
                  <a:tcPr marL="1990" marR="1990" marT="1990" marB="1990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" b="0" u="none" strike="noStrike">
                          <a:solidFill>
                            <a:srgbClr val="A12A30"/>
                          </a:solidFill>
                          <a:effectLst/>
                          <a:latin typeface="tahoma" panose="020B0604030504040204" pitchFamily="34" charset="0"/>
                        </a:rPr>
                        <a:t>Веревочный курс для активов молодежных организаций</a:t>
                      </a:r>
                      <a:endParaRPr lang="ru-RU" sz="100">
                        <a:solidFill>
                          <a:srgbClr val="424242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990" marR="1990" marT="1990" marB="1990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4865814"/>
                  </a:ext>
                </a:extLst>
              </a:tr>
              <a:tr h="39044">
                <a:tc>
                  <a:txBody>
                    <a:bodyPr/>
                    <a:lstStyle/>
                    <a:p>
                      <a:pPr algn="r"/>
                      <a:r>
                        <a:rPr lang="ru-RU" sz="100">
                          <a:solidFill>
                            <a:srgbClr val="AAAAAA"/>
                          </a:solidFill>
                          <a:effectLst/>
                          <a:latin typeface="tahoma" panose="020B0604030504040204" pitchFamily="34" charset="0"/>
                        </a:rPr>
                        <a:t>219</a:t>
                      </a:r>
                    </a:p>
                    <a:p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05.10.2013</a:t>
                      </a:r>
                    </a:p>
                  </a:txBody>
                  <a:tcPr marL="1990" marR="1990" marT="1990" marB="1990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" b="0" u="none" strike="noStrike">
                          <a:solidFill>
                            <a:srgbClr val="A12A30"/>
                          </a:solidFill>
                          <a:effectLst/>
                          <a:latin typeface="tahoma" panose="020B0604030504040204" pitchFamily="34" charset="0"/>
                        </a:rPr>
                        <a:t>День Учителя</a:t>
                      </a:r>
                      <a:endParaRPr lang="ru-RU" sz="100">
                        <a:solidFill>
                          <a:srgbClr val="424242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990" marR="1990" marT="1990" marB="1990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4795996"/>
                  </a:ext>
                </a:extLst>
              </a:tr>
              <a:tr h="39044">
                <a:tc>
                  <a:txBody>
                    <a:bodyPr/>
                    <a:lstStyle/>
                    <a:p>
                      <a:pPr algn="r"/>
                      <a:r>
                        <a:rPr lang="ru-RU" sz="100">
                          <a:solidFill>
                            <a:srgbClr val="AAAAAA"/>
                          </a:solidFill>
                          <a:effectLst/>
                          <a:latin typeface="tahoma" panose="020B0604030504040204" pitchFamily="34" charset="0"/>
                        </a:rPr>
                        <a:t>220</a:t>
                      </a:r>
                    </a:p>
                    <a:p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05.10.2013</a:t>
                      </a:r>
                    </a:p>
                  </a:txBody>
                  <a:tcPr marL="1990" marR="1990" marT="1990" marB="1990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" b="0" u="none" strike="noStrike">
                          <a:solidFill>
                            <a:srgbClr val="A12A30"/>
                          </a:solidFill>
                          <a:effectLst/>
                          <a:latin typeface="tahoma" panose="020B0604030504040204" pitchFamily="34" charset="0"/>
                        </a:rPr>
                        <a:t>День открытых дверей КрасГМУ 2013</a:t>
                      </a:r>
                      <a:endParaRPr lang="ru-RU" sz="100">
                        <a:solidFill>
                          <a:srgbClr val="424242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990" marR="1990" marT="1990" marB="1990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1818336"/>
                  </a:ext>
                </a:extLst>
              </a:tr>
              <a:tr h="39044">
                <a:tc>
                  <a:txBody>
                    <a:bodyPr/>
                    <a:lstStyle/>
                    <a:p>
                      <a:pPr algn="r"/>
                      <a:r>
                        <a:rPr lang="ru-RU" sz="100">
                          <a:solidFill>
                            <a:srgbClr val="AAAAAA"/>
                          </a:solidFill>
                          <a:effectLst/>
                          <a:latin typeface="tahoma" panose="020B0604030504040204" pitchFamily="34" charset="0"/>
                        </a:rPr>
                        <a:t>221</a:t>
                      </a:r>
                    </a:p>
                    <a:p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21.09.2013</a:t>
                      </a:r>
                    </a:p>
                  </a:txBody>
                  <a:tcPr marL="1990" marR="1990" marT="1990" marB="1990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" b="0" u="none" strike="noStrike">
                          <a:solidFill>
                            <a:srgbClr val="A12A30"/>
                          </a:solidFill>
                          <a:effectLst/>
                          <a:latin typeface="tahoma" panose="020B0604030504040204" pitchFamily="34" charset="0"/>
                        </a:rPr>
                        <a:t>Вечер бардовских песен</a:t>
                      </a:r>
                      <a:endParaRPr lang="ru-RU" sz="100">
                        <a:solidFill>
                          <a:srgbClr val="424242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990" marR="1990" marT="1990" marB="1990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3555228"/>
                  </a:ext>
                </a:extLst>
              </a:tr>
              <a:tr h="45151">
                <a:tc>
                  <a:txBody>
                    <a:bodyPr/>
                    <a:lstStyle/>
                    <a:p>
                      <a:pPr algn="r"/>
                      <a:r>
                        <a:rPr lang="ru-RU" sz="100">
                          <a:solidFill>
                            <a:srgbClr val="AAAAAA"/>
                          </a:solidFill>
                          <a:effectLst/>
                          <a:latin typeface="tahoma" panose="020B0604030504040204" pitchFamily="34" charset="0"/>
                        </a:rPr>
                        <a:t>222</a:t>
                      </a:r>
                    </a:p>
                    <a:p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13.09.2013</a:t>
                      </a:r>
                    </a:p>
                  </a:txBody>
                  <a:tcPr marL="1990" marR="1990" marT="1990" marB="1990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" b="0" u="none" strike="noStrike">
                          <a:solidFill>
                            <a:srgbClr val="A12A30"/>
                          </a:solidFill>
                          <a:effectLst/>
                          <a:latin typeface="tahoma" panose="020B0604030504040204" pitchFamily="34" charset="0"/>
                        </a:rPr>
                        <a:t>"День открытых дверей Молодежных организаций КрасГМУ"</a:t>
                      </a:r>
                      <a:endParaRPr lang="ru-RU" sz="100">
                        <a:solidFill>
                          <a:srgbClr val="424242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990" marR="1990" marT="1990" marB="1990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0729758"/>
                  </a:ext>
                </a:extLst>
              </a:tr>
              <a:tr h="39044">
                <a:tc>
                  <a:txBody>
                    <a:bodyPr/>
                    <a:lstStyle/>
                    <a:p>
                      <a:pPr algn="r"/>
                      <a:r>
                        <a:rPr lang="ru-RU" sz="100">
                          <a:solidFill>
                            <a:srgbClr val="AAAAAA"/>
                          </a:solidFill>
                          <a:effectLst/>
                          <a:latin typeface="tahoma" panose="020B0604030504040204" pitchFamily="34" charset="0"/>
                        </a:rPr>
                        <a:t>223</a:t>
                      </a:r>
                    </a:p>
                    <a:p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07.09.2013</a:t>
                      </a:r>
                    </a:p>
                  </a:txBody>
                  <a:tcPr marL="1990" marR="1990" marT="1990" marB="1990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" b="0" u="none" strike="noStrike">
                          <a:solidFill>
                            <a:srgbClr val="A12A30"/>
                          </a:solidFill>
                          <a:effectLst/>
                          <a:latin typeface="tahoma" panose="020B0604030504040204" pitchFamily="34" charset="0"/>
                        </a:rPr>
                        <a:t>Веревочный курс для первокурсников КрасГМУ 2013</a:t>
                      </a:r>
                      <a:endParaRPr lang="ru-RU" sz="100">
                        <a:solidFill>
                          <a:srgbClr val="424242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990" marR="1990" marT="1990" marB="1990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6006764"/>
                  </a:ext>
                </a:extLst>
              </a:tr>
              <a:tr h="39044">
                <a:tc>
                  <a:txBody>
                    <a:bodyPr/>
                    <a:lstStyle/>
                    <a:p>
                      <a:pPr algn="r"/>
                      <a:r>
                        <a:rPr lang="ru-RU" sz="100">
                          <a:solidFill>
                            <a:srgbClr val="AAAAAA"/>
                          </a:solidFill>
                          <a:effectLst/>
                          <a:latin typeface="tahoma" panose="020B0604030504040204" pitchFamily="34" charset="0"/>
                        </a:rPr>
                        <a:t>224</a:t>
                      </a:r>
                    </a:p>
                    <a:p>
                      <a:r>
                        <a:rPr lang="ru-RU" sz="100">
                          <a:solidFill>
                            <a:srgbClr val="424242"/>
                          </a:solidFill>
                          <a:effectLst/>
                          <a:latin typeface="tahoma" panose="020B0604030504040204" pitchFamily="34" charset="0"/>
                        </a:rPr>
                        <a:t>02.09.2013</a:t>
                      </a:r>
                    </a:p>
                  </a:txBody>
                  <a:tcPr marL="1990" marR="1990" marT="1990" marB="1990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" b="0" u="none" strike="noStrike" dirty="0">
                          <a:solidFill>
                            <a:srgbClr val="A12A30"/>
                          </a:solidFill>
                          <a:effectLst/>
                          <a:latin typeface="tahoma" panose="020B0604030504040204" pitchFamily="34" charset="0"/>
                        </a:rPr>
                        <a:t>Первое сентября</a:t>
                      </a:r>
                      <a:endParaRPr lang="ru-RU" sz="100" dirty="0">
                        <a:solidFill>
                          <a:srgbClr val="424242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990" marR="1990" marT="1990" marB="1990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4787879"/>
                  </a:ext>
                </a:extLst>
              </a:tr>
            </a:tbl>
          </a:graphicData>
        </a:graphic>
      </p:graphicFrame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387350" y="944563"/>
            <a:ext cx="8534400" cy="657874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ru-RU" altLang="ru-RU" sz="2400" b="1" dirty="0" smtClean="0">
                <a:latin typeface="Arial" panose="020B0604020202020204" pitchFamily="34" charset="0"/>
              </a:rPr>
              <a:t>Мероприятия проведенные нами</a:t>
            </a:r>
          </a:p>
        </p:txBody>
      </p:sp>
      <p:grpSp>
        <p:nvGrpSpPr>
          <p:cNvPr id="8" name="Group 29"/>
          <p:cNvGrpSpPr>
            <a:grpSpLocks/>
          </p:cNvGrpSpPr>
          <p:nvPr/>
        </p:nvGrpSpPr>
        <p:grpSpPr bwMode="auto">
          <a:xfrm>
            <a:off x="82550" y="112713"/>
            <a:ext cx="8777288" cy="838200"/>
            <a:chOff x="1913" y="1134"/>
            <a:chExt cx="9299" cy="1287"/>
          </a:xfrm>
        </p:grpSpPr>
        <p:sp>
          <p:nvSpPr>
            <p:cNvPr id="9" name="Text Box 30"/>
            <p:cNvSpPr txBox="1">
              <a:spLocks noChangeArrowheads="1"/>
            </p:cNvSpPr>
            <p:nvPr/>
          </p:nvSpPr>
          <p:spPr bwMode="auto">
            <a:xfrm>
              <a:off x="6449" y="1238"/>
              <a:ext cx="4763" cy="1107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Aft>
                  <a:spcPts val="1000"/>
                </a:spcAft>
              </a:pPr>
              <a:endParaRPr lang="ru-RU" altLang="ru-RU" sz="1100">
                <a:latin typeface="Times New Roman" panose="02020603050405020304" pitchFamily="18" charset="0"/>
              </a:endParaRPr>
            </a:p>
            <a:p>
              <a:pPr eaLnBrk="1" hangingPunct="1">
                <a:lnSpc>
                  <a:spcPct val="96000"/>
                </a:lnSpc>
                <a:spcAft>
                  <a:spcPts val="1000"/>
                </a:spcAft>
              </a:pPr>
              <a:r>
                <a:rPr lang="ru-RU" altLang="ru-RU" sz="1100" b="1" i="1">
                  <a:solidFill>
                    <a:srgbClr val="FFFFFF"/>
                  </a:solidFill>
                  <a:latin typeface="Calibri" panose="020F0502020204030204" pitchFamily="34" charset="0"/>
                </a:rPr>
                <a:t> </a:t>
              </a:r>
              <a:endParaRPr lang="ru-RU" altLang="ru-RU" sz="1100" b="1" i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  <a:p>
              <a:pPr eaLnBrk="1" hangingPunct="1"/>
              <a:endParaRPr lang="ru-RU" altLang="ru-RU"/>
            </a:p>
          </p:txBody>
        </p:sp>
        <p:grpSp>
          <p:nvGrpSpPr>
            <p:cNvPr id="10" name="Group 31"/>
            <p:cNvGrpSpPr>
              <a:grpSpLocks noChangeAspect="1"/>
            </p:cNvGrpSpPr>
            <p:nvPr/>
          </p:nvGrpSpPr>
          <p:grpSpPr bwMode="auto">
            <a:xfrm>
              <a:off x="1913" y="1134"/>
              <a:ext cx="8797" cy="1287"/>
              <a:chOff x="1836" y="7993"/>
              <a:chExt cx="8797" cy="1287"/>
            </a:xfrm>
          </p:grpSpPr>
          <p:sp>
            <p:nvSpPr>
              <p:cNvPr id="11" name="AutoShape 32"/>
              <p:cNvSpPr>
                <a:spLocks noChangeAspect="1" noChangeArrowheads="1"/>
              </p:cNvSpPr>
              <p:nvPr/>
            </p:nvSpPr>
            <p:spPr bwMode="auto">
              <a:xfrm>
                <a:off x="1836" y="7993"/>
                <a:ext cx="8797" cy="12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grpSp>
            <p:nvGrpSpPr>
              <p:cNvPr id="12" name="Group 33"/>
              <p:cNvGrpSpPr>
                <a:grpSpLocks/>
              </p:cNvGrpSpPr>
              <p:nvPr/>
            </p:nvGrpSpPr>
            <p:grpSpPr bwMode="auto">
              <a:xfrm>
                <a:off x="2414" y="8121"/>
                <a:ext cx="7804" cy="1093"/>
                <a:chOff x="2414" y="8121"/>
                <a:chExt cx="7804" cy="1093"/>
              </a:xfrm>
            </p:grpSpPr>
            <p:pic>
              <p:nvPicPr>
                <p:cNvPr id="13" name="Picture 34" descr="logo"/>
                <p:cNvPicPr>
                  <a:picLocks noChangeAspect="1" noChangeArrowheads="1"/>
                </p:cNvPicPr>
                <p:nvPr/>
              </p:nvPicPr>
              <p:blipFill>
                <a:blip r:embed="rId3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414" y="8121"/>
                  <a:ext cx="3720" cy="109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pSp>
              <p:nvGrpSpPr>
                <p:cNvPr id="14" name="Group 35"/>
                <p:cNvGrpSpPr>
                  <a:grpSpLocks/>
                </p:cNvGrpSpPr>
                <p:nvPr/>
              </p:nvGrpSpPr>
              <p:grpSpPr bwMode="auto">
                <a:xfrm>
                  <a:off x="6530" y="8333"/>
                  <a:ext cx="3688" cy="651"/>
                  <a:chOff x="6530" y="8333"/>
                  <a:chExt cx="3688" cy="651"/>
                </a:xfrm>
              </p:grpSpPr>
              <p:sp>
                <p:nvSpPr>
                  <p:cNvPr id="15" name="Text Box 3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8328" y="8377"/>
                    <a:ext cx="1890" cy="547"/>
                  </a:xfrm>
                  <a:prstGeom prst="rect">
                    <a:avLst/>
                  </a:prstGeom>
                  <a:solidFill>
                    <a:srgbClr val="FFFFFF">
                      <a:alpha val="0"/>
                    </a:srgbClr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lIns="0" tIns="0" rIns="0" bIns="0"/>
                  <a:lstStyle>
                    <a:lvl1pPr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pPr algn="ctr" eaLnBrk="1" hangingPunct="1">
                      <a:spcAft>
                        <a:spcPts val="1000"/>
                      </a:spcAft>
                    </a:pPr>
                    <a:r>
                      <a:rPr lang="ru-RU" altLang="ru-RU" sz="2000" b="1" i="1">
                        <a:solidFill>
                          <a:srgbClr val="FFFFFF"/>
                        </a:solidFill>
                        <a:latin typeface="Arial" panose="020B0604020202020204" pitchFamily="34" charset="0"/>
                      </a:rPr>
                      <a:t>ФФМО</a:t>
                    </a:r>
                    <a:endParaRPr lang="ru-RU" altLang="ru-RU"/>
                  </a:p>
                </p:txBody>
              </p:sp>
              <p:grpSp>
                <p:nvGrpSpPr>
                  <p:cNvPr id="16" name="Group 37"/>
                  <p:cNvGrpSpPr>
                    <a:grpSpLocks/>
                  </p:cNvGrpSpPr>
                  <p:nvPr/>
                </p:nvGrpSpPr>
                <p:grpSpPr bwMode="auto">
                  <a:xfrm>
                    <a:off x="6530" y="8333"/>
                    <a:ext cx="1219" cy="651"/>
                    <a:chOff x="6530" y="8333"/>
                    <a:chExt cx="1219" cy="651"/>
                  </a:xfrm>
                </p:grpSpPr>
                <p:sp>
                  <p:nvSpPr>
                    <p:cNvPr id="17" name="AutoShape 38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42" y="8334"/>
                      <a:ext cx="148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18" name="AutoShape 39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865" y="8334"/>
                      <a:ext cx="148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19" name="AutoShape 40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692" y="8490"/>
                      <a:ext cx="151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20" name="AutoShape 41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294" y="8495"/>
                      <a:ext cx="148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21" name="AutoShape 42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600" y="8490"/>
                      <a:ext cx="151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22" name="AutoShape 43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147" y="8334"/>
                      <a:ext cx="150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23" name="AutoShape 44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457" y="8346"/>
                      <a:ext cx="151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24" name="AutoShape 45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28" y="8678"/>
                      <a:ext cx="151" cy="141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25" name="AutoShape 46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853" y="8678"/>
                      <a:ext cx="150" cy="141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26" name="AutoShape 47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982" y="8834"/>
                      <a:ext cx="151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27" name="AutoShape 48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680" y="8834"/>
                      <a:ext cx="150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28" name="AutoShape 49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282" y="8841"/>
                      <a:ext cx="150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29" name="AutoShape 50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590" y="8834"/>
                      <a:ext cx="148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30" name="AutoShape 51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137" y="8678"/>
                      <a:ext cx="148" cy="141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31" name="AutoShape 52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445" y="8695"/>
                      <a:ext cx="150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</p:grpSp>
            </p:grpSp>
          </p:grpSp>
        </p:grpSp>
      </p:grpSp>
      <p:sp>
        <p:nvSpPr>
          <p:cNvPr id="32" name="TextBox 31"/>
          <p:cNvSpPr txBox="1"/>
          <p:nvPr/>
        </p:nvSpPr>
        <p:spPr>
          <a:xfrm>
            <a:off x="475722" y="1504637"/>
            <a:ext cx="692277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000" b="1" dirty="0" smtClean="0">
                <a:ln w="6600">
                  <a:solidFill>
                    <a:srgbClr val="FF0000"/>
                  </a:solidFill>
                  <a:prstDash val="solid"/>
                </a:ln>
              </a:rPr>
              <a:t>В 3,72 раза больше мероприятий</a:t>
            </a:r>
            <a:endParaRPr lang="ru-RU" dirty="0"/>
          </a:p>
          <a:p>
            <a:pPr>
              <a:defRPr/>
            </a:pPr>
            <a:r>
              <a:rPr lang="ru-RU" dirty="0" smtClean="0"/>
              <a:t>(сентября 2011 и  май 2016 </a:t>
            </a:r>
            <a:r>
              <a:rPr lang="ru-RU" dirty="0"/>
              <a:t>год)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88 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vs 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327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75721" y="2376445"/>
            <a:ext cx="692277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b="1" dirty="0"/>
              <a:t> </a:t>
            </a:r>
            <a:r>
              <a:rPr lang="ru-RU" b="1" dirty="0" smtClean="0"/>
              <a:t>Количество зрителей/участников </a:t>
            </a:r>
          </a:p>
          <a:p>
            <a:pPr>
              <a:defRPr/>
            </a:pPr>
            <a:r>
              <a:rPr lang="ru-RU" b="1" dirty="0" smtClean="0"/>
              <a:t>(в сравнении одинаковых мероприятий)</a:t>
            </a:r>
          </a:p>
          <a:p>
            <a:pPr>
              <a:defRPr/>
            </a:pPr>
            <a:r>
              <a:rPr lang="ru-RU" b="1" dirty="0" smtClean="0"/>
              <a:t> </a:t>
            </a:r>
            <a:r>
              <a:rPr lang="ru-RU" sz="2000" b="1" dirty="0" smtClean="0">
                <a:ln w="6600">
                  <a:solidFill>
                    <a:srgbClr val="FF0000"/>
                  </a:solidFill>
                  <a:prstDash val="solid"/>
                </a:ln>
              </a:rPr>
              <a:t>в </a:t>
            </a:r>
            <a:r>
              <a:rPr lang="en-US" sz="2000" b="1" dirty="0" smtClean="0">
                <a:ln w="6600">
                  <a:solidFill>
                    <a:srgbClr val="FF0000"/>
                  </a:solidFill>
                  <a:prstDash val="solid"/>
                </a:ln>
              </a:rPr>
              <a:t>11</a:t>
            </a:r>
            <a:r>
              <a:rPr lang="ru-RU" sz="2000" b="1" dirty="0" smtClean="0">
                <a:ln w="6600">
                  <a:solidFill>
                    <a:srgbClr val="FF0000"/>
                  </a:solidFill>
                  <a:prstDash val="solid"/>
                </a:ln>
              </a:rPr>
              <a:t>,</a:t>
            </a:r>
            <a:r>
              <a:rPr lang="en-US" sz="2000" b="1" dirty="0" smtClean="0">
                <a:ln w="6600">
                  <a:solidFill>
                    <a:srgbClr val="FF0000"/>
                  </a:solidFill>
                  <a:prstDash val="solid"/>
                </a:ln>
              </a:rPr>
              <a:t>72</a:t>
            </a:r>
            <a:r>
              <a:rPr lang="ru-RU" sz="2000" b="1" dirty="0" smtClean="0">
                <a:ln w="6600">
                  <a:solidFill>
                    <a:srgbClr val="FF0000"/>
                  </a:solidFill>
                  <a:prstDash val="solid"/>
                </a:ln>
              </a:rPr>
              <a:t> раза больше </a:t>
            </a:r>
            <a:r>
              <a:rPr lang="ru-RU" dirty="0" smtClean="0"/>
              <a:t>(сентября 2011 и  май 2016 </a:t>
            </a:r>
            <a:r>
              <a:rPr lang="ru-RU" dirty="0"/>
              <a:t>год)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36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vs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422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4" name="Рисунок 33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658" y="5106713"/>
            <a:ext cx="2286000" cy="1523845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8800" y="5106712"/>
            <a:ext cx="2031792" cy="1523845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2366" y="5105400"/>
            <a:ext cx="2033542" cy="1525157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155122" y="3541931"/>
            <a:ext cx="724609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  <a:defRPr/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Одни из самых обсуждаемых мероприятий КрасГМУ</a:t>
            </a:r>
          </a:p>
          <a:p>
            <a:pPr marL="285750" indent="-285750">
              <a:buFont typeface="Wingdings" panose="05000000000000000000" pitchFamily="2" charset="2"/>
              <a:buChar char="v"/>
              <a:defRPr/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Одни из самых ожидаемых мероприятий</a:t>
            </a:r>
          </a:p>
          <a:p>
            <a:pPr marL="285750" indent="-285750">
              <a:buFont typeface="Wingdings" panose="05000000000000000000" pitchFamily="2" charset="2"/>
              <a:buChar char="v"/>
              <a:defRPr/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Самое большое количество подарков и розыгрышей</a:t>
            </a:r>
          </a:p>
          <a:p>
            <a:pPr marL="285750" indent="-285750">
              <a:buFont typeface="Wingdings" panose="05000000000000000000" pitchFamily="2" charset="2"/>
              <a:buChar char="v"/>
              <a:defRPr/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Одни из лучших мероприятий по-методу «Сарафанного радио»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" name="Выноска-облако 40"/>
          <p:cNvSpPr/>
          <p:nvPr/>
        </p:nvSpPr>
        <p:spPr>
          <a:xfrm>
            <a:off x="82550" y="6392863"/>
            <a:ext cx="633413" cy="366712"/>
          </a:xfrm>
          <a:prstGeom prst="cloudCallout">
            <a:avLst>
              <a:gd name="adj1" fmla="val -59188"/>
              <a:gd name="adj2" fmla="val 73376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smtClean="0">
                <a:latin typeface="Gabriola" panose="04040605051002020D02" pitchFamily="82" charset="0"/>
              </a:rPr>
              <a:t>8</a:t>
            </a:r>
            <a:endParaRPr lang="ru-RU" sz="2000" b="1" dirty="0">
              <a:latin typeface="Gabriola" panose="04040605051002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72387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500"/>
                            </p:stCondLst>
                            <p:childTnLst>
                              <p:par>
                                <p:cTn id="7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2" grpId="0"/>
      <p:bldP spid="33" grpId="0"/>
      <p:bldP spid="37" grpId="0" build="allAtOnce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Кольцо 71"/>
          <p:cNvSpPr/>
          <p:nvPr/>
        </p:nvSpPr>
        <p:spPr>
          <a:xfrm>
            <a:off x="0" y="1317625"/>
            <a:ext cx="1654175" cy="876300"/>
          </a:xfrm>
          <a:prstGeom prst="donut">
            <a:avLst>
              <a:gd name="adj" fmla="val 11010"/>
            </a:avLst>
          </a:prstGeom>
          <a:solidFill>
            <a:srgbClr val="C00000"/>
          </a:solidFill>
        </p:spPr>
        <p:style>
          <a:lnRef idx="1">
            <a:schemeClr val="accent2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3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12296" name="Group 29"/>
          <p:cNvGrpSpPr>
            <a:grpSpLocks/>
          </p:cNvGrpSpPr>
          <p:nvPr/>
        </p:nvGrpSpPr>
        <p:grpSpPr bwMode="auto">
          <a:xfrm>
            <a:off x="82550" y="112713"/>
            <a:ext cx="8777288" cy="838200"/>
            <a:chOff x="1913" y="1134"/>
            <a:chExt cx="9299" cy="1287"/>
          </a:xfrm>
        </p:grpSpPr>
        <p:sp>
          <p:nvSpPr>
            <p:cNvPr id="12322" name="Text Box 30"/>
            <p:cNvSpPr txBox="1">
              <a:spLocks noChangeArrowheads="1"/>
            </p:cNvSpPr>
            <p:nvPr/>
          </p:nvSpPr>
          <p:spPr bwMode="auto">
            <a:xfrm>
              <a:off x="6449" y="1238"/>
              <a:ext cx="4763" cy="1107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Aft>
                  <a:spcPts val="1000"/>
                </a:spcAft>
              </a:pPr>
              <a:endParaRPr lang="ru-RU" altLang="ru-RU" sz="1100">
                <a:latin typeface="Times New Roman" panose="02020603050405020304" pitchFamily="18" charset="0"/>
              </a:endParaRPr>
            </a:p>
            <a:p>
              <a:pPr eaLnBrk="1" hangingPunct="1">
                <a:lnSpc>
                  <a:spcPct val="96000"/>
                </a:lnSpc>
                <a:spcAft>
                  <a:spcPts val="1000"/>
                </a:spcAft>
              </a:pPr>
              <a:r>
                <a:rPr lang="ru-RU" altLang="ru-RU" sz="1100" b="1" i="1">
                  <a:solidFill>
                    <a:srgbClr val="FFFFFF"/>
                  </a:solidFill>
                  <a:latin typeface="Calibri" panose="020F0502020204030204" pitchFamily="34" charset="0"/>
                </a:rPr>
                <a:t> </a:t>
              </a:r>
              <a:endParaRPr lang="ru-RU" altLang="ru-RU" sz="1100" b="1" i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  <a:p>
              <a:pPr eaLnBrk="1" hangingPunct="1"/>
              <a:endParaRPr lang="ru-RU" altLang="ru-RU"/>
            </a:p>
          </p:txBody>
        </p:sp>
        <p:grpSp>
          <p:nvGrpSpPr>
            <p:cNvPr id="12323" name="Group 31"/>
            <p:cNvGrpSpPr>
              <a:grpSpLocks noChangeAspect="1"/>
            </p:cNvGrpSpPr>
            <p:nvPr/>
          </p:nvGrpSpPr>
          <p:grpSpPr bwMode="auto">
            <a:xfrm>
              <a:off x="1913" y="1134"/>
              <a:ext cx="8797" cy="1287"/>
              <a:chOff x="1836" y="7993"/>
              <a:chExt cx="8797" cy="1287"/>
            </a:xfrm>
          </p:grpSpPr>
          <p:sp>
            <p:nvSpPr>
              <p:cNvPr id="12324" name="AutoShape 32"/>
              <p:cNvSpPr>
                <a:spLocks noChangeAspect="1" noChangeArrowheads="1"/>
              </p:cNvSpPr>
              <p:nvPr/>
            </p:nvSpPr>
            <p:spPr bwMode="auto">
              <a:xfrm>
                <a:off x="1836" y="7993"/>
                <a:ext cx="8797" cy="12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grpSp>
            <p:nvGrpSpPr>
              <p:cNvPr id="12325" name="Group 33"/>
              <p:cNvGrpSpPr>
                <a:grpSpLocks/>
              </p:cNvGrpSpPr>
              <p:nvPr/>
            </p:nvGrpSpPr>
            <p:grpSpPr bwMode="auto">
              <a:xfrm>
                <a:off x="2414" y="8121"/>
                <a:ext cx="7804" cy="1093"/>
                <a:chOff x="2414" y="8121"/>
                <a:chExt cx="7804" cy="1093"/>
              </a:xfrm>
            </p:grpSpPr>
            <p:pic>
              <p:nvPicPr>
                <p:cNvPr id="12326" name="Picture 34" descr="logo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414" y="8121"/>
                  <a:ext cx="3720" cy="109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pSp>
              <p:nvGrpSpPr>
                <p:cNvPr id="12327" name="Group 35"/>
                <p:cNvGrpSpPr>
                  <a:grpSpLocks/>
                </p:cNvGrpSpPr>
                <p:nvPr/>
              </p:nvGrpSpPr>
              <p:grpSpPr bwMode="auto">
                <a:xfrm>
                  <a:off x="6530" y="8333"/>
                  <a:ext cx="3688" cy="651"/>
                  <a:chOff x="6530" y="8333"/>
                  <a:chExt cx="3688" cy="651"/>
                </a:xfrm>
              </p:grpSpPr>
              <p:sp>
                <p:nvSpPr>
                  <p:cNvPr id="12328" name="Text Box 3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8328" y="8377"/>
                    <a:ext cx="1890" cy="547"/>
                  </a:xfrm>
                  <a:prstGeom prst="rect">
                    <a:avLst/>
                  </a:prstGeom>
                  <a:solidFill>
                    <a:srgbClr val="FFFFFF">
                      <a:alpha val="0"/>
                    </a:srgbClr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lIns="0" tIns="0" rIns="0" bIns="0"/>
                  <a:lstStyle>
                    <a:lvl1pPr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pPr algn="ctr" eaLnBrk="1" hangingPunct="1">
                      <a:spcAft>
                        <a:spcPts val="1000"/>
                      </a:spcAft>
                    </a:pPr>
                    <a:r>
                      <a:rPr lang="ru-RU" altLang="ru-RU" sz="2000" b="1" i="1">
                        <a:solidFill>
                          <a:srgbClr val="FFFFFF"/>
                        </a:solidFill>
                        <a:latin typeface="Arial" panose="020B0604020202020204" pitchFamily="34" charset="0"/>
                      </a:rPr>
                      <a:t>ФФМО</a:t>
                    </a:r>
                    <a:endParaRPr lang="ru-RU" altLang="ru-RU"/>
                  </a:p>
                </p:txBody>
              </p:sp>
              <p:grpSp>
                <p:nvGrpSpPr>
                  <p:cNvPr id="12329" name="Group 37"/>
                  <p:cNvGrpSpPr>
                    <a:grpSpLocks/>
                  </p:cNvGrpSpPr>
                  <p:nvPr/>
                </p:nvGrpSpPr>
                <p:grpSpPr bwMode="auto">
                  <a:xfrm>
                    <a:off x="6530" y="8333"/>
                    <a:ext cx="1219" cy="651"/>
                    <a:chOff x="6530" y="8333"/>
                    <a:chExt cx="1219" cy="651"/>
                  </a:xfrm>
                </p:grpSpPr>
                <p:sp>
                  <p:nvSpPr>
                    <p:cNvPr id="40" name="AutoShape 38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42" y="8334"/>
                      <a:ext cx="148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41" name="AutoShape 39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865" y="8334"/>
                      <a:ext cx="148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42" name="AutoShape 40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692" y="8490"/>
                      <a:ext cx="151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43" name="AutoShape 41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294" y="8495"/>
                      <a:ext cx="148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44" name="AutoShape 42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600" y="8490"/>
                      <a:ext cx="151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45" name="AutoShape 43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147" y="8334"/>
                      <a:ext cx="150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46" name="AutoShape 44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457" y="8346"/>
                      <a:ext cx="151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47" name="AutoShape 45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28" y="8678"/>
                      <a:ext cx="151" cy="141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48" name="AutoShape 46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853" y="8678"/>
                      <a:ext cx="150" cy="141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49" name="AutoShape 47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982" y="8834"/>
                      <a:ext cx="151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50" name="AutoShape 48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680" y="8834"/>
                      <a:ext cx="150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51" name="AutoShape 49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282" y="8841"/>
                      <a:ext cx="150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52" name="AutoShape 50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590" y="8834"/>
                      <a:ext cx="148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53" name="AutoShape 51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137" y="8678"/>
                      <a:ext cx="148" cy="141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54" name="AutoShape 52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445" y="8695"/>
                      <a:ext cx="150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</p:grpSp>
            </p:grpSp>
          </p:grpSp>
        </p:grpSp>
      </p:grpSp>
      <p:sp>
        <p:nvSpPr>
          <p:cNvPr id="55" name="Rectangle 3"/>
          <p:cNvSpPr txBox="1">
            <a:spLocks noChangeArrowheads="1"/>
          </p:cNvSpPr>
          <p:nvPr/>
        </p:nvSpPr>
        <p:spPr>
          <a:xfrm>
            <a:off x="387350" y="944563"/>
            <a:ext cx="8534400" cy="990600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ru-RU" altLang="ru-RU" sz="2400" b="1" dirty="0" smtClean="0">
                <a:latin typeface="Arial" panose="020B0604020202020204" pitchFamily="34" charset="0"/>
              </a:rPr>
              <a:t>Мероприятия за учебный год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endParaRPr lang="ru-RU" altLang="ru-RU" sz="1800" b="1" dirty="0">
              <a:solidFill>
                <a:srgbClr val="F01A1A"/>
              </a:solidFill>
              <a:latin typeface="Arial" panose="020B0604020202020204" pitchFamily="34" charset="0"/>
            </a:endParaRPr>
          </a:p>
        </p:txBody>
      </p:sp>
      <p:sp>
        <p:nvSpPr>
          <p:cNvPr id="92" name="Кольцо 91"/>
          <p:cNvSpPr/>
          <p:nvPr/>
        </p:nvSpPr>
        <p:spPr bwMode="auto">
          <a:xfrm>
            <a:off x="7522672" y="1240631"/>
            <a:ext cx="1654175" cy="877888"/>
          </a:xfrm>
          <a:prstGeom prst="donut">
            <a:avLst>
              <a:gd name="adj" fmla="val 11010"/>
            </a:avLst>
          </a:prstGeom>
          <a:solidFill>
            <a:srgbClr val="C00000"/>
          </a:solidFill>
        </p:spPr>
        <p:style>
          <a:lnRef idx="1">
            <a:schemeClr val="accent2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3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563" y="1600535"/>
            <a:ext cx="3572511" cy="2377953"/>
          </a:xfrm>
          <a:prstGeom prst="rect">
            <a:avLst/>
          </a:prstGeom>
        </p:spPr>
      </p:pic>
      <p:grpSp>
        <p:nvGrpSpPr>
          <p:cNvPr id="12299" name="Группа 73"/>
          <p:cNvGrpSpPr>
            <a:grpSpLocks/>
          </p:cNvGrpSpPr>
          <p:nvPr/>
        </p:nvGrpSpPr>
        <p:grpSpPr bwMode="auto">
          <a:xfrm>
            <a:off x="148430" y="1396573"/>
            <a:ext cx="1357313" cy="728662"/>
            <a:chOff x="2083831" y="1803447"/>
            <a:chExt cx="1357497" cy="728396"/>
          </a:xfrm>
        </p:grpSpPr>
        <p:sp>
          <p:nvSpPr>
            <p:cNvPr id="75" name="Овал 74"/>
            <p:cNvSpPr/>
            <p:nvPr/>
          </p:nvSpPr>
          <p:spPr>
            <a:xfrm>
              <a:off x="2083831" y="1803447"/>
              <a:ext cx="1357497" cy="728396"/>
            </a:xfrm>
            <a:prstGeom prst="ellipse">
              <a:avLst/>
            </a:prstGeom>
          </p:spPr>
          <p:style>
            <a:lnRef idx="1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6" name="Овал 6"/>
            <p:cNvSpPr/>
            <p:nvPr/>
          </p:nvSpPr>
          <p:spPr>
            <a:xfrm>
              <a:off x="2282296" y="1909770"/>
              <a:ext cx="960567" cy="51575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0" tIns="0" rIns="0" bIns="0" spcCol="1270" anchor="ctr"/>
            <a:lstStyle/>
            <a:p>
              <a:pPr algn="ctr" defTabSz="6223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1400" dirty="0"/>
                <a:t>Игра «Крокодил»</a:t>
              </a:r>
              <a:endParaRPr lang="ru-RU" sz="900" dirty="0"/>
            </a:p>
          </p:txBody>
        </p:sp>
      </p:grp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" t="17500" r="5000" b="21250"/>
          <a:stretch/>
        </p:blipFill>
        <p:spPr>
          <a:xfrm>
            <a:off x="4664221" y="1616156"/>
            <a:ext cx="3747334" cy="2417823"/>
          </a:xfrm>
          <a:prstGeom prst="rect">
            <a:avLst/>
          </a:prstGeom>
        </p:spPr>
      </p:pic>
      <p:grpSp>
        <p:nvGrpSpPr>
          <p:cNvPr id="12308" name="Группа 93"/>
          <p:cNvGrpSpPr>
            <a:grpSpLocks/>
          </p:cNvGrpSpPr>
          <p:nvPr/>
        </p:nvGrpSpPr>
        <p:grpSpPr bwMode="auto">
          <a:xfrm>
            <a:off x="7670309" y="1315685"/>
            <a:ext cx="1357313" cy="728358"/>
            <a:chOff x="2083831" y="1803447"/>
            <a:chExt cx="1357497" cy="728396"/>
          </a:xfrm>
        </p:grpSpPr>
        <p:sp>
          <p:nvSpPr>
            <p:cNvPr id="95" name="Овал 94"/>
            <p:cNvSpPr/>
            <p:nvPr/>
          </p:nvSpPr>
          <p:spPr>
            <a:xfrm>
              <a:off x="2083831" y="1803006"/>
              <a:ext cx="1357497" cy="728700"/>
            </a:xfrm>
            <a:prstGeom prst="ellipse">
              <a:avLst/>
            </a:prstGeom>
          </p:spPr>
          <p:style>
            <a:lnRef idx="1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6" name="Овал 6"/>
            <p:cNvSpPr/>
            <p:nvPr/>
          </p:nvSpPr>
          <p:spPr>
            <a:xfrm>
              <a:off x="2282296" y="1909374"/>
              <a:ext cx="960567" cy="51596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0" tIns="0" rIns="0" bIns="0" spcCol="1270" anchor="ctr"/>
            <a:lstStyle/>
            <a:p>
              <a:pPr algn="ctr" defTabSz="6223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1400" dirty="0"/>
                <a:t>День абитуриента</a:t>
              </a:r>
            </a:p>
          </p:txBody>
        </p:sp>
      </p:grpSp>
      <p:sp>
        <p:nvSpPr>
          <p:cNvPr id="60" name="Кольцо 59"/>
          <p:cNvSpPr/>
          <p:nvPr/>
        </p:nvSpPr>
        <p:spPr bwMode="auto">
          <a:xfrm>
            <a:off x="93172" y="4076088"/>
            <a:ext cx="1654175" cy="877888"/>
          </a:xfrm>
          <a:prstGeom prst="donut">
            <a:avLst>
              <a:gd name="adj" fmla="val 11010"/>
            </a:avLst>
          </a:prstGeom>
          <a:solidFill>
            <a:srgbClr val="C00000"/>
          </a:solidFill>
        </p:spPr>
        <p:style>
          <a:lnRef idx="1">
            <a:schemeClr val="accent2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3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65" name="Кольцо 64"/>
          <p:cNvSpPr/>
          <p:nvPr/>
        </p:nvSpPr>
        <p:spPr bwMode="auto">
          <a:xfrm>
            <a:off x="7375034" y="4076088"/>
            <a:ext cx="1654175" cy="877888"/>
          </a:xfrm>
          <a:prstGeom prst="donut">
            <a:avLst>
              <a:gd name="adj" fmla="val 11010"/>
            </a:avLst>
          </a:prstGeom>
          <a:solidFill>
            <a:srgbClr val="C00000"/>
          </a:solidFill>
        </p:spPr>
        <p:style>
          <a:lnRef idx="1">
            <a:schemeClr val="accent2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3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963" y="4215788"/>
            <a:ext cx="3547111" cy="2451765"/>
          </a:xfrm>
          <a:prstGeom prst="rect">
            <a:avLst/>
          </a:prstGeom>
        </p:spPr>
      </p:pic>
      <p:sp>
        <p:nvSpPr>
          <p:cNvPr id="63" name="Овал 62"/>
          <p:cNvSpPr/>
          <p:nvPr/>
        </p:nvSpPr>
        <p:spPr bwMode="auto">
          <a:xfrm>
            <a:off x="240808" y="4150701"/>
            <a:ext cx="1357313" cy="728662"/>
          </a:xfrm>
          <a:prstGeom prst="ellipse">
            <a:avLst/>
          </a:prstGeom>
        </p:spPr>
        <p:style>
          <a:lnRef idx="1"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2"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837" y="4228529"/>
            <a:ext cx="3757718" cy="2439024"/>
          </a:xfrm>
          <a:prstGeom prst="rect">
            <a:avLst/>
          </a:prstGeom>
        </p:spPr>
      </p:pic>
      <p:sp>
        <p:nvSpPr>
          <p:cNvPr id="64" name="Овал 6"/>
          <p:cNvSpPr/>
          <p:nvPr/>
        </p:nvSpPr>
        <p:spPr bwMode="auto">
          <a:xfrm>
            <a:off x="439247" y="4257063"/>
            <a:ext cx="960437" cy="5159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0" tIns="0" rIns="0" bIns="0" spcCol="1270" anchor="ctr"/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  <a:defRPr/>
            </a:pPr>
            <a:r>
              <a:rPr lang="ru-RU" sz="1400" dirty="0" smtClean="0"/>
              <a:t>Бардовские песни</a:t>
            </a:r>
            <a:endParaRPr lang="ru-RU" sz="1400" dirty="0"/>
          </a:p>
        </p:txBody>
      </p:sp>
      <p:sp>
        <p:nvSpPr>
          <p:cNvPr id="70" name="Овал 69"/>
          <p:cNvSpPr/>
          <p:nvPr/>
        </p:nvSpPr>
        <p:spPr bwMode="auto">
          <a:xfrm>
            <a:off x="7529815" y="4186420"/>
            <a:ext cx="1357313" cy="728662"/>
          </a:xfrm>
          <a:prstGeom prst="ellipse">
            <a:avLst/>
          </a:prstGeom>
        </p:spPr>
        <p:style>
          <a:lnRef idx="1"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2"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1" name="Овал 6"/>
          <p:cNvSpPr/>
          <p:nvPr/>
        </p:nvSpPr>
        <p:spPr bwMode="auto">
          <a:xfrm>
            <a:off x="7728252" y="4334891"/>
            <a:ext cx="960437" cy="5159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0" tIns="0" rIns="0" bIns="0" spcCol="1270" anchor="ctr"/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  <a:defRPr/>
            </a:pPr>
            <a:r>
              <a:rPr lang="ru-RU" sz="1400" b="1" dirty="0" smtClean="0"/>
              <a:t>МИСС</a:t>
            </a:r>
          </a:p>
          <a:p>
            <a:pPr algn="ctr" defTabSz="622300">
              <a:lnSpc>
                <a:spcPct val="90000"/>
              </a:lnSpc>
              <a:spcAft>
                <a:spcPct val="35000"/>
              </a:spcAft>
              <a:defRPr/>
            </a:pPr>
            <a:r>
              <a:rPr lang="ru-RU" sz="1400" b="1" dirty="0" smtClean="0"/>
              <a:t>ФФМО</a:t>
            </a:r>
            <a:endParaRPr lang="ru-RU" sz="1400" b="1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55"/>
          <a:stretch/>
        </p:blipFill>
        <p:spPr>
          <a:xfrm>
            <a:off x="4725573" y="5731115"/>
            <a:ext cx="1801054" cy="824589"/>
          </a:xfrm>
          <a:prstGeom prst="round2DiagRect">
            <a:avLst>
              <a:gd name="adj1" fmla="val 27344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8" name="Выноска-облако 77"/>
          <p:cNvSpPr/>
          <p:nvPr/>
        </p:nvSpPr>
        <p:spPr>
          <a:xfrm>
            <a:off x="82550" y="6392863"/>
            <a:ext cx="633413" cy="366712"/>
          </a:xfrm>
          <a:prstGeom prst="cloudCallout">
            <a:avLst>
              <a:gd name="adj1" fmla="val -59188"/>
              <a:gd name="adj2" fmla="val 73376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smtClean="0">
                <a:latin typeface="Gabriola" panose="04040605051002020D02" pitchFamily="82" charset="0"/>
              </a:rPr>
              <a:t>9</a:t>
            </a:r>
            <a:endParaRPr lang="ru-RU" sz="2000" b="1" dirty="0">
              <a:latin typeface="Gabriola" panose="04040605051002020D02" pitchFamily="82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2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2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3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3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500"/>
                            </p:stCondLst>
                            <p:childTnLst>
                              <p:par>
                                <p:cTn id="7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000"/>
                            </p:stCondLst>
                            <p:childTnLst>
                              <p:par>
                                <p:cTn id="7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500"/>
                            </p:stCondLst>
                            <p:childTnLst>
                              <p:par>
                                <p:cTn id="8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7000"/>
                            </p:stCondLst>
                            <p:childTnLst>
                              <p:par>
                                <p:cTn id="8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7500"/>
                            </p:stCondLst>
                            <p:childTnLst>
                              <p:par>
                                <p:cTn id="9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64" grpId="0"/>
      <p:bldP spid="71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6656</TotalTime>
  <Words>2849</Words>
  <Application>Microsoft Office PowerPoint</Application>
  <PresentationFormat>Экран (4:3)</PresentationFormat>
  <Paragraphs>1042</Paragraphs>
  <Slides>22</Slides>
  <Notes>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31" baseType="lpstr">
      <vt:lpstr>Arial</vt:lpstr>
      <vt:lpstr>Calibri</vt:lpstr>
      <vt:lpstr>Calibri Light</vt:lpstr>
      <vt:lpstr>Gabriola</vt:lpstr>
      <vt:lpstr>Garamond</vt:lpstr>
      <vt:lpstr>tahoma</vt:lpstr>
      <vt:lpstr>Times New Roman</vt:lpstr>
      <vt:lpstr>Wingdings</vt:lpstr>
      <vt:lpstr>Тема Office</vt:lpstr>
      <vt:lpstr>ИТОГОВЫЙ ОТЧЕТ о работе  Студенческого Совета ФФМО 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эльдорадо</dc:creator>
  <cp:lastModifiedBy>Акоп Бабаджанян</cp:lastModifiedBy>
  <cp:revision>362</cp:revision>
  <cp:lastPrinted>2012-09-04T10:11:53Z</cp:lastPrinted>
  <dcterms:created xsi:type="dcterms:W3CDTF">2009-04-02T08:43:56Z</dcterms:created>
  <dcterms:modified xsi:type="dcterms:W3CDTF">2016-05-26T07:57:19Z</dcterms:modified>
  <cp:contentStatus>Окончательное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  <property fmtid="{D5CDD505-2E9C-101B-9397-08002B2CF9AE}" pid="3" name="_MarkAsFinal">
    <vt:bool>true</vt:bool>
  </property>
</Properties>
</file>