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69"/>
  </p:notesMasterIdLst>
  <p:sldIdLst>
    <p:sldId id="314" r:id="rId2"/>
    <p:sldId id="258" r:id="rId3"/>
    <p:sldId id="259" r:id="rId4"/>
    <p:sldId id="263" r:id="rId5"/>
    <p:sldId id="264" r:id="rId6"/>
    <p:sldId id="359" r:id="rId7"/>
    <p:sldId id="360" r:id="rId8"/>
    <p:sldId id="265" r:id="rId9"/>
    <p:sldId id="262" r:id="rId10"/>
    <p:sldId id="313" r:id="rId11"/>
    <p:sldId id="270" r:id="rId12"/>
    <p:sldId id="271" r:id="rId13"/>
    <p:sldId id="315" r:id="rId14"/>
    <p:sldId id="316" r:id="rId15"/>
    <p:sldId id="342" r:id="rId16"/>
    <p:sldId id="317" r:id="rId17"/>
    <p:sldId id="353" r:id="rId18"/>
    <p:sldId id="361" r:id="rId19"/>
    <p:sldId id="362" r:id="rId20"/>
    <p:sldId id="363" r:id="rId21"/>
    <p:sldId id="364" r:id="rId22"/>
    <p:sldId id="318" r:id="rId23"/>
    <p:sldId id="352" r:id="rId24"/>
    <p:sldId id="351" r:id="rId25"/>
    <p:sldId id="349" r:id="rId26"/>
    <p:sldId id="326" r:id="rId27"/>
    <p:sldId id="327" r:id="rId28"/>
    <p:sldId id="328" r:id="rId29"/>
    <p:sldId id="329" r:id="rId30"/>
    <p:sldId id="340" r:id="rId31"/>
    <p:sldId id="330" r:id="rId32"/>
    <p:sldId id="331" r:id="rId33"/>
    <p:sldId id="332" r:id="rId34"/>
    <p:sldId id="333" r:id="rId35"/>
    <p:sldId id="335" r:id="rId36"/>
    <p:sldId id="336" r:id="rId37"/>
    <p:sldId id="344" r:id="rId38"/>
    <p:sldId id="337" r:id="rId39"/>
    <p:sldId id="338" r:id="rId40"/>
    <p:sldId id="354" r:id="rId41"/>
    <p:sldId id="357" r:id="rId42"/>
    <p:sldId id="355" r:id="rId43"/>
    <p:sldId id="356" r:id="rId44"/>
    <p:sldId id="275" r:id="rId45"/>
    <p:sldId id="276" r:id="rId46"/>
    <p:sldId id="281" r:id="rId47"/>
    <p:sldId id="277" r:id="rId48"/>
    <p:sldId id="280" r:id="rId49"/>
    <p:sldId id="298" r:id="rId50"/>
    <p:sldId id="299" r:id="rId51"/>
    <p:sldId id="300" r:id="rId52"/>
    <p:sldId id="309" r:id="rId53"/>
    <p:sldId id="310" r:id="rId54"/>
    <p:sldId id="350" r:id="rId55"/>
    <p:sldId id="311" r:id="rId56"/>
    <p:sldId id="312" r:id="rId57"/>
    <p:sldId id="284" r:id="rId58"/>
    <p:sldId id="288" r:id="rId59"/>
    <p:sldId id="290" r:id="rId60"/>
    <p:sldId id="358" r:id="rId61"/>
    <p:sldId id="294" r:id="rId62"/>
    <p:sldId id="292" r:id="rId63"/>
    <p:sldId id="293" r:id="rId64"/>
    <p:sldId id="346" r:id="rId65"/>
    <p:sldId id="306" r:id="rId66"/>
    <p:sldId id="365" r:id="rId67"/>
    <p:sldId id="307" r:id="rId6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600" b="1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b="1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b="1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b="1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b="1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b="1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b="1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b="1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b="1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3CC"/>
    <a:srgbClr val="FFCCCC"/>
    <a:srgbClr val="000099"/>
    <a:srgbClr val="990000"/>
    <a:srgbClr val="FF6600"/>
    <a:srgbClr val="00CC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7" autoAdjust="0"/>
    <p:restoredTop sz="94660"/>
  </p:normalViewPr>
  <p:slideViewPr>
    <p:cSldViewPr>
      <p:cViewPr>
        <p:scale>
          <a:sx n="100" d="100"/>
          <a:sy n="100" d="100"/>
        </p:scale>
        <p:origin x="-43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fld id="{FE82CC85-BD0A-4795-9CEF-5CC17448B05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6DBBAF-857B-42E6-9B62-A486AA2C6CEC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305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altLang="ru-RU" smtClean="0"/>
              <a:t>	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7577F6-FA7F-42A7-ADC5-9A48F868F73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FB5-CC50-4D4F-B415-CAC6AD73061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059C-421D-4219-B91D-F6C1C4E867B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89A94-C9F9-4BB5-821A-CD6526A1326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7A67A-B12E-41BF-9492-FC0569C00F7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5165D8-811D-42BF-8950-2074A0C103A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CB5D-FB9D-4F29-BF95-64C71337278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D3E3-0E1D-4974-AFCE-C43D063CCCE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D9CAD42-1BF0-4EEA-A379-FFCE49DD0C99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975A-A917-4CCA-BF01-5125E8C07EC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7418-F644-4E50-A7D8-320B49CC283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D8E2-3868-4B17-A3AB-54648FD49CD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38B3-ACB1-477F-B7C3-D6EB0B1FE91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408D03-3078-43B9-86A3-4827E0D14810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68314" y="692151"/>
            <a:ext cx="6624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tx1"/>
                </a:solidFill>
                <a:latin typeface="Tahoma" pitchFamily="34" charset="0"/>
              </a:rPr>
              <a:t>Кафедра биологии и экологии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95289" y="2492375"/>
            <a:ext cx="8424863" cy="2154436"/>
          </a:xfrm>
          <a:prstGeom prst="rect">
            <a:avLst/>
          </a:prstGeom>
          <a:solidFill>
            <a:srgbClr val="99CC00"/>
          </a:solidFill>
          <a:ln w="762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dirty="0">
                <a:solidFill>
                  <a:schemeClr val="tx1"/>
                </a:solidFill>
              </a:rPr>
              <a:t> </a:t>
            </a:r>
            <a:r>
              <a:rPr lang="ru-RU" altLang="ru-RU" sz="2400" dirty="0" smtClean="0">
                <a:solidFill>
                  <a:schemeClr val="tx1"/>
                </a:solidFill>
                <a:latin typeface="Tahoma" pitchFamily="34" charset="0"/>
              </a:rPr>
              <a:t>ЛЕКЦИЯ</a:t>
            </a:r>
            <a:r>
              <a:rPr lang="en-US" altLang="ru-RU" sz="2400" dirty="0" smtClean="0">
                <a:solidFill>
                  <a:schemeClr val="tx1"/>
                </a:solidFill>
                <a:latin typeface="Tahoma" pitchFamily="34" charset="0"/>
              </a:rPr>
              <a:t> 15</a:t>
            </a:r>
            <a:endParaRPr lang="ru-RU" altLang="ru-RU" sz="2400" dirty="0">
              <a:solidFill>
                <a:schemeClr val="tx1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4400" dirty="0">
                <a:solidFill>
                  <a:schemeClr val="tx1"/>
                </a:solidFill>
                <a:latin typeface="Tahoma" pitchFamily="34" charset="0"/>
              </a:rPr>
              <a:t>ОСНОВЫ ЭКОЛОГИИ ЧЕЛОВЕКА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706813" y="6149975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>
                <a:solidFill>
                  <a:schemeClr val="tx1"/>
                </a:solidFill>
              </a:rPr>
              <a:t>Доцент Горлова О.П.</a:t>
            </a:r>
            <a:endParaRPr lang="ru-RU" altLang="ru-RU" sz="1800" b="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3851" y="620713"/>
            <a:ext cx="41036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chemeClr val="tx1"/>
                </a:solidFill>
                <a:latin typeface="Tahoma" pitchFamily="34" charset="0"/>
              </a:rPr>
              <a:t>Организменный </a:t>
            </a:r>
            <a:r>
              <a:rPr lang="ru-RU" altLang="ru-RU" sz="3200">
                <a:solidFill>
                  <a:srgbClr val="FF6600"/>
                </a:solidFill>
                <a:latin typeface="Tahoma" pitchFamily="34" charset="0"/>
              </a:rPr>
              <a:t>(Аутэкология)</a:t>
            </a:r>
            <a:r>
              <a:rPr lang="ru-RU" altLang="ru-RU" sz="2800" b="0">
                <a:solidFill>
                  <a:schemeClr val="tx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219701" y="333376"/>
            <a:ext cx="36734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200">
                <a:solidFill>
                  <a:schemeClr val="tx1"/>
                </a:solidFill>
                <a:latin typeface="Tahoma" pitchFamily="34" charset="0"/>
              </a:rPr>
              <a:t>Популяционный</a:t>
            </a:r>
            <a:r>
              <a:rPr lang="ru-RU" altLang="ru-RU" sz="3200">
                <a:solidFill>
                  <a:srgbClr val="336600"/>
                </a:solidFill>
                <a:latin typeface="Tahoma" pitchFamily="34" charset="0"/>
              </a:rPr>
              <a:t>(Экология популяций)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472112" y="2780928"/>
            <a:ext cx="36718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chemeClr val="tx1"/>
                </a:solidFill>
                <a:latin typeface="Tahoma" pitchFamily="34" charset="0"/>
              </a:rPr>
              <a:t>Сообщество популяций</a:t>
            </a:r>
            <a:r>
              <a:rPr lang="ru-RU" altLang="ru-RU" sz="3200" dirty="0">
                <a:solidFill>
                  <a:srgbClr val="0033CC"/>
                </a:solidFill>
                <a:latin typeface="Tahoma" pitchFamily="34" charset="0"/>
              </a:rPr>
              <a:t> (</a:t>
            </a:r>
            <a:r>
              <a:rPr lang="ru-RU" altLang="ru-RU" sz="3200" dirty="0" err="1">
                <a:solidFill>
                  <a:srgbClr val="0033CC"/>
                </a:solidFill>
                <a:latin typeface="Tahoma" pitchFamily="34" charset="0"/>
              </a:rPr>
              <a:t>Демэкология</a:t>
            </a:r>
            <a:r>
              <a:rPr lang="ru-RU" altLang="ru-RU" sz="3200" dirty="0">
                <a:solidFill>
                  <a:srgbClr val="0033CC"/>
                </a:solidFill>
                <a:latin typeface="Tahoma" pitchFamily="34" charset="0"/>
              </a:rPr>
              <a:t>)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140202" y="5229226"/>
            <a:ext cx="4752975" cy="13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chemeClr val="tx1"/>
                </a:solidFill>
                <a:latin typeface="Tahoma" pitchFamily="34" charset="0"/>
              </a:rPr>
              <a:t>Биогеоценотический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990000"/>
                </a:solidFill>
                <a:latin typeface="Tahoma" pitchFamily="34" charset="0"/>
              </a:rPr>
              <a:t>(Синэкология)</a:t>
            </a:r>
            <a:endParaRPr lang="ru-RU" altLang="ru-RU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 flipV="1">
            <a:off x="1835151" y="1700214"/>
            <a:ext cx="647700" cy="1223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 flipH="1">
            <a:off x="1692277" y="4508501"/>
            <a:ext cx="1008063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4" name="Line 9"/>
          <p:cNvSpPr>
            <a:spLocks noChangeShapeType="1"/>
          </p:cNvSpPr>
          <p:nvPr/>
        </p:nvSpPr>
        <p:spPr bwMode="auto">
          <a:xfrm>
            <a:off x="3851276" y="4292600"/>
            <a:ext cx="1152525" cy="8651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5" name="Oval 10"/>
          <p:cNvSpPr>
            <a:spLocks noChangeArrowheads="1"/>
          </p:cNvSpPr>
          <p:nvPr/>
        </p:nvSpPr>
        <p:spPr bwMode="auto">
          <a:xfrm>
            <a:off x="395290" y="2997201"/>
            <a:ext cx="3889375" cy="1439863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v"/>
            </a:pPr>
            <a:endParaRPr lang="ru-RU" altLang="ru-RU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467546" y="3284985"/>
            <a:ext cx="381642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chemeClr val="tx1"/>
                </a:solidFill>
                <a:latin typeface="Tahoma" pitchFamily="34" charset="0"/>
              </a:rPr>
              <a:t>Уровни экологии человека</a:t>
            </a:r>
          </a:p>
        </p:txBody>
      </p:sp>
      <p:sp>
        <p:nvSpPr>
          <p:cNvPr id="9227" name="Line 12"/>
          <p:cNvSpPr>
            <a:spLocks noChangeShapeType="1"/>
          </p:cNvSpPr>
          <p:nvPr/>
        </p:nvSpPr>
        <p:spPr bwMode="auto">
          <a:xfrm flipV="1">
            <a:off x="3779840" y="1916114"/>
            <a:ext cx="1368425" cy="10810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8" name="Line 13"/>
          <p:cNvSpPr>
            <a:spLocks noChangeShapeType="1"/>
          </p:cNvSpPr>
          <p:nvPr/>
        </p:nvSpPr>
        <p:spPr bwMode="auto">
          <a:xfrm>
            <a:off x="4356100" y="364490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9" name="Text Box 14"/>
          <p:cNvSpPr txBox="1">
            <a:spLocks noChangeArrowheads="1"/>
          </p:cNvSpPr>
          <p:nvPr/>
        </p:nvSpPr>
        <p:spPr bwMode="auto">
          <a:xfrm>
            <a:off x="179514" y="5373217"/>
            <a:ext cx="3457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chemeClr val="tx1"/>
                </a:solidFill>
                <a:latin typeface="Tahoma" pitchFamily="34" charset="0"/>
              </a:rPr>
              <a:t>Биосферный </a:t>
            </a:r>
            <a:r>
              <a:rPr lang="ru-RU" altLang="ru-RU" sz="2800" dirty="0">
                <a:solidFill>
                  <a:schemeClr val="hlink"/>
                </a:solidFill>
                <a:latin typeface="Tahoma" pitchFamily="34" charset="0"/>
              </a:rPr>
              <a:t>(</a:t>
            </a:r>
            <a:r>
              <a:rPr lang="ru-RU" altLang="ru-RU" sz="2800" dirty="0" err="1">
                <a:solidFill>
                  <a:schemeClr val="hlink"/>
                </a:solidFill>
                <a:latin typeface="Tahoma" pitchFamily="34" charset="0"/>
              </a:rPr>
              <a:t>Биосферология</a:t>
            </a:r>
            <a:r>
              <a:rPr lang="ru-RU" altLang="ru-RU" sz="2800" dirty="0">
                <a:solidFill>
                  <a:schemeClr val="hlink"/>
                </a:solidFill>
                <a:latin typeface="Tahoma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468314" y="476251"/>
            <a:ext cx="8424863" cy="707886"/>
          </a:xfrm>
          <a:prstGeom prst="rect">
            <a:avLst/>
          </a:prstGeom>
          <a:noFill/>
          <a:ln w="571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4000">
                <a:solidFill>
                  <a:schemeClr val="accent2"/>
                </a:solidFill>
                <a:latin typeface="Tahoma" pitchFamily="34" charset="0"/>
              </a:rPr>
              <a:t>Методы ЭКОЛОГИИ ЧЕЛОВЕКА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95289" y="1916114"/>
            <a:ext cx="4537075" cy="707886"/>
          </a:xfrm>
          <a:prstGeom prst="rect">
            <a:avLst/>
          </a:prstGeom>
          <a:solidFill>
            <a:schemeClr val="accent1"/>
          </a:solidFill>
          <a:ln w="57150">
            <a:solidFill>
              <a:srgbClr val="00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4000">
                <a:solidFill>
                  <a:schemeClr val="tx1"/>
                </a:solidFill>
                <a:latin typeface="Tahoma" pitchFamily="34" charset="0"/>
              </a:rPr>
              <a:t>Оценивание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042989" y="3068639"/>
            <a:ext cx="5041900" cy="707886"/>
          </a:xfrm>
          <a:prstGeom prst="rect">
            <a:avLst/>
          </a:prstGeom>
          <a:solidFill>
            <a:srgbClr val="99CCFF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4000" i="1">
                <a:solidFill>
                  <a:schemeClr val="tx1"/>
                </a:solidFill>
                <a:latin typeface="Tahoma" pitchFamily="34" charset="0"/>
              </a:rPr>
              <a:t>Районирование</a:t>
            </a:r>
            <a:r>
              <a:rPr lang="ru-RU" altLang="ru-RU" sz="4000" b="0">
                <a:solidFill>
                  <a:schemeClr val="tx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2123728" y="4292601"/>
            <a:ext cx="5759797" cy="707886"/>
          </a:xfrm>
          <a:prstGeom prst="rect">
            <a:avLst/>
          </a:prstGeom>
          <a:solidFill>
            <a:srgbClr val="C0C0C0"/>
          </a:solidFill>
          <a:ln w="57150">
            <a:solidFill>
              <a:srgbClr val="3333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4000" i="1">
                <a:solidFill>
                  <a:schemeClr val="tx1"/>
                </a:solidFill>
                <a:latin typeface="Tahoma" pitchFamily="34" charset="0"/>
              </a:rPr>
              <a:t>Картографирование</a:t>
            </a:r>
            <a:r>
              <a:rPr lang="ru-RU" altLang="ru-RU" sz="4000" b="0">
                <a:solidFill>
                  <a:schemeClr val="tx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3635375" y="5445126"/>
            <a:ext cx="5113339" cy="707886"/>
          </a:xfrm>
          <a:prstGeom prst="rect">
            <a:avLst/>
          </a:prstGeom>
          <a:solidFill>
            <a:srgbClr val="969696"/>
          </a:solidFill>
          <a:ln w="57150">
            <a:solidFill>
              <a:srgbClr val="3333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4000" i="1">
                <a:solidFill>
                  <a:schemeClr val="tx1"/>
                </a:solidFill>
                <a:latin typeface="Tahoma" pitchFamily="34" charset="0"/>
              </a:rPr>
              <a:t>Прогнозирование</a:t>
            </a:r>
            <a:r>
              <a:rPr lang="ru-RU" altLang="ru-RU" sz="4000" b="0">
                <a:solidFill>
                  <a:schemeClr val="tx1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07504" y="171450"/>
            <a:ext cx="8856984" cy="6370975"/>
          </a:xfrm>
          <a:prstGeom prst="rect">
            <a:avLst/>
          </a:prstGeom>
          <a:solidFill>
            <a:srgbClr val="FFFF99"/>
          </a:solidFill>
          <a:ln w="762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i="1" dirty="0">
                <a:solidFill>
                  <a:schemeClr val="tx1"/>
                </a:solidFill>
                <a:latin typeface="Tahoma" pitchFamily="34" charset="0"/>
              </a:rPr>
              <a:t>О</a:t>
            </a:r>
            <a:r>
              <a:rPr lang="ru-RU" altLang="ru-RU" sz="2800" i="1" dirty="0">
                <a:solidFill>
                  <a:schemeClr val="tx1"/>
                </a:solidFill>
                <a:latin typeface="Tahoma" pitchFamily="34" charset="0"/>
              </a:rPr>
              <a:t>ценивание</a:t>
            </a:r>
          </a:p>
          <a:p>
            <a:pPr algn="r" eaLnBrk="1" hangingPunct="1"/>
            <a:r>
              <a:rPr lang="ru-RU" altLang="ru-RU" sz="3200" b="0" dirty="0">
                <a:solidFill>
                  <a:schemeClr val="tx1"/>
                </a:solidFill>
                <a:latin typeface="Tahoma" pitchFamily="34" charset="0"/>
              </a:rPr>
              <a:t>Оценка комфортности природных условий </a:t>
            </a:r>
            <a:r>
              <a:rPr lang="ru-RU" altLang="ru-RU" sz="2000" b="0" dirty="0">
                <a:solidFill>
                  <a:schemeClr val="tx1"/>
                </a:solidFill>
                <a:latin typeface="Tahoma" pitchFamily="34" charset="0"/>
              </a:rPr>
              <a:t>(по более 30 параметрам)</a:t>
            </a:r>
          </a:p>
          <a:p>
            <a:pPr eaLnBrk="1" hangingPunct="1"/>
            <a:r>
              <a:rPr lang="ru-RU" altLang="ru-RU" sz="4000" i="1" u="sng" dirty="0">
                <a:solidFill>
                  <a:schemeClr val="tx1"/>
                </a:solidFill>
                <a:latin typeface="Tahoma" pitchFamily="34" charset="0"/>
              </a:rPr>
              <a:t>5 типов территорий:</a:t>
            </a:r>
          </a:p>
          <a:p>
            <a:pPr eaLnBrk="1" hangingPunct="1"/>
            <a:endParaRPr lang="ru-RU" altLang="ru-RU" sz="3200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/>
            <a:r>
              <a:rPr lang="ru-RU" altLang="ru-RU" sz="3200" dirty="0">
                <a:solidFill>
                  <a:schemeClr val="tx1"/>
                </a:solidFill>
                <a:latin typeface="Tahoma" pitchFamily="34" charset="0"/>
              </a:rPr>
              <a:t>1 –комфортные - </a:t>
            </a:r>
            <a:r>
              <a:rPr lang="ru-RU" altLang="ru-RU" sz="3200" i="1" dirty="0">
                <a:solidFill>
                  <a:srgbClr val="990000"/>
                </a:solidFill>
                <a:latin typeface="Tahoma" pitchFamily="34" charset="0"/>
              </a:rPr>
              <a:t>благоприятные </a:t>
            </a:r>
          </a:p>
          <a:p>
            <a:pPr eaLnBrk="1" hangingPunct="1"/>
            <a:r>
              <a:rPr lang="ru-RU" altLang="ru-RU" sz="3200" dirty="0">
                <a:solidFill>
                  <a:schemeClr val="tx1"/>
                </a:solidFill>
                <a:latin typeface="Tahoma" pitchFamily="34" charset="0"/>
              </a:rPr>
              <a:t>2- </a:t>
            </a:r>
            <a:r>
              <a:rPr lang="ru-RU" altLang="ru-RU" sz="3200" dirty="0" err="1">
                <a:solidFill>
                  <a:schemeClr val="tx1"/>
                </a:solidFill>
                <a:latin typeface="Tahoma" pitchFamily="34" charset="0"/>
              </a:rPr>
              <a:t>прекомфортные</a:t>
            </a:r>
            <a:r>
              <a:rPr lang="ru-RU" altLang="ru-RU" sz="3200" dirty="0">
                <a:solidFill>
                  <a:schemeClr val="tx1"/>
                </a:solidFill>
                <a:latin typeface="Tahoma" pitchFamily="34" charset="0"/>
              </a:rPr>
              <a:t> - </a:t>
            </a:r>
            <a:r>
              <a:rPr lang="ru-RU" altLang="ru-RU" sz="3200" i="1" dirty="0">
                <a:solidFill>
                  <a:srgbClr val="990000"/>
                </a:solidFill>
                <a:latin typeface="Tahoma" pitchFamily="34" charset="0"/>
              </a:rPr>
              <a:t>условно благоприятные </a:t>
            </a:r>
          </a:p>
          <a:p>
            <a:pPr eaLnBrk="1" hangingPunct="1"/>
            <a:r>
              <a:rPr lang="ru-RU" altLang="ru-RU" sz="3200" dirty="0">
                <a:solidFill>
                  <a:schemeClr val="tx1"/>
                </a:solidFill>
                <a:latin typeface="Tahoma" pitchFamily="34" charset="0"/>
              </a:rPr>
              <a:t>3 -</a:t>
            </a:r>
            <a:r>
              <a:rPr lang="ru-RU" altLang="ru-RU" sz="3200" dirty="0" err="1">
                <a:solidFill>
                  <a:schemeClr val="tx1"/>
                </a:solidFill>
                <a:latin typeface="Tahoma" pitchFamily="34" charset="0"/>
              </a:rPr>
              <a:t>гипокомфортные</a:t>
            </a:r>
            <a:r>
              <a:rPr lang="ru-RU" altLang="ru-RU" sz="3200" dirty="0">
                <a:solidFill>
                  <a:schemeClr val="tx1"/>
                </a:solidFill>
                <a:latin typeface="Tahoma" pitchFamily="34" charset="0"/>
              </a:rPr>
              <a:t> – </a:t>
            </a:r>
            <a:r>
              <a:rPr lang="ru-RU" altLang="ru-RU" sz="3200" i="1" dirty="0">
                <a:solidFill>
                  <a:srgbClr val="990000"/>
                </a:solidFill>
                <a:latin typeface="Tahoma" pitchFamily="34" charset="0"/>
              </a:rPr>
              <a:t>малоблагоприятные</a:t>
            </a:r>
          </a:p>
          <a:p>
            <a:pPr eaLnBrk="1" hangingPunct="1"/>
            <a:r>
              <a:rPr lang="ru-RU" altLang="ru-RU" sz="3200" dirty="0">
                <a:solidFill>
                  <a:schemeClr val="tx1"/>
                </a:solidFill>
                <a:latin typeface="Tahoma" pitchFamily="34" charset="0"/>
              </a:rPr>
              <a:t>4 - дискомфортные – </a:t>
            </a:r>
            <a:r>
              <a:rPr lang="ru-RU" altLang="ru-RU" sz="3200" i="1" dirty="0">
                <a:solidFill>
                  <a:srgbClr val="990000"/>
                </a:solidFill>
                <a:latin typeface="Tahoma" pitchFamily="34" charset="0"/>
              </a:rPr>
              <a:t>неблагоприятные</a:t>
            </a:r>
          </a:p>
          <a:p>
            <a:pPr eaLnBrk="1" hangingPunct="1"/>
            <a:r>
              <a:rPr lang="ru-RU" altLang="ru-RU" sz="3200" dirty="0">
                <a:solidFill>
                  <a:schemeClr val="tx1"/>
                </a:solidFill>
                <a:latin typeface="Tahoma" pitchFamily="34" charset="0"/>
              </a:rPr>
              <a:t>5 - экстремальные – </a:t>
            </a:r>
            <a:r>
              <a:rPr lang="ru-RU" altLang="ru-RU" sz="3200" i="1" dirty="0">
                <a:solidFill>
                  <a:srgbClr val="990000"/>
                </a:solidFill>
                <a:latin typeface="Tahoma" pitchFamily="34" charset="0"/>
              </a:rPr>
              <a:t>крайне неблагоприятные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9" y="188913"/>
            <a:ext cx="8785225" cy="1295400"/>
          </a:xfrm>
          <a:effectLst/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 smtClean="0">
                <a:solidFill>
                  <a:schemeClr val="tx1"/>
                </a:solidFill>
              </a:rPr>
              <a:t>Экологические последствия </a:t>
            </a:r>
            <a:br>
              <a:rPr lang="ru-RU" altLang="ru-RU" sz="4000" b="1" dirty="0" smtClean="0">
                <a:solidFill>
                  <a:schemeClr val="tx1"/>
                </a:solidFill>
              </a:rPr>
            </a:br>
            <a:r>
              <a:rPr lang="ru-RU" altLang="ru-RU" sz="4000" b="1" dirty="0" smtClean="0">
                <a:solidFill>
                  <a:schemeClr val="tx1"/>
                </a:solidFill>
              </a:rPr>
              <a:t>влияния человека на природу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79389" y="2133600"/>
            <a:ext cx="4537075" cy="2116138"/>
          </a:xfrm>
          <a:prstGeom prst="rect">
            <a:avLst/>
          </a:prstGeom>
          <a:noFill/>
          <a:ln w="76200" cmpd="tri">
            <a:solidFill>
              <a:srgbClr val="CC44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sz="3200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H. </a:t>
            </a:r>
            <a:r>
              <a:rPr kumimoji="1" lang="en-US" sz="3200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habilis</a:t>
            </a:r>
            <a:r>
              <a:rPr kumimoji="1" lang="en-US" sz="32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endParaRPr kumimoji="1" lang="ru-RU" sz="3200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kumimoji="1" lang="ru-RU" sz="2400" dirty="0">
                <a:solidFill>
                  <a:srgbClr val="000099"/>
                </a:solidFill>
                <a:latin typeface="Times New Roman" pitchFamily="18" charset="0"/>
              </a:rPr>
              <a:t>Возраст</a:t>
            </a:r>
            <a:r>
              <a:rPr kumimoji="1" lang="ru-RU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kumimoji="1" lang="en-US" sz="2400" b="0" dirty="0">
                <a:solidFill>
                  <a:schemeClr val="tx1"/>
                </a:solidFill>
                <a:latin typeface="Times New Roman" pitchFamily="18" charset="0"/>
              </a:rPr>
              <a:t>– 2</a:t>
            </a:r>
            <a:r>
              <a:rPr kumimoji="1" lang="ru-RU" sz="24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kumimoji="1" lang="en-US" sz="2400" b="0" dirty="0">
                <a:solidFill>
                  <a:schemeClr val="tx1"/>
                </a:solidFill>
                <a:latin typeface="Times New Roman" pitchFamily="18" charset="0"/>
              </a:rPr>
              <a:t>- 1,5 </a:t>
            </a:r>
            <a:r>
              <a:rPr kumimoji="1" lang="ru-RU" sz="2400" b="0" dirty="0">
                <a:solidFill>
                  <a:schemeClr val="tx1"/>
                </a:solidFill>
                <a:latin typeface="Times New Roman" pitchFamily="18" charset="0"/>
              </a:rPr>
              <a:t>млн. лет</a:t>
            </a:r>
          </a:p>
          <a:p>
            <a:pPr eaLnBrk="1" hangingPunct="1">
              <a:defRPr/>
            </a:pPr>
            <a:r>
              <a:rPr kumimoji="1" lang="ru-RU" sz="2400" dirty="0">
                <a:solidFill>
                  <a:srgbClr val="000099"/>
                </a:solidFill>
                <a:latin typeface="Times New Roman" pitchFamily="18" charset="0"/>
              </a:rPr>
              <a:t>Численность</a:t>
            </a:r>
            <a:r>
              <a:rPr kumimoji="1" lang="ru-RU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kumimoji="1" lang="ru-RU" sz="2400" b="0" dirty="0">
                <a:solidFill>
                  <a:schemeClr val="tx1"/>
                </a:solidFill>
                <a:latin typeface="Times New Roman" pitchFamily="18" charset="0"/>
              </a:rPr>
              <a:t>– 100  тыс.</a:t>
            </a:r>
          </a:p>
          <a:p>
            <a:pPr eaLnBrk="1" hangingPunct="1">
              <a:defRPr/>
            </a:pPr>
            <a:r>
              <a:rPr kumimoji="1" lang="ru-RU" sz="2400" dirty="0">
                <a:solidFill>
                  <a:srgbClr val="000099"/>
                </a:solidFill>
                <a:latin typeface="Times New Roman" pitchFamily="18" charset="0"/>
              </a:rPr>
              <a:t>Значение в природе</a:t>
            </a:r>
            <a:r>
              <a:rPr kumimoji="1" lang="ru-RU" sz="2400" b="0" dirty="0">
                <a:solidFill>
                  <a:schemeClr val="tx1"/>
                </a:solidFill>
                <a:latin typeface="Times New Roman" pitchFamily="18" charset="0"/>
              </a:rPr>
              <a:t> – часть природы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79389" y="4481513"/>
            <a:ext cx="4537075" cy="2116137"/>
          </a:xfrm>
          <a:prstGeom prst="rect">
            <a:avLst/>
          </a:prstGeom>
          <a:noFill/>
          <a:ln w="76200" cmpd="tri">
            <a:solidFill>
              <a:srgbClr val="CC44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ru-RU" sz="3200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Архантропы</a:t>
            </a:r>
          </a:p>
          <a:p>
            <a:pPr eaLnBrk="1" hangingPunct="1">
              <a:defRPr/>
            </a:pPr>
            <a:r>
              <a:rPr kumimoji="1" lang="ru-RU" sz="2400" dirty="0">
                <a:solidFill>
                  <a:srgbClr val="000099"/>
                </a:solidFill>
                <a:latin typeface="Times New Roman" pitchFamily="18" charset="0"/>
              </a:rPr>
              <a:t>Возраст</a:t>
            </a:r>
            <a:r>
              <a:rPr kumimoji="1" lang="ru-RU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kumimoji="1" lang="en-US" sz="2400" b="0" dirty="0">
                <a:solidFill>
                  <a:schemeClr val="tx1"/>
                </a:solidFill>
                <a:latin typeface="Times New Roman" pitchFamily="18" charset="0"/>
              </a:rPr>
              <a:t>–1,5 </a:t>
            </a:r>
            <a:r>
              <a:rPr kumimoji="1" lang="ru-RU" sz="2400" b="0" dirty="0">
                <a:solidFill>
                  <a:schemeClr val="tx1"/>
                </a:solidFill>
                <a:latin typeface="Times New Roman" pitchFamily="18" charset="0"/>
              </a:rPr>
              <a:t>млн. лет - 500 тыс.</a:t>
            </a:r>
          </a:p>
          <a:p>
            <a:pPr eaLnBrk="1" hangingPunct="1">
              <a:defRPr/>
            </a:pPr>
            <a:r>
              <a:rPr kumimoji="1" lang="ru-RU" sz="2400" dirty="0">
                <a:solidFill>
                  <a:srgbClr val="000099"/>
                </a:solidFill>
                <a:latin typeface="Times New Roman" pitchFamily="18" charset="0"/>
              </a:rPr>
              <a:t>Численность</a:t>
            </a:r>
            <a:r>
              <a:rPr kumimoji="1" lang="ru-RU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kumimoji="1" lang="ru-RU" sz="2400" b="0" dirty="0">
                <a:solidFill>
                  <a:schemeClr val="tx1"/>
                </a:solidFill>
                <a:latin typeface="Times New Roman" pitchFamily="18" charset="0"/>
              </a:rPr>
              <a:t>– </a:t>
            </a:r>
            <a:r>
              <a:rPr kumimoji="1" lang="ru-RU" sz="2400" dirty="0">
                <a:solidFill>
                  <a:schemeClr val="tx1"/>
                </a:solidFill>
                <a:latin typeface="Times New Roman" pitchFamily="18" charset="0"/>
              </a:rPr>
              <a:t>1 000 000</a:t>
            </a:r>
          </a:p>
          <a:p>
            <a:pPr eaLnBrk="1" hangingPunct="1">
              <a:defRPr/>
            </a:pPr>
            <a:r>
              <a:rPr kumimoji="1" lang="ru-RU" sz="2400" dirty="0">
                <a:solidFill>
                  <a:srgbClr val="000099"/>
                </a:solidFill>
                <a:latin typeface="Times New Roman" pitchFamily="18" charset="0"/>
              </a:rPr>
              <a:t>Значение в природе</a:t>
            </a:r>
            <a:r>
              <a:rPr kumimoji="1" lang="ru-RU" sz="2400" b="0" dirty="0">
                <a:solidFill>
                  <a:schemeClr val="tx1"/>
                </a:solidFill>
                <a:latin typeface="Times New Roman" pitchFamily="18" charset="0"/>
              </a:rPr>
              <a:t> – слабо влиял на природу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4932363" y="2655888"/>
            <a:ext cx="3960812" cy="4039568"/>
          </a:xfrm>
          <a:prstGeom prst="rect">
            <a:avLst/>
          </a:prstGeom>
          <a:noFill/>
          <a:ln w="76200" cmpd="tri">
            <a:solidFill>
              <a:srgbClr val="CC44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ru-RU" sz="3200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Неандерталец</a:t>
            </a:r>
          </a:p>
          <a:p>
            <a:pPr eaLnBrk="1" hangingPunct="1">
              <a:defRPr/>
            </a:pPr>
            <a:r>
              <a:rPr kumimoji="1" lang="ru-RU" sz="2400" dirty="0">
                <a:solidFill>
                  <a:srgbClr val="000099"/>
                </a:solidFill>
                <a:latin typeface="Times New Roman" pitchFamily="18" charset="0"/>
              </a:rPr>
              <a:t>Возраст</a:t>
            </a:r>
            <a:r>
              <a:rPr kumimoji="1" lang="ru-RU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kumimoji="1" lang="en-US" sz="2400" b="0" dirty="0">
                <a:solidFill>
                  <a:schemeClr val="tx1"/>
                </a:solidFill>
                <a:latin typeface="Times New Roman" pitchFamily="18" charset="0"/>
              </a:rPr>
              <a:t>– </a:t>
            </a:r>
            <a:r>
              <a:rPr kumimoji="1" lang="ru-RU" sz="2400" b="0" dirty="0">
                <a:solidFill>
                  <a:schemeClr val="tx1"/>
                </a:solidFill>
                <a:latin typeface="Times New Roman" pitchFamily="18" charset="0"/>
              </a:rPr>
              <a:t>150 – 40 тыс.</a:t>
            </a:r>
          </a:p>
          <a:p>
            <a:pPr eaLnBrk="1" hangingPunct="1">
              <a:defRPr/>
            </a:pPr>
            <a:r>
              <a:rPr kumimoji="1" lang="ru-RU" sz="2400" dirty="0">
                <a:solidFill>
                  <a:srgbClr val="000099"/>
                </a:solidFill>
                <a:latin typeface="Times New Roman" pitchFamily="18" charset="0"/>
              </a:rPr>
              <a:t>Численность</a:t>
            </a:r>
            <a:r>
              <a:rPr kumimoji="1" lang="ru-RU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kumimoji="1" lang="ru-RU" sz="2400" b="0" dirty="0">
                <a:solidFill>
                  <a:schemeClr val="tx1"/>
                </a:solidFill>
                <a:latin typeface="Times New Roman" pitchFamily="18" charset="0"/>
              </a:rPr>
              <a:t>– 2 000 000</a:t>
            </a:r>
          </a:p>
          <a:p>
            <a:pPr eaLnBrk="1" hangingPunct="1">
              <a:defRPr/>
            </a:pPr>
            <a:r>
              <a:rPr kumimoji="1" lang="ru-RU" sz="2400" dirty="0">
                <a:solidFill>
                  <a:srgbClr val="000099"/>
                </a:solidFill>
                <a:latin typeface="Times New Roman" pitchFamily="18" charset="0"/>
              </a:rPr>
              <a:t>Значение в природе</a:t>
            </a:r>
            <a:r>
              <a:rPr kumimoji="1" lang="ru-RU" sz="2400" b="0" dirty="0">
                <a:solidFill>
                  <a:schemeClr val="tx1"/>
                </a:solidFill>
                <a:latin typeface="Times New Roman" pitchFamily="18" charset="0"/>
              </a:rPr>
              <a:t> – существенное влияние на природу</a:t>
            </a:r>
            <a:r>
              <a:rPr kumimoji="1" lang="en-US" sz="2400" b="0" dirty="0">
                <a:solidFill>
                  <a:schemeClr val="tx1"/>
                </a:solidFill>
                <a:latin typeface="Times New Roman" pitchFamily="18" charset="0"/>
              </a:rPr>
              <a:t>:</a:t>
            </a:r>
            <a:r>
              <a:rPr kumimoji="1" lang="ru-RU" sz="2400" b="0" dirty="0">
                <a:solidFill>
                  <a:schemeClr val="tx1"/>
                </a:solidFill>
                <a:latin typeface="Times New Roman" pitchFamily="18" charset="0"/>
              </a:rPr>
              <a:t> уничтожены мамонты, пещерные львы, медведи, гиены</a:t>
            </a:r>
          </a:p>
          <a:p>
            <a:pPr eaLnBrk="1" hangingPunct="1">
              <a:defRPr/>
            </a:pPr>
            <a:endParaRPr kumimoji="1" lang="ru-RU" sz="2400" b="0" dirty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kumimoji="1" lang="ru-RU" sz="24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003801" y="1773238"/>
            <a:ext cx="37449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ru-RU" altLang="ru-RU" sz="3200">
                <a:solidFill>
                  <a:srgbClr val="000099"/>
                </a:solidFill>
                <a:latin typeface="Times New Roman" pitchFamily="18" charset="0"/>
              </a:rPr>
              <a:t>Средний палеолит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  <p:bldP spid="68612" grpId="0" animBg="1"/>
      <p:bldP spid="686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1" y="439738"/>
            <a:ext cx="7561263" cy="12954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ru-RU" altLang="ru-RU" sz="4000" b="1" smtClean="0">
                <a:solidFill>
                  <a:schemeClr val="tx1"/>
                </a:solidFill>
              </a:rPr>
              <a:t>Экологические последствия </a:t>
            </a:r>
            <a:br>
              <a:rPr lang="ru-RU" altLang="ru-RU" sz="4000" b="1" smtClean="0">
                <a:solidFill>
                  <a:schemeClr val="tx1"/>
                </a:solidFill>
              </a:rPr>
            </a:br>
            <a:r>
              <a:rPr lang="ru-RU" altLang="ru-RU" sz="4000" b="1" smtClean="0">
                <a:solidFill>
                  <a:schemeClr val="tx1"/>
                </a:solidFill>
              </a:rPr>
              <a:t>   влияния человека на природу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555776" y="1916832"/>
            <a:ext cx="3960813" cy="1323439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ru-RU" sz="3200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Кроманьонцы</a:t>
            </a:r>
          </a:p>
          <a:p>
            <a:pPr algn="ctr" eaLnBrk="1" hangingPunct="1">
              <a:defRPr/>
            </a:pPr>
            <a:r>
              <a:rPr kumimoji="1" lang="ru-RU" sz="2400" dirty="0">
                <a:solidFill>
                  <a:srgbClr val="000099"/>
                </a:solidFill>
                <a:latin typeface="Times New Roman" pitchFamily="18" charset="0"/>
              </a:rPr>
              <a:t>Возраст  </a:t>
            </a:r>
            <a:r>
              <a:rPr kumimoji="1" lang="en-US" sz="2400" b="0" dirty="0">
                <a:solidFill>
                  <a:schemeClr val="tx1"/>
                </a:solidFill>
                <a:latin typeface="Times New Roman" pitchFamily="18" charset="0"/>
              </a:rPr>
              <a:t>–</a:t>
            </a:r>
            <a:r>
              <a:rPr kumimoji="1" lang="ru-RU" sz="2400" b="0" dirty="0">
                <a:solidFill>
                  <a:schemeClr val="tx1"/>
                </a:solidFill>
                <a:latin typeface="Times New Roman" pitchFamily="18" charset="0"/>
              </a:rPr>
              <a:t> 40 тыс. лет </a:t>
            </a:r>
          </a:p>
          <a:p>
            <a:pPr algn="ctr" eaLnBrk="1" hangingPunct="1">
              <a:defRPr/>
            </a:pPr>
            <a:r>
              <a:rPr kumimoji="1" lang="ru-RU" sz="2400" dirty="0">
                <a:solidFill>
                  <a:srgbClr val="000099"/>
                </a:solidFill>
                <a:latin typeface="Times New Roman" pitchFamily="18" charset="0"/>
              </a:rPr>
              <a:t>Значение в природе</a:t>
            </a:r>
            <a:r>
              <a:rPr kumimoji="1" lang="ru-RU" sz="2400" b="0" dirty="0">
                <a:solidFill>
                  <a:srgbClr val="000099"/>
                </a:solidFill>
                <a:latin typeface="Times New Roman" pitchFamily="18" charset="0"/>
              </a:rPr>
              <a:t> : </a:t>
            </a:r>
            <a:endParaRPr kumimoji="1" lang="ru-RU" sz="2400" i="1" u="sng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438" y="3285555"/>
            <a:ext cx="4787900" cy="2895601"/>
            <a:chOff x="45" y="2249"/>
            <a:chExt cx="3016" cy="1824"/>
          </a:xfrm>
        </p:grpSpPr>
        <p:sp>
          <p:nvSpPr>
            <p:cNvPr id="16394" name="Text Box 5"/>
            <p:cNvSpPr txBox="1">
              <a:spLocks noChangeArrowheads="1"/>
            </p:cNvSpPr>
            <p:nvPr/>
          </p:nvSpPr>
          <p:spPr bwMode="auto">
            <a:xfrm>
              <a:off x="612" y="2249"/>
              <a:ext cx="1224" cy="368"/>
            </a:xfrm>
            <a:prstGeom prst="rect">
              <a:avLst/>
            </a:prstGeom>
            <a:noFill/>
            <a:ln w="9525">
              <a:solidFill>
                <a:srgbClr val="CC44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kumimoji="1" lang="ru-RU" altLang="ru-RU" sz="3200" u="sng">
                  <a:solidFill>
                    <a:schemeClr val="accent2"/>
                  </a:solidFill>
                  <a:latin typeface="Times New Roman" pitchFamily="18" charset="0"/>
                </a:rPr>
                <a:t>Мезолит</a:t>
              </a:r>
            </a:p>
          </p:txBody>
        </p:sp>
        <p:sp>
          <p:nvSpPr>
            <p:cNvPr id="16395" name="Text Box 6"/>
            <p:cNvSpPr txBox="1">
              <a:spLocks noChangeArrowheads="1"/>
            </p:cNvSpPr>
            <p:nvPr/>
          </p:nvSpPr>
          <p:spPr bwMode="auto">
            <a:xfrm>
              <a:off x="45" y="3084"/>
              <a:ext cx="3016" cy="989"/>
            </a:xfrm>
            <a:prstGeom prst="rect">
              <a:avLst/>
            </a:prstGeom>
            <a:noFill/>
            <a:ln w="76200" cmpd="tri">
              <a:solidFill>
                <a:srgbClr val="CC44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1" lang="ru-RU" altLang="ru-RU" sz="2400" b="0" dirty="0">
                  <a:solidFill>
                    <a:schemeClr val="tx1"/>
                  </a:solidFill>
                  <a:latin typeface="Times New Roman" pitchFamily="18" charset="0"/>
                </a:rPr>
                <a:t>Появление новых форм охоты , вокруг поселений сопутствующая фауна</a:t>
              </a:r>
              <a:r>
                <a:rPr kumimoji="1" lang="en-US" altLang="ru-RU" sz="2400" b="0" dirty="0">
                  <a:solidFill>
                    <a:schemeClr val="tx1"/>
                  </a:solidFill>
                  <a:latin typeface="Times New Roman" pitchFamily="18" charset="0"/>
                </a:rPr>
                <a:t>: </a:t>
              </a:r>
              <a:r>
                <a:rPr kumimoji="1" lang="ru-RU" altLang="ru-RU" sz="2400" b="0" dirty="0">
                  <a:solidFill>
                    <a:schemeClr val="tx1"/>
                  </a:solidFill>
                  <a:latin typeface="Times New Roman" pitchFamily="18" charset="0"/>
                </a:rPr>
                <a:t>постельный клоп, собака, крыса</a:t>
              </a:r>
              <a:r>
                <a:rPr kumimoji="1" lang="ru-RU" altLang="ru-RU" sz="1800" b="0" dirty="0">
                  <a:solidFill>
                    <a:schemeClr val="tx1"/>
                  </a:solidFill>
                  <a:latin typeface="Times New Roman" pitchFamily="18" charset="0"/>
                </a:rPr>
                <a:t>. </a:t>
              </a:r>
            </a:p>
          </p:txBody>
        </p:sp>
        <p:sp>
          <p:nvSpPr>
            <p:cNvPr id="16396" name="Text Box 7"/>
            <p:cNvSpPr txBox="1">
              <a:spLocks noChangeArrowheads="1"/>
            </p:cNvSpPr>
            <p:nvPr/>
          </p:nvSpPr>
          <p:spPr bwMode="auto">
            <a:xfrm>
              <a:off x="204" y="2657"/>
              <a:ext cx="2676" cy="291"/>
            </a:xfrm>
            <a:prstGeom prst="rect">
              <a:avLst/>
            </a:prstGeom>
            <a:noFill/>
            <a:ln w="9525">
              <a:solidFill>
                <a:srgbClr val="CC44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kumimoji="1" lang="ru-RU" altLang="ru-RU" sz="2400" dirty="0">
                  <a:solidFill>
                    <a:schemeClr val="tx1"/>
                  </a:solidFill>
                  <a:latin typeface="Times New Roman" pitchFamily="18" charset="0"/>
                </a:rPr>
                <a:t>Наступление на природу</a:t>
              </a:r>
            </a:p>
          </p:txBody>
        </p:sp>
      </p:grpSp>
      <p:sp>
        <p:nvSpPr>
          <p:cNvPr id="16389" name="Line 8"/>
          <p:cNvSpPr>
            <a:spLocks noChangeShapeType="1"/>
          </p:cNvSpPr>
          <p:nvPr/>
        </p:nvSpPr>
        <p:spPr bwMode="auto">
          <a:xfrm>
            <a:off x="5003800" y="3716338"/>
            <a:ext cx="0" cy="3141662"/>
          </a:xfrm>
          <a:prstGeom prst="line">
            <a:avLst/>
          </a:prstGeom>
          <a:noFill/>
          <a:ln w="38100">
            <a:solidFill>
              <a:srgbClr val="CC44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076056" y="3412580"/>
            <a:ext cx="4067175" cy="2752724"/>
            <a:chOff x="3198" y="2339"/>
            <a:chExt cx="2562" cy="1734"/>
          </a:xfrm>
        </p:grpSpPr>
        <p:sp>
          <p:nvSpPr>
            <p:cNvPr id="16391" name="Text Box 10"/>
            <p:cNvSpPr txBox="1">
              <a:spLocks noChangeArrowheads="1"/>
            </p:cNvSpPr>
            <p:nvPr/>
          </p:nvSpPr>
          <p:spPr bwMode="auto">
            <a:xfrm>
              <a:off x="4105" y="2339"/>
              <a:ext cx="1293" cy="368"/>
            </a:xfrm>
            <a:prstGeom prst="rect">
              <a:avLst/>
            </a:prstGeom>
            <a:noFill/>
            <a:ln w="9525">
              <a:solidFill>
                <a:srgbClr val="CC44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kumimoji="1" lang="ru-RU" altLang="ru-RU" sz="3200" u="sng">
                  <a:solidFill>
                    <a:schemeClr val="accent2"/>
                  </a:solidFill>
                  <a:latin typeface="Times New Roman" pitchFamily="18" charset="0"/>
                </a:rPr>
                <a:t>Неолит</a:t>
              </a:r>
            </a:p>
          </p:txBody>
        </p:sp>
        <p:sp>
          <p:nvSpPr>
            <p:cNvPr id="16392" name="Text Box 11"/>
            <p:cNvSpPr txBox="1">
              <a:spLocks noChangeArrowheads="1"/>
            </p:cNvSpPr>
            <p:nvPr/>
          </p:nvSpPr>
          <p:spPr bwMode="auto">
            <a:xfrm>
              <a:off x="3198" y="2704"/>
              <a:ext cx="2562" cy="291"/>
            </a:xfrm>
            <a:prstGeom prst="rect">
              <a:avLst/>
            </a:prstGeom>
            <a:noFill/>
            <a:ln w="9525">
              <a:solidFill>
                <a:srgbClr val="CC44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1" lang="ru-RU" altLang="ru-RU" sz="2400" dirty="0">
                  <a:solidFill>
                    <a:schemeClr val="tx1"/>
                  </a:solidFill>
                  <a:latin typeface="Times New Roman" pitchFamily="18" charset="0"/>
                </a:rPr>
                <a:t>Неолитическая революция</a:t>
              </a:r>
            </a:p>
          </p:txBody>
        </p:sp>
        <p:sp>
          <p:nvSpPr>
            <p:cNvPr id="16393" name="Text Box 12"/>
            <p:cNvSpPr txBox="1">
              <a:spLocks noChangeArrowheads="1"/>
            </p:cNvSpPr>
            <p:nvPr/>
          </p:nvSpPr>
          <p:spPr bwMode="auto">
            <a:xfrm>
              <a:off x="3243" y="3084"/>
              <a:ext cx="2449" cy="989"/>
            </a:xfrm>
            <a:prstGeom prst="rect">
              <a:avLst/>
            </a:prstGeom>
            <a:noFill/>
            <a:ln w="76200" cmpd="tri">
              <a:solidFill>
                <a:srgbClr val="CC44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1" lang="ru-RU" altLang="ru-RU" sz="2400" b="0">
                  <a:solidFill>
                    <a:schemeClr val="tx1"/>
                  </a:solidFill>
                  <a:latin typeface="Times New Roman" pitchFamily="18" charset="0"/>
                </a:rPr>
                <a:t>Переход от собирательства и охоты к растениеводству и животноводству. Одомашнивание животных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630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/>
              <a:t>Эпоха позднего палеолита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11189" y="1557338"/>
            <a:ext cx="8532812" cy="4714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900" b="1" dirty="0" smtClean="0"/>
              <a:t>Характеризуется уникальным событием: за всю миллиардную историю развития Жизни на Земле ни один вид не имел распространения на всей обитаемой суше во всех географических зонах кроме </a:t>
            </a:r>
            <a:r>
              <a:rPr lang="en-US" altLang="ru-RU" sz="3900" b="1" dirty="0" smtClean="0"/>
              <a:t>Homo sapiens.</a:t>
            </a:r>
            <a:endParaRPr lang="ru-RU" altLang="ru-RU" sz="39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9" y="188913"/>
            <a:ext cx="7561263" cy="12954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ru-RU" altLang="ru-RU" sz="4000" b="1" dirty="0" smtClean="0">
                <a:solidFill>
                  <a:schemeClr val="tx1"/>
                </a:solidFill>
              </a:rPr>
              <a:t>Экологические последствия </a:t>
            </a:r>
            <a:br>
              <a:rPr lang="ru-RU" altLang="ru-RU" sz="4000" b="1" dirty="0" smtClean="0">
                <a:solidFill>
                  <a:schemeClr val="tx1"/>
                </a:solidFill>
              </a:rPr>
            </a:br>
            <a:r>
              <a:rPr lang="ru-RU" altLang="ru-RU" sz="4000" b="1" dirty="0" smtClean="0">
                <a:solidFill>
                  <a:schemeClr val="tx1"/>
                </a:solidFill>
              </a:rPr>
              <a:t>   влияния человека на природу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250824" y="1844675"/>
            <a:ext cx="8893175" cy="4757738"/>
            <a:chOff x="158" y="1162"/>
            <a:chExt cx="5602" cy="2997"/>
          </a:xfrm>
        </p:grpSpPr>
        <p:grpSp>
          <p:nvGrpSpPr>
            <p:cNvPr id="18436" name="Group 4"/>
            <p:cNvGrpSpPr>
              <a:grpSpLocks/>
            </p:cNvGrpSpPr>
            <p:nvPr/>
          </p:nvGrpSpPr>
          <p:grpSpPr bwMode="auto">
            <a:xfrm>
              <a:off x="158" y="1162"/>
              <a:ext cx="5602" cy="2997"/>
              <a:chOff x="158" y="1162"/>
              <a:chExt cx="5602" cy="2997"/>
            </a:xfrm>
          </p:grpSpPr>
          <p:sp>
            <p:nvSpPr>
              <p:cNvPr id="18438" name="Text Box 5"/>
              <p:cNvSpPr txBox="1">
                <a:spLocks noChangeArrowheads="1"/>
              </p:cNvSpPr>
              <p:nvPr/>
            </p:nvSpPr>
            <p:spPr bwMode="auto">
              <a:xfrm rot="16200000">
                <a:off x="-384" y="2157"/>
                <a:ext cx="1542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kumimoji="1" lang="ru-RU" altLang="ru-RU" sz="3200">
                    <a:solidFill>
                      <a:srgbClr val="000099"/>
                    </a:solidFill>
                    <a:latin typeface="Times New Roman" pitchFamily="18" charset="0"/>
                  </a:rPr>
                  <a:t>Население</a:t>
                </a:r>
              </a:p>
            </p:txBody>
          </p:sp>
          <p:grpSp>
            <p:nvGrpSpPr>
              <p:cNvPr id="18439" name="Group 6"/>
              <p:cNvGrpSpPr>
                <a:grpSpLocks/>
              </p:cNvGrpSpPr>
              <p:nvPr/>
            </p:nvGrpSpPr>
            <p:grpSpPr bwMode="auto">
              <a:xfrm>
                <a:off x="158" y="1162"/>
                <a:ext cx="5444" cy="2922"/>
                <a:chOff x="158" y="1162"/>
                <a:chExt cx="5444" cy="2922"/>
              </a:xfrm>
            </p:grpSpPr>
            <p:grpSp>
              <p:nvGrpSpPr>
                <p:cNvPr id="18441" name="Group 7"/>
                <p:cNvGrpSpPr>
                  <a:grpSpLocks/>
                </p:cNvGrpSpPr>
                <p:nvPr/>
              </p:nvGrpSpPr>
              <p:grpSpPr bwMode="auto">
                <a:xfrm>
                  <a:off x="295" y="1162"/>
                  <a:ext cx="5307" cy="2676"/>
                  <a:chOff x="295" y="1162"/>
                  <a:chExt cx="5307" cy="2676"/>
                </a:xfrm>
              </p:grpSpPr>
              <p:grpSp>
                <p:nvGrpSpPr>
                  <p:cNvPr id="18451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295" y="1162"/>
                    <a:ext cx="5307" cy="2586"/>
                    <a:chOff x="-1429" y="709"/>
                    <a:chExt cx="5307" cy="2904"/>
                  </a:xfrm>
                </p:grpSpPr>
                <p:grpSp>
                  <p:nvGrpSpPr>
                    <p:cNvPr id="18461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429" y="709"/>
                      <a:ext cx="5307" cy="2904"/>
                      <a:chOff x="-703" y="845"/>
                      <a:chExt cx="5307" cy="2904"/>
                    </a:xfrm>
                  </p:grpSpPr>
                  <p:grpSp>
                    <p:nvGrpSpPr>
                      <p:cNvPr id="18463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703" y="845"/>
                        <a:ext cx="5307" cy="2904"/>
                        <a:chOff x="-522" y="1253"/>
                        <a:chExt cx="5307" cy="2904"/>
                      </a:xfrm>
                    </p:grpSpPr>
                    <p:grpSp>
                      <p:nvGrpSpPr>
                        <p:cNvPr id="18465" name="Group 1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522" y="1253"/>
                          <a:ext cx="5307" cy="2904"/>
                          <a:chOff x="249" y="663"/>
                          <a:chExt cx="5307" cy="2904"/>
                        </a:xfrm>
                      </p:grpSpPr>
                      <p:grpSp>
                        <p:nvGrpSpPr>
                          <p:cNvPr id="18467" name="Group 1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9" y="663"/>
                            <a:ext cx="5307" cy="2904"/>
                            <a:chOff x="249" y="981"/>
                            <a:chExt cx="5307" cy="2904"/>
                          </a:xfrm>
                        </p:grpSpPr>
                        <p:sp>
                          <p:nvSpPr>
                            <p:cNvPr id="18469" name="Rectangle 1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62" y="2205"/>
                              <a:ext cx="545" cy="1678"/>
                            </a:xfrm>
                            <a:prstGeom prst="rect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FC8E20"/>
                                </a:gs>
                                <a:gs pos="100000">
                                  <a:srgbClr val="CC4400"/>
                                </a:gs>
                              </a:gsLst>
                              <a:lin ang="0" scaled="1"/>
                            </a:gradFill>
                            <a:ln w="38100">
                              <a:solidFill>
                                <a:schemeClr val="tx1"/>
                              </a:solidFill>
                              <a:prstDash val="dash"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pPr algn="ctr" eaLnBrk="1" hangingPunct="1"/>
                              <a:endParaRPr kumimoji="1" lang="ru-RU" altLang="ru-RU" sz="1800" b="0">
                                <a:solidFill>
                                  <a:schemeClr val="tx1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18470" name="Group 1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49" y="981"/>
                              <a:ext cx="5307" cy="2904"/>
                              <a:chOff x="249" y="1162"/>
                              <a:chExt cx="5307" cy="2904"/>
                            </a:xfrm>
                          </p:grpSpPr>
                          <p:grpSp>
                            <p:nvGrpSpPr>
                              <p:cNvPr id="18471" name="Group 1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49" y="1253"/>
                                <a:ext cx="5307" cy="2812"/>
                                <a:chOff x="249" y="1389"/>
                                <a:chExt cx="5307" cy="2540"/>
                              </a:xfrm>
                            </p:grpSpPr>
                            <p:sp>
                              <p:nvSpPr>
                                <p:cNvPr id="18481" name="Line 16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657" y="1389"/>
                                  <a:ext cx="0" cy="254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381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 type="arrow" w="med" len="med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8482" name="Line 17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rot="5400000" flipH="1" flipV="1">
                                  <a:off x="2903" y="1275"/>
                                  <a:ext cx="0" cy="5307"/>
                                </a:xfrm>
                                <a:prstGeom prst="line">
                                  <a:avLst/>
                                </a:prstGeom>
                                <a:noFill/>
                                <a:ln w="38100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 type="arrow" w="med" len="med"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  <p:sp>
                            <p:nvSpPr>
                              <p:cNvPr id="18472" name="Rectangle 1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95" y="3838"/>
                                <a:ext cx="589" cy="227"/>
                              </a:xfrm>
                              <a:prstGeom prst="rect">
                                <a:avLst/>
                              </a:prstGeom>
                              <a:gradFill rotWithShape="1">
                                <a:gsLst>
                                  <a:gs pos="0">
                                    <a:srgbClr val="FC8E20"/>
                                  </a:gs>
                                  <a:gs pos="100000">
                                    <a:srgbClr val="CC4400"/>
                                  </a:gs>
                                </a:gsLst>
                                <a:lin ang="0" scaled="1"/>
                              </a:gradFill>
                              <a:ln w="38100">
                                <a:solidFill>
                                  <a:schemeClr val="tx1"/>
                                </a:solidFill>
                                <a:prstDash val="dash"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1" hangingPunct="1"/>
                                <a:r>
                                  <a:rPr kumimoji="1" lang="ru-RU" altLang="ru-RU" sz="1800" b="0">
                                    <a:latin typeface="Times New Roman" pitchFamily="18" charset="0"/>
                                  </a:rPr>
                                  <a:t>100 тыс.</a:t>
                                </a:r>
                              </a:p>
                            </p:txBody>
                          </p:sp>
                          <p:sp>
                            <p:nvSpPr>
                              <p:cNvPr id="18473" name="Rectangle 1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84" y="3657"/>
                                <a:ext cx="635" cy="408"/>
                              </a:xfrm>
                              <a:prstGeom prst="rect">
                                <a:avLst/>
                              </a:prstGeom>
                              <a:gradFill rotWithShape="1">
                                <a:gsLst>
                                  <a:gs pos="0">
                                    <a:srgbClr val="FC8E20"/>
                                  </a:gs>
                                  <a:gs pos="100000">
                                    <a:srgbClr val="CC4400"/>
                                  </a:gs>
                                </a:gsLst>
                                <a:lin ang="0" scaled="1"/>
                              </a:gradFill>
                              <a:ln w="38100">
                                <a:solidFill>
                                  <a:schemeClr val="tx1"/>
                                </a:solidFill>
                                <a:prstDash val="dash"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1" hangingPunct="1"/>
                                <a:r>
                                  <a:rPr kumimoji="1" lang="ru-RU" altLang="ru-RU" sz="1800">
                                    <a:latin typeface="Times New Roman" pitchFamily="18" charset="0"/>
                                  </a:rPr>
                                  <a:t>350</a:t>
                                </a:r>
                              </a:p>
                              <a:p>
                                <a:pPr algn="ctr" eaLnBrk="1" hangingPunct="1"/>
                                <a:r>
                                  <a:rPr kumimoji="1" lang="ru-RU" altLang="ru-RU" sz="1800">
                                    <a:latin typeface="Times New Roman" pitchFamily="18" charset="0"/>
                                  </a:rPr>
                                  <a:t>млн</a:t>
                                </a:r>
                                <a:r>
                                  <a:rPr kumimoji="1" lang="ru-RU" altLang="ru-RU" sz="1800">
                                    <a:solidFill>
                                      <a:schemeClr val="tx1"/>
                                    </a:solidFill>
                                    <a:latin typeface="Times New Roman" pitchFamily="18" charset="0"/>
                                  </a:rPr>
                                  <a:t>.</a:t>
                                </a:r>
                              </a:p>
                            </p:txBody>
                          </p:sp>
                          <p:sp>
                            <p:nvSpPr>
                              <p:cNvPr id="18474" name="Rectangle 2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519" y="3203"/>
                                <a:ext cx="499" cy="862"/>
                              </a:xfrm>
                              <a:prstGeom prst="rect">
                                <a:avLst/>
                              </a:prstGeom>
                              <a:gradFill rotWithShape="1">
                                <a:gsLst>
                                  <a:gs pos="0">
                                    <a:srgbClr val="FC8E20"/>
                                  </a:gs>
                                  <a:gs pos="100000">
                                    <a:srgbClr val="CC4400"/>
                                  </a:gs>
                                </a:gsLst>
                                <a:lin ang="0" scaled="1"/>
                              </a:gradFill>
                              <a:ln w="38100">
                                <a:solidFill>
                                  <a:schemeClr val="tx1"/>
                                </a:solidFill>
                                <a:prstDash val="dash"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1" hangingPunct="1"/>
                                <a:endParaRPr kumimoji="1" lang="ru-RU" altLang="ru-RU" sz="1800"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8475" name="Rectangle 2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018" y="2840"/>
                                <a:ext cx="544" cy="1225"/>
                              </a:xfrm>
                              <a:prstGeom prst="rect">
                                <a:avLst/>
                              </a:prstGeom>
                              <a:gradFill rotWithShape="1">
                                <a:gsLst>
                                  <a:gs pos="0">
                                    <a:srgbClr val="FC8E20"/>
                                  </a:gs>
                                  <a:gs pos="100000">
                                    <a:srgbClr val="CC4400"/>
                                  </a:gs>
                                </a:gsLst>
                                <a:lin ang="0" scaled="1"/>
                              </a:gradFill>
                              <a:ln w="38100">
                                <a:solidFill>
                                  <a:schemeClr val="tx1"/>
                                </a:solidFill>
                                <a:prstDash val="dash"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1" hangingPunct="1"/>
                                <a:endParaRPr kumimoji="1" lang="ru-RU" altLang="ru-RU" sz="180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8476" name="Rectangle 2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107" y="1979"/>
                                <a:ext cx="589" cy="2086"/>
                              </a:xfrm>
                              <a:prstGeom prst="rect">
                                <a:avLst/>
                              </a:prstGeom>
                              <a:gradFill rotWithShape="1">
                                <a:gsLst>
                                  <a:gs pos="0">
                                    <a:srgbClr val="FC8E20"/>
                                  </a:gs>
                                  <a:gs pos="100000">
                                    <a:srgbClr val="CC4400"/>
                                  </a:gs>
                                </a:gsLst>
                                <a:lin ang="0" scaled="1"/>
                              </a:gradFill>
                              <a:ln w="38100">
                                <a:solidFill>
                                  <a:schemeClr val="tx1"/>
                                </a:solidFill>
                                <a:prstDash val="dash"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1" hangingPunct="1"/>
                                <a:endParaRPr kumimoji="1" lang="ru-RU" altLang="ru-RU" sz="1800" b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8477" name="Rectangle 2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696" y="1570"/>
                                <a:ext cx="545" cy="2495"/>
                              </a:xfrm>
                              <a:prstGeom prst="rect">
                                <a:avLst/>
                              </a:prstGeom>
                              <a:gradFill rotWithShape="1">
                                <a:gsLst>
                                  <a:gs pos="0">
                                    <a:srgbClr val="FC8E20"/>
                                  </a:gs>
                                  <a:gs pos="100000">
                                    <a:srgbClr val="CC4400"/>
                                  </a:gs>
                                </a:gsLst>
                                <a:lin ang="0" scaled="1"/>
                              </a:gradFill>
                              <a:ln w="38100">
                                <a:solidFill>
                                  <a:schemeClr val="tx1"/>
                                </a:solidFill>
                                <a:prstDash val="dash"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1" hangingPunct="1"/>
                                <a:endParaRPr kumimoji="1" lang="ru-RU" altLang="ru-RU" sz="1800" b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8478" name="Rectangle 2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241" y="1162"/>
                                <a:ext cx="499" cy="2903"/>
                              </a:xfrm>
                              <a:prstGeom prst="rect">
                                <a:avLst/>
                              </a:prstGeom>
                              <a:gradFill rotWithShape="1">
                                <a:gsLst>
                                  <a:gs pos="0">
                                    <a:srgbClr val="FC8E20"/>
                                  </a:gs>
                                  <a:gs pos="100000">
                                    <a:srgbClr val="CC4400"/>
                                  </a:gs>
                                </a:gsLst>
                                <a:lin ang="0" scaled="1"/>
                              </a:gradFill>
                              <a:ln w="38100">
                                <a:solidFill>
                                  <a:schemeClr val="tx1"/>
                                </a:solidFill>
                                <a:prstDash val="dash"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1" hangingPunct="1"/>
                                <a:endParaRPr kumimoji="1" lang="ru-RU" altLang="ru-RU" sz="1800" b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8479" name="Rectangle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6200000">
                                <a:off x="1976" y="3017"/>
                                <a:ext cx="1632" cy="368"/>
                              </a:xfrm>
                              <a:prstGeom prst="rect">
                                <a:avLst/>
                              </a:prstGeom>
                              <a:gradFill rotWithShape="1">
                                <a:gsLst>
                                  <a:gs pos="0">
                                    <a:srgbClr val="FC8E20"/>
                                  </a:gs>
                                  <a:gs pos="100000">
                                    <a:srgbClr val="CC4400"/>
                                  </a:gs>
                                </a:gsLst>
                                <a:lin ang="0" scaled="1"/>
                              </a:gra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pPr algn="ctr" eaLnBrk="1" hangingPunct="1"/>
                                <a:r>
                                  <a:rPr kumimoji="1" lang="ru-RU" altLang="ru-RU" sz="3200">
                                    <a:latin typeface="Times New Roman" pitchFamily="18" charset="0"/>
                                  </a:rPr>
                                  <a:t>3 млрд.</a:t>
                                </a:r>
                              </a:p>
                            </p:txBody>
                          </p:sp>
                          <p:sp>
                            <p:nvSpPr>
                              <p:cNvPr id="18480" name="Rectangle 2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6200000">
                                <a:off x="1280" y="3489"/>
                                <a:ext cx="862" cy="291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pPr algn="ctr" eaLnBrk="1" hangingPunct="1"/>
                                <a:r>
                                  <a:rPr kumimoji="1" lang="ru-RU" altLang="ru-RU" sz="2400">
                                    <a:latin typeface="Times New Roman" pitchFamily="18" charset="0"/>
                                  </a:rPr>
                                  <a:t>1 млрд.</a:t>
                                </a: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8468" name="Rectangl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6200000">
                            <a:off x="1747" y="2747"/>
                            <a:ext cx="1089" cy="36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algn="ctr" eaLnBrk="1" hangingPunct="1"/>
                            <a:r>
                              <a:rPr kumimoji="1" lang="ru-RU" altLang="ru-RU" sz="3200">
                                <a:latin typeface="Times New Roman" pitchFamily="18" charset="0"/>
                              </a:rPr>
                              <a:t>2 млрд.</a:t>
                            </a:r>
                          </a:p>
                        </p:txBody>
                      </p:sp>
                    </p:grpSp>
                    <p:sp>
                      <p:nvSpPr>
                        <p:cNvPr id="18466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6200000">
                          <a:off x="2882" y="2248"/>
                          <a:ext cx="1632" cy="36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spAutoFit/>
                        </a:bodyPr>
                        <a:lstStyle/>
                        <a:p>
                          <a:pPr algn="ctr" eaLnBrk="1" hangingPunct="1"/>
                          <a:r>
                            <a:rPr kumimoji="1" lang="ru-RU" altLang="ru-RU" sz="3200">
                              <a:latin typeface="Times New Roman" pitchFamily="18" charset="0"/>
                            </a:rPr>
                            <a:t>9 млрд.</a:t>
                          </a:r>
                        </a:p>
                      </p:txBody>
                    </p:sp>
                  </p:grpSp>
                  <p:sp>
                    <p:nvSpPr>
                      <p:cNvPr id="18464" name="Rectangle 29"/>
                      <p:cNvSpPr>
                        <a:spLocks noChangeArrowheads="1"/>
                      </p:cNvSpPr>
                      <p:nvPr/>
                    </p:nvSpPr>
                    <p:spPr bwMode="auto">
                      <a:xfrm rot="16200000">
                        <a:off x="2202" y="2383"/>
                        <a:ext cx="1632" cy="36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kumimoji="1" lang="ru-RU" altLang="ru-RU" sz="3200">
                            <a:latin typeface="Times New Roman" pitchFamily="18" charset="0"/>
                          </a:rPr>
                          <a:t>6 млрд.</a:t>
                        </a:r>
                      </a:p>
                    </p:txBody>
                  </p:sp>
                </p:grpSp>
                <p:sp>
                  <p:nvSpPr>
                    <p:cNvPr id="18462" name="Rectangle 30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727" y="2270"/>
                      <a:ext cx="2042" cy="36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 eaLnBrk="1" hangingPunct="1"/>
                      <a:r>
                        <a:rPr kumimoji="1" lang="ru-RU" altLang="ru-RU" sz="3200">
                          <a:latin typeface="Times New Roman" pitchFamily="18" charset="0"/>
                        </a:rPr>
                        <a:t>4 млрд.</a:t>
                      </a:r>
                    </a:p>
                  </p:txBody>
                </p:sp>
              </p:grpSp>
              <p:sp>
                <p:nvSpPr>
                  <p:cNvPr id="18452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0" y="3748"/>
                    <a:ext cx="0" cy="9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453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30" y="3748"/>
                    <a:ext cx="0" cy="9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454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5" y="3748"/>
                    <a:ext cx="0" cy="9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455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3748"/>
                    <a:ext cx="0" cy="9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456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8" y="3748"/>
                    <a:ext cx="0" cy="9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457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52" y="3748"/>
                    <a:ext cx="0" cy="9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458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42" y="3748"/>
                    <a:ext cx="0" cy="9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459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86" y="3748"/>
                    <a:ext cx="0" cy="9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460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85" y="3748"/>
                    <a:ext cx="0" cy="9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442" name="Group 40"/>
                <p:cNvGrpSpPr>
                  <a:grpSpLocks/>
                </p:cNvGrpSpPr>
                <p:nvPr/>
              </p:nvGrpSpPr>
              <p:grpSpPr bwMode="auto">
                <a:xfrm>
                  <a:off x="158" y="3793"/>
                  <a:ext cx="4672" cy="291"/>
                  <a:chOff x="158" y="3793"/>
                  <a:chExt cx="4672" cy="291"/>
                </a:xfrm>
              </p:grpSpPr>
              <p:sp>
                <p:nvSpPr>
                  <p:cNvPr id="18443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8" y="3793"/>
                    <a:ext cx="726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kumimoji="1" lang="ru-RU" altLang="ru-RU" sz="2000">
                        <a:solidFill>
                          <a:schemeClr val="tx1"/>
                        </a:solidFill>
                        <a:latin typeface="Times New Roman" pitchFamily="18" charset="0"/>
                      </a:rPr>
                      <a:t>-1 млн.</a:t>
                    </a:r>
                  </a:p>
                </p:txBody>
              </p:sp>
              <p:sp>
                <p:nvSpPr>
                  <p:cNvPr id="18444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5" y="3793"/>
                    <a:ext cx="635" cy="2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kumimoji="1" lang="ru-RU" altLang="ru-RU" sz="2400">
                        <a:solidFill>
                          <a:schemeClr val="tx1"/>
                        </a:solidFill>
                        <a:latin typeface="Times New Roman" pitchFamily="18" charset="0"/>
                      </a:rPr>
                      <a:t>1500 </a:t>
                    </a:r>
                    <a:endParaRPr kumimoji="1" lang="ru-RU" altLang="ru-RU" sz="2400" b="0">
                      <a:solidFill>
                        <a:schemeClr val="tx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445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64" y="3793"/>
                    <a:ext cx="590" cy="2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kumimoji="1" lang="ru-RU" altLang="ru-RU" sz="2400">
                        <a:solidFill>
                          <a:schemeClr val="tx1"/>
                        </a:solidFill>
                        <a:latin typeface="Times New Roman" pitchFamily="18" charset="0"/>
                      </a:rPr>
                      <a:t>1850 </a:t>
                    </a:r>
                    <a:endParaRPr kumimoji="1" lang="ru-RU" altLang="ru-RU" sz="2400" b="0">
                      <a:solidFill>
                        <a:schemeClr val="tx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446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8" y="3793"/>
                    <a:ext cx="589" cy="2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kumimoji="1" lang="ru-RU" altLang="ru-RU" sz="2400">
                        <a:solidFill>
                          <a:schemeClr val="tx1"/>
                        </a:solidFill>
                        <a:latin typeface="Times New Roman" pitchFamily="18" charset="0"/>
                      </a:rPr>
                      <a:t>1960 </a:t>
                    </a:r>
                    <a:endParaRPr kumimoji="1" lang="ru-RU" altLang="ru-RU" sz="2400" b="0">
                      <a:solidFill>
                        <a:schemeClr val="tx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447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97" y="3793"/>
                    <a:ext cx="590" cy="2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kumimoji="1" lang="ru-RU" altLang="ru-RU" sz="2400">
                        <a:solidFill>
                          <a:schemeClr val="tx1"/>
                        </a:solidFill>
                        <a:latin typeface="Times New Roman" pitchFamily="18" charset="0"/>
                      </a:rPr>
                      <a:t>1975 </a:t>
                    </a:r>
                    <a:endParaRPr kumimoji="1" lang="ru-RU" altLang="ru-RU" sz="2400" b="0">
                      <a:solidFill>
                        <a:schemeClr val="tx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8448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8" y="3793"/>
                    <a:ext cx="544" cy="2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kumimoji="1" lang="ru-RU" altLang="ru-RU" sz="2400">
                        <a:solidFill>
                          <a:schemeClr val="tx1"/>
                        </a:solidFill>
                        <a:latin typeface="Times New Roman" pitchFamily="18" charset="0"/>
                      </a:rPr>
                      <a:t>2000</a:t>
                    </a:r>
                  </a:p>
                </p:txBody>
              </p:sp>
              <p:sp>
                <p:nvSpPr>
                  <p:cNvPr id="18449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85" y="3793"/>
                    <a:ext cx="545" cy="2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kumimoji="1" lang="ru-RU" altLang="ru-RU" sz="2400">
                        <a:solidFill>
                          <a:schemeClr val="tx1"/>
                        </a:solidFill>
                        <a:latin typeface="Times New Roman" pitchFamily="18" charset="0"/>
                      </a:rPr>
                      <a:t>2020</a:t>
                    </a:r>
                  </a:p>
                </p:txBody>
              </p:sp>
              <p:sp>
                <p:nvSpPr>
                  <p:cNvPr id="18450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10" y="3793"/>
                    <a:ext cx="589" cy="2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kumimoji="1" lang="ru-RU" altLang="ru-RU" sz="2400">
                        <a:solidFill>
                          <a:schemeClr val="tx1"/>
                        </a:solidFill>
                        <a:latin typeface="Times New Roman" pitchFamily="18" charset="0"/>
                      </a:rPr>
                      <a:t>1930</a:t>
                    </a:r>
                    <a:endParaRPr kumimoji="1" lang="ru-RU" altLang="ru-RU" sz="2400" b="0">
                      <a:solidFill>
                        <a:schemeClr val="tx1"/>
                      </a:solidFill>
                      <a:latin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18440" name="Text Box 49"/>
              <p:cNvSpPr txBox="1">
                <a:spLocks noChangeArrowheads="1"/>
              </p:cNvSpPr>
              <p:nvPr/>
            </p:nvSpPr>
            <p:spPr bwMode="auto">
              <a:xfrm>
                <a:off x="4830" y="3791"/>
                <a:ext cx="93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kumimoji="1" lang="ru-RU" altLang="ru-RU" sz="3200">
                    <a:solidFill>
                      <a:srgbClr val="000099"/>
                    </a:solidFill>
                    <a:latin typeface="Times New Roman" pitchFamily="18" charset="0"/>
                  </a:rPr>
                  <a:t>годы</a:t>
                </a:r>
              </a:p>
            </p:txBody>
          </p:sp>
        </p:grpSp>
        <p:sp>
          <p:nvSpPr>
            <p:cNvPr id="18437" name="Text Box 50"/>
            <p:cNvSpPr txBox="1">
              <a:spLocks noChangeArrowheads="1"/>
            </p:cNvSpPr>
            <p:nvPr/>
          </p:nvSpPr>
          <p:spPr bwMode="auto">
            <a:xfrm>
              <a:off x="793" y="1389"/>
              <a:ext cx="190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kumimoji="1" lang="ru-RU" altLang="ru-RU" sz="2400" dirty="0">
                  <a:solidFill>
                    <a:schemeClr val="tx1"/>
                  </a:solidFill>
                  <a:latin typeface="Times New Roman" pitchFamily="18" charset="0"/>
                </a:rPr>
                <a:t>Рост народонаселения</a:t>
              </a:r>
            </a:p>
            <a:p>
              <a:pPr algn="ctr" eaLnBrk="1" hangingPunct="1"/>
              <a:r>
                <a:rPr kumimoji="1" lang="ru-RU" altLang="ru-RU" sz="2400" dirty="0">
                  <a:solidFill>
                    <a:schemeClr val="tx1"/>
                  </a:solidFill>
                  <a:latin typeface="Times New Roman" pitchFamily="18" charset="0"/>
                </a:rPr>
                <a:t>(С.Капица, 2004 г.)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>
          <a:xfrm>
            <a:off x="179389" y="120651"/>
            <a:ext cx="4392612" cy="334963"/>
          </a:xfrm>
        </p:spPr>
        <p:txBody>
          <a:bodyPr>
            <a:normAutofit fontScale="90000"/>
          </a:bodyPr>
          <a:lstStyle/>
          <a:p>
            <a:pPr algn="l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ПРИРОДНАЯ ЭКОСИСТЕМА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4643437" y="520701"/>
            <a:ext cx="450056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eaLnBrk="1" hangingPunct="1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Потребляет энергию ископаемого и ядерного топлива</a:t>
            </a:r>
          </a:p>
          <a:p>
            <a:pPr eaLnBrk="1" hangingPunct="1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Потребляет О</a:t>
            </a:r>
            <a:r>
              <a:rPr lang="ru-RU" sz="2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продуцирует СО</a:t>
            </a:r>
            <a:r>
              <a:rPr lang="ru-RU" sz="2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(сжигание, пожары)</a:t>
            </a:r>
          </a:p>
          <a:p>
            <a:pPr eaLnBrk="1" hangingPunct="1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Истощает плодородную почву</a:t>
            </a:r>
          </a:p>
          <a:p>
            <a:pPr eaLnBrk="1" hangingPunct="1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Расходует и загрязняет Н</a:t>
            </a:r>
            <a:r>
              <a:rPr lang="ru-RU" sz="2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eaLnBrk="1" hangingPunct="1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Разрушает местообитания видов дикой природы</a:t>
            </a:r>
          </a:p>
          <a:p>
            <a:pPr eaLnBrk="1" hangingPunct="1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Производит загрязнители, которые обеззараживаются за счет населения</a:t>
            </a:r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4643439" y="41275"/>
            <a:ext cx="482441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АНТРОПОГЕННАЯ СИСТЕМА</a:t>
            </a:r>
          </a:p>
        </p:txBody>
      </p:sp>
      <p:sp>
        <p:nvSpPr>
          <p:cNvPr id="20485" name="Прямоугольник 6"/>
          <p:cNvSpPr>
            <a:spLocks noChangeArrowheads="1"/>
          </p:cNvSpPr>
          <p:nvPr/>
        </p:nvSpPr>
        <p:spPr bwMode="auto">
          <a:xfrm>
            <a:off x="125414" y="620714"/>
            <a:ext cx="4502151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Получает, преобразует солнечную энергию и накапливает</a:t>
            </a:r>
          </a:p>
          <a:p>
            <a:pPr eaLnBrk="1" hangingPunct="1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Продуцирует О</a:t>
            </a:r>
            <a:r>
              <a:rPr lang="ru-RU" sz="2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потребляет СО</a:t>
            </a:r>
            <a:r>
              <a:rPr lang="ru-RU" sz="2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Формирует плодородную почву</a:t>
            </a:r>
          </a:p>
          <a:p>
            <a:pPr eaLnBrk="1" hangingPunct="1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Накапливает, очищает и постепенно расходует Н</a:t>
            </a:r>
            <a:r>
              <a:rPr lang="ru-RU" sz="2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eaLnBrk="1" hangingPunct="1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Создает местообитания различных видов дикой природы</a:t>
            </a:r>
          </a:p>
          <a:p>
            <a:pPr eaLnBrk="1" hangingPunct="1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6) «Бесплатно» фильтрует и обеззараживает отходы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степени антропогенного воздействия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6066" y="3297178"/>
            <a:ext cx="37398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 err="1" smtClean="0">
                <a:solidFill>
                  <a:schemeClr val="tx1"/>
                </a:solidFill>
              </a:rPr>
              <a:t>натурценозы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4797152"/>
            <a:ext cx="39257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 err="1" smtClean="0">
                <a:solidFill>
                  <a:schemeClr val="tx1"/>
                </a:solidFill>
              </a:rPr>
              <a:t>урбаноценозы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3297178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i="1" dirty="0" err="1" smtClean="0">
                <a:solidFill>
                  <a:prstClr val="black"/>
                </a:solidFill>
              </a:rPr>
              <a:t>агроценозы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1844824"/>
            <a:ext cx="34009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экосистемы 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2653571">
            <a:off x="3606621" y="2260423"/>
            <a:ext cx="316478" cy="1369829"/>
          </a:xfrm>
          <a:prstGeom prst="downArrow">
            <a:avLst>
              <a:gd name="adj1" fmla="val 28184"/>
              <a:gd name="adj2" fmla="val 107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121680">
            <a:off x="5520615" y="2369480"/>
            <a:ext cx="314384" cy="1247321"/>
          </a:xfrm>
          <a:prstGeom prst="downArrow">
            <a:avLst>
              <a:gd name="adj1" fmla="val 26545"/>
              <a:gd name="adj2" fmla="val 724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499992" y="2780928"/>
            <a:ext cx="360040" cy="2088232"/>
          </a:xfrm>
          <a:prstGeom prst="downArrow">
            <a:avLst>
              <a:gd name="adj1" fmla="val 18553"/>
              <a:gd name="adj2" fmla="val 932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/>
              <a:t>Натурценозы</a:t>
            </a:r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4000" dirty="0" smtClean="0"/>
              <a:t>Большое разнообразие видового состава растений и животных.</a:t>
            </a:r>
          </a:p>
          <a:p>
            <a:pPr lvl="0"/>
            <a:r>
              <a:rPr lang="ru-RU" sz="4000" dirty="0" smtClean="0"/>
              <a:t>Экологический гомеостаз поддерживается за счет </a:t>
            </a:r>
            <a:r>
              <a:rPr lang="ru-RU" sz="4000" dirty="0" err="1" smtClean="0"/>
              <a:t>саморегуляции</a:t>
            </a:r>
            <a:r>
              <a:rPr lang="ru-RU" sz="4000" dirty="0" smtClean="0"/>
              <a:t>.</a:t>
            </a:r>
          </a:p>
          <a:p>
            <a:pPr lvl="0"/>
            <a:r>
              <a:rPr lang="ru-RU" sz="4000" dirty="0" smtClean="0"/>
              <a:t>Естественный круговорот веществ и использование солнечной энергии.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539751" y="784912"/>
            <a:ext cx="8013700" cy="5570756"/>
          </a:xfrm>
          <a:prstGeom prst="rect">
            <a:avLst/>
          </a:prstGeom>
          <a:noFill/>
          <a:ln w="76200">
            <a:solidFill>
              <a:srgbClr val="80008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ru-RU" altLang="ru-RU" sz="3600" dirty="0">
                <a:solidFill>
                  <a:schemeClr val="tx1"/>
                </a:solidFill>
                <a:latin typeface="Tahoma" pitchFamily="34" charset="0"/>
              </a:rPr>
              <a:t>Вопросы     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ru-RU" altLang="ru-RU" sz="36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ru-RU" altLang="ru-RU" sz="3600" dirty="0">
                <a:solidFill>
                  <a:schemeClr val="tx1"/>
                </a:solidFill>
                <a:latin typeface="Tahoma" pitchFamily="34" charset="0"/>
              </a:rPr>
              <a:t>1.   Экология человека как наука. Цель, задачи, методы</a:t>
            </a:r>
            <a:endParaRPr lang="ru-RU" altLang="ru-RU" sz="3600" b="0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ru-RU" altLang="ru-RU" sz="3600" dirty="0">
                <a:solidFill>
                  <a:schemeClr val="tx1"/>
                </a:solidFill>
                <a:latin typeface="Tahoma" pitchFamily="34" charset="0"/>
              </a:rPr>
              <a:t>2. </a:t>
            </a:r>
            <a:r>
              <a:rPr lang="ru-RU" altLang="ru-RU" sz="3600" dirty="0" err="1">
                <a:solidFill>
                  <a:schemeClr val="tx1"/>
                </a:solidFill>
                <a:latin typeface="Tahoma" pitchFamily="34" charset="0"/>
              </a:rPr>
              <a:t>Антропоэкосистема</a:t>
            </a:r>
            <a:r>
              <a:rPr lang="ru-RU" altLang="ru-RU" sz="3600" dirty="0">
                <a:solidFill>
                  <a:schemeClr val="tx1"/>
                </a:solidFill>
                <a:latin typeface="Tahoma" pitchFamily="34" charset="0"/>
              </a:rPr>
              <a:t> - объект экологии человека</a:t>
            </a:r>
            <a:endParaRPr lang="ru-RU" altLang="ru-RU" sz="3600" b="0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ru-RU" altLang="ru-RU" sz="3600" dirty="0">
                <a:solidFill>
                  <a:schemeClr val="tx1"/>
                </a:solidFill>
                <a:latin typeface="Tahoma" pitchFamily="34" charset="0"/>
              </a:rPr>
              <a:t>3.  Человек как  фактор и объект действия экологических факторов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r>
              <a:rPr lang="ru-RU" b="1" i="1" dirty="0" err="1" smtClean="0"/>
              <a:t>Агроценозы</a:t>
            </a:r>
            <a:r>
              <a:rPr lang="ru-RU" b="1" i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5043189"/>
          </a:xfrm>
        </p:spPr>
        <p:txBody>
          <a:bodyPr>
            <a:noAutofit/>
          </a:bodyPr>
          <a:lstStyle/>
          <a:p>
            <a:pPr lvl="0"/>
            <a:r>
              <a:rPr lang="ru-RU" sz="3000" dirty="0" smtClean="0"/>
              <a:t>Число видов животных и растений ограничено, но их численность порой огромна. </a:t>
            </a:r>
          </a:p>
          <a:p>
            <a:pPr lvl="0"/>
            <a:r>
              <a:rPr lang="ru-RU" sz="3000" dirty="0" smtClean="0"/>
              <a:t>Биоценозы находятся под контролем искусственного отбора.</a:t>
            </a:r>
          </a:p>
          <a:p>
            <a:pPr lvl="0"/>
            <a:r>
              <a:rPr lang="ru-RU" sz="3000" dirty="0" smtClean="0"/>
              <a:t>Для нормального функционирования нуждаются в том, чтобы человек сам поддерживал их гомеостаз.</a:t>
            </a:r>
          </a:p>
          <a:p>
            <a:pPr lvl="0"/>
            <a:r>
              <a:rPr lang="ru-RU" sz="3000" dirty="0" smtClean="0"/>
              <a:t>Круговорот веществ искажен.</a:t>
            </a:r>
          </a:p>
          <a:p>
            <a:pPr lvl="0"/>
            <a:r>
              <a:rPr lang="ru-RU" sz="3000" dirty="0" smtClean="0"/>
              <a:t>Для сохранения </a:t>
            </a:r>
            <a:r>
              <a:rPr lang="ru-RU" sz="3000" dirty="0" err="1" smtClean="0"/>
              <a:t>агроценозов</a:t>
            </a:r>
            <a:r>
              <a:rPr lang="ru-RU" sz="3000" dirty="0" smtClean="0"/>
              <a:t> нужны затраты дополнительной энергии.</a:t>
            </a:r>
          </a:p>
          <a:p>
            <a:endParaRPr lang="ru-RU" sz="3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/>
              <a:t>Урбаноценозы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472607"/>
          </a:xfrm>
        </p:spPr>
        <p:txBody>
          <a:bodyPr>
            <a:noAutofit/>
          </a:bodyPr>
          <a:lstStyle/>
          <a:p>
            <a:pPr lvl="0"/>
            <a:r>
              <a:rPr lang="ru-RU" dirty="0" smtClean="0"/>
              <a:t>Бедность видового состава фауны и флоры.</a:t>
            </a:r>
          </a:p>
          <a:p>
            <a:pPr lvl="0"/>
            <a:r>
              <a:rPr lang="ru-RU" dirty="0" smtClean="0"/>
              <a:t>Большие скопления людей.</a:t>
            </a:r>
          </a:p>
          <a:p>
            <a:pPr lvl="0"/>
            <a:r>
              <a:rPr lang="ru-RU" dirty="0" smtClean="0"/>
              <a:t>Преобладание синантропных видов животных.</a:t>
            </a:r>
          </a:p>
          <a:p>
            <a:pPr lvl="0"/>
            <a:r>
              <a:rPr lang="ru-RU" dirty="0" smtClean="0"/>
              <a:t>Незамкнутый круговорот веществ.</a:t>
            </a:r>
          </a:p>
          <a:p>
            <a:pPr lvl="0"/>
            <a:r>
              <a:rPr lang="ru-RU" dirty="0" smtClean="0"/>
              <a:t>Искусственное поддержание гомеостаза, который направлен на сохранение популяции людей.</a:t>
            </a:r>
          </a:p>
          <a:p>
            <a:pPr lvl="0"/>
            <a:r>
              <a:rPr lang="ru-RU" dirty="0" smtClean="0"/>
              <a:t>Использование дополнительных источников энергии.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49" y="260648"/>
            <a:ext cx="8667751" cy="792163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chemeClr val="tx1"/>
                </a:solidFill>
              </a:rPr>
              <a:t>Антропогенные экосистемы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0" y="134076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ru-RU" altLang="ru-RU" sz="3600" dirty="0">
                <a:solidFill>
                  <a:schemeClr val="tx1"/>
                </a:solidFill>
                <a:latin typeface="Times New Roman" pitchFamily="18" charset="0"/>
              </a:rPr>
              <a:t>Сравнительная характеристика экосистем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4572000" y="2492376"/>
            <a:ext cx="0" cy="4365625"/>
          </a:xfrm>
          <a:prstGeom prst="line">
            <a:avLst/>
          </a:prstGeom>
          <a:noFill/>
          <a:ln w="38100">
            <a:solidFill>
              <a:srgbClr val="CC44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1274" y="2492896"/>
            <a:ext cx="4530726" cy="2395539"/>
            <a:chOff x="-14" y="1750"/>
            <a:chExt cx="2854" cy="1509"/>
          </a:xfrm>
        </p:grpSpPr>
        <p:sp>
          <p:nvSpPr>
            <p:cNvPr id="75782" name="Text Box 6"/>
            <p:cNvSpPr txBox="1">
              <a:spLocks noChangeArrowheads="1"/>
            </p:cNvSpPr>
            <p:nvPr/>
          </p:nvSpPr>
          <p:spPr bwMode="auto">
            <a:xfrm>
              <a:off x="793" y="1750"/>
              <a:ext cx="140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kumimoji="1" lang="ru-RU" sz="3200" i="1" u="sng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Природная</a:t>
              </a:r>
            </a:p>
          </p:txBody>
        </p:sp>
        <p:sp>
          <p:nvSpPr>
            <p:cNvPr id="21514" name="Rectangle 7"/>
            <p:cNvSpPr>
              <a:spLocks noChangeArrowheads="1"/>
            </p:cNvSpPr>
            <p:nvPr/>
          </p:nvSpPr>
          <p:spPr bwMode="auto">
            <a:xfrm>
              <a:off x="-14" y="2270"/>
              <a:ext cx="2854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ru-RU" altLang="ru-RU" sz="3200" b="0" dirty="0">
                  <a:solidFill>
                    <a:schemeClr val="tx1"/>
                  </a:solidFill>
                  <a:latin typeface="Times New Roman" pitchFamily="18" charset="0"/>
                </a:rPr>
                <a:t>Обладает способностью </a:t>
              </a:r>
            </a:p>
            <a:p>
              <a:pPr algn="ctr" eaLnBrk="1" hangingPunct="1"/>
              <a:r>
                <a:rPr kumimoji="1" lang="ru-RU" altLang="ru-RU" sz="3200" b="0" dirty="0">
                  <a:solidFill>
                    <a:schemeClr val="tx1"/>
                  </a:solidFill>
                  <a:latin typeface="Times New Roman" pitchFamily="18" charset="0"/>
                </a:rPr>
                <a:t>самосохранения </a:t>
              </a:r>
            </a:p>
            <a:p>
              <a:pPr algn="ctr" eaLnBrk="1" hangingPunct="1"/>
              <a:r>
                <a:rPr kumimoji="1" lang="ru-RU" altLang="ru-RU" sz="3200" b="0" dirty="0">
                  <a:solidFill>
                    <a:schemeClr val="tx1"/>
                  </a:solidFill>
                  <a:latin typeface="Times New Roman" pitchFamily="18" charset="0"/>
                </a:rPr>
                <a:t>и самовосстановления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716016" y="2420888"/>
            <a:ext cx="3960813" cy="3378201"/>
            <a:chOff x="3016" y="1704"/>
            <a:chExt cx="2495" cy="2128"/>
          </a:xfrm>
        </p:grpSpPr>
        <p:sp>
          <p:nvSpPr>
            <p:cNvPr id="75785" name="Text Box 9"/>
            <p:cNvSpPr txBox="1">
              <a:spLocks noChangeArrowheads="1"/>
            </p:cNvSpPr>
            <p:nvPr/>
          </p:nvSpPr>
          <p:spPr bwMode="auto">
            <a:xfrm>
              <a:off x="3197" y="1704"/>
              <a:ext cx="208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kumimoji="1" lang="ru-RU" sz="3200" i="1" u="sng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Антропогенная</a:t>
              </a:r>
            </a:p>
          </p:txBody>
        </p:sp>
        <p:sp>
          <p:nvSpPr>
            <p:cNvPr id="21512" name="Text Box 10"/>
            <p:cNvSpPr txBox="1">
              <a:spLocks noChangeArrowheads="1"/>
            </p:cNvSpPr>
            <p:nvPr/>
          </p:nvSpPr>
          <p:spPr bwMode="auto">
            <a:xfrm>
              <a:off x="3016" y="2160"/>
              <a:ext cx="2495" cy="1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kumimoji="1" lang="ru-RU" altLang="ru-RU" sz="3200" b="0" dirty="0">
                  <a:solidFill>
                    <a:schemeClr val="tx1"/>
                  </a:solidFill>
                  <a:latin typeface="Times New Roman" pitchFamily="18" charset="0"/>
                </a:rPr>
                <a:t>Требует больших затрат для постоянного поддержания</a:t>
              </a:r>
            </a:p>
            <a:p>
              <a:pPr algn="ctr" eaLnBrk="1" hangingPunct="1"/>
              <a:r>
                <a:rPr kumimoji="1" lang="ru-RU" altLang="ru-RU" sz="3200" b="0" dirty="0">
                  <a:solidFill>
                    <a:schemeClr val="tx1"/>
                  </a:solidFill>
                  <a:latin typeface="Times New Roman" pitchFamily="18" charset="0"/>
                </a:rPr>
                <a:t> и восстановления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269875"/>
            <a:ext cx="8134351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 smtClean="0">
                <a:solidFill>
                  <a:schemeClr val="tx1"/>
                </a:solidFill>
              </a:rPr>
              <a:t>Влияние антропогенных факторов на биосферу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192213" y="1484313"/>
            <a:ext cx="7772400" cy="584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dirty="0" smtClean="0">
                <a:solidFill>
                  <a:srgbClr val="000099"/>
                </a:solidFill>
              </a:rPr>
              <a:t>Виды антропогенных воздействий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900114" y="2133600"/>
            <a:ext cx="7200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kumimoji="1" lang="ru-RU" altLang="ru-RU" sz="2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828677" y="2205038"/>
            <a:ext cx="3095625" cy="792162"/>
          </a:xfrm>
          <a:prstGeom prst="rect">
            <a:avLst/>
          </a:prstGeom>
          <a:solidFill>
            <a:srgbClr val="FC8E20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ru-RU" altLang="ru-RU" sz="2800" dirty="0">
                <a:latin typeface="Times New Roman" pitchFamily="18" charset="0"/>
              </a:rPr>
              <a:t>Положительные</a:t>
            </a: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5435601" y="2205038"/>
            <a:ext cx="3313113" cy="792162"/>
          </a:xfrm>
          <a:prstGeom prst="rect">
            <a:avLst/>
          </a:prstGeom>
          <a:solidFill>
            <a:srgbClr val="FC8E20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ru-RU" altLang="ru-RU" sz="2800" dirty="0">
                <a:latin typeface="Times New Roman" pitchFamily="18" charset="0"/>
              </a:rPr>
              <a:t>Отрицательные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 flipV="1">
            <a:off x="179389" y="3359150"/>
            <a:ext cx="38877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kumimoji="1" lang="ru-RU" altLang="ru-RU" sz="2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0" y="5876926"/>
            <a:ext cx="36004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kumimoji="1" lang="ru-RU" altLang="ru-RU" sz="2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611188" y="3203575"/>
            <a:ext cx="34559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2800" b="0" dirty="0">
                <a:solidFill>
                  <a:schemeClr val="tx1"/>
                </a:solidFill>
                <a:latin typeface="Times New Roman" pitchFamily="18" charset="0"/>
              </a:rPr>
              <a:t>Воспроизводство природных ресурсов</a:t>
            </a:r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250826" y="4149725"/>
            <a:ext cx="38877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2800" b="0" dirty="0">
                <a:solidFill>
                  <a:schemeClr val="tx1"/>
                </a:solidFill>
                <a:latin typeface="Times New Roman" pitchFamily="18" charset="0"/>
              </a:rPr>
              <a:t>Восстановление</a:t>
            </a:r>
          </a:p>
          <a:p>
            <a:pPr algn="ctr" eaLnBrk="1" hangingPunct="1">
              <a:buClr>
                <a:srgbClr val="EAF555"/>
              </a:buClr>
              <a:buFont typeface="Wingdings" pitchFamily="2" charset="2"/>
              <a:buNone/>
            </a:pPr>
            <a:r>
              <a:rPr kumimoji="1" lang="ru-RU" altLang="ru-RU" sz="2800" b="0" dirty="0">
                <a:solidFill>
                  <a:schemeClr val="tx1"/>
                </a:solidFill>
                <a:latin typeface="Times New Roman" pitchFamily="18" charset="0"/>
              </a:rPr>
              <a:t> запасов подземных вод</a:t>
            </a:r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736601" y="5084763"/>
            <a:ext cx="2755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2800" b="0" dirty="0">
                <a:solidFill>
                  <a:schemeClr val="tx1"/>
                </a:solidFill>
                <a:latin typeface="Times New Roman" pitchFamily="18" charset="0"/>
              </a:rPr>
              <a:t>Полезащитное лесоразведение</a:t>
            </a: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323851" y="6092826"/>
            <a:ext cx="4103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2800" b="0" dirty="0">
                <a:solidFill>
                  <a:schemeClr val="tx1"/>
                </a:solidFill>
                <a:latin typeface="Times New Roman" pitchFamily="18" charset="0"/>
              </a:rPr>
              <a:t>Рекультивация земель</a:t>
            </a:r>
          </a:p>
        </p:txBody>
      </p:sp>
      <p:sp>
        <p:nvSpPr>
          <p:cNvPr id="120845" name="Text Box 13"/>
          <p:cNvSpPr txBox="1">
            <a:spLocks noChangeArrowheads="1"/>
          </p:cNvSpPr>
          <p:nvPr/>
        </p:nvSpPr>
        <p:spPr bwMode="auto">
          <a:xfrm>
            <a:off x="5219701" y="3284539"/>
            <a:ext cx="2881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2800" b="0" dirty="0">
                <a:solidFill>
                  <a:schemeClr val="tx1"/>
                </a:solidFill>
                <a:latin typeface="Times New Roman" pitchFamily="18" charset="0"/>
              </a:rPr>
              <a:t>Вырубка леса</a:t>
            </a:r>
          </a:p>
        </p:txBody>
      </p:sp>
      <p:sp>
        <p:nvSpPr>
          <p:cNvPr id="120846" name="Text Box 14"/>
          <p:cNvSpPr txBox="1">
            <a:spLocks noChangeArrowheads="1"/>
          </p:cNvSpPr>
          <p:nvPr/>
        </p:nvSpPr>
        <p:spPr bwMode="auto">
          <a:xfrm>
            <a:off x="5148263" y="3902076"/>
            <a:ext cx="351155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2800" b="0" dirty="0">
                <a:solidFill>
                  <a:schemeClr val="tx1"/>
                </a:solidFill>
                <a:latin typeface="Times New Roman" pitchFamily="18" charset="0"/>
              </a:rPr>
              <a:t>Истощение запасов подземных вод</a:t>
            </a:r>
          </a:p>
        </p:txBody>
      </p:sp>
      <p:sp>
        <p:nvSpPr>
          <p:cNvPr id="120847" name="Text Box 15"/>
          <p:cNvSpPr txBox="1">
            <a:spLocks noChangeArrowheads="1"/>
          </p:cNvSpPr>
          <p:nvPr/>
        </p:nvSpPr>
        <p:spPr bwMode="auto">
          <a:xfrm>
            <a:off x="5508625" y="4767264"/>
            <a:ext cx="25193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2800" b="0" dirty="0">
                <a:solidFill>
                  <a:schemeClr val="tx1"/>
                </a:solidFill>
                <a:latin typeface="Times New Roman" pitchFamily="18" charset="0"/>
              </a:rPr>
              <a:t>Загрязнение</a:t>
            </a:r>
          </a:p>
        </p:txBody>
      </p:sp>
      <p:sp>
        <p:nvSpPr>
          <p:cNvPr id="120848" name="Text Box 16"/>
          <p:cNvSpPr txBox="1">
            <a:spLocks noChangeArrowheads="1"/>
          </p:cNvSpPr>
          <p:nvPr/>
        </p:nvSpPr>
        <p:spPr bwMode="auto">
          <a:xfrm>
            <a:off x="5148263" y="5373689"/>
            <a:ext cx="3384551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2800" b="0" dirty="0">
                <a:solidFill>
                  <a:schemeClr val="tx1"/>
                </a:solidFill>
                <a:latin typeface="Times New Roman" pitchFamily="18" charset="0"/>
              </a:rPr>
              <a:t>Сокращение численности и исчезновение видов</a:t>
            </a: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4572000" y="2133600"/>
            <a:ext cx="0" cy="4724400"/>
          </a:xfrm>
          <a:prstGeom prst="line">
            <a:avLst/>
          </a:prstGeom>
          <a:noFill/>
          <a:ln w="38100">
            <a:solidFill>
              <a:srgbClr val="CC44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animBg="1"/>
      <p:bldP spid="120838" grpId="0" animBg="1"/>
      <p:bldP spid="120841" grpId="0"/>
      <p:bldP spid="120842" grpId="0"/>
      <p:bldP spid="120843" grpId="0"/>
      <p:bldP spid="120844" grpId="0"/>
      <p:bldP spid="120845" grpId="0"/>
      <p:bldP spid="120846" grpId="0"/>
      <p:bldP spid="120847" grpId="0"/>
      <p:bldP spid="1208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987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 smtClean="0">
                <a:solidFill>
                  <a:schemeClr val="tx1"/>
                </a:solidFill>
              </a:rPr>
              <a:t>Влияние антропогенных факторов на биосферу</a:t>
            </a:r>
          </a:p>
        </p:txBody>
      </p:sp>
      <p:graphicFrame>
        <p:nvGraphicFramePr>
          <p:cNvPr id="1026" name="Organization Chart 3"/>
          <p:cNvGraphicFramePr>
            <a:graphicFrameLocks/>
          </p:cNvGraphicFramePr>
          <p:nvPr>
            <p:ph type="dgm" idx="1"/>
          </p:nvPr>
        </p:nvGraphicFramePr>
        <p:xfrm>
          <a:off x="179389" y="1549400"/>
          <a:ext cx="8964612" cy="3248025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107950" y="3943350"/>
            <a:ext cx="338455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Тепловые</a:t>
            </a:r>
          </a:p>
          <a:p>
            <a:pPr eaLnBrk="1" hangingPunct="1"/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Шумовые</a:t>
            </a:r>
          </a:p>
          <a:p>
            <a:pPr eaLnBrk="1" hangingPunct="1"/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Радиоактивные</a:t>
            </a:r>
          </a:p>
          <a:p>
            <a:pPr eaLnBrk="1" hangingPunct="1"/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Электромагнитные</a:t>
            </a:r>
          </a:p>
          <a:p>
            <a:pPr eaLnBrk="1" hangingPunct="1"/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Взвешенные твердые частицы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3419475" y="4014789"/>
            <a:ext cx="3384551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Тяжелые металлы</a:t>
            </a:r>
          </a:p>
          <a:p>
            <a:pPr eaLnBrk="1" hangingPunct="1"/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Пестициды</a:t>
            </a:r>
          </a:p>
          <a:p>
            <a:pPr eaLnBrk="1" hangingPunct="1"/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Кислоты</a:t>
            </a:r>
          </a:p>
          <a:p>
            <a:pPr eaLnBrk="1" hangingPunct="1"/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СПАВ</a:t>
            </a:r>
          </a:p>
          <a:p>
            <a:pPr eaLnBrk="1" hangingPunct="1"/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Пластмассы</a:t>
            </a:r>
          </a:p>
          <a:p>
            <a:pPr eaLnBrk="1" hangingPunct="1"/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Нефтепродукты</a:t>
            </a:r>
            <a:r>
              <a:rPr kumimoji="1" lang="ru-RU" altLang="ru-RU" sz="28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6875463" y="4221164"/>
            <a:ext cx="230505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Вирусы</a:t>
            </a:r>
          </a:p>
          <a:p>
            <a:pPr eaLnBrk="1" hangingPunct="1"/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Бактерии</a:t>
            </a:r>
          </a:p>
          <a:p>
            <a:pPr eaLnBrk="1" hangingPunct="1"/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Водоросли</a:t>
            </a:r>
          </a:p>
          <a:p>
            <a:pPr eaLnBrk="1" hangingPunct="1"/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Грибы</a:t>
            </a:r>
            <a:r>
              <a:rPr kumimoji="1" lang="ru-RU" altLang="ru-RU" sz="28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6" y="115888"/>
            <a:ext cx="7491413" cy="1143000"/>
          </a:xfrm>
        </p:spPr>
        <p:txBody>
          <a:bodyPr/>
          <a:lstStyle/>
          <a:p>
            <a:pPr eaLnBrk="1" hangingPunct="1"/>
            <a:r>
              <a:rPr lang="ru-RU" altLang="ru-RU" b="1" dirty="0" smtClean="0"/>
              <a:t>Антропогенные влияния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4000" contrast="24000"/>
          </a:blip>
          <a:srcRect/>
          <a:stretch>
            <a:fillRect/>
          </a:stretch>
        </p:blipFill>
        <p:spPr>
          <a:xfrm>
            <a:off x="1619250" y="1844676"/>
            <a:ext cx="3816351" cy="4537075"/>
          </a:xfrm>
          <a:noFill/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547813" y="1412876"/>
            <a:ext cx="7345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kumimoji="1" lang="ru-RU" altLang="ru-RU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547814" y="1125539"/>
            <a:ext cx="66246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Чрезмерная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добыча</a:t>
            </a:r>
            <a:endParaRPr kumimoji="1" lang="ru-RU" altLang="ru-RU" sz="28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580063" y="1773238"/>
            <a:ext cx="33131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Хищническая деятельность человека привела к исчезновению за 70 лет </a:t>
            </a:r>
            <a:r>
              <a:rPr kumimoji="1" lang="en-US" altLang="ru-RU" sz="2800" dirty="0">
                <a:solidFill>
                  <a:schemeClr val="tx1"/>
                </a:solidFill>
                <a:latin typeface="Times New Roman" pitchFamily="18" charset="0"/>
              </a:rPr>
              <a:t>XX</a:t>
            </a:r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 века к уничтожению 2/3 лесных массивов планеты, 63 видов и 55 подвидов птиц и млекопитающих.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49" y="260350"/>
            <a:ext cx="7918451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 smtClean="0">
                <a:solidFill>
                  <a:schemeClr val="tx1"/>
                </a:solidFill>
              </a:rPr>
              <a:t>Влияние антропогенных факторов на биосферу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879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b="1" dirty="0" smtClean="0">
                <a:solidFill>
                  <a:srgbClr val="000099"/>
                </a:solidFill>
              </a:rPr>
              <a:t>Экологические последствия глобального загрязнения атмосферы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79389" y="2492376"/>
            <a:ext cx="871378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ru-RU" altLang="ru-RU" sz="3000" dirty="0">
                <a:solidFill>
                  <a:srgbClr val="000099"/>
                </a:solidFill>
                <a:latin typeface="Times New Roman" pitchFamily="18" charset="0"/>
              </a:rPr>
              <a:t>«Парниковый эффект»</a:t>
            </a:r>
            <a:r>
              <a:rPr kumimoji="1" lang="ru-RU" altLang="ru-RU" sz="2800" b="0" dirty="0">
                <a:solidFill>
                  <a:srgbClr val="000099"/>
                </a:solidFill>
                <a:latin typeface="Times New Roman" pitchFamily="18" charset="0"/>
              </a:rPr>
              <a:t>-</a:t>
            </a:r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возможное потепление климата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0" y="3429001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Накопление диоксида углерода, метана , </a:t>
            </a:r>
            <a:r>
              <a:rPr kumimoji="1" lang="ru-RU" altLang="ru-RU" sz="2800" dirty="0" err="1">
                <a:solidFill>
                  <a:schemeClr val="tx1"/>
                </a:solidFill>
                <a:latin typeface="Times New Roman" pitchFamily="18" charset="0"/>
              </a:rPr>
              <a:t>хлорфтор</a:t>
            </a:r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 углеродов(фреонов), оксидов азота и др.</a:t>
            </a:r>
            <a:endParaRPr kumimoji="1" lang="ru-RU" altLang="ru-RU" sz="2800" baseline="-25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-180974" y="4437064"/>
            <a:ext cx="60483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Нарушение озонового слоя </a:t>
            </a:r>
          </a:p>
          <a:p>
            <a:pPr algn="ctr" eaLnBrk="1" hangingPunct="1"/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и возникновение </a:t>
            </a:r>
            <a:r>
              <a:rPr kumimoji="1" lang="ru-RU" altLang="ru-RU" sz="2800" dirty="0">
                <a:solidFill>
                  <a:srgbClr val="000099"/>
                </a:solidFill>
                <a:latin typeface="Times New Roman" pitchFamily="18" charset="0"/>
              </a:rPr>
              <a:t>«озоновых дыр»</a:t>
            </a:r>
          </a:p>
        </p:txBody>
      </p:sp>
      <p:pic>
        <p:nvPicPr>
          <p:cNvPr id="26631" name="Picture 7" descr="оз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5314" y="4365625"/>
            <a:ext cx="3360737" cy="2408238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44463" y="5718176"/>
            <a:ext cx="5219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Выпадение </a:t>
            </a:r>
            <a:r>
              <a:rPr kumimoji="1" lang="ru-RU" altLang="ru-RU" sz="2800" dirty="0">
                <a:solidFill>
                  <a:srgbClr val="000099"/>
                </a:solidFill>
                <a:latin typeface="Times New Roman" pitchFamily="18" charset="0"/>
              </a:rPr>
              <a:t>кислотных дождей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179389" y="4365625"/>
            <a:ext cx="49688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179389" y="5589588"/>
            <a:ext cx="49688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468314" y="1203326"/>
            <a:ext cx="8135937" cy="5178425"/>
            <a:chOff x="340" y="687"/>
            <a:chExt cx="5125" cy="3262"/>
          </a:xfrm>
        </p:grpSpPr>
        <p:pic>
          <p:nvPicPr>
            <p:cNvPr id="27652" name="Picture 3" descr="Кислотные дожди"/>
            <p:cNvPicPr>
              <a:picLocks noChangeAspect="1" noChangeArrowheads="1"/>
            </p:cNvPicPr>
            <p:nvPr/>
          </p:nvPicPr>
          <p:blipFill>
            <a:blip r:embed="rId2" cstate="print"/>
            <a:srcRect l="13547" t="3188" r="1543" b="4510"/>
            <a:stretch>
              <a:fillRect/>
            </a:stretch>
          </p:blipFill>
          <p:spPr bwMode="auto">
            <a:xfrm>
              <a:off x="340" y="687"/>
              <a:ext cx="5125" cy="3262"/>
            </a:xfrm>
            <a:prstGeom prst="rect">
              <a:avLst/>
            </a:prstGeom>
            <a:noFill/>
            <a:ln w="57150">
              <a:solidFill>
                <a:srgbClr val="CC4400"/>
              </a:solidFill>
              <a:miter lim="800000"/>
              <a:headEnd/>
              <a:tailEnd/>
            </a:ln>
          </p:spPr>
        </p:pic>
        <p:grpSp>
          <p:nvGrpSpPr>
            <p:cNvPr id="27653" name="Group 4"/>
            <p:cNvGrpSpPr>
              <a:grpSpLocks/>
            </p:cNvGrpSpPr>
            <p:nvPr/>
          </p:nvGrpSpPr>
          <p:grpSpPr bwMode="auto">
            <a:xfrm>
              <a:off x="748" y="1389"/>
              <a:ext cx="4400" cy="1842"/>
              <a:chOff x="2061" y="2304"/>
              <a:chExt cx="7020" cy="2790"/>
            </a:xfrm>
          </p:grpSpPr>
          <p:sp>
            <p:nvSpPr>
              <p:cNvPr id="27654" name="AutoShape 5"/>
              <p:cNvSpPr>
                <a:spLocks noChangeArrowheads="1"/>
              </p:cNvSpPr>
              <p:nvPr/>
            </p:nvSpPr>
            <p:spPr bwMode="auto">
              <a:xfrm rot="-3199214">
                <a:off x="2061" y="2394"/>
                <a:ext cx="540" cy="36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rgbClr val="FF0000"/>
              </a:solidFill>
              <a:ln w="57150">
                <a:solidFill>
                  <a:srgbClr val="CC44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Char char="v"/>
                </a:pPr>
                <a:endParaRPr lang="ru-RU" altLang="ru-RU"/>
              </a:p>
            </p:txBody>
          </p:sp>
          <p:sp>
            <p:nvSpPr>
              <p:cNvPr id="27655" name="AutoShape 6"/>
              <p:cNvSpPr>
                <a:spLocks noChangeArrowheads="1"/>
              </p:cNvSpPr>
              <p:nvPr/>
            </p:nvSpPr>
            <p:spPr bwMode="auto">
              <a:xfrm rot="2486605">
                <a:off x="8361" y="2934"/>
                <a:ext cx="540" cy="36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rgbClr val="FF0000"/>
              </a:solidFill>
              <a:ln w="57150">
                <a:solidFill>
                  <a:srgbClr val="CC44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Char char="v"/>
                </a:pPr>
                <a:endParaRPr lang="ru-RU" altLang="ru-RU"/>
              </a:p>
            </p:txBody>
          </p:sp>
          <p:sp>
            <p:nvSpPr>
              <p:cNvPr id="27656" name="AutoShape 7"/>
              <p:cNvSpPr>
                <a:spLocks noChangeArrowheads="1"/>
              </p:cNvSpPr>
              <p:nvPr/>
            </p:nvSpPr>
            <p:spPr bwMode="auto">
              <a:xfrm rot="2871909">
                <a:off x="6831" y="2844"/>
                <a:ext cx="540" cy="36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rgbClr val="FF0000"/>
              </a:solidFill>
              <a:ln w="57150">
                <a:solidFill>
                  <a:srgbClr val="CC44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Char char="v"/>
                </a:pPr>
                <a:endParaRPr lang="ru-RU" altLang="ru-RU"/>
              </a:p>
            </p:txBody>
          </p:sp>
          <p:sp>
            <p:nvSpPr>
              <p:cNvPr id="27657" name="AutoShape 8"/>
              <p:cNvSpPr>
                <a:spLocks noChangeArrowheads="1"/>
              </p:cNvSpPr>
              <p:nvPr/>
            </p:nvSpPr>
            <p:spPr bwMode="auto">
              <a:xfrm rot="3171661">
                <a:off x="8631" y="4284"/>
                <a:ext cx="540" cy="36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rgbClr val="FF0000"/>
              </a:solidFill>
              <a:ln w="57150">
                <a:solidFill>
                  <a:srgbClr val="CC44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Char char="v"/>
                </a:pPr>
                <a:endParaRPr lang="ru-RU" altLang="ru-RU"/>
              </a:p>
            </p:txBody>
          </p:sp>
          <p:sp>
            <p:nvSpPr>
              <p:cNvPr id="27658" name="AutoShape 9"/>
              <p:cNvSpPr>
                <a:spLocks noChangeArrowheads="1"/>
              </p:cNvSpPr>
              <p:nvPr/>
            </p:nvSpPr>
            <p:spPr bwMode="auto">
              <a:xfrm rot="-8810207">
                <a:off x="2061" y="4734"/>
                <a:ext cx="540" cy="36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rgbClr val="FF0000"/>
              </a:solidFill>
              <a:ln w="57150">
                <a:solidFill>
                  <a:srgbClr val="CC44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Char char="v"/>
                </a:pPr>
                <a:endParaRPr lang="ru-RU" altLang="ru-RU"/>
              </a:p>
            </p:txBody>
          </p:sp>
          <p:sp>
            <p:nvSpPr>
              <p:cNvPr id="27659" name="AutoShape 10"/>
              <p:cNvSpPr>
                <a:spLocks noChangeArrowheads="1"/>
              </p:cNvSpPr>
              <p:nvPr/>
            </p:nvSpPr>
            <p:spPr bwMode="auto">
              <a:xfrm rot="7159030">
                <a:off x="2691" y="3204"/>
                <a:ext cx="540" cy="36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rgbClr val="FF0000"/>
              </a:solidFill>
              <a:ln w="57150">
                <a:solidFill>
                  <a:srgbClr val="CC44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Char char="v"/>
                </a:pPr>
                <a:endParaRPr lang="ru-RU" altLang="ru-RU"/>
              </a:p>
            </p:txBody>
          </p:sp>
          <p:sp>
            <p:nvSpPr>
              <p:cNvPr id="27660" name="AutoShape 11"/>
              <p:cNvSpPr>
                <a:spLocks noChangeArrowheads="1"/>
              </p:cNvSpPr>
              <p:nvPr/>
            </p:nvSpPr>
            <p:spPr bwMode="auto">
              <a:xfrm rot="2737159">
                <a:off x="5391" y="3924"/>
                <a:ext cx="540" cy="36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rgbClr val="FF0000"/>
              </a:solidFill>
              <a:ln w="57150">
                <a:solidFill>
                  <a:srgbClr val="CC44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Char char="v"/>
                </a:pPr>
                <a:endParaRPr lang="ru-RU" altLang="ru-RU"/>
              </a:p>
            </p:txBody>
          </p:sp>
        </p:grpSp>
      </p:grpSp>
      <p:sp>
        <p:nvSpPr>
          <p:cNvPr id="27651" name="Text Box 12"/>
          <p:cNvSpPr txBox="1">
            <a:spLocks noChangeArrowheads="1"/>
          </p:cNvSpPr>
          <p:nvPr/>
        </p:nvSpPr>
        <p:spPr bwMode="auto">
          <a:xfrm>
            <a:off x="2051050" y="134939"/>
            <a:ext cx="53292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ru-RU" altLang="ru-RU" sz="4000" dirty="0">
                <a:solidFill>
                  <a:srgbClr val="000099"/>
                </a:solidFill>
                <a:latin typeface="Times New Roman" pitchFamily="18" charset="0"/>
              </a:rPr>
              <a:t>Кислотные дожди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ar_running_md_wh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1" y="5224463"/>
            <a:ext cx="2374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6987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smtClean="0">
                <a:solidFill>
                  <a:schemeClr val="tx1"/>
                </a:solidFill>
              </a:rPr>
              <a:t>Влияние антропогенных факторов на биосферу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79389" y="1841500"/>
            <a:ext cx="88201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ru-RU" altLang="ru-RU" sz="3200" dirty="0">
                <a:solidFill>
                  <a:srgbClr val="000099"/>
                </a:solidFill>
                <a:latin typeface="Times New Roman" pitchFamily="18" charset="0"/>
              </a:rPr>
              <a:t>Основные источники загрязнения атмосферы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179389" y="2373313"/>
            <a:ext cx="4105275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Тепловые и атомные электростанции</a:t>
            </a:r>
          </a:p>
          <a:p>
            <a:pPr eaLnBrk="1" hangingPunct="1">
              <a:spcBef>
                <a:spcPct val="50000"/>
              </a:spcBef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Черная и цветная металлургия</a:t>
            </a:r>
          </a:p>
          <a:p>
            <a:pPr eaLnBrk="1" hangingPunct="1">
              <a:spcBef>
                <a:spcPct val="50000"/>
              </a:spcBef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Химическое производство </a:t>
            </a:r>
          </a:p>
          <a:p>
            <a:pPr eaLnBrk="1" hangingPunct="1">
              <a:spcBef>
                <a:spcPct val="50000"/>
              </a:spcBef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Выбросы автотранспорта</a:t>
            </a:r>
          </a:p>
        </p:txBody>
      </p:sp>
      <p:pic>
        <p:nvPicPr>
          <p:cNvPr id="28678" name="Picture 6" descr="1720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505075"/>
            <a:ext cx="2303463" cy="1860550"/>
          </a:xfrm>
          <a:prstGeom prst="rect">
            <a:avLst/>
          </a:prstGeom>
          <a:noFill/>
          <a:ln w="76200" cmpd="tri">
            <a:solidFill>
              <a:srgbClr val="CC4400"/>
            </a:solidFill>
            <a:miter lim="800000"/>
            <a:headEnd/>
            <a:tailEnd/>
          </a:ln>
        </p:spPr>
      </p:pic>
      <p:pic>
        <p:nvPicPr>
          <p:cNvPr id="28679" name="Picture 7" descr="d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9" y="3717926"/>
            <a:ext cx="2592387" cy="1871663"/>
          </a:xfrm>
          <a:prstGeom prst="rect">
            <a:avLst/>
          </a:prstGeom>
          <a:noFill/>
          <a:ln w="76200" cmpd="tri">
            <a:solidFill>
              <a:srgbClr val="CC44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8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smtClean="0">
                <a:solidFill>
                  <a:schemeClr val="tx1"/>
                </a:solidFill>
              </a:rPr>
              <a:t>Влияние антропогенных факторов на биосферу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79389" y="1770064"/>
            <a:ext cx="8964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ru-RU" altLang="ru-RU" sz="3200" dirty="0">
                <a:solidFill>
                  <a:srgbClr val="000099"/>
                </a:solidFill>
                <a:latin typeface="Times New Roman" pitchFamily="18" charset="0"/>
              </a:rPr>
              <a:t>Основные источники загрязнения гидросферы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-36512" y="2636839"/>
            <a:ext cx="46085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Сброс в водоемы неочищенных сточных </a:t>
            </a:r>
            <a:r>
              <a:rPr kumimoji="1"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вод</a:t>
            </a:r>
            <a:endParaRPr kumimoji="1" lang="ru-RU" altLang="ru-RU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50825" y="3933825"/>
            <a:ext cx="41052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Смыв ядохимикатов ливневыми осадками</a:t>
            </a:r>
            <a:r>
              <a:rPr kumimoji="1" lang="ru-RU" altLang="ru-RU" sz="28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179390" y="5084764"/>
            <a:ext cx="4321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2800" dirty="0" err="1">
                <a:solidFill>
                  <a:schemeClr val="tx1"/>
                </a:solidFill>
                <a:latin typeface="Times New Roman" pitchFamily="18" charset="0"/>
              </a:rPr>
              <a:t>Газодымные</a:t>
            </a:r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 выбросы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34925" y="5876926"/>
            <a:ext cx="46815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Утечки нефтепродуктов</a:t>
            </a:r>
          </a:p>
        </p:txBody>
      </p:sp>
      <p:pic>
        <p:nvPicPr>
          <p:cNvPr id="29704" name="Picture 8" descr="0300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2" y="2420938"/>
            <a:ext cx="2735263" cy="1941512"/>
          </a:xfrm>
          <a:prstGeom prst="rect">
            <a:avLst/>
          </a:prstGeom>
          <a:noFill/>
          <a:ln w="76200" cmpd="tri">
            <a:solidFill>
              <a:srgbClr val="CC4400"/>
            </a:solidFill>
            <a:miter lim="800000"/>
            <a:headEnd/>
            <a:tailEnd/>
          </a:ln>
        </p:spPr>
      </p:pic>
      <p:pic>
        <p:nvPicPr>
          <p:cNvPr id="29705" name="Picture 9" descr="kadr_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5013326"/>
            <a:ext cx="2735263" cy="1666875"/>
          </a:xfrm>
          <a:prstGeom prst="rect">
            <a:avLst/>
          </a:prstGeom>
          <a:noFill/>
          <a:ln w="76200" cmpd="tri">
            <a:solidFill>
              <a:srgbClr val="CC4400"/>
            </a:solidFill>
            <a:miter lim="800000"/>
            <a:headEnd/>
            <a:tailEnd/>
          </a:ln>
        </p:spPr>
      </p:pic>
      <p:pic>
        <p:nvPicPr>
          <p:cNvPr id="29706" name="Picture 10" descr="kadr_18n"/>
          <p:cNvPicPr>
            <a:picLocks noChangeAspect="1" noChangeArrowheads="1"/>
          </p:cNvPicPr>
          <p:nvPr/>
        </p:nvPicPr>
        <p:blipFill>
          <a:blip r:embed="rId4" cstate="print"/>
          <a:srcRect l="28543"/>
          <a:stretch>
            <a:fillRect/>
          </a:stretch>
        </p:blipFill>
        <p:spPr bwMode="auto">
          <a:xfrm>
            <a:off x="6510337" y="3716339"/>
            <a:ext cx="2417763" cy="2206625"/>
          </a:xfrm>
          <a:prstGeom prst="rect">
            <a:avLst/>
          </a:prstGeom>
          <a:noFill/>
          <a:ln w="76200" cmpd="tri">
            <a:solidFill>
              <a:srgbClr val="CC44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  <p:bldP spid="88069" grpId="0"/>
      <p:bldP spid="88070" grpId="0"/>
      <p:bldP spid="880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5289" y="1024276"/>
            <a:ext cx="8353425" cy="4708981"/>
          </a:xfrm>
          <a:prstGeom prst="rect">
            <a:avLst/>
          </a:prstGeom>
          <a:solidFill>
            <a:srgbClr val="FFCCCC"/>
          </a:solidFill>
          <a:ln w="762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4000" i="1" dirty="0">
                <a:solidFill>
                  <a:schemeClr val="tx1"/>
                </a:solidFill>
                <a:latin typeface="Tahoma" pitchFamily="34" charset="0"/>
              </a:rPr>
              <a:t>Экология человека </a:t>
            </a:r>
            <a:endParaRPr lang="en-US" altLang="ru-RU" sz="4000" i="1" dirty="0" smtClean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4000" b="0" dirty="0" smtClean="0">
                <a:solidFill>
                  <a:schemeClr val="tx1"/>
                </a:solidFill>
                <a:latin typeface="Tahoma" pitchFamily="34" charset="0"/>
              </a:rPr>
              <a:t>– </a:t>
            </a:r>
            <a:r>
              <a:rPr lang="ru-RU" altLang="ru-RU" sz="4000" b="0" dirty="0">
                <a:solidFill>
                  <a:schemeClr val="tx1"/>
                </a:solidFill>
                <a:latin typeface="Tahoma" pitchFamily="34" charset="0"/>
              </a:rPr>
              <a:t>«наука, изучающая</a:t>
            </a:r>
            <a:r>
              <a:rPr lang="ru-RU" altLang="ru-RU" sz="40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ru-RU" altLang="ru-RU" sz="4000" b="0" dirty="0">
                <a:solidFill>
                  <a:schemeClr val="tx1"/>
                </a:solidFill>
                <a:latin typeface="Tahoma" pitchFamily="34" charset="0"/>
              </a:rPr>
              <a:t>общие закономерности взаимоотношений </a:t>
            </a:r>
            <a:r>
              <a:rPr lang="ru-RU" altLang="ru-RU" sz="4000" dirty="0">
                <a:solidFill>
                  <a:srgbClr val="990000"/>
                </a:solidFill>
                <a:latin typeface="Tahoma" pitchFamily="34" charset="0"/>
              </a:rPr>
              <a:t>природы и человека</a:t>
            </a:r>
            <a:r>
              <a:rPr lang="ru-RU" altLang="ru-RU" sz="40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ru-RU" altLang="ru-RU" sz="4000" b="0" dirty="0">
                <a:solidFill>
                  <a:schemeClr val="tx1"/>
                </a:solidFill>
                <a:latin typeface="Tahoma" pitchFamily="34" charset="0"/>
              </a:rPr>
              <a:t>и разрабатывающая мероприятия, направленные на оптимизацию их взаимодействия»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4800" b="1" dirty="0" smtClean="0"/>
              <a:t>Антропогенные влияния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41438"/>
            <a:ext cx="8964613" cy="532765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altLang="ru-RU" b="1" dirty="0" err="1" smtClean="0"/>
              <a:t>Токсикация</a:t>
            </a:r>
            <a:r>
              <a:rPr lang="ru-RU" altLang="ru-RU" b="1" dirty="0" smtClean="0"/>
              <a:t> планеты органическими веществами.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ru-RU" altLang="ru-RU" sz="28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ПАУ – </a:t>
            </a:r>
            <a:r>
              <a:rPr lang="ru-RU" altLang="ru-RU" b="1" u="sng" dirty="0" err="1" smtClean="0"/>
              <a:t>полиароматические</a:t>
            </a:r>
            <a:r>
              <a:rPr lang="ru-RU" altLang="ru-RU" b="1" u="sng" dirty="0" smtClean="0"/>
              <a:t> углеводороды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           - от сгорания угля – 600 т. в год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           - от производства кокса – 200 т. в год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           - от лесных пожаров - 150 т. в год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           - от сжигания дров – 70 т. в год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ru-RU" altLang="ru-RU" sz="28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altLang="ru-RU" b="1" u="sng" dirty="0" err="1" smtClean="0"/>
              <a:t>Диоксины</a:t>
            </a:r>
            <a:r>
              <a:rPr lang="ru-RU" altLang="ru-RU" sz="2800" dirty="0" smtClean="0"/>
              <a:t> (химический СПИД) – отсутствует ПДК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       от сжигания мусора и отходов  от мед. промышленности образуется </a:t>
            </a:r>
            <a:r>
              <a:rPr lang="ru-RU" altLang="ru-RU" sz="2800" dirty="0" err="1" smtClean="0"/>
              <a:t>бензопирен</a:t>
            </a:r>
            <a:endParaRPr lang="ru-RU" altLang="ru-RU" sz="2800" dirty="0" smtClean="0"/>
          </a:p>
        </p:txBody>
      </p:sp>
      <p:pic>
        <p:nvPicPr>
          <p:cNvPr id="3072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24752" y="2060575"/>
            <a:ext cx="1255713" cy="2719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1" y="26987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smtClean="0">
                <a:solidFill>
                  <a:schemeClr val="tx1"/>
                </a:solidFill>
              </a:rPr>
              <a:t>Влияние антропогенных факторов на биосферу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148431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ru-RU" altLang="ru-RU" sz="3200" dirty="0">
                <a:solidFill>
                  <a:srgbClr val="000099"/>
                </a:solidFill>
                <a:latin typeface="Times New Roman" pitchFamily="18" charset="0"/>
              </a:rPr>
              <a:t>Основные виды загрязнения почвы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06364" y="2133601"/>
            <a:ext cx="5329237" cy="414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35000"/>
              </a:spcBef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Эрозия (ветровая , водная)</a:t>
            </a:r>
          </a:p>
          <a:p>
            <a:pPr eaLnBrk="1" hangingPunct="1">
              <a:spcBef>
                <a:spcPct val="35000"/>
              </a:spcBef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Вторичное </a:t>
            </a:r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засоление и заболачивание</a:t>
            </a:r>
          </a:p>
          <a:p>
            <a:pPr eaLnBrk="1" hangingPunct="1">
              <a:spcBef>
                <a:spcPct val="35000"/>
              </a:spcBef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Опустынивание</a:t>
            </a:r>
          </a:p>
          <a:p>
            <a:pPr eaLnBrk="1" hangingPunct="1">
              <a:spcBef>
                <a:spcPct val="35000"/>
              </a:spcBef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Отчуждение земель  для промышленного и коммунального строительства </a:t>
            </a:r>
          </a:p>
          <a:p>
            <a:pPr eaLnBrk="1" hangingPunct="1">
              <a:spcBef>
                <a:spcPct val="35000"/>
              </a:spcBef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Загрязнение</a:t>
            </a:r>
            <a:endParaRPr kumimoji="1" lang="ru-RU" altLang="ru-RU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1749" name="Picture 5" descr="foto_7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1288" y="2563814"/>
            <a:ext cx="2879725" cy="2160587"/>
          </a:xfrm>
          <a:prstGeom prst="rect">
            <a:avLst/>
          </a:prstGeom>
          <a:noFill/>
          <a:ln w="76200" cmpd="tri">
            <a:solidFill>
              <a:srgbClr val="CC4400"/>
            </a:solidFill>
            <a:miter lim="800000"/>
            <a:headEnd/>
            <a:tailEnd/>
          </a:ln>
        </p:spPr>
      </p:pic>
      <p:pic>
        <p:nvPicPr>
          <p:cNvPr id="31750" name="Picture 6" descr="pic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6" y="4710114"/>
            <a:ext cx="2592388" cy="1958975"/>
          </a:xfrm>
          <a:prstGeom prst="rect">
            <a:avLst/>
          </a:prstGeom>
          <a:noFill/>
          <a:ln w="76200" cmpd="tri">
            <a:solidFill>
              <a:srgbClr val="CC44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79226" y="763896"/>
            <a:ext cx="8640925" cy="5851468"/>
            <a:chOff x="529" y="299"/>
            <a:chExt cx="4959" cy="3782"/>
          </a:xfrm>
        </p:grpSpPr>
        <p:grpSp>
          <p:nvGrpSpPr>
            <p:cNvPr id="32772" name="Group 3"/>
            <p:cNvGrpSpPr>
              <a:grpSpLocks/>
            </p:cNvGrpSpPr>
            <p:nvPr/>
          </p:nvGrpSpPr>
          <p:grpSpPr bwMode="auto">
            <a:xfrm>
              <a:off x="612" y="299"/>
              <a:ext cx="4876" cy="3771"/>
              <a:chOff x="567" y="-47"/>
              <a:chExt cx="4876" cy="3771"/>
            </a:xfrm>
          </p:grpSpPr>
          <p:grpSp>
            <p:nvGrpSpPr>
              <p:cNvPr id="32774" name="Group 4"/>
              <p:cNvGrpSpPr>
                <a:grpSpLocks/>
              </p:cNvGrpSpPr>
              <p:nvPr/>
            </p:nvGrpSpPr>
            <p:grpSpPr bwMode="auto">
              <a:xfrm>
                <a:off x="567" y="-47"/>
                <a:ext cx="4876" cy="3748"/>
                <a:chOff x="0" y="-71"/>
                <a:chExt cx="5806" cy="4337"/>
              </a:xfrm>
            </p:grpSpPr>
            <p:pic>
              <p:nvPicPr>
                <p:cNvPr id="32776" name="Picture 5" descr="Документ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7741" t="3983" r="1572" b="4362"/>
                <a:stretch>
                  <a:fillRect/>
                </a:stretch>
              </p:blipFill>
              <p:spPr bwMode="auto">
                <a:xfrm>
                  <a:off x="0" y="-71"/>
                  <a:ext cx="5806" cy="4337"/>
                </a:xfrm>
                <a:prstGeom prst="rect">
                  <a:avLst/>
                </a:prstGeom>
                <a:noFill/>
                <a:ln w="57150">
                  <a:solidFill>
                    <a:srgbClr val="CC4400"/>
                  </a:solidFill>
                  <a:miter lim="800000"/>
                  <a:headEnd/>
                  <a:tailEnd/>
                </a:ln>
              </p:spPr>
            </p:pic>
            <p:grpSp>
              <p:nvGrpSpPr>
                <p:cNvPr id="32777" name="Group 6"/>
                <p:cNvGrpSpPr>
                  <a:grpSpLocks/>
                </p:cNvGrpSpPr>
                <p:nvPr/>
              </p:nvGrpSpPr>
              <p:grpSpPr bwMode="auto">
                <a:xfrm>
                  <a:off x="1383" y="2659"/>
                  <a:ext cx="1633" cy="545"/>
                  <a:chOff x="1383" y="2659"/>
                  <a:chExt cx="1633" cy="545"/>
                </a:xfrm>
              </p:grpSpPr>
              <p:sp>
                <p:nvSpPr>
                  <p:cNvPr id="32787" name="AutoShape 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789" y="2705"/>
                    <a:ext cx="273" cy="181"/>
                  </a:xfrm>
                  <a:prstGeom prst="rightArrow">
                    <a:avLst>
                      <a:gd name="adj1" fmla="val 50000"/>
                      <a:gd name="adj2" fmla="val 37707"/>
                    </a:avLst>
                  </a:prstGeom>
                  <a:solidFill>
                    <a:srgbClr val="FD0F09"/>
                  </a:solidFill>
                  <a:ln w="57150">
                    <a:solidFill>
                      <a:srgbClr val="CC44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spcBef>
                        <a:spcPct val="20000"/>
                      </a:spcBef>
                      <a:buClr>
                        <a:srgbClr val="FFFF00"/>
                      </a:buClr>
                      <a:buSzPct val="80000"/>
                      <a:buFont typeface="Wingdings" pitchFamily="2" charset="2"/>
                      <a:buChar char="v"/>
                    </a:pPr>
                    <a:endParaRPr lang="ru-RU" altLang="ru-RU"/>
                  </a:p>
                </p:txBody>
              </p:sp>
              <p:sp>
                <p:nvSpPr>
                  <p:cNvPr id="32788" name="AutoShape 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607" y="2977"/>
                    <a:ext cx="273" cy="181"/>
                  </a:xfrm>
                  <a:prstGeom prst="rightArrow">
                    <a:avLst>
                      <a:gd name="adj1" fmla="val 51389"/>
                      <a:gd name="adj2" fmla="val 37575"/>
                    </a:avLst>
                  </a:prstGeom>
                  <a:solidFill>
                    <a:srgbClr val="FD0F09"/>
                  </a:solidFill>
                  <a:ln w="57150">
                    <a:solidFill>
                      <a:srgbClr val="CC44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spcBef>
                        <a:spcPct val="20000"/>
                      </a:spcBef>
                      <a:buClr>
                        <a:srgbClr val="FFFF00"/>
                      </a:buClr>
                      <a:buSzPct val="80000"/>
                      <a:buFont typeface="Wingdings" pitchFamily="2" charset="2"/>
                      <a:buChar char="v"/>
                    </a:pPr>
                    <a:endParaRPr lang="ru-RU" altLang="ru-RU"/>
                  </a:p>
                </p:txBody>
              </p:sp>
              <p:sp>
                <p:nvSpPr>
                  <p:cNvPr id="32789" name="AutoShape 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290" y="2977"/>
                    <a:ext cx="273" cy="181"/>
                  </a:xfrm>
                  <a:prstGeom prst="rightArrow">
                    <a:avLst>
                      <a:gd name="adj1" fmla="val 50000"/>
                      <a:gd name="adj2" fmla="val 37707"/>
                    </a:avLst>
                  </a:prstGeom>
                  <a:solidFill>
                    <a:srgbClr val="FD0F09"/>
                  </a:solidFill>
                  <a:ln w="57150">
                    <a:solidFill>
                      <a:srgbClr val="CC44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spcBef>
                        <a:spcPct val="20000"/>
                      </a:spcBef>
                      <a:buClr>
                        <a:srgbClr val="FFFF00"/>
                      </a:buClr>
                      <a:buSzPct val="80000"/>
                      <a:buFont typeface="Wingdings" pitchFamily="2" charset="2"/>
                      <a:buChar char="v"/>
                    </a:pPr>
                    <a:endParaRPr lang="ru-RU" altLang="ru-RU"/>
                  </a:p>
                </p:txBody>
              </p:sp>
              <p:sp>
                <p:nvSpPr>
                  <p:cNvPr id="32790" name="AutoShape 1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108" y="2705"/>
                    <a:ext cx="273" cy="181"/>
                  </a:xfrm>
                  <a:prstGeom prst="rightArrow">
                    <a:avLst>
                      <a:gd name="adj1" fmla="val 50000"/>
                      <a:gd name="adj2" fmla="val 37707"/>
                    </a:avLst>
                  </a:prstGeom>
                  <a:solidFill>
                    <a:srgbClr val="FD0F09"/>
                  </a:solidFill>
                  <a:ln w="57150">
                    <a:solidFill>
                      <a:srgbClr val="CC44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spcBef>
                        <a:spcPct val="20000"/>
                      </a:spcBef>
                      <a:buClr>
                        <a:srgbClr val="FFFF00"/>
                      </a:buClr>
                      <a:buSzPct val="80000"/>
                      <a:buFont typeface="Wingdings" pitchFamily="2" charset="2"/>
                      <a:buChar char="v"/>
                    </a:pPr>
                    <a:endParaRPr lang="ru-RU" altLang="ru-RU"/>
                  </a:p>
                </p:txBody>
              </p:sp>
              <p:sp>
                <p:nvSpPr>
                  <p:cNvPr id="32791" name="AutoShape 1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972" y="2977"/>
                    <a:ext cx="273" cy="181"/>
                  </a:xfrm>
                  <a:prstGeom prst="rightArrow">
                    <a:avLst>
                      <a:gd name="adj1" fmla="val 50000"/>
                      <a:gd name="adj2" fmla="val 37707"/>
                    </a:avLst>
                  </a:prstGeom>
                  <a:solidFill>
                    <a:srgbClr val="FD0F09"/>
                  </a:solidFill>
                  <a:ln w="57150">
                    <a:solidFill>
                      <a:srgbClr val="CC44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spcBef>
                        <a:spcPct val="20000"/>
                      </a:spcBef>
                      <a:buClr>
                        <a:srgbClr val="FFFF00"/>
                      </a:buClr>
                      <a:buSzPct val="80000"/>
                      <a:buFont typeface="Wingdings" pitchFamily="2" charset="2"/>
                      <a:buChar char="v"/>
                    </a:pPr>
                    <a:endParaRPr lang="ru-RU" altLang="ru-RU"/>
                  </a:p>
                </p:txBody>
              </p:sp>
              <p:sp>
                <p:nvSpPr>
                  <p:cNvPr id="32792" name="AutoShape 1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519" y="2977"/>
                    <a:ext cx="273" cy="181"/>
                  </a:xfrm>
                  <a:prstGeom prst="rightArrow">
                    <a:avLst>
                      <a:gd name="adj1" fmla="val 50000"/>
                      <a:gd name="adj2" fmla="val 37707"/>
                    </a:avLst>
                  </a:prstGeom>
                  <a:solidFill>
                    <a:srgbClr val="FD0F09"/>
                  </a:solidFill>
                  <a:ln w="57150">
                    <a:solidFill>
                      <a:srgbClr val="CC44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spcBef>
                        <a:spcPct val="20000"/>
                      </a:spcBef>
                      <a:buClr>
                        <a:srgbClr val="FFFF00"/>
                      </a:buClr>
                      <a:buSzPct val="80000"/>
                      <a:buFont typeface="Wingdings" pitchFamily="2" charset="2"/>
                      <a:buChar char="v"/>
                    </a:pPr>
                    <a:endParaRPr lang="ru-RU" altLang="ru-RU"/>
                  </a:p>
                </p:txBody>
              </p:sp>
              <p:sp>
                <p:nvSpPr>
                  <p:cNvPr id="32793" name="AutoShape 1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337" y="2705"/>
                    <a:ext cx="273" cy="181"/>
                  </a:xfrm>
                  <a:prstGeom prst="rightArrow">
                    <a:avLst>
                      <a:gd name="adj1" fmla="val 50000"/>
                      <a:gd name="adj2" fmla="val 37707"/>
                    </a:avLst>
                  </a:prstGeom>
                  <a:solidFill>
                    <a:srgbClr val="FD0F09"/>
                  </a:solidFill>
                  <a:ln w="57150">
                    <a:solidFill>
                      <a:srgbClr val="CC44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>
                      <a:spcBef>
                        <a:spcPct val="20000"/>
                      </a:spcBef>
                      <a:buClr>
                        <a:srgbClr val="FFFF00"/>
                      </a:buClr>
                      <a:buSzPct val="80000"/>
                      <a:buFont typeface="Wingdings" pitchFamily="2" charset="2"/>
                      <a:buChar char="v"/>
                    </a:pPr>
                    <a:endParaRPr lang="ru-RU" altLang="ru-RU"/>
                  </a:p>
                </p:txBody>
              </p:sp>
            </p:grpSp>
            <p:sp>
              <p:nvSpPr>
                <p:cNvPr id="32778" name="AutoShape 14"/>
                <p:cNvSpPr>
                  <a:spLocks noChangeArrowheads="1"/>
                </p:cNvSpPr>
                <p:nvPr/>
              </p:nvSpPr>
              <p:spPr bwMode="auto">
                <a:xfrm rot="-9300965">
                  <a:off x="4241" y="2886"/>
                  <a:ext cx="1043" cy="228"/>
                </a:xfrm>
                <a:prstGeom prst="leftArrow">
                  <a:avLst>
                    <a:gd name="adj1" fmla="val 50000"/>
                    <a:gd name="adj2" fmla="val 114364"/>
                  </a:avLst>
                </a:prstGeom>
                <a:solidFill>
                  <a:srgbClr val="FD0F09"/>
                </a:solidFill>
                <a:ln w="57150">
                  <a:solidFill>
                    <a:srgbClr val="CC44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spcBef>
                      <a:spcPct val="20000"/>
                    </a:spcBef>
                    <a:buClr>
                      <a:srgbClr val="FFFF00"/>
                    </a:buClr>
                    <a:buSzPct val="80000"/>
                    <a:buFont typeface="Wingdings" pitchFamily="2" charset="2"/>
                    <a:buChar char="v"/>
                  </a:pPr>
                  <a:endParaRPr lang="ru-RU" altLang="ru-RU"/>
                </a:p>
              </p:txBody>
            </p:sp>
            <p:sp>
              <p:nvSpPr>
                <p:cNvPr id="32779" name="AutoShape 15"/>
                <p:cNvSpPr>
                  <a:spLocks noChangeArrowheads="1"/>
                </p:cNvSpPr>
                <p:nvPr/>
              </p:nvSpPr>
              <p:spPr bwMode="auto">
                <a:xfrm rot="3245769">
                  <a:off x="5249" y="3287"/>
                  <a:ext cx="504" cy="518"/>
                </a:xfrm>
                <a:prstGeom prst="curvedLeftArrow">
                  <a:avLst>
                    <a:gd name="adj1" fmla="val 20556"/>
                    <a:gd name="adj2" fmla="val 41111"/>
                    <a:gd name="adj3" fmla="val 33333"/>
                  </a:avLst>
                </a:prstGeom>
                <a:solidFill>
                  <a:srgbClr val="FD0F09"/>
                </a:solidFill>
                <a:ln w="57150">
                  <a:solidFill>
                    <a:srgbClr val="CC44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spcBef>
                      <a:spcPct val="20000"/>
                    </a:spcBef>
                    <a:buClr>
                      <a:srgbClr val="FFFF00"/>
                    </a:buClr>
                    <a:buSzPct val="80000"/>
                    <a:buFont typeface="Wingdings" pitchFamily="2" charset="2"/>
                    <a:buChar char="v"/>
                  </a:pPr>
                  <a:endParaRPr lang="ru-RU" altLang="ru-RU"/>
                </a:p>
              </p:txBody>
            </p:sp>
            <p:sp>
              <p:nvSpPr>
                <p:cNvPr id="32780" name="AutoShape 16"/>
                <p:cNvSpPr>
                  <a:spLocks noChangeArrowheads="1"/>
                </p:cNvSpPr>
                <p:nvPr/>
              </p:nvSpPr>
              <p:spPr bwMode="auto">
                <a:xfrm rot="5400000">
                  <a:off x="5035" y="2455"/>
                  <a:ext cx="635" cy="228"/>
                </a:xfrm>
                <a:prstGeom prst="leftArrow">
                  <a:avLst>
                    <a:gd name="adj1" fmla="val 50000"/>
                    <a:gd name="adj2" fmla="val 69627"/>
                  </a:avLst>
                </a:prstGeom>
                <a:solidFill>
                  <a:srgbClr val="FD0F09"/>
                </a:solidFill>
                <a:ln w="57150">
                  <a:solidFill>
                    <a:srgbClr val="CC44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spcBef>
                      <a:spcPct val="20000"/>
                    </a:spcBef>
                    <a:buClr>
                      <a:srgbClr val="FFFF00"/>
                    </a:buClr>
                    <a:buSzPct val="80000"/>
                    <a:buFont typeface="Wingdings" pitchFamily="2" charset="2"/>
                    <a:buChar char="v"/>
                  </a:pPr>
                  <a:endParaRPr lang="ru-RU" altLang="ru-RU"/>
                </a:p>
              </p:txBody>
            </p:sp>
            <p:sp>
              <p:nvSpPr>
                <p:cNvPr id="32781" name="AutoShape 17"/>
                <p:cNvSpPr>
                  <a:spLocks noChangeArrowheads="1"/>
                </p:cNvSpPr>
                <p:nvPr/>
              </p:nvSpPr>
              <p:spPr bwMode="auto">
                <a:xfrm>
                  <a:off x="521" y="3113"/>
                  <a:ext cx="317" cy="408"/>
                </a:xfrm>
                <a:prstGeom prst="curvedLeftArrow">
                  <a:avLst>
                    <a:gd name="adj1" fmla="val 25741"/>
                    <a:gd name="adj2" fmla="val 51483"/>
                    <a:gd name="adj3" fmla="val 33333"/>
                  </a:avLst>
                </a:prstGeom>
                <a:solidFill>
                  <a:srgbClr val="FD0F09"/>
                </a:solidFill>
                <a:ln w="57150">
                  <a:solidFill>
                    <a:srgbClr val="CC44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spcBef>
                      <a:spcPct val="20000"/>
                    </a:spcBef>
                    <a:buClr>
                      <a:srgbClr val="FFFF00"/>
                    </a:buClr>
                    <a:buSzPct val="80000"/>
                    <a:buFont typeface="Wingdings" pitchFamily="2" charset="2"/>
                    <a:buChar char="v"/>
                  </a:pPr>
                  <a:endParaRPr lang="ru-RU" altLang="ru-RU"/>
                </a:p>
              </p:txBody>
            </p:sp>
            <p:sp>
              <p:nvSpPr>
                <p:cNvPr id="32782" name="AutoShape 18"/>
                <p:cNvSpPr>
                  <a:spLocks noChangeArrowheads="1"/>
                </p:cNvSpPr>
                <p:nvPr/>
              </p:nvSpPr>
              <p:spPr bwMode="auto">
                <a:xfrm rot="10302254">
                  <a:off x="117" y="3113"/>
                  <a:ext cx="397" cy="397"/>
                </a:xfrm>
                <a:prstGeom prst="curvedLeftArrow">
                  <a:avLst>
                    <a:gd name="adj1" fmla="val 20000"/>
                    <a:gd name="adj2" fmla="val 40000"/>
                    <a:gd name="adj3" fmla="val 33333"/>
                  </a:avLst>
                </a:prstGeom>
                <a:solidFill>
                  <a:srgbClr val="FD0F09"/>
                </a:solidFill>
                <a:ln w="57150">
                  <a:solidFill>
                    <a:srgbClr val="CC44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spcBef>
                      <a:spcPct val="20000"/>
                    </a:spcBef>
                    <a:buClr>
                      <a:srgbClr val="FFFF00"/>
                    </a:buClr>
                    <a:buSzPct val="80000"/>
                    <a:buFont typeface="Wingdings" pitchFamily="2" charset="2"/>
                    <a:buChar char="v"/>
                  </a:pPr>
                  <a:endParaRPr lang="ru-RU" altLang="ru-RU"/>
                </a:p>
              </p:txBody>
            </p:sp>
            <p:sp>
              <p:nvSpPr>
                <p:cNvPr id="32783" name="AutoShape 19"/>
                <p:cNvSpPr>
                  <a:spLocks noChangeArrowheads="1"/>
                </p:cNvSpPr>
                <p:nvPr/>
              </p:nvSpPr>
              <p:spPr bwMode="auto">
                <a:xfrm rot="-1620760">
                  <a:off x="158" y="2931"/>
                  <a:ext cx="318" cy="22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96 w 21600"/>
                    <a:gd name="T13" fmla="*/ 5424 h 21600"/>
                    <a:gd name="T14" fmla="*/ 18883 w 21600"/>
                    <a:gd name="T15" fmla="*/ 1617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D0F09"/>
                </a:solidFill>
                <a:ln w="57150">
                  <a:solidFill>
                    <a:srgbClr val="CC44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784" name="AutoShape 20"/>
                <p:cNvSpPr>
                  <a:spLocks noChangeArrowheads="1"/>
                </p:cNvSpPr>
                <p:nvPr/>
              </p:nvSpPr>
              <p:spPr bwMode="auto">
                <a:xfrm flipH="1" flipV="1">
                  <a:off x="935" y="3107"/>
                  <a:ext cx="541" cy="1023"/>
                </a:xfrm>
                <a:prstGeom prst="curvedLeftArrow">
                  <a:avLst>
                    <a:gd name="adj1" fmla="val 26862"/>
                    <a:gd name="adj2" fmla="val 54499"/>
                    <a:gd name="adj3" fmla="val 30093"/>
                  </a:avLst>
                </a:prstGeom>
                <a:solidFill>
                  <a:srgbClr val="FD0F09"/>
                </a:solidFill>
                <a:ln w="57150">
                  <a:solidFill>
                    <a:srgbClr val="CC44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spcBef>
                      <a:spcPct val="20000"/>
                    </a:spcBef>
                    <a:buClr>
                      <a:srgbClr val="FFFF00"/>
                    </a:buClr>
                    <a:buSzPct val="80000"/>
                    <a:buFont typeface="Wingdings" pitchFamily="2" charset="2"/>
                    <a:buChar char="v"/>
                  </a:pPr>
                  <a:endParaRPr lang="ru-RU" altLang="ru-RU"/>
                </a:p>
              </p:txBody>
            </p:sp>
            <p:sp>
              <p:nvSpPr>
                <p:cNvPr id="32785" name="AutoShape 21"/>
                <p:cNvSpPr>
                  <a:spLocks noChangeArrowheads="1"/>
                </p:cNvSpPr>
                <p:nvPr/>
              </p:nvSpPr>
              <p:spPr bwMode="auto">
                <a:xfrm rot="-5718395">
                  <a:off x="857" y="2999"/>
                  <a:ext cx="454" cy="22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8 w 21600"/>
                    <a:gd name="T13" fmla="*/ 5424 h 21600"/>
                    <a:gd name="T14" fmla="*/ 18888 w 21600"/>
                    <a:gd name="T15" fmla="*/ 1617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D0F09"/>
                </a:solidFill>
                <a:ln w="57150">
                  <a:solidFill>
                    <a:srgbClr val="CC44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786" name="AutoShape 22"/>
                <p:cNvSpPr>
                  <a:spLocks noChangeArrowheads="1"/>
                </p:cNvSpPr>
                <p:nvPr/>
              </p:nvSpPr>
              <p:spPr bwMode="auto">
                <a:xfrm rot="-9000148">
                  <a:off x="4989" y="459"/>
                  <a:ext cx="635" cy="228"/>
                </a:xfrm>
                <a:prstGeom prst="leftArrow">
                  <a:avLst>
                    <a:gd name="adj1" fmla="val 50000"/>
                    <a:gd name="adj2" fmla="val 69627"/>
                  </a:avLst>
                </a:prstGeom>
                <a:solidFill>
                  <a:srgbClr val="FD0F09"/>
                </a:solidFill>
                <a:ln w="57150">
                  <a:solidFill>
                    <a:srgbClr val="CC44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spcBef>
                      <a:spcPct val="20000"/>
                    </a:spcBef>
                    <a:buClr>
                      <a:srgbClr val="FFFF00"/>
                    </a:buClr>
                    <a:buSzPct val="80000"/>
                    <a:buFont typeface="Wingdings" pitchFamily="2" charset="2"/>
                    <a:buChar char="v"/>
                  </a:pPr>
                  <a:endParaRPr lang="ru-RU" altLang="ru-RU"/>
                </a:p>
              </p:txBody>
            </p:sp>
          </p:grpSp>
          <p:sp>
            <p:nvSpPr>
              <p:cNvPr id="32775" name="AutoShape 23"/>
              <p:cNvSpPr>
                <a:spLocks noChangeArrowheads="1"/>
              </p:cNvSpPr>
              <p:nvPr/>
            </p:nvSpPr>
            <p:spPr bwMode="auto">
              <a:xfrm>
                <a:off x="1848" y="2793"/>
                <a:ext cx="496" cy="931"/>
              </a:xfrm>
              <a:prstGeom prst="curvedLeftArrow">
                <a:avLst>
                  <a:gd name="adj1" fmla="val 19290"/>
                  <a:gd name="adj2" fmla="val 53839"/>
                  <a:gd name="adj3" fmla="val 30093"/>
                </a:avLst>
              </a:prstGeom>
              <a:solidFill>
                <a:srgbClr val="FD0F09"/>
              </a:solidFill>
              <a:ln w="57150">
                <a:solidFill>
                  <a:srgbClr val="CC44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Char char="v"/>
                </a:pPr>
                <a:endParaRPr lang="ru-RU" altLang="ru-RU"/>
              </a:p>
            </p:txBody>
          </p:sp>
        </p:grpSp>
        <p:sp>
          <p:nvSpPr>
            <p:cNvPr id="32773" name="Text Box 24"/>
            <p:cNvSpPr txBox="1">
              <a:spLocks noChangeArrowheads="1"/>
            </p:cNvSpPr>
            <p:nvPr/>
          </p:nvSpPr>
          <p:spPr bwMode="auto">
            <a:xfrm>
              <a:off x="529" y="3604"/>
              <a:ext cx="1198" cy="477"/>
            </a:xfrm>
            <a:prstGeom prst="rect">
              <a:avLst/>
            </a:prstGeom>
            <a:noFill/>
            <a:ln w="57150">
              <a:solidFill>
                <a:srgbClr val="CC44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altLang="ru-RU" sz="1400" dirty="0">
                  <a:solidFill>
                    <a:schemeClr val="tx1"/>
                  </a:solidFill>
                </a:rPr>
                <a:t>Включение и концентрация в пресноводной массе</a:t>
              </a:r>
            </a:p>
          </p:txBody>
        </p:sp>
      </p:grpSp>
      <p:sp>
        <p:nvSpPr>
          <p:cNvPr id="32771" name="Text Box 25"/>
          <p:cNvSpPr txBox="1">
            <a:spLocks noChangeArrowheads="1"/>
          </p:cNvSpPr>
          <p:nvPr/>
        </p:nvSpPr>
        <p:spPr bwMode="auto">
          <a:xfrm>
            <a:off x="539751" y="188913"/>
            <a:ext cx="8374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Движение пестицидов в биосфере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1" y="26035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smtClean="0">
                <a:solidFill>
                  <a:schemeClr val="tx1"/>
                </a:solidFill>
              </a:rPr>
              <a:t>Влияние антропогенных факторов на биосферу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403349" y="1557339"/>
            <a:ext cx="68405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ru-RU" altLang="ru-RU" sz="2800" dirty="0">
                <a:solidFill>
                  <a:srgbClr val="000099"/>
                </a:solidFill>
                <a:latin typeface="Times New Roman" pitchFamily="18" charset="0"/>
              </a:rPr>
              <a:t>Особые виды </a:t>
            </a:r>
            <a:r>
              <a:rPr kumimoji="1" lang="ru-RU" altLang="ru-RU" sz="3200" dirty="0">
                <a:solidFill>
                  <a:srgbClr val="000099"/>
                </a:solidFill>
                <a:latin typeface="Times New Roman" pitchFamily="18" charset="0"/>
              </a:rPr>
              <a:t>воздействий</a:t>
            </a:r>
            <a:r>
              <a:rPr kumimoji="1" lang="ru-RU" altLang="ru-RU" sz="2800" dirty="0">
                <a:solidFill>
                  <a:srgbClr val="000099"/>
                </a:solidFill>
                <a:latin typeface="Times New Roman" pitchFamily="18" charset="0"/>
              </a:rPr>
              <a:t> на биосферу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88926" y="2636838"/>
            <a:ext cx="4067175" cy="336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EAF555"/>
              </a:buClr>
              <a:buFont typeface="Wingdings" pitchFamily="2" charset="2"/>
              <a:buNone/>
            </a:pPr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Загрязнение среды</a:t>
            </a:r>
            <a:r>
              <a:rPr kumimoji="1"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:</a:t>
            </a:r>
            <a:endParaRPr kumimoji="1" lang="en-US" altLang="ru-RU" sz="2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buClr>
                <a:srgbClr val="EAF555"/>
              </a:buClr>
              <a:buFont typeface="Wingdings" pitchFamily="2" charset="2"/>
              <a:buNone/>
            </a:pPr>
            <a:endParaRPr kumimoji="1" lang="ru-RU" altLang="ru-RU" sz="2800" dirty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15000"/>
              </a:spcBef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Опасные  отходы</a:t>
            </a:r>
          </a:p>
          <a:p>
            <a:pPr eaLnBrk="1" hangingPunct="1">
              <a:spcBef>
                <a:spcPct val="15000"/>
              </a:spcBef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Шумовое</a:t>
            </a:r>
          </a:p>
          <a:p>
            <a:pPr eaLnBrk="1" hangingPunct="1">
              <a:spcBef>
                <a:spcPct val="15000"/>
              </a:spcBef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Биологическое</a:t>
            </a:r>
          </a:p>
          <a:p>
            <a:pPr eaLnBrk="1" hangingPunct="1">
              <a:spcBef>
                <a:spcPct val="15000"/>
              </a:spcBef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Воздействие э</a:t>
            </a:r>
            <a:r>
              <a:rPr kumimoji="1" lang="en-US" altLang="ru-RU" sz="2800" dirty="0">
                <a:solidFill>
                  <a:schemeClr val="tx1"/>
                </a:solidFill>
                <a:latin typeface="Times New Roman" pitchFamily="18" charset="0"/>
              </a:rPr>
              <a:t>/</a:t>
            </a:r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м полей и</a:t>
            </a:r>
            <a:r>
              <a:rPr kumimoji="1" lang="en-US" altLang="ru-RU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излучение</a:t>
            </a:r>
          </a:p>
        </p:txBody>
      </p:sp>
      <p:pic>
        <p:nvPicPr>
          <p:cNvPr id="33797" name="Picture 5" descr="kadr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6" y="4422775"/>
            <a:ext cx="3529013" cy="2319338"/>
          </a:xfrm>
          <a:prstGeom prst="rect">
            <a:avLst/>
          </a:prstGeom>
          <a:noFill/>
          <a:ln w="76200" cmpd="tri">
            <a:solidFill>
              <a:srgbClr val="CC4400"/>
            </a:solidFill>
            <a:miter lim="800000"/>
            <a:headEnd/>
            <a:tailEnd/>
          </a:ln>
        </p:spPr>
      </p:pic>
      <p:pic>
        <p:nvPicPr>
          <p:cNvPr id="33798" name="Picture 6" descr="отходы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 l="6677" t="10188" r="6804" b="11009"/>
          <a:stretch>
            <a:fillRect/>
          </a:stretch>
        </p:blipFill>
        <p:spPr bwMode="auto">
          <a:xfrm>
            <a:off x="4857751" y="2454276"/>
            <a:ext cx="3746500" cy="2127250"/>
          </a:xfrm>
          <a:prstGeom prst="rect">
            <a:avLst/>
          </a:prstGeom>
          <a:noFill/>
          <a:ln w="76200" cmpd="tri">
            <a:solidFill>
              <a:srgbClr val="CC44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91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39751" y="260351"/>
            <a:ext cx="84248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4000" dirty="0">
                <a:solidFill>
                  <a:schemeClr val="tx1"/>
                </a:solidFill>
                <a:latin typeface="Times New Roman" pitchFamily="18" charset="0"/>
              </a:rPr>
              <a:t>Влияние антропогенных</a:t>
            </a:r>
          </a:p>
          <a:p>
            <a:pPr algn="ctr" eaLnBrk="1" hangingPunct="1"/>
            <a:r>
              <a:rPr lang="ru-RU" altLang="ru-RU" sz="4000" dirty="0">
                <a:solidFill>
                  <a:schemeClr val="tx1"/>
                </a:solidFill>
                <a:latin typeface="Times New Roman" pitchFamily="18" charset="0"/>
              </a:rPr>
              <a:t> факторов на </a:t>
            </a:r>
            <a:r>
              <a:rPr kumimoji="1" lang="ru-RU" altLang="ru-RU" sz="4000" dirty="0">
                <a:solidFill>
                  <a:schemeClr val="tx1"/>
                </a:solidFill>
                <a:latin typeface="Times New Roman" pitchFamily="18" charset="0"/>
              </a:rPr>
              <a:t>здоровье человека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276601" y="2276476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kumimoji="1" lang="ru-RU" altLang="ru-RU" sz="2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051051" y="1412875"/>
            <a:ext cx="39608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ru-RU" altLang="ru-RU" sz="3200" dirty="0">
                <a:solidFill>
                  <a:srgbClr val="000099"/>
                </a:solidFill>
                <a:latin typeface="Times New Roman" pitchFamily="18" charset="0"/>
              </a:rPr>
              <a:t>Тяжелые металлы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395290" y="1916114"/>
            <a:ext cx="8193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ru-RU" altLang="ru-RU" sz="2800" dirty="0">
                <a:solidFill>
                  <a:srgbClr val="000099"/>
                </a:solidFill>
                <a:latin typeface="Times New Roman" pitchFamily="18" charset="0"/>
              </a:rPr>
              <a:t>Ртуть</a:t>
            </a:r>
            <a:r>
              <a:rPr kumimoji="1" lang="ru-RU" altLang="ru-RU" sz="2800" b="0" dirty="0">
                <a:solidFill>
                  <a:schemeClr val="tx1"/>
                </a:solidFill>
                <a:latin typeface="Times New Roman" pitchFamily="18" charset="0"/>
              </a:rPr>
              <a:t> – нарушает функции ЖКТ, </a:t>
            </a:r>
            <a:r>
              <a:rPr kumimoji="1" lang="ru-RU" altLang="ru-RU" sz="2800" b="0" dirty="0" smtClean="0">
                <a:solidFill>
                  <a:schemeClr val="tx1"/>
                </a:solidFill>
                <a:latin typeface="Times New Roman" pitchFamily="18" charset="0"/>
              </a:rPr>
              <a:t>почек, </a:t>
            </a:r>
            <a:r>
              <a:rPr kumimoji="1" lang="ru-RU" altLang="ru-RU" sz="2800" b="0" dirty="0">
                <a:solidFill>
                  <a:schemeClr val="tx1"/>
                </a:solidFill>
                <a:latin typeface="Times New Roman" pitchFamily="18" charset="0"/>
              </a:rPr>
              <a:t>вызывает нервные расстройства и мутации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476377" y="4868864"/>
            <a:ext cx="5615904" cy="64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ru-RU" altLang="ru-RU" sz="3600" dirty="0">
                <a:solidFill>
                  <a:srgbClr val="000099"/>
                </a:solidFill>
                <a:latin typeface="Times New Roman" pitchFamily="18" charset="0"/>
              </a:rPr>
              <a:t>Источники </a:t>
            </a:r>
            <a:r>
              <a:rPr kumimoji="1" lang="ru-RU" altLang="ru-RU" sz="3600" dirty="0" smtClean="0">
                <a:solidFill>
                  <a:srgbClr val="000099"/>
                </a:solidFill>
                <a:latin typeface="Times New Roman" pitchFamily="18" charset="0"/>
              </a:rPr>
              <a:t>воздействия:</a:t>
            </a:r>
            <a:endParaRPr kumimoji="1" lang="ru-RU" altLang="ru-RU" sz="36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1547814" y="5414963"/>
            <a:ext cx="576103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Загрязненные почвы</a:t>
            </a:r>
          </a:p>
          <a:p>
            <a:pPr eaLnBrk="1" hangingPunct="1"/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Поверхностные и подземные воды</a:t>
            </a:r>
          </a:p>
          <a:p>
            <a:pPr eaLnBrk="1" hangingPunct="1"/>
            <a:r>
              <a:rPr kumimoji="1" lang="ru-RU" altLang="ru-RU" sz="2800" dirty="0">
                <a:solidFill>
                  <a:schemeClr val="tx1"/>
                </a:solidFill>
                <a:latin typeface="Times New Roman" pitchFamily="18" charset="0"/>
              </a:rPr>
              <a:t>Протравленное зерно</a:t>
            </a: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V="1">
            <a:off x="0" y="50133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>
            <a:off x="0" y="4941888"/>
            <a:ext cx="9144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396875" y="2781301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ru-RU" altLang="ru-RU" sz="2800" dirty="0">
                <a:solidFill>
                  <a:srgbClr val="000099"/>
                </a:solidFill>
                <a:latin typeface="Times New Roman" pitchFamily="18" charset="0"/>
              </a:rPr>
              <a:t>Мышьяк</a:t>
            </a:r>
            <a:r>
              <a:rPr kumimoji="1" lang="ru-RU" altLang="ru-RU" sz="2800" dirty="0">
                <a:solidFill>
                  <a:srgbClr val="EAF555"/>
                </a:solidFill>
                <a:latin typeface="Times New Roman" pitchFamily="18" charset="0"/>
              </a:rPr>
              <a:t> </a:t>
            </a:r>
            <a:r>
              <a:rPr kumimoji="1" lang="ru-RU" altLang="ru-RU" sz="2800" b="0" dirty="0">
                <a:solidFill>
                  <a:schemeClr val="tx1"/>
                </a:solidFill>
                <a:latin typeface="Times New Roman" pitchFamily="18" charset="0"/>
              </a:rPr>
              <a:t> - вызывает раковые заболевания кожи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395288" y="3284539"/>
            <a:ext cx="85693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ru-RU" altLang="ru-RU" sz="2800" dirty="0">
                <a:solidFill>
                  <a:srgbClr val="000099"/>
                </a:solidFill>
                <a:latin typeface="Times New Roman" pitchFamily="18" charset="0"/>
              </a:rPr>
              <a:t>Свинец</a:t>
            </a:r>
            <a:r>
              <a:rPr kumimoji="1" lang="ru-RU" altLang="ru-RU" sz="2800" b="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kumimoji="1" lang="ru-RU" altLang="ru-RU" sz="2800" b="0" dirty="0">
                <a:solidFill>
                  <a:schemeClr val="tx1"/>
                </a:solidFill>
                <a:latin typeface="Times New Roman" pitchFamily="18" charset="0"/>
              </a:rPr>
              <a:t> - разрушает костные ткани и  вызывает нарушения нервной системы и почек 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323851" y="4076701"/>
            <a:ext cx="828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ru-RU" altLang="ru-RU" sz="2800" dirty="0">
                <a:solidFill>
                  <a:srgbClr val="000099"/>
                </a:solidFill>
                <a:latin typeface="Times New Roman" pitchFamily="18" charset="0"/>
              </a:rPr>
              <a:t>Кадмий</a:t>
            </a:r>
            <a:r>
              <a:rPr kumimoji="1" lang="ru-RU" altLang="ru-RU" sz="2800" b="0" dirty="0">
                <a:solidFill>
                  <a:schemeClr val="tx1"/>
                </a:solidFill>
                <a:latin typeface="Times New Roman" pitchFamily="18" charset="0"/>
              </a:rPr>
              <a:t> – вызывает цирроз </a:t>
            </a:r>
            <a:r>
              <a:rPr kumimoji="1" lang="ru-RU" altLang="ru-RU" sz="2800" b="0" dirty="0" smtClean="0">
                <a:solidFill>
                  <a:schemeClr val="tx1"/>
                </a:solidFill>
                <a:latin typeface="Times New Roman" pitchFamily="18" charset="0"/>
              </a:rPr>
              <a:t>печени, </a:t>
            </a:r>
            <a:r>
              <a:rPr kumimoji="1" lang="ru-RU" altLang="ru-RU" sz="2800" b="0" dirty="0">
                <a:solidFill>
                  <a:schemeClr val="tx1"/>
                </a:solidFill>
                <a:latin typeface="Times New Roman" pitchFamily="18" charset="0"/>
              </a:rPr>
              <a:t>нарушение функции почек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92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2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  <p:bldP spid="92166" grpId="0"/>
      <p:bldP spid="92169" grpId="0" animBg="1"/>
      <p:bldP spid="92170" grpId="0"/>
      <p:bldP spid="9217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987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smtClean="0">
                <a:solidFill>
                  <a:schemeClr val="tx1"/>
                </a:solidFill>
              </a:rPr>
              <a:t>Влияние антропогенных</a:t>
            </a:r>
            <a:br>
              <a:rPr lang="ru-RU" altLang="ru-RU" sz="4000" b="1" smtClean="0">
                <a:solidFill>
                  <a:schemeClr val="tx1"/>
                </a:solidFill>
              </a:rPr>
            </a:br>
            <a:r>
              <a:rPr lang="ru-RU" altLang="ru-RU" sz="4000" b="1" smtClean="0">
                <a:solidFill>
                  <a:schemeClr val="tx1"/>
                </a:solidFill>
              </a:rPr>
              <a:t> факторов на  здоровье человека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107949" y="1919289"/>
            <a:ext cx="8928547" cy="1222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b="1" dirty="0" err="1" smtClean="0">
                <a:solidFill>
                  <a:srgbClr val="000099"/>
                </a:solidFill>
              </a:rPr>
              <a:t>Диоксины</a:t>
            </a:r>
            <a:r>
              <a:rPr lang="ru-RU" altLang="ru-RU" sz="2400" dirty="0" smtClean="0"/>
              <a:t> </a:t>
            </a:r>
            <a:r>
              <a:rPr lang="ru-RU" altLang="ru-RU" dirty="0" smtClean="0"/>
              <a:t>- </a:t>
            </a:r>
            <a:r>
              <a:rPr lang="ru-RU" altLang="ru-RU" sz="2400" b="1" dirty="0" smtClean="0"/>
              <a:t>хлорорганические соединения, обладающие высокой токсичностью, относятся к особому классу загрязняющих веществ</a:t>
            </a:r>
            <a:r>
              <a:rPr lang="ru-RU" altLang="ru-RU" sz="2800" dirty="0" smtClean="0"/>
              <a:t>, </a:t>
            </a:r>
            <a:r>
              <a:rPr lang="ru-RU" altLang="ru-RU" sz="2400" b="1" dirty="0" err="1" smtClean="0">
                <a:solidFill>
                  <a:srgbClr val="000099"/>
                </a:solidFill>
              </a:rPr>
              <a:t>экотоксикантов</a:t>
            </a:r>
            <a:endParaRPr lang="ru-RU" altLang="ru-RU" sz="2400" b="1" dirty="0" smtClean="0">
              <a:solidFill>
                <a:srgbClr val="000099"/>
              </a:solidFill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95288" y="1341439"/>
            <a:ext cx="612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ru-RU" altLang="ru-RU" sz="3600">
                <a:solidFill>
                  <a:srgbClr val="EAF555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260475" y="3209925"/>
            <a:ext cx="7056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ru-RU" altLang="ru-RU" sz="3200" dirty="0">
                <a:solidFill>
                  <a:srgbClr val="000099"/>
                </a:solidFill>
                <a:latin typeface="Times New Roman" pitchFamily="18" charset="0"/>
              </a:rPr>
              <a:t>Влияние на организм человека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1" y="3716339"/>
            <a:ext cx="83169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ru-RU" altLang="ru-RU" sz="32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kumimoji="1" lang="ru-RU" altLang="ru-RU" sz="3200" dirty="0" err="1">
                <a:solidFill>
                  <a:schemeClr val="tx1"/>
                </a:solidFill>
                <a:latin typeface="Times New Roman" pitchFamily="18" charset="0"/>
              </a:rPr>
              <a:t>Диоксины</a:t>
            </a:r>
            <a:r>
              <a:rPr kumimoji="1" lang="ru-RU" altLang="ru-RU" sz="3200" dirty="0">
                <a:solidFill>
                  <a:schemeClr val="tx1"/>
                </a:solidFill>
                <a:latin typeface="Times New Roman" pitchFamily="18" charset="0"/>
              </a:rPr>
              <a:t> приводят: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395290" y="4365626"/>
            <a:ext cx="2808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2800" b="0" dirty="0">
                <a:solidFill>
                  <a:schemeClr val="tx1"/>
                </a:solidFill>
                <a:latin typeface="Times New Roman" pitchFamily="18" charset="0"/>
              </a:rPr>
              <a:t>К мутагенезу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323850" y="4868864"/>
            <a:ext cx="882015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2800" b="0" dirty="0">
                <a:solidFill>
                  <a:schemeClr val="tx1"/>
                </a:solidFill>
                <a:latin typeface="Times New Roman" pitchFamily="18" charset="0"/>
              </a:rPr>
              <a:t> К биодеградации чувствительных к окислению гормонов, липидов, разрушению мембран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323851" y="5911851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2800" b="0" dirty="0">
                <a:solidFill>
                  <a:schemeClr val="tx1"/>
                </a:solidFill>
                <a:latin typeface="Times New Roman" pitchFamily="18" charset="0"/>
              </a:rPr>
              <a:t>К </a:t>
            </a:r>
            <a:r>
              <a:rPr kumimoji="1" lang="ru-RU" altLang="ru-RU" sz="2800" b="0" dirty="0" err="1">
                <a:solidFill>
                  <a:schemeClr val="tx1"/>
                </a:solidFill>
                <a:latin typeface="Times New Roman" pitchFamily="18" charset="0"/>
              </a:rPr>
              <a:t>биоактивации</a:t>
            </a:r>
            <a:r>
              <a:rPr kumimoji="1" lang="ru-RU" altLang="ru-RU" sz="2800" b="0" dirty="0">
                <a:solidFill>
                  <a:schemeClr val="tx1"/>
                </a:solidFill>
                <a:latin typeface="Times New Roman" pitchFamily="18" charset="0"/>
              </a:rPr>
              <a:t> чужеродных веществ, канцерогенов, </a:t>
            </a:r>
            <a:r>
              <a:rPr kumimoji="1" lang="ru-RU" altLang="ru-RU" sz="2800" b="0" dirty="0" err="1">
                <a:solidFill>
                  <a:schemeClr val="tx1"/>
                </a:solidFill>
                <a:latin typeface="Times New Roman" pitchFamily="18" charset="0"/>
              </a:rPr>
              <a:t>нейротоксинов</a:t>
            </a:r>
            <a:r>
              <a:rPr kumimoji="1" lang="ru-RU" altLang="ru-RU" sz="2800" b="0" dirty="0">
                <a:solidFill>
                  <a:schemeClr val="tx1"/>
                </a:solidFill>
                <a:latin typeface="Times New Roman" pitchFamily="18" charset="0"/>
              </a:rPr>
              <a:t> и сильных нервных ядов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  <p:bldP spid="94213" grpId="0"/>
      <p:bldP spid="94214" grpId="0"/>
      <p:bldP spid="94215" grpId="0"/>
      <p:bldP spid="94216" grpId="0"/>
      <p:bldP spid="942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269875"/>
            <a:ext cx="8134351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smtClean="0">
                <a:solidFill>
                  <a:schemeClr val="tx1"/>
                </a:solidFill>
              </a:rPr>
              <a:t>Влияние антропогенных</a:t>
            </a:r>
            <a:br>
              <a:rPr lang="ru-RU" altLang="ru-RU" sz="4000" b="1" smtClean="0">
                <a:solidFill>
                  <a:schemeClr val="tx1"/>
                </a:solidFill>
              </a:rPr>
            </a:br>
            <a:r>
              <a:rPr lang="ru-RU" altLang="ru-RU" sz="4000" b="1" smtClean="0">
                <a:solidFill>
                  <a:schemeClr val="tx1"/>
                </a:solidFill>
              </a:rPr>
              <a:t> факторов на здоровье человека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 rot="10708608" flipV="1">
            <a:off x="604839" y="2634784"/>
            <a:ext cx="8080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ru-RU" altLang="ru-RU" sz="2800" b="0">
                <a:solidFill>
                  <a:schemeClr val="tx1"/>
                </a:solidFill>
                <a:latin typeface="Times New Roman" pitchFamily="18" charset="0"/>
              </a:rPr>
              <a:t>   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88925" y="4865689"/>
            <a:ext cx="7954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3200" b="0" dirty="0" smtClean="0">
                <a:solidFill>
                  <a:schemeClr val="tx1"/>
                </a:solidFill>
                <a:latin typeface="Times New Roman" pitchFamily="18" charset="0"/>
              </a:rPr>
              <a:t>Хлорсодержащие пестициды</a:t>
            </a:r>
            <a:endParaRPr kumimoji="1" lang="ru-RU" altLang="ru-RU" sz="3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23851" y="3425825"/>
            <a:ext cx="8496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3200" b="0" dirty="0">
                <a:solidFill>
                  <a:schemeClr val="tx1"/>
                </a:solidFill>
                <a:latin typeface="Times New Roman" pitchFamily="18" charset="0"/>
              </a:rPr>
              <a:t>Электролиз неорганических хлоридов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323849" y="4149725"/>
            <a:ext cx="81359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3200" b="0" dirty="0" err="1">
                <a:solidFill>
                  <a:schemeClr val="tx1"/>
                </a:solidFill>
                <a:latin typeface="Times New Roman" pitchFamily="18" charset="0"/>
              </a:rPr>
              <a:t>Целлюлозно</a:t>
            </a:r>
            <a:r>
              <a:rPr kumimoji="1" lang="ru-RU" altLang="ru-RU" sz="3200" b="0" dirty="0">
                <a:solidFill>
                  <a:schemeClr val="tx1"/>
                </a:solidFill>
                <a:latin typeface="Times New Roman" pitchFamily="18" charset="0"/>
              </a:rPr>
              <a:t> - бумажное производство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23851" y="2778125"/>
            <a:ext cx="8496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3200" b="0" dirty="0">
                <a:solidFill>
                  <a:schemeClr val="tx1"/>
                </a:solidFill>
                <a:latin typeface="Times New Roman" pitchFamily="18" charset="0"/>
              </a:rPr>
              <a:t>Горящие свалки бытовых отходов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250825" y="5586414"/>
            <a:ext cx="77771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3200" b="0" dirty="0">
                <a:solidFill>
                  <a:schemeClr val="tx1"/>
                </a:solidFill>
                <a:latin typeface="Times New Roman" pitchFamily="18" charset="0"/>
              </a:rPr>
              <a:t>Лесные пожары</a:t>
            </a: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323851" y="2128838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EAF555"/>
              </a:buClr>
              <a:buFont typeface="Wingdings" pitchFamily="2" charset="2"/>
              <a:buChar char="v"/>
            </a:pPr>
            <a:r>
              <a:rPr kumimoji="1" lang="ru-RU" altLang="ru-RU" sz="3200" b="0" dirty="0">
                <a:solidFill>
                  <a:schemeClr val="tx1"/>
                </a:solidFill>
                <a:latin typeface="Times New Roman" pitchFamily="18" charset="0"/>
              </a:rPr>
              <a:t>Предприятия хлорорганического синтеза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2123729" y="1556792"/>
            <a:ext cx="43195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000099"/>
                </a:solidFill>
                <a:latin typeface="Times New Roman" pitchFamily="18" charset="0"/>
              </a:rPr>
              <a:t>Источники </a:t>
            </a:r>
            <a:r>
              <a:rPr lang="ru-RU" altLang="ru-RU" sz="3200" dirty="0" err="1">
                <a:solidFill>
                  <a:srgbClr val="000099"/>
                </a:solidFill>
                <a:latin typeface="Times New Roman" pitchFamily="18" charset="0"/>
              </a:rPr>
              <a:t>диоксинов</a:t>
            </a:r>
            <a:endParaRPr lang="ru-RU" altLang="ru-RU" sz="32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87313" y="2751138"/>
            <a:ext cx="65722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kumimoji="1" lang="ru-RU" altLang="ru-RU" sz="28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95237" grpId="0"/>
      <p:bldP spid="95238" grpId="0"/>
      <p:bldP spid="95240" grpId="0"/>
      <p:bldP spid="95241" grpId="0"/>
      <p:bldP spid="9524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92149" y="188913"/>
            <a:ext cx="8451851" cy="1143000"/>
          </a:xfrm>
        </p:spPr>
        <p:txBody>
          <a:bodyPr/>
          <a:lstStyle/>
          <a:p>
            <a:pPr eaLnBrk="1" hangingPunct="1"/>
            <a:r>
              <a:rPr lang="ru-RU" altLang="ru-RU" sz="4800" b="1" smtClean="0"/>
              <a:t>Антропогенные влияния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7"/>
            <a:ext cx="8280920" cy="532859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 dirty="0" smtClean="0"/>
              <a:t> </a:t>
            </a:r>
            <a:r>
              <a:rPr lang="ru-RU" altLang="ru-RU" sz="2800" b="1" dirty="0" err="1" smtClean="0"/>
              <a:t>Токсикация</a:t>
            </a:r>
            <a:r>
              <a:rPr lang="ru-RU" altLang="ru-RU" sz="2800" b="1" dirty="0" smtClean="0"/>
              <a:t> планеты  неорганическими веществами</a:t>
            </a:r>
          </a:p>
          <a:p>
            <a:pPr eaLnBrk="1" hangingPunct="1">
              <a:buFontTx/>
              <a:buNone/>
            </a:pPr>
            <a:r>
              <a:rPr lang="ru-RU" altLang="ru-RU" b="1" dirty="0" smtClean="0">
                <a:solidFill>
                  <a:schemeClr val="tx2"/>
                </a:solidFill>
              </a:rPr>
              <a:t>22 радионуклида    		13 металлов</a:t>
            </a:r>
          </a:p>
          <a:p>
            <a:pPr eaLnBrk="1" hangingPunct="1">
              <a:buFontTx/>
              <a:buNone/>
            </a:pPr>
            <a:endParaRPr lang="ru-RU" altLang="ru-RU" dirty="0" smtClean="0"/>
          </a:p>
          <a:p>
            <a:pPr eaLnBrk="1" hangingPunct="1">
              <a:buFontTx/>
              <a:buNone/>
            </a:pPr>
            <a:r>
              <a:rPr lang="ru-RU" altLang="ru-RU" dirty="0" smtClean="0"/>
              <a:t>Мрачная тройка</a:t>
            </a:r>
          </a:p>
          <a:p>
            <a:pPr eaLnBrk="1" hangingPunct="1">
              <a:buFontTx/>
              <a:buNone/>
            </a:pPr>
            <a:r>
              <a:rPr lang="ru-RU" altLang="ru-RU" dirty="0" smtClean="0"/>
              <a:t> </a:t>
            </a:r>
            <a:r>
              <a:rPr lang="en-US" altLang="ru-RU" b="1" dirty="0" err="1" smtClean="0">
                <a:solidFill>
                  <a:schemeClr val="tx2"/>
                </a:solidFill>
              </a:rPr>
              <a:t>Cd</a:t>
            </a:r>
            <a:r>
              <a:rPr lang="en-US" altLang="ru-RU" b="1" dirty="0" smtClean="0">
                <a:solidFill>
                  <a:schemeClr val="tx2"/>
                </a:solidFill>
              </a:rPr>
              <a:t>, </a:t>
            </a:r>
            <a:r>
              <a:rPr lang="ru-RU" altLang="ru-RU" b="1" dirty="0" smtClean="0">
                <a:solidFill>
                  <a:schemeClr val="tx2"/>
                </a:solidFill>
              </a:rPr>
              <a:t>      </a:t>
            </a:r>
            <a:r>
              <a:rPr lang="en-US" altLang="ru-RU" b="1" dirty="0" smtClean="0">
                <a:solidFill>
                  <a:schemeClr val="tx2"/>
                </a:solidFill>
              </a:rPr>
              <a:t>Hg, </a:t>
            </a:r>
            <a:r>
              <a:rPr lang="ru-RU" altLang="ru-RU" b="1" dirty="0" smtClean="0">
                <a:solidFill>
                  <a:schemeClr val="tx2"/>
                </a:solidFill>
              </a:rPr>
              <a:t>            </a:t>
            </a:r>
            <a:r>
              <a:rPr lang="en-US" altLang="ru-RU" b="1" dirty="0" err="1" smtClean="0">
                <a:solidFill>
                  <a:schemeClr val="tx2"/>
                </a:solidFill>
              </a:rPr>
              <a:t>Pb</a:t>
            </a:r>
            <a:r>
              <a:rPr lang="ru-RU" altLang="ru-RU" b="1" dirty="0" smtClean="0">
                <a:solidFill>
                  <a:schemeClr val="tx2"/>
                </a:solidFill>
              </a:rPr>
              <a:t>.</a:t>
            </a:r>
            <a:r>
              <a:rPr lang="en-US" altLang="ru-RU" b="1" dirty="0" smtClean="0">
                <a:solidFill>
                  <a:schemeClr val="tx2"/>
                </a:solidFill>
              </a:rPr>
              <a:t> </a:t>
            </a:r>
            <a:r>
              <a:rPr lang="ru-RU" altLang="ru-RU" b="1" dirty="0" smtClean="0">
                <a:solidFill>
                  <a:schemeClr val="tx2"/>
                </a:solidFill>
              </a:rPr>
              <a:t>                     </a:t>
            </a:r>
            <a:r>
              <a:rPr lang="en-US" altLang="ru-RU" b="1" dirty="0" smtClean="0">
                <a:solidFill>
                  <a:schemeClr val="tx2"/>
                </a:solidFill>
              </a:rPr>
              <a:t>Al</a:t>
            </a:r>
            <a:r>
              <a:rPr lang="en-US" altLang="ru-RU" dirty="0" smtClean="0"/>
              <a:t>                                              </a:t>
            </a:r>
          </a:p>
          <a:p>
            <a:pPr eaLnBrk="1" hangingPunct="1">
              <a:buFontTx/>
              <a:buNone/>
            </a:pPr>
            <a:r>
              <a:rPr lang="en-US" altLang="ru-RU" dirty="0" smtClean="0"/>
              <a:t>           </a:t>
            </a:r>
            <a:r>
              <a:rPr lang="ru-RU" altLang="ru-RU" dirty="0" smtClean="0"/>
              <a:t>          	</a:t>
            </a:r>
            <a:r>
              <a:rPr lang="en-US" altLang="ru-RU" sz="1800" b="1" dirty="0" smtClean="0"/>
              <a:t>2</a:t>
            </a:r>
            <a:r>
              <a:rPr lang="ru-RU" altLang="ru-RU" sz="1800" b="1" dirty="0" smtClean="0"/>
              <a:t>,5 млн. т. в год                           </a:t>
            </a:r>
          </a:p>
          <a:p>
            <a:pPr eaLnBrk="1" hangingPunct="1">
              <a:buFontTx/>
              <a:buNone/>
            </a:pPr>
            <a:r>
              <a:rPr lang="ru-RU" altLang="ru-RU" sz="1800" b="1" dirty="0" smtClean="0"/>
              <a:t>                                        	400 тыс. т. в воздух                      </a:t>
            </a:r>
          </a:p>
          <a:p>
            <a:pPr eaLnBrk="1" hangingPunct="1">
              <a:buFontTx/>
              <a:buNone/>
            </a:pPr>
            <a:r>
              <a:rPr lang="ru-RU" altLang="ru-RU" sz="1800" b="1" dirty="0" smtClean="0"/>
              <a:t>                                        	600 тыс. т. в воду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 flipH="1">
            <a:off x="2051719" y="2132856"/>
            <a:ext cx="1872208" cy="3609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3995936" y="2132856"/>
            <a:ext cx="2520951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1763688" y="2852936"/>
            <a:ext cx="3672408" cy="7931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5724128" y="2852936"/>
            <a:ext cx="1512887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547664" y="4653136"/>
            <a:ext cx="15843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ru-RU" altLang="ru-RU" sz="2000" dirty="0">
                <a:solidFill>
                  <a:schemeClr val="tx1"/>
                </a:solidFill>
                <a:latin typeface="Times New Roman" pitchFamily="18" charset="0"/>
              </a:rPr>
              <a:t>Поражает ЦНС</a:t>
            </a:r>
          </a:p>
          <a:p>
            <a:pPr algn="ctr" eaLnBrk="1" hangingPunct="1">
              <a:spcBef>
                <a:spcPct val="50000"/>
              </a:spcBef>
            </a:pPr>
            <a:r>
              <a:rPr kumimoji="1" lang="ru-RU" altLang="ru-RU" sz="2000" dirty="0">
                <a:solidFill>
                  <a:schemeClr val="tx1"/>
                </a:solidFill>
                <a:latin typeface="Times New Roman" pitchFamily="18" charset="0"/>
              </a:rPr>
              <a:t>Адсорбент рыбы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79512" y="4653136"/>
            <a:ext cx="1511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ru-RU" altLang="ru-RU" sz="2000" dirty="0">
                <a:solidFill>
                  <a:schemeClr val="tx1"/>
                </a:solidFill>
                <a:latin typeface="Times New Roman" pitchFamily="18" charset="0"/>
              </a:rPr>
              <a:t>Адсорбент табак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5940152" y="4725144"/>
            <a:ext cx="288032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ru-RU" altLang="ru-RU" sz="1600" dirty="0">
                <a:solidFill>
                  <a:schemeClr val="tx1"/>
                </a:solidFill>
                <a:latin typeface="Times New Roman" pitchFamily="18" charset="0"/>
              </a:rPr>
              <a:t>8,8% Земной </a:t>
            </a:r>
            <a:r>
              <a:rPr kumimoji="1" lang="ru-RU" altLang="ru-RU" sz="1600" dirty="0" smtClean="0">
                <a:solidFill>
                  <a:schemeClr val="tx1"/>
                </a:solidFill>
                <a:latin typeface="Times New Roman" pitchFamily="18" charset="0"/>
              </a:rPr>
              <a:t>коры </a:t>
            </a:r>
            <a:endParaRPr kumimoji="1" lang="ru-RU" altLang="ru-RU" sz="16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</a:pPr>
            <a:r>
              <a:rPr kumimoji="1" lang="ru-RU" altLang="ru-RU" sz="1600" dirty="0">
                <a:solidFill>
                  <a:schemeClr val="tx1"/>
                </a:solidFill>
                <a:latin typeface="Times New Roman" pitchFamily="18" charset="0"/>
              </a:rPr>
              <a:t>Поступает в орг. Человека с чаем, аспирином, помадой, питьевой водой. </a:t>
            </a:r>
            <a:endParaRPr kumimoji="1" lang="ru-RU" altLang="ru-RU" sz="16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</a:pPr>
            <a:r>
              <a:rPr kumimoji="1" lang="ru-RU" altLang="ru-RU" sz="2000" dirty="0" smtClean="0">
                <a:solidFill>
                  <a:schemeClr val="tx1"/>
                </a:solidFill>
                <a:latin typeface="Times New Roman" pitchFamily="18" charset="0"/>
              </a:rPr>
              <a:t>Организм </a:t>
            </a:r>
            <a:r>
              <a:rPr kumimoji="1" lang="ru-RU" altLang="ru-RU" sz="2000" dirty="0">
                <a:solidFill>
                  <a:schemeClr val="tx1"/>
                </a:solidFill>
                <a:latin typeface="Times New Roman" pitchFamily="18" charset="0"/>
              </a:rPr>
              <a:t>человека </a:t>
            </a:r>
            <a:r>
              <a:rPr kumimoji="1" lang="ru-RU" altLang="ru-RU" sz="2400" dirty="0">
                <a:solidFill>
                  <a:schemeClr val="tx1"/>
                </a:solidFill>
                <a:latin typeface="Times New Roman" pitchFamily="18" charset="0"/>
              </a:rPr>
              <a:t>не нуждается в </a:t>
            </a:r>
            <a:r>
              <a:rPr kumimoji="1" lang="en-US" altLang="ru-RU" sz="2400" dirty="0">
                <a:solidFill>
                  <a:schemeClr val="tx1"/>
                </a:solidFill>
                <a:latin typeface="Times New Roman" pitchFamily="18" charset="0"/>
              </a:rPr>
              <a:t>Al</a:t>
            </a:r>
            <a:r>
              <a:rPr kumimoji="1" lang="ru-RU" altLang="ru-RU" sz="24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1437"/>
            <a:ext cx="7772400" cy="1357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dirty="0" smtClean="0">
                <a:solidFill>
                  <a:schemeClr val="tx1"/>
                </a:solidFill>
              </a:rPr>
              <a:t>Влияние антропогенных</a:t>
            </a:r>
            <a:br>
              <a:rPr lang="ru-RU" altLang="ru-RU" sz="3600" b="1" dirty="0" smtClean="0">
                <a:solidFill>
                  <a:schemeClr val="tx1"/>
                </a:solidFill>
              </a:rPr>
            </a:br>
            <a:r>
              <a:rPr lang="ru-RU" altLang="ru-RU" sz="3600" b="1" dirty="0" smtClean="0">
                <a:solidFill>
                  <a:schemeClr val="tx1"/>
                </a:solidFill>
              </a:rPr>
              <a:t> факторов на здоровье человека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282700"/>
            <a:ext cx="8208963" cy="5032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 dirty="0" smtClean="0">
                <a:solidFill>
                  <a:srgbClr val="000099"/>
                </a:solidFill>
              </a:rPr>
              <a:t>Влияние выхлопных  газов автомобилей</a:t>
            </a:r>
          </a:p>
        </p:txBody>
      </p:sp>
      <p:pic>
        <p:nvPicPr>
          <p:cNvPr id="38924" name="Picture 12" descr="car_running_md_wht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35826" y="3213101"/>
            <a:ext cx="1908175" cy="1292225"/>
          </a:xfrm>
          <a:noFill/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323851" y="2276475"/>
            <a:ext cx="77247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ru-RU" altLang="ru-RU" sz="2800" dirty="0">
                <a:solidFill>
                  <a:srgbClr val="000099"/>
                </a:solidFill>
                <a:latin typeface="Times New Roman" pitchFamily="18" charset="0"/>
              </a:rPr>
              <a:t>Оксид углерода</a:t>
            </a:r>
            <a:r>
              <a:rPr kumimoji="1" lang="ru-RU" altLang="ru-RU" sz="2800" b="0" dirty="0">
                <a:solidFill>
                  <a:schemeClr val="tx1"/>
                </a:solidFill>
                <a:latin typeface="Times New Roman" pitchFamily="18" charset="0"/>
              </a:rPr>
              <a:t> –препятствует </a:t>
            </a:r>
            <a:r>
              <a:rPr kumimoji="1" lang="ru-RU" altLang="ru-RU" sz="2800" b="0" dirty="0" err="1">
                <a:solidFill>
                  <a:schemeClr val="tx1"/>
                </a:solidFill>
                <a:latin typeface="Times New Roman" pitchFamily="18" charset="0"/>
              </a:rPr>
              <a:t>абсорбированию</a:t>
            </a:r>
            <a:r>
              <a:rPr kumimoji="1" lang="ru-RU" altLang="ru-RU" sz="2800" b="0" dirty="0">
                <a:solidFill>
                  <a:schemeClr val="tx1"/>
                </a:solidFill>
                <a:latin typeface="Times New Roman" pitchFamily="18" charset="0"/>
              </a:rPr>
              <a:t> кислорода кровью, ослабляет мыслительные способности, замедляет рефлексы 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76239" y="3759200"/>
            <a:ext cx="6716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kumimoji="1" lang="ru-RU" altLang="ru-RU" sz="2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82600" y="4067176"/>
            <a:ext cx="68262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kumimoji="1" lang="ru-RU" altLang="ru-RU" sz="2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95288" y="3975101"/>
            <a:ext cx="61404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kumimoji="1" lang="ru-RU" altLang="ru-RU" sz="2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323851" y="3562351"/>
            <a:ext cx="8445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ru-RU" altLang="ru-RU" sz="2800" dirty="0">
                <a:solidFill>
                  <a:srgbClr val="000099"/>
                </a:solidFill>
                <a:latin typeface="Times New Roman" pitchFamily="18" charset="0"/>
              </a:rPr>
              <a:t>Свинец -</a:t>
            </a:r>
            <a:r>
              <a:rPr kumimoji="1" lang="ru-RU" altLang="ru-RU" sz="2800" b="0" dirty="0">
                <a:solidFill>
                  <a:schemeClr val="tx1"/>
                </a:solidFill>
                <a:latin typeface="Times New Roman" pitchFamily="18" charset="0"/>
              </a:rPr>
              <a:t> влияет на кровеносную, нервную, </a:t>
            </a:r>
          </a:p>
          <a:p>
            <a:pPr eaLnBrk="1" hangingPunct="1"/>
            <a:r>
              <a:rPr kumimoji="1" lang="ru-RU" altLang="ru-RU" sz="2800" b="0" dirty="0">
                <a:solidFill>
                  <a:schemeClr val="tx1"/>
                </a:solidFill>
                <a:latin typeface="Times New Roman" pitchFamily="18" charset="0"/>
              </a:rPr>
              <a:t>и мочеполовую системы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76237" y="4622801"/>
            <a:ext cx="8767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kumimoji="1" lang="ru-RU" altLang="ru-RU" sz="2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250825" y="4365626"/>
            <a:ext cx="8229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ru-RU" altLang="ru-RU" sz="2800" dirty="0">
                <a:solidFill>
                  <a:srgbClr val="000099"/>
                </a:solidFill>
                <a:latin typeface="Times New Roman" pitchFamily="18" charset="0"/>
              </a:rPr>
              <a:t>Оксиды азота</a:t>
            </a:r>
            <a:r>
              <a:rPr kumimoji="1" lang="ru-RU" altLang="ru-RU" sz="2800" b="0" dirty="0">
                <a:solidFill>
                  <a:schemeClr val="tx1"/>
                </a:solidFill>
                <a:latin typeface="Times New Roman" pitchFamily="18" charset="0"/>
              </a:rPr>
              <a:t> - увеличивают восприимчивость  организма к вирусным заболеваниям , вызывают бронхит и пневмонию</a:t>
            </a: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323851" y="5589589"/>
            <a:ext cx="84963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ru-RU" altLang="ru-RU" sz="2800" dirty="0">
                <a:solidFill>
                  <a:srgbClr val="000099"/>
                </a:solidFill>
                <a:latin typeface="Times New Roman" pitchFamily="18" charset="0"/>
              </a:rPr>
              <a:t>Озон </a:t>
            </a:r>
            <a:r>
              <a:rPr kumimoji="1" lang="ru-RU" altLang="ru-RU" sz="2800" b="0" dirty="0">
                <a:solidFill>
                  <a:schemeClr val="tx1"/>
                </a:solidFill>
                <a:latin typeface="Times New Roman" pitchFamily="18" charset="0"/>
              </a:rPr>
              <a:t> - нарушает работу легких ; </a:t>
            </a:r>
            <a:r>
              <a:rPr kumimoji="1" lang="ru-RU" altLang="ru-RU" sz="2800" b="0" dirty="0" smtClean="0">
                <a:solidFill>
                  <a:schemeClr val="tx1"/>
                </a:solidFill>
                <a:latin typeface="Times New Roman" pitchFamily="18" charset="0"/>
              </a:rPr>
              <a:t>снижает </a:t>
            </a:r>
            <a:r>
              <a:rPr kumimoji="1" lang="ru-RU" altLang="ru-RU" sz="2800" b="0" dirty="0">
                <a:solidFill>
                  <a:schemeClr val="tx1"/>
                </a:solidFill>
                <a:latin typeface="Times New Roman" pitchFamily="18" charset="0"/>
              </a:rPr>
              <a:t>сопротивляемость к простудным заболеваниям</a:t>
            </a:r>
          </a:p>
        </p:txBody>
      </p:sp>
      <p:sp>
        <p:nvSpPr>
          <p:cNvPr id="38925" name="TextBox 14"/>
          <p:cNvSpPr txBox="1">
            <a:spLocks noChangeArrowheads="1"/>
          </p:cNvSpPr>
          <p:nvPr/>
        </p:nvSpPr>
        <p:spPr bwMode="auto">
          <a:xfrm>
            <a:off x="357189" y="1865314"/>
            <a:ext cx="7429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altLang="ru-RU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ru-RU" alt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(о)</a:t>
            </a:r>
            <a:r>
              <a:rPr lang="ru-RU" altLang="ru-RU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пирен</a:t>
            </a:r>
            <a:r>
              <a:rPr lang="ru-RU" altLang="ru-RU" sz="2800" dirty="0" smtClean="0"/>
              <a:t> </a:t>
            </a:r>
            <a:r>
              <a:rPr lang="ru-RU" alt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канцероген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  <p:bldP spid="96264" grpId="0"/>
      <p:bldP spid="96266" grpId="0"/>
      <p:bldP spid="9626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395289" y="1117711"/>
            <a:ext cx="83534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eaLnBrk="1" hangingPunct="1">
              <a:defRPr/>
            </a:pPr>
            <a:r>
              <a:rPr lang="ru-RU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Около 30% смертей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</a:rPr>
              <a:t>от раковых заболеваний напрямую связаны с курением. Курение является основной причиной многих видов раковых заболеваний: 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79388" y="186423"/>
            <a:ext cx="87992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altLang="ru-RU" sz="3600" dirty="0">
                <a:solidFill>
                  <a:schemeClr val="tx1"/>
                </a:solidFill>
              </a:rPr>
              <a:t>Курение и злокачественные опухоли</a:t>
            </a:r>
            <a:r>
              <a:rPr lang="ru-RU" altLang="ru-RU" sz="36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500563" y="632871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3707904" y="4149080"/>
            <a:ext cx="5175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Рак легких, трахеи и бронхов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(85%)</a:t>
            </a: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1115616" y="3789040"/>
            <a:ext cx="27960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Рак гортани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(84</a:t>
            </a:r>
            <a: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%)</a:t>
            </a: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827584" y="5085184"/>
            <a:ext cx="71761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Рак ротовой полости, включая губы и язык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(92%)</a:t>
            </a: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1691680" y="4581128"/>
            <a:ext cx="3049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Рак пищевода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(78%)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2123728" y="5733256"/>
            <a:ext cx="49093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Рак поджелудочной железы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(29%)</a:t>
            </a: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611560" y="2996952"/>
            <a:ext cx="40549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Рак мочевого пузыря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(47%)</a:t>
            </a: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4932040" y="3356992"/>
            <a:ext cx="24898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Рак почек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(48%)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79389" y="188914"/>
            <a:ext cx="7993063" cy="2654573"/>
          </a:xfrm>
          <a:prstGeom prst="rect">
            <a:avLst/>
          </a:prstGeom>
          <a:solidFill>
            <a:srgbClr val="EAEAEA"/>
          </a:solidFill>
          <a:ln w="76200">
            <a:solidFill>
              <a:srgbClr val="3333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4000">
                <a:solidFill>
                  <a:schemeClr val="tx1"/>
                </a:solidFill>
                <a:latin typeface="Tahoma" pitchFamily="34" charset="0"/>
              </a:rPr>
              <a:t>Главная особенность ЭКОЛОГИИ ЧЕЛОВЕКА  – междисциплинарный характер, </a:t>
            </a:r>
            <a:r>
              <a:rPr lang="ru-RU" altLang="ru-RU" sz="2400" b="0">
                <a:solidFill>
                  <a:schemeClr val="tx1"/>
                </a:solidFill>
                <a:latin typeface="Tahoma" pitchFamily="34" charset="0"/>
              </a:rPr>
              <a:t>затрагивающий вопросы  наук:</a:t>
            </a:r>
            <a:r>
              <a:rPr lang="ru-RU" altLang="ru-RU" sz="1800" b="0">
                <a:solidFill>
                  <a:schemeClr val="tx1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827089" y="3284539"/>
            <a:ext cx="8135937" cy="3463925"/>
          </a:xfrm>
          <a:prstGeom prst="rect">
            <a:avLst/>
          </a:prstGeom>
          <a:solidFill>
            <a:srgbClr val="FFCCCC"/>
          </a:solidFill>
          <a:ln w="76200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600" b="0">
                <a:solidFill>
                  <a:schemeClr val="tx1"/>
                </a:solidFill>
                <a:latin typeface="Tahoma" pitchFamily="34" charset="0"/>
              </a:rPr>
              <a:t>социология, этнография, философия, экономика, геохимия, физика, география, демография, экология, гигиена,  эпидемиология, антропология, генетика человека и др.</a:t>
            </a:r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3708401" y="2852739"/>
            <a:ext cx="647700" cy="4333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Рак мочевого пузыря (а), почки (Б)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3" descr="http://900igr.net/up/datai/221610/0020-00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431113" cy="3960439"/>
          </a:xfrm>
          <a:prstGeom prst="rect">
            <a:avLst/>
          </a:prstGeom>
          <a:noFill/>
        </p:spPr>
      </p:pic>
      <p:pic>
        <p:nvPicPr>
          <p:cNvPr id="117764" name="Picture 4" descr="https://sovdok.ru/wp-content/uploads/post_5be40db8b6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3960440" cy="39604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1556792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1484784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Рак гортани (а), пищевода (б), легких (в), трахеи (Г)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9"/>
            <a:ext cx="8740080" cy="47393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4690" name="Picture 2" descr="https://oncoved.ru/wp-content/uploads/2017/12/1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528392" cy="2286001"/>
          </a:xfrm>
          <a:prstGeom prst="rect">
            <a:avLst/>
          </a:prstGeom>
          <a:noFill/>
        </p:spPr>
      </p:pic>
      <p:pic>
        <p:nvPicPr>
          <p:cNvPr id="114692" name="Picture 4" descr="https://studfiles.net/html/2706/328/html_n3S4x8xFuN.OxZ4/htmlconvd-JePj6e28x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3528392" cy="31530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1412776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4330" y="3933056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4694" name="Picture 6" descr="https://medic.studio/files/uch_group84/uch_pgroup215/uch_uch6543/image/image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340768"/>
            <a:ext cx="2430350" cy="3205191"/>
          </a:xfrm>
          <a:prstGeom prst="rect">
            <a:avLst/>
          </a:prstGeom>
          <a:noFill/>
        </p:spPr>
      </p:pic>
      <p:pic>
        <p:nvPicPr>
          <p:cNvPr id="114696" name="Picture 8" descr="http://rak-info.ru/wp-content/uploads/2018/10/920f73742d2d82c26357f379f856d8b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555521"/>
            <a:ext cx="4102723" cy="230248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23928" y="4797152"/>
            <a:ext cx="577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1158" y="1412776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60648"/>
            <a:ext cx="5076056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Рак ротовой полости:</a:t>
            </a:r>
            <a:br>
              <a:rPr lang="ru-RU" dirty="0" smtClean="0"/>
            </a:br>
            <a:r>
              <a:rPr lang="ru-RU" dirty="0" smtClean="0"/>
              <a:t> языка (а), и десен (Б)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6740" name="Picture 4" descr="https://spid-vich-zppp.ru/wp-content/uploads/2017/01/sarkoma-kaposhi-porazhenie-desen-proyavleniya-spida-vo-rtu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573016"/>
            <a:ext cx="4711452" cy="3088619"/>
          </a:xfrm>
          <a:prstGeom prst="rect">
            <a:avLst/>
          </a:prstGeom>
          <a:noFill/>
        </p:spPr>
      </p:pic>
      <p:pic>
        <p:nvPicPr>
          <p:cNvPr id="116738" name="Picture 2" descr="https://soropositivo.org/wp-content/uploads/2015/01/leucoplasiapilo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530" y="1196752"/>
            <a:ext cx="4512502" cy="33843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1412776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3645024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Рак поджелудочной железы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5714" name="Picture 2" descr="https://onko.guru/wp-content/uploads/2018/12/8.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5184576" cy="2592288"/>
          </a:xfrm>
          <a:prstGeom prst="rect">
            <a:avLst/>
          </a:prstGeom>
          <a:noFill/>
        </p:spPr>
      </p:pic>
      <p:pic>
        <p:nvPicPr>
          <p:cNvPr id="115716" name="Picture 4" descr="https://medic.studio/files/uch_group84/uch_pgroup215/uch_uch6537/image/image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717032"/>
            <a:ext cx="4932040" cy="3036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8351839" cy="1754326"/>
          </a:xfrm>
          <a:prstGeom prst="rect">
            <a:avLst/>
          </a:prstGeom>
          <a:solidFill>
            <a:srgbClr val="CCFF66"/>
          </a:solidFill>
          <a:ln w="76200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600" u="sng" dirty="0" err="1">
                <a:solidFill>
                  <a:schemeClr val="tx1"/>
                </a:solidFill>
                <a:latin typeface="Tahoma" pitchFamily="34" charset="0"/>
              </a:rPr>
              <a:t>Антропоэкосистема</a:t>
            </a:r>
            <a:r>
              <a:rPr lang="ru-RU" altLang="ru-RU" sz="3600" u="sng" dirty="0">
                <a:solidFill>
                  <a:schemeClr val="tx1"/>
                </a:solidFill>
                <a:latin typeface="Tahoma" pitchFamily="34" charset="0"/>
              </a:rPr>
              <a:t> (АЭС)</a:t>
            </a:r>
            <a:r>
              <a:rPr lang="ru-RU" altLang="ru-RU" sz="3600" dirty="0">
                <a:solidFill>
                  <a:schemeClr val="tx1"/>
                </a:solidFill>
                <a:latin typeface="Tahoma" pitchFamily="34" charset="0"/>
              </a:rPr>
              <a:t> – это ОБЪЕКТ   </a:t>
            </a:r>
            <a:r>
              <a:rPr lang="ru-RU" altLang="ru-RU" sz="3600" dirty="0" smtClean="0">
                <a:solidFill>
                  <a:schemeClr val="tx1"/>
                </a:solidFill>
                <a:latin typeface="Tahoma" pitchFamily="34" charset="0"/>
              </a:rPr>
              <a:t>исследования                </a:t>
            </a:r>
            <a:r>
              <a:rPr lang="ru-RU" altLang="ru-RU" sz="3600" dirty="0">
                <a:solidFill>
                  <a:schemeClr val="tx1"/>
                </a:solidFill>
                <a:latin typeface="Tahoma" pitchFamily="34" charset="0"/>
              </a:rPr>
              <a:t>ЭКОЛОГИИ ЧЕЛОВЕКА</a:t>
            </a:r>
            <a:r>
              <a:rPr lang="ru-RU" altLang="ru-RU" sz="3600" b="0" dirty="0">
                <a:solidFill>
                  <a:schemeClr val="tx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611189" y="2924175"/>
            <a:ext cx="7489825" cy="2985433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600" b="0" dirty="0">
                <a:solidFill>
                  <a:schemeClr val="tx1"/>
                </a:solidFill>
                <a:latin typeface="Tahoma" pitchFamily="34" charset="0"/>
              </a:rPr>
              <a:t>Качественная особенность АЭС – наличие  </a:t>
            </a:r>
            <a:r>
              <a:rPr lang="ru-RU" altLang="ru-RU" sz="4000" dirty="0">
                <a:solidFill>
                  <a:schemeClr val="tx1"/>
                </a:solidFill>
                <a:latin typeface="Tahoma" pitchFamily="34" charset="0"/>
              </a:rPr>
              <a:t>человеческих сообществ</a:t>
            </a:r>
            <a:r>
              <a:rPr lang="ru-RU" altLang="ru-RU" sz="3600" dirty="0">
                <a:solidFill>
                  <a:schemeClr val="tx1"/>
                </a:solidFill>
                <a:latin typeface="Tahoma" pitchFamily="34" charset="0"/>
              </a:rPr>
              <a:t>, </a:t>
            </a:r>
            <a:r>
              <a:rPr lang="ru-RU" altLang="ru-RU" sz="3600" b="0" dirty="0">
                <a:solidFill>
                  <a:schemeClr val="tx1"/>
                </a:solidFill>
                <a:latin typeface="Tahoma" pitchFamily="34" charset="0"/>
              </a:rPr>
              <a:t>которые играют  в </a:t>
            </a:r>
            <a:r>
              <a:rPr lang="ru-RU" altLang="ru-RU" sz="3600" b="0" dirty="0" err="1">
                <a:solidFill>
                  <a:schemeClr val="tx1"/>
                </a:solidFill>
                <a:latin typeface="Tahoma" pitchFamily="34" charset="0"/>
              </a:rPr>
              <a:t>антропоэкосистемах</a:t>
            </a:r>
            <a:r>
              <a:rPr lang="ru-RU" altLang="ru-RU" sz="3600" b="0" dirty="0">
                <a:solidFill>
                  <a:schemeClr val="tx1"/>
                </a:solidFill>
                <a:latin typeface="Tahoma" pitchFamily="34" charset="0"/>
              </a:rPr>
              <a:t> ведущую роль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3419475" y="3860800"/>
            <a:ext cx="5329239" cy="2554545"/>
          </a:xfrm>
          <a:prstGeom prst="rect">
            <a:avLst/>
          </a:prstGeom>
          <a:solidFill>
            <a:srgbClr val="FFCC99"/>
          </a:solidFill>
          <a:ln w="76200">
            <a:solidFill>
              <a:srgbClr val="FF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 dirty="0">
                <a:solidFill>
                  <a:schemeClr val="tx1"/>
                </a:solidFill>
                <a:latin typeface="Tahoma" pitchFamily="34" charset="0"/>
              </a:rPr>
              <a:t>Человеческие общности </a:t>
            </a:r>
            <a:r>
              <a:rPr lang="ru-RU" altLang="ru-RU" sz="3200" b="0" dirty="0">
                <a:solidFill>
                  <a:schemeClr val="tx1"/>
                </a:solidFill>
                <a:latin typeface="Tahoma" pitchFamily="34" charset="0"/>
              </a:rPr>
              <a:t>могут быть:</a:t>
            </a:r>
          </a:p>
          <a:p>
            <a:pPr eaLnBrk="1" hangingPunct="1"/>
            <a:r>
              <a:rPr lang="ru-RU" altLang="ru-RU" sz="3200" b="0" dirty="0">
                <a:solidFill>
                  <a:schemeClr val="tx1"/>
                </a:solidFill>
                <a:latin typeface="Tahoma" pitchFamily="34" charset="0"/>
              </a:rPr>
              <a:t>-Профессиональные</a:t>
            </a:r>
          </a:p>
          <a:p>
            <a:pPr eaLnBrk="1" hangingPunct="1"/>
            <a:r>
              <a:rPr lang="ru-RU" altLang="ru-RU" sz="3200" b="0" dirty="0">
                <a:solidFill>
                  <a:schemeClr val="tx1"/>
                </a:solidFill>
                <a:latin typeface="Tahoma" pitchFamily="34" charset="0"/>
              </a:rPr>
              <a:t>-Этнические</a:t>
            </a:r>
          </a:p>
          <a:p>
            <a:pPr eaLnBrk="1" hangingPunct="1"/>
            <a:r>
              <a:rPr lang="ru-RU" altLang="ru-RU" sz="3200" b="0" dirty="0">
                <a:solidFill>
                  <a:schemeClr val="tx1"/>
                </a:solidFill>
                <a:latin typeface="Tahoma" pitchFamily="34" charset="0"/>
              </a:rPr>
              <a:t>-Возрастные</a:t>
            </a:r>
          </a:p>
        </p:txBody>
      </p:sp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179389" y="188914"/>
            <a:ext cx="8713787" cy="3094037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200" b="0" dirty="0">
                <a:solidFill>
                  <a:schemeClr val="tx1"/>
                </a:solidFill>
                <a:latin typeface="Tahoma" pitchFamily="34" charset="0"/>
              </a:rPr>
              <a:t>В АЭС изучаются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3200" b="0" dirty="0">
                <a:solidFill>
                  <a:schemeClr val="tx1"/>
                </a:solidFill>
                <a:latin typeface="Tahoma" pitchFamily="34" charset="0"/>
              </a:rPr>
              <a:t>- </a:t>
            </a:r>
            <a:r>
              <a:rPr lang="ru-RU" altLang="ru-RU" sz="3200" dirty="0">
                <a:solidFill>
                  <a:schemeClr val="tx1"/>
                </a:solidFill>
                <a:latin typeface="Tahoma" pitchFamily="34" charset="0"/>
              </a:rPr>
              <a:t>условия </a:t>
            </a:r>
            <a:r>
              <a:rPr lang="ru-RU" altLang="ru-RU" sz="3200" b="0" dirty="0">
                <a:solidFill>
                  <a:schemeClr val="tx1"/>
                </a:solidFill>
                <a:latin typeface="Tahoma" pitchFamily="34" charset="0"/>
              </a:rPr>
              <a:t>в которых протекает жизнедеятельность </a:t>
            </a:r>
            <a:r>
              <a:rPr lang="ru-RU" altLang="ru-RU" sz="3200" dirty="0">
                <a:solidFill>
                  <a:schemeClr val="tx1"/>
                </a:solidFill>
                <a:latin typeface="Tahoma" pitchFamily="34" charset="0"/>
              </a:rPr>
              <a:t>общности людей</a:t>
            </a:r>
            <a:r>
              <a:rPr lang="ru-RU" altLang="ru-RU" sz="3200" b="0" dirty="0">
                <a:solidFill>
                  <a:schemeClr val="tx1"/>
                </a:solidFill>
                <a:latin typeface="Tahoma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3200" b="0" dirty="0">
                <a:solidFill>
                  <a:schemeClr val="tx1"/>
                </a:solidFill>
                <a:latin typeface="Tahoma" pitchFamily="34" charset="0"/>
              </a:rPr>
              <a:t>- процессы, которые происходят внутри самой </a:t>
            </a:r>
            <a:r>
              <a:rPr lang="ru-RU" altLang="ru-RU" sz="3200" dirty="0">
                <a:solidFill>
                  <a:schemeClr val="tx1"/>
                </a:solidFill>
                <a:latin typeface="Tahoma" pitchFamily="34" charset="0"/>
              </a:rPr>
              <a:t>человеческой общности</a:t>
            </a:r>
          </a:p>
        </p:txBody>
      </p:sp>
      <p:sp>
        <p:nvSpPr>
          <p:cNvPr id="41988" name="Line 8"/>
          <p:cNvSpPr>
            <a:spLocks noChangeShapeType="1"/>
          </p:cNvSpPr>
          <p:nvPr/>
        </p:nvSpPr>
        <p:spPr bwMode="auto">
          <a:xfrm>
            <a:off x="4500564" y="3141663"/>
            <a:ext cx="503237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5" y="620714"/>
            <a:ext cx="27003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420938"/>
            <a:ext cx="30591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2349500"/>
            <a:ext cx="28622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692150"/>
            <a:ext cx="20574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2781301"/>
            <a:ext cx="22225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90" y="4773614"/>
            <a:ext cx="3203575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79389" y="260350"/>
            <a:ext cx="2663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tx1"/>
                </a:solidFill>
                <a:latin typeface="Tahoma" pitchFamily="34" charset="0"/>
              </a:rPr>
              <a:t>ОБЩНОСТИ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0" y="1989138"/>
            <a:ext cx="2700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800">
                <a:solidFill>
                  <a:schemeClr val="tx1"/>
                </a:solidFill>
                <a:latin typeface="Tahoma" pitchFamily="34" charset="0"/>
              </a:rPr>
              <a:t>ЭТНИЧЕСКИЕ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3059113" y="188913"/>
            <a:ext cx="27368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800">
                <a:solidFill>
                  <a:schemeClr val="tx1"/>
                </a:solidFill>
                <a:latin typeface="Tahoma" pitchFamily="34" charset="0"/>
              </a:rPr>
              <a:t>ВОЗРАСТНЫЕ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5867400" y="5373689"/>
            <a:ext cx="30972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800">
                <a:solidFill>
                  <a:schemeClr val="tx1"/>
                </a:solidFill>
                <a:latin typeface="Tahoma" pitchFamily="34" charset="0"/>
              </a:rPr>
              <a:t>ПРОФЕССИОНАЛЬНЫЕ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2771775" y="1989139"/>
            <a:ext cx="2376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990000"/>
                </a:solidFill>
                <a:latin typeface="Tahoma" pitchFamily="34" charset="0"/>
              </a:rPr>
              <a:t>общность</a:t>
            </a:r>
            <a:r>
              <a:rPr lang="ru-RU" altLang="ru-RU" sz="3200" b="0" dirty="0">
                <a:solidFill>
                  <a:srgbClr val="99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179389" y="188913"/>
            <a:ext cx="3384551" cy="830997"/>
          </a:xfrm>
          <a:prstGeom prst="rect">
            <a:avLst/>
          </a:prstGeom>
          <a:solidFill>
            <a:srgbClr val="CCFF66"/>
          </a:solidFill>
          <a:ln w="57150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i="1" dirty="0">
                <a:solidFill>
                  <a:schemeClr val="tx1"/>
                </a:solidFill>
                <a:latin typeface="Tahoma" pitchFamily="34" charset="0"/>
              </a:rPr>
              <a:t>взаимодействует </a:t>
            </a:r>
            <a:r>
              <a:rPr lang="ru-RU" altLang="ru-RU" sz="2400" dirty="0">
                <a:solidFill>
                  <a:schemeClr val="tx1"/>
                </a:solidFill>
                <a:latin typeface="Tahoma" pitchFamily="34" charset="0"/>
              </a:rPr>
              <a:t>с другим населением</a:t>
            </a:r>
            <a:r>
              <a:rPr lang="ru-RU" altLang="ru-RU" sz="2400" b="0" dirty="0">
                <a:solidFill>
                  <a:schemeClr val="tx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5364165" y="260350"/>
            <a:ext cx="3240087" cy="830997"/>
          </a:xfrm>
          <a:prstGeom prst="rect">
            <a:avLst/>
          </a:prstGeom>
          <a:solidFill>
            <a:srgbClr val="CCFF66"/>
          </a:solidFill>
          <a:ln w="76200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dirty="0">
                <a:solidFill>
                  <a:schemeClr val="tx1"/>
                </a:solidFill>
                <a:latin typeface="Tahoma" pitchFamily="34" charset="0"/>
              </a:rPr>
              <a:t>участвует в хозяйстве региона</a:t>
            </a:r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250825" y="3141663"/>
            <a:ext cx="3671888" cy="1569660"/>
          </a:xfrm>
          <a:prstGeom prst="rect">
            <a:avLst/>
          </a:prstGeom>
          <a:solidFill>
            <a:srgbClr val="CCFF66"/>
          </a:solidFill>
          <a:ln w="76200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dirty="0">
                <a:solidFill>
                  <a:schemeClr val="tx1"/>
                </a:solidFill>
                <a:latin typeface="Tahoma" pitchFamily="34" charset="0"/>
              </a:rPr>
              <a:t>находится в сложных взаимоотношениях с природным окружением</a:t>
            </a:r>
            <a:r>
              <a:rPr lang="ru-RU" altLang="ru-RU" sz="2400" b="0" dirty="0">
                <a:solidFill>
                  <a:schemeClr val="tx1"/>
                </a:solidFill>
                <a:latin typeface="Tahoma" pitchFamily="34" charset="0"/>
              </a:rPr>
              <a:t>: </a:t>
            </a:r>
          </a:p>
        </p:txBody>
      </p:sp>
      <p:sp>
        <p:nvSpPr>
          <p:cNvPr id="44038" name="Text Box 8"/>
          <p:cNvSpPr txBox="1">
            <a:spLocks noChangeArrowheads="1"/>
          </p:cNvSpPr>
          <p:nvPr/>
        </p:nvSpPr>
        <p:spPr bwMode="auto">
          <a:xfrm>
            <a:off x="5724128" y="3284984"/>
            <a:ext cx="3167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8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ru-RU" altLang="ru-RU" sz="2400" u="sng" dirty="0">
                <a:solidFill>
                  <a:schemeClr val="tx1"/>
                </a:solidFill>
                <a:latin typeface="Tahoma" pitchFamily="34" charset="0"/>
              </a:rPr>
              <a:t>приземный слой</a:t>
            </a:r>
            <a:r>
              <a:rPr lang="ru-RU" altLang="ru-RU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5292080" y="4509120"/>
            <a:ext cx="23034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u="sng" dirty="0">
                <a:solidFill>
                  <a:schemeClr val="tx1"/>
                </a:solidFill>
                <a:latin typeface="Tahoma" pitchFamily="34" charset="0"/>
              </a:rPr>
              <a:t>атмосфера</a:t>
            </a:r>
            <a:r>
              <a:rPr lang="ru-RU" altLang="ru-RU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44040" name="Text Box 10"/>
          <p:cNvSpPr txBox="1">
            <a:spLocks noChangeArrowheads="1"/>
          </p:cNvSpPr>
          <p:nvPr/>
        </p:nvSpPr>
        <p:spPr bwMode="auto">
          <a:xfrm>
            <a:off x="4716465" y="5373688"/>
            <a:ext cx="44275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u="sng" dirty="0">
                <a:solidFill>
                  <a:schemeClr val="tx1"/>
                </a:solidFill>
                <a:latin typeface="Tahoma" pitchFamily="34" charset="0"/>
              </a:rPr>
              <a:t>биологические ресурсы</a:t>
            </a:r>
            <a:r>
              <a:rPr lang="ru-RU" altLang="ru-RU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44041" name="Text Box 11"/>
          <p:cNvSpPr txBox="1">
            <a:spLocks noChangeArrowheads="1"/>
          </p:cNvSpPr>
          <p:nvPr/>
        </p:nvSpPr>
        <p:spPr bwMode="auto">
          <a:xfrm>
            <a:off x="3275857" y="6165304"/>
            <a:ext cx="3960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u="sng" dirty="0">
                <a:solidFill>
                  <a:schemeClr val="tx1"/>
                </a:solidFill>
                <a:latin typeface="Tahoma" pitchFamily="34" charset="0"/>
              </a:rPr>
              <a:t>стихийные явления</a:t>
            </a:r>
            <a:r>
              <a:rPr lang="ru-RU" altLang="ru-RU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44042" name="Text Box 12"/>
          <p:cNvSpPr txBox="1">
            <a:spLocks noChangeArrowheads="1"/>
          </p:cNvSpPr>
          <p:nvPr/>
        </p:nvSpPr>
        <p:spPr bwMode="auto">
          <a:xfrm>
            <a:off x="1" y="5805489"/>
            <a:ext cx="30591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u="sng" dirty="0">
                <a:solidFill>
                  <a:schemeClr val="tx1"/>
                </a:solidFill>
                <a:latin typeface="Tahoma" pitchFamily="34" charset="0"/>
              </a:rPr>
              <a:t>геохимическая экология</a:t>
            </a:r>
            <a:r>
              <a:rPr lang="ru-RU" altLang="ru-RU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44043" name="Oval 13"/>
          <p:cNvSpPr>
            <a:spLocks noChangeArrowheads="1"/>
          </p:cNvSpPr>
          <p:nvPr/>
        </p:nvSpPr>
        <p:spPr bwMode="auto">
          <a:xfrm>
            <a:off x="2555875" y="1844675"/>
            <a:ext cx="2787651" cy="9144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1800" b="0">
              <a:solidFill>
                <a:srgbClr val="990000"/>
              </a:solidFill>
              <a:latin typeface="Tahoma" pitchFamily="34" charset="0"/>
            </a:endParaRPr>
          </a:p>
        </p:txBody>
      </p:sp>
      <p:sp>
        <p:nvSpPr>
          <p:cNvPr id="44044" name="Line 14"/>
          <p:cNvSpPr>
            <a:spLocks noChangeShapeType="1"/>
          </p:cNvSpPr>
          <p:nvPr/>
        </p:nvSpPr>
        <p:spPr bwMode="auto">
          <a:xfrm flipH="1" flipV="1">
            <a:off x="2771775" y="1484314"/>
            <a:ext cx="647700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5" name="Line 16"/>
          <p:cNvSpPr>
            <a:spLocks noChangeShapeType="1"/>
          </p:cNvSpPr>
          <p:nvPr/>
        </p:nvSpPr>
        <p:spPr bwMode="auto">
          <a:xfrm flipV="1">
            <a:off x="5003802" y="1557338"/>
            <a:ext cx="1008063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6" name="Line 17"/>
          <p:cNvSpPr>
            <a:spLocks noChangeShapeType="1"/>
          </p:cNvSpPr>
          <p:nvPr/>
        </p:nvSpPr>
        <p:spPr bwMode="auto">
          <a:xfrm flipH="1">
            <a:off x="2268540" y="2781300"/>
            <a:ext cx="1150937" cy="2873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7" name="Line 18"/>
          <p:cNvSpPr>
            <a:spLocks noChangeShapeType="1"/>
          </p:cNvSpPr>
          <p:nvPr/>
        </p:nvSpPr>
        <p:spPr bwMode="auto">
          <a:xfrm flipH="1">
            <a:off x="1476376" y="5085184"/>
            <a:ext cx="359319" cy="864767"/>
          </a:xfrm>
          <a:prstGeom prst="line">
            <a:avLst/>
          </a:prstGeom>
          <a:noFill/>
          <a:ln w="57150">
            <a:solidFill>
              <a:srgbClr val="8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8" name="Line 19"/>
          <p:cNvSpPr>
            <a:spLocks noChangeShapeType="1"/>
          </p:cNvSpPr>
          <p:nvPr/>
        </p:nvSpPr>
        <p:spPr bwMode="auto">
          <a:xfrm>
            <a:off x="2843808" y="5085184"/>
            <a:ext cx="1223963" cy="936625"/>
          </a:xfrm>
          <a:prstGeom prst="line">
            <a:avLst/>
          </a:prstGeom>
          <a:noFill/>
          <a:ln w="57150">
            <a:solidFill>
              <a:srgbClr val="8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49" name="Line 20"/>
          <p:cNvSpPr>
            <a:spLocks noChangeShapeType="1"/>
          </p:cNvSpPr>
          <p:nvPr/>
        </p:nvSpPr>
        <p:spPr bwMode="auto">
          <a:xfrm>
            <a:off x="3851920" y="5013176"/>
            <a:ext cx="863600" cy="431800"/>
          </a:xfrm>
          <a:prstGeom prst="line">
            <a:avLst/>
          </a:prstGeom>
          <a:noFill/>
          <a:ln w="57150">
            <a:solidFill>
              <a:srgbClr val="8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50" name="Line 21"/>
          <p:cNvSpPr>
            <a:spLocks noChangeShapeType="1"/>
          </p:cNvSpPr>
          <p:nvPr/>
        </p:nvSpPr>
        <p:spPr bwMode="auto">
          <a:xfrm>
            <a:off x="4211960" y="4437112"/>
            <a:ext cx="792163" cy="287337"/>
          </a:xfrm>
          <a:prstGeom prst="line">
            <a:avLst/>
          </a:prstGeom>
          <a:noFill/>
          <a:ln w="57150">
            <a:solidFill>
              <a:srgbClr val="8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51" name="Line 22"/>
          <p:cNvSpPr>
            <a:spLocks noChangeShapeType="1"/>
          </p:cNvSpPr>
          <p:nvPr/>
        </p:nvSpPr>
        <p:spPr bwMode="auto">
          <a:xfrm flipV="1">
            <a:off x="4283968" y="3644900"/>
            <a:ext cx="1367532" cy="72131"/>
          </a:xfrm>
          <a:prstGeom prst="line">
            <a:avLst/>
          </a:prstGeom>
          <a:noFill/>
          <a:ln w="57150">
            <a:solidFill>
              <a:srgbClr val="8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/>
          <p:cNvSpPr>
            <a:spLocks noChangeArrowheads="1"/>
          </p:cNvSpPr>
          <p:nvPr/>
        </p:nvSpPr>
        <p:spPr bwMode="auto">
          <a:xfrm>
            <a:off x="3708400" y="2349500"/>
            <a:ext cx="2159000" cy="1150938"/>
          </a:xfrm>
          <a:prstGeom prst="ellipse">
            <a:avLst/>
          </a:prstGeom>
          <a:solidFill>
            <a:srgbClr val="FFFF99"/>
          </a:solidFill>
          <a:ln w="762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v"/>
            </a:pPr>
            <a:endParaRPr lang="ru-RU" altLang="ru-RU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563938" y="2708276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 sz="18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851276" y="2492375"/>
            <a:ext cx="18018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4000" b="0" dirty="0">
                <a:solidFill>
                  <a:schemeClr val="tx1"/>
                </a:solidFill>
                <a:latin typeface="Tahoma" pitchFamily="34" charset="0"/>
              </a:rPr>
              <a:t>АЭС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0" y="1"/>
            <a:ext cx="2843213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dirty="0">
                <a:solidFill>
                  <a:srgbClr val="008000"/>
                </a:solidFill>
                <a:latin typeface="Tahoma" pitchFamily="34" charset="0"/>
              </a:rPr>
              <a:t>Мировоззрение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dirty="0">
                <a:solidFill>
                  <a:srgbClr val="008000"/>
                </a:solidFill>
                <a:latin typeface="Tahoma" pitchFamily="34" charset="0"/>
              </a:rPr>
              <a:t>Экологическое сознание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dirty="0">
                <a:solidFill>
                  <a:srgbClr val="008000"/>
                </a:solidFill>
                <a:latin typeface="Tahoma" pitchFamily="34" charset="0"/>
              </a:rPr>
              <a:t>Уровень здоровья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dirty="0">
                <a:solidFill>
                  <a:srgbClr val="008000"/>
                </a:solidFill>
                <a:latin typeface="Tahoma" pitchFamily="34" charset="0"/>
              </a:rPr>
              <a:t>Физический облик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dirty="0">
                <a:solidFill>
                  <a:srgbClr val="008000"/>
                </a:solidFill>
                <a:latin typeface="Tahoma" pitchFamily="34" charset="0"/>
              </a:rPr>
              <a:t>Трудовые навыки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dirty="0">
                <a:solidFill>
                  <a:srgbClr val="008000"/>
                </a:solidFill>
                <a:latin typeface="Tahoma" pitchFamily="34" charset="0"/>
              </a:rPr>
              <a:t>Демографическое поведение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dirty="0">
                <a:solidFill>
                  <a:srgbClr val="008000"/>
                </a:solidFill>
                <a:latin typeface="Tahoma" pitchFamily="34" charset="0"/>
              </a:rPr>
              <a:t>Образ жизни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dirty="0">
                <a:solidFill>
                  <a:srgbClr val="008000"/>
                </a:solidFill>
                <a:latin typeface="Tahoma" pitchFamily="34" charset="0"/>
              </a:rPr>
              <a:t>Обычаи и обряды</a:t>
            </a:r>
          </a:p>
        </p:txBody>
      </p:sp>
      <p:sp>
        <p:nvSpPr>
          <p:cNvPr id="45062" name="Text Box 14"/>
          <p:cNvSpPr txBox="1">
            <a:spLocks noChangeArrowheads="1"/>
          </p:cNvSpPr>
          <p:nvPr/>
        </p:nvSpPr>
        <p:spPr bwMode="auto">
          <a:xfrm>
            <a:off x="5219702" y="476250"/>
            <a:ext cx="1871663" cy="646331"/>
          </a:xfrm>
          <a:prstGeom prst="rect">
            <a:avLst/>
          </a:prstGeom>
          <a:solidFill>
            <a:srgbClr val="CCFF66"/>
          </a:solidFill>
          <a:ln w="57150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800" dirty="0">
                <a:solidFill>
                  <a:srgbClr val="008000"/>
                </a:solidFill>
                <a:latin typeface="Tahoma" pitchFamily="34" charset="0"/>
              </a:rPr>
              <a:t>ГОРОДСКИЕ И СЕЛЬСКИЕ</a:t>
            </a:r>
          </a:p>
        </p:txBody>
      </p:sp>
      <p:sp>
        <p:nvSpPr>
          <p:cNvPr id="45063" name="Text Box 15"/>
          <p:cNvSpPr txBox="1">
            <a:spLocks noChangeArrowheads="1"/>
          </p:cNvSpPr>
          <p:nvPr/>
        </p:nvSpPr>
        <p:spPr bwMode="auto">
          <a:xfrm>
            <a:off x="6804026" y="2060576"/>
            <a:ext cx="2160588" cy="646331"/>
          </a:xfrm>
          <a:prstGeom prst="rect">
            <a:avLst/>
          </a:prstGeom>
          <a:solidFill>
            <a:srgbClr val="CCFFCC"/>
          </a:solidFill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800" dirty="0">
                <a:solidFill>
                  <a:schemeClr val="tx1"/>
                </a:solidFill>
                <a:latin typeface="Tahoma" pitchFamily="34" charset="0"/>
              </a:rPr>
              <a:t>АРКТИЧЕСКИЕ И ТРОПИЧЕСКИЕ</a:t>
            </a:r>
          </a:p>
        </p:txBody>
      </p:sp>
      <p:sp>
        <p:nvSpPr>
          <p:cNvPr id="45064" name="Text Box 16"/>
          <p:cNvSpPr txBox="1">
            <a:spLocks noChangeArrowheads="1"/>
          </p:cNvSpPr>
          <p:nvPr/>
        </p:nvSpPr>
        <p:spPr bwMode="auto">
          <a:xfrm>
            <a:off x="7524751" y="3644900"/>
            <a:ext cx="1439863" cy="646331"/>
          </a:xfrm>
          <a:prstGeom prst="rect">
            <a:avLst/>
          </a:prstGeom>
          <a:solidFill>
            <a:srgbClr val="FFFF99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800" dirty="0">
                <a:solidFill>
                  <a:schemeClr val="tx1"/>
                </a:solidFill>
                <a:latin typeface="Tahoma" pitchFamily="34" charset="0"/>
              </a:rPr>
              <a:t>ЛЕСНЫЕ И СТЕПНЫЕ</a:t>
            </a:r>
          </a:p>
        </p:txBody>
      </p:sp>
      <p:sp>
        <p:nvSpPr>
          <p:cNvPr id="45065" name="Text Box 17"/>
          <p:cNvSpPr txBox="1">
            <a:spLocks noChangeArrowheads="1"/>
          </p:cNvSpPr>
          <p:nvPr/>
        </p:nvSpPr>
        <p:spPr bwMode="auto">
          <a:xfrm>
            <a:off x="6372226" y="5229225"/>
            <a:ext cx="2303463" cy="923330"/>
          </a:xfrm>
          <a:prstGeom prst="rect">
            <a:avLst/>
          </a:prstGeom>
          <a:solidFill>
            <a:srgbClr val="C0C0C0"/>
          </a:solidFill>
          <a:ln w="57150">
            <a:solidFill>
              <a:srgbClr val="3333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800" dirty="0">
                <a:solidFill>
                  <a:schemeClr val="tx1"/>
                </a:solidFill>
                <a:latin typeface="Tahoma" pitchFamily="34" charset="0"/>
              </a:rPr>
              <a:t>ПЕРВОБЫТНЫЕ И ПРОШЕДШИХ ЭПОХ</a:t>
            </a:r>
          </a:p>
        </p:txBody>
      </p:sp>
      <p:sp>
        <p:nvSpPr>
          <p:cNvPr id="45066" name="Text Box 18"/>
          <p:cNvSpPr txBox="1">
            <a:spLocks noChangeArrowheads="1"/>
          </p:cNvSpPr>
          <p:nvPr/>
        </p:nvSpPr>
        <p:spPr bwMode="auto">
          <a:xfrm>
            <a:off x="3276601" y="6021389"/>
            <a:ext cx="2663825" cy="646331"/>
          </a:xfrm>
          <a:prstGeom prst="rect">
            <a:avLst/>
          </a:prstGeom>
          <a:solidFill>
            <a:srgbClr val="99CCFF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800" dirty="0">
                <a:solidFill>
                  <a:schemeClr val="tx1"/>
                </a:solidFill>
                <a:latin typeface="Tahoma" pitchFamily="34" charset="0"/>
              </a:rPr>
              <a:t>ПРОГНОЗИРУЕМЫЕ В БУДУШЕМ</a:t>
            </a:r>
          </a:p>
        </p:txBody>
      </p:sp>
      <p:sp>
        <p:nvSpPr>
          <p:cNvPr id="45067" name="Line 19"/>
          <p:cNvSpPr>
            <a:spLocks noChangeShapeType="1"/>
          </p:cNvSpPr>
          <p:nvPr/>
        </p:nvSpPr>
        <p:spPr bwMode="auto">
          <a:xfrm flipV="1">
            <a:off x="5219701" y="1341439"/>
            <a:ext cx="10795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68" name="Line 20"/>
          <p:cNvSpPr>
            <a:spLocks noChangeShapeType="1"/>
          </p:cNvSpPr>
          <p:nvPr/>
        </p:nvSpPr>
        <p:spPr bwMode="auto">
          <a:xfrm>
            <a:off x="5795965" y="270827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69" name="Line 21"/>
          <p:cNvSpPr>
            <a:spLocks noChangeShapeType="1"/>
          </p:cNvSpPr>
          <p:nvPr/>
        </p:nvSpPr>
        <p:spPr bwMode="auto">
          <a:xfrm>
            <a:off x="5795964" y="3068638"/>
            <a:ext cx="1728787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70" name="Line 22"/>
          <p:cNvSpPr>
            <a:spLocks noChangeShapeType="1"/>
          </p:cNvSpPr>
          <p:nvPr/>
        </p:nvSpPr>
        <p:spPr bwMode="auto">
          <a:xfrm>
            <a:off x="5508626" y="3357563"/>
            <a:ext cx="1368425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71" name="Text Box 25"/>
          <p:cNvSpPr txBox="1">
            <a:spLocks noChangeArrowheads="1"/>
          </p:cNvSpPr>
          <p:nvPr/>
        </p:nvSpPr>
        <p:spPr bwMode="auto">
          <a:xfrm>
            <a:off x="3203575" y="765176"/>
            <a:ext cx="431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 sz="1800" b="0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1800" dirty="0">
                <a:solidFill>
                  <a:schemeClr val="tx1"/>
                </a:solidFill>
                <a:latin typeface="Tahoma" pitchFamily="34" charset="0"/>
              </a:rPr>
              <a:t>Ф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800" dirty="0">
                <a:solidFill>
                  <a:schemeClr val="tx1"/>
                </a:solidFill>
                <a:latin typeface="Tahoma" pitchFamily="34" charset="0"/>
              </a:rPr>
              <a:t>О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800" dirty="0">
                <a:solidFill>
                  <a:schemeClr val="tx1"/>
                </a:solidFill>
                <a:latin typeface="Tahoma" pitchFamily="34" charset="0"/>
              </a:rPr>
              <a:t>Р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800" dirty="0">
                <a:solidFill>
                  <a:schemeClr val="tx1"/>
                </a:solidFill>
                <a:latin typeface="Tahoma" pitchFamily="34" charset="0"/>
              </a:rPr>
              <a:t>М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800" dirty="0">
                <a:solidFill>
                  <a:schemeClr val="tx1"/>
                </a:solidFill>
                <a:latin typeface="Tahoma" pitchFamily="34" charset="0"/>
              </a:rPr>
              <a:t>И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800" dirty="0">
                <a:solidFill>
                  <a:schemeClr val="tx1"/>
                </a:solidFill>
                <a:latin typeface="Tahoma" pitchFamily="34" charset="0"/>
              </a:rPr>
              <a:t>Р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800" dirty="0">
                <a:solidFill>
                  <a:schemeClr val="tx1"/>
                </a:solidFill>
                <a:latin typeface="Tahoma" pitchFamily="34" charset="0"/>
              </a:rPr>
              <a:t>У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800" dirty="0">
                <a:solidFill>
                  <a:schemeClr val="tx1"/>
                </a:solidFill>
                <a:latin typeface="Tahoma" pitchFamily="34" charset="0"/>
              </a:rPr>
              <a:t>Ю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800" dirty="0">
                <a:solidFill>
                  <a:schemeClr val="tx1"/>
                </a:solidFill>
                <a:latin typeface="Tahoma" pitchFamily="34" charset="0"/>
              </a:rPr>
              <a:t>Т</a:t>
            </a:r>
          </a:p>
          <a:p>
            <a:pPr eaLnBrk="1" hangingPunct="1">
              <a:spcBef>
                <a:spcPct val="50000"/>
              </a:spcBef>
            </a:pPr>
            <a:endParaRPr lang="ru-RU" altLang="ru-RU" sz="18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5072" name="Oval 26"/>
          <p:cNvSpPr>
            <a:spLocks noChangeArrowheads="1"/>
          </p:cNvSpPr>
          <p:nvPr/>
        </p:nvSpPr>
        <p:spPr bwMode="auto">
          <a:xfrm>
            <a:off x="3132139" y="1125539"/>
            <a:ext cx="574675" cy="38893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v"/>
            </a:pPr>
            <a:endParaRPr lang="ru-RU" altLang="ru-RU"/>
          </a:p>
        </p:txBody>
      </p:sp>
      <p:sp>
        <p:nvSpPr>
          <p:cNvPr id="45073" name="Line 27"/>
          <p:cNvSpPr>
            <a:spLocks noChangeShapeType="1"/>
          </p:cNvSpPr>
          <p:nvPr/>
        </p:nvSpPr>
        <p:spPr bwMode="auto">
          <a:xfrm flipH="1">
            <a:off x="1692275" y="5013326"/>
            <a:ext cx="158432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74" name="Line 28"/>
          <p:cNvSpPr>
            <a:spLocks noChangeShapeType="1"/>
          </p:cNvSpPr>
          <p:nvPr/>
        </p:nvSpPr>
        <p:spPr bwMode="auto">
          <a:xfrm flipH="1">
            <a:off x="2195514" y="4437064"/>
            <a:ext cx="10080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75" name="Line 30"/>
          <p:cNvSpPr>
            <a:spLocks noChangeShapeType="1"/>
          </p:cNvSpPr>
          <p:nvPr/>
        </p:nvSpPr>
        <p:spPr bwMode="auto">
          <a:xfrm flipH="1">
            <a:off x="1835151" y="3429001"/>
            <a:ext cx="11525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76" name="Line 31"/>
          <p:cNvSpPr>
            <a:spLocks noChangeShapeType="1"/>
          </p:cNvSpPr>
          <p:nvPr/>
        </p:nvSpPr>
        <p:spPr bwMode="auto">
          <a:xfrm flipH="1">
            <a:off x="2195513" y="263683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77" name="Line 33"/>
          <p:cNvSpPr>
            <a:spLocks noChangeShapeType="1"/>
          </p:cNvSpPr>
          <p:nvPr/>
        </p:nvSpPr>
        <p:spPr bwMode="auto">
          <a:xfrm flipH="1" flipV="1">
            <a:off x="1692275" y="1773239"/>
            <a:ext cx="1150939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78" name="Line 34"/>
          <p:cNvSpPr>
            <a:spLocks noChangeShapeType="1"/>
          </p:cNvSpPr>
          <p:nvPr/>
        </p:nvSpPr>
        <p:spPr bwMode="auto">
          <a:xfrm flipH="1" flipV="1">
            <a:off x="2051051" y="981075"/>
            <a:ext cx="10080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79" name="Line 35"/>
          <p:cNvSpPr>
            <a:spLocks noChangeShapeType="1"/>
          </p:cNvSpPr>
          <p:nvPr/>
        </p:nvSpPr>
        <p:spPr bwMode="auto">
          <a:xfrm flipH="1" flipV="1">
            <a:off x="2627314" y="333376"/>
            <a:ext cx="5762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80" name="Line 36"/>
          <p:cNvSpPr>
            <a:spLocks noChangeShapeType="1"/>
          </p:cNvSpPr>
          <p:nvPr/>
        </p:nvSpPr>
        <p:spPr bwMode="auto">
          <a:xfrm flipH="1">
            <a:off x="2339975" y="3860801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81" name="Line 37"/>
          <p:cNvSpPr>
            <a:spLocks noChangeShapeType="1"/>
          </p:cNvSpPr>
          <p:nvPr/>
        </p:nvSpPr>
        <p:spPr bwMode="auto">
          <a:xfrm flipH="1">
            <a:off x="4211639" y="3573464"/>
            <a:ext cx="431800" cy="2376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684213" y="188913"/>
            <a:ext cx="7559675" cy="1200329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600" dirty="0">
                <a:solidFill>
                  <a:schemeClr val="tx1"/>
                </a:solidFill>
                <a:latin typeface="Tahoma" pitchFamily="34" charset="0"/>
              </a:rPr>
              <a:t>система «ЛЮДИ – ПРИРОДНАЯ СРЕДА» </a:t>
            </a: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468314" y="1412876"/>
            <a:ext cx="8135937" cy="5147563"/>
          </a:xfrm>
          <a:prstGeom prst="rect">
            <a:avLst/>
          </a:prstGeom>
          <a:noFill/>
          <a:ln w="76200">
            <a:solidFill>
              <a:srgbClr val="3333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4000" b="0" dirty="0">
                <a:solidFill>
                  <a:schemeClr val="tx1"/>
                </a:solidFill>
                <a:latin typeface="Tahoma" pitchFamily="34" charset="0"/>
              </a:rPr>
              <a:t>1. Изменение биологических и социальных показателей отдельных индивидуумов, сообщества в целом, </a:t>
            </a:r>
            <a:r>
              <a:rPr lang="ru-RU" altLang="ru-RU" sz="4000" dirty="0">
                <a:solidFill>
                  <a:schemeClr val="tx1"/>
                </a:solidFill>
                <a:latin typeface="Tahoma" pitchFamily="34" charset="0"/>
              </a:rPr>
              <a:t>направленные на удовлетворение требований, предъявляемых </a:t>
            </a:r>
            <a:r>
              <a:rPr lang="ru-RU" altLang="ru-RU" sz="4000" dirty="0" smtClean="0">
                <a:solidFill>
                  <a:schemeClr val="tx1"/>
                </a:solidFill>
                <a:latin typeface="Tahoma" pitchFamily="34" charset="0"/>
              </a:rPr>
              <a:t>к человеку </a:t>
            </a:r>
            <a:r>
              <a:rPr lang="ru-RU" altLang="ru-RU" sz="4000" dirty="0">
                <a:solidFill>
                  <a:schemeClr val="tx1"/>
                </a:solidFill>
                <a:latin typeface="Tahoma" pitchFamily="34" charset="0"/>
              </a:rPr>
              <a:t>средой</a:t>
            </a:r>
            <a:r>
              <a:rPr lang="ru-RU" altLang="ru-RU" sz="4000" b="0" dirty="0">
                <a:solidFill>
                  <a:schemeClr val="tx1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23851" y="620714"/>
            <a:ext cx="8424863" cy="55092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4400" dirty="0">
                <a:solidFill>
                  <a:srgbClr val="990000"/>
                </a:solidFill>
                <a:latin typeface="Tahoma" pitchFamily="34" charset="0"/>
              </a:rPr>
              <a:t>Цель</a:t>
            </a:r>
            <a:r>
              <a:rPr lang="ru-RU" altLang="ru-RU" sz="4400" dirty="0">
                <a:solidFill>
                  <a:schemeClr val="tx1"/>
                </a:solidFill>
                <a:latin typeface="Tahoma" pitchFamily="34" charset="0"/>
              </a:rPr>
              <a:t> ЭКОЛОГИИ ЧЕЛОВЕКА– обеспечить общество </a:t>
            </a:r>
            <a:r>
              <a:rPr lang="ru-RU" altLang="ru-RU" sz="4400" dirty="0">
                <a:solidFill>
                  <a:srgbClr val="990000"/>
                </a:solidFill>
                <a:latin typeface="Tahoma" pitchFamily="34" charset="0"/>
              </a:rPr>
              <a:t>ИНФОРМАЦИЕЙ</a:t>
            </a:r>
            <a:r>
              <a:rPr lang="ru-RU" altLang="ru-RU" sz="4400" dirty="0">
                <a:solidFill>
                  <a:schemeClr val="tx1"/>
                </a:solidFill>
                <a:latin typeface="Tahoma" pitchFamily="34" charset="0"/>
              </a:rPr>
              <a:t>, которая способствует </a:t>
            </a:r>
            <a:r>
              <a:rPr lang="ru-RU" altLang="ru-RU" sz="4400" dirty="0">
                <a:solidFill>
                  <a:srgbClr val="990000"/>
                </a:solidFill>
                <a:latin typeface="Tahoma" pitchFamily="34" charset="0"/>
              </a:rPr>
              <a:t>оптимизации жизненной среды</a:t>
            </a:r>
            <a:r>
              <a:rPr lang="ru-RU" altLang="ru-RU" sz="4400" dirty="0">
                <a:solidFill>
                  <a:schemeClr val="tx1"/>
                </a:solidFill>
                <a:latin typeface="Tahoma" pitchFamily="34" charset="0"/>
              </a:rPr>
              <a:t> человека и </a:t>
            </a:r>
            <a:r>
              <a:rPr lang="ru-RU" altLang="ru-RU" sz="4400" dirty="0">
                <a:solidFill>
                  <a:srgbClr val="990000"/>
                </a:solidFill>
                <a:latin typeface="Tahoma" pitchFamily="34" charset="0"/>
              </a:rPr>
              <a:t>процессов</a:t>
            </a:r>
            <a:r>
              <a:rPr lang="ru-RU" altLang="ru-RU" sz="4400" dirty="0">
                <a:solidFill>
                  <a:schemeClr val="tx1"/>
                </a:solidFill>
                <a:latin typeface="Tahoma" pitchFamily="34" charset="0"/>
              </a:rPr>
              <a:t>, протекающих в человеческих общностях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1403351" y="476250"/>
            <a:ext cx="6697663" cy="584775"/>
          </a:xfrm>
          <a:prstGeom prst="rect">
            <a:avLst/>
          </a:prstGeom>
          <a:solidFill>
            <a:srgbClr val="FFFF99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chemeClr val="tx1"/>
                </a:solidFill>
                <a:latin typeface="Tahoma" pitchFamily="34" charset="0"/>
              </a:rPr>
              <a:t>ЛЮДИ – ПРИРОДНАЯ СРЕДА</a:t>
            </a: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251522" y="2132856"/>
            <a:ext cx="4105151" cy="3416320"/>
          </a:xfrm>
          <a:prstGeom prst="rect">
            <a:avLst/>
          </a:prstGeom>
          <a:solidFill>
            <a:srgbClr val="C0C0C0"/>
          </a:solidFill>
          <a:ln w="76200">
            <a:solidFill>
              <a:srgbClr val="3333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600" b="0" dirty="0">
                <a:solidFill>
                  <a:schemeClr val="tx1"/>
                </a:solidFill>
                <a:latin typeface="Tahoma" pitchFamily="34" charset="0"/>
              </a:rPr>
              <a:t>2.Происходит перестройка самой среды </a:t>
            </a:r>
            <a:r>
              <a:rPr lang="ru-RU" altLang="ru-RU" sz="3600" dirty="0">
                <a:solidFill>
                  <a:schemeClr val="tx1"/>
                </a:solidFill>
                <a:latin typeface="Tahoma" pitchFamily="34" charset="0"/>
              </a:rPr>
              <a:t>для удовлетворения требований человека</a:t>
            </a:r>
          </a:p>
        </p:txBody>
      </p:sp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700214"/>
            <a:ext cx="3600451" cy="4613275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468314" y="620714"/>
            <a:ext cx="8135937" cy="5559425"/>
          </a:xfrm>
          <a:prstGeom prst="rect">
            <a:avLst/>
          </a:prstGeom>
          <a:solidFill>
            <a:srgbClr val="CCFF99"/>
          </a:solidFill>
          <a:ln w="762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4400" dirty="0">
                <a:solidFill>
                  <a:schemeClr val="tx1"/>
                </a:solidFill>
                <a:latin typeface="Tahoma" pitchFamily="34" charset="0"/>
              </a:rPr>
              <a:t>Биологические и социальные процессы в АЭС приводят  </a:t>
            </a:r>
          </a:p>
          <a:p>
            <a:pPr algn="ctr" eaLnBrk="1" hangingPunct="1"/>
            <a:endParaRPr lang="ru-RU" altLang="ru-RU" sz="4400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/>
            <a:r>
              <a:rPr lang="ru-RU" altLang="ru-RU" sz="3200" i="1" dirty="0">
                <a:solidFill>
                  <a:schemeClr val="tx1"/>
                </a:solidFill>
                <a:latin typeface="Tahoma" pitchFamily="34" charset="0"/>
              </a:rPr>
              <a:t>к индивидуальной и групповой </a:t>
            </a:r>
            <a:r>
              <a:rPr lang="ru-RU" altLang="ru-RU" sz="3200" i="1" u="sng" dirty="0">
                <a:solidFill>
                  <a:schemeClr val="tx1"/>
                </a:solidFill>
                <a:latin typeface="Tahoma" pitchFamily="34" charset="0"/>
              </a:rPr>
              <a:t>приспособленности </a:t>
            </a:r>
            <a:r>
              <a:rPr lang="ru-RU" altLang="ru-RU" sz="3200" i="1" dirty="0">
                <a:solidFill>
                  <a:schemeClr val="tx1"/>
                </a:solidFill>
                <a:latin typeface="Tahoma" pitchFamily="34" charset="0"/>
              </a:rPr>
              <a:t>человеческих сообществ к жизни в средах обитания</a:t>
            </a:r>
          </a:p>
          <a:p>
            <a:pPr eaLnBrk="1" hangingPunct="1"/>
            <a:r>
              <a:rPr lang="ru-RU" altLang="ru-RU" sz="18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ru-RU" altLang="ru-RU" sz="1800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/>
            <a:r>
              <a:rPr lang="ru-RU" altLang="ru-RU" sz="3200" i="1" dirty="0">
                <a:solidFill>
                  <a:schemeClr val="tx1"/>
                </a:solidFill>
                <a:latin typeface="Tahoma" pitchFamily="34" charset="0"/>
              </a:rPr>
              <a:t>к возникновению </a:t>
            </a:r>
            <a:r>
              <a:rPr lang="ru-RU" altLang="ru-RU" sz="3200" i="1" u="sng" dirty="0">
                <a:solidFill>
                  <a:schemeClr val="tx1"/>
                </a:solidFill>
                <a:latin typeface="Tahoma" pitchFamily="34" charset="0"/>
              </a:rPr>
              <a:t>адаптаций</a:t>
            </a:r>
            <a:endParaRPr lang="ru-RU" altLang="ru-RU" sz="3200" i="1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323851" y="620714"/>
            <a:ext cx="8569325" cy="107721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chemeClr val="tx1"/>
                </a:solidFill>
                <a:latin typeface="Tahoma" pitchFamily="34" charset="0"/>
              </a:rPr>
              <a:t>Виды адаптаций человека к факторам </a:t>
            </a:r>
            <a:r>
              <a:rPr lang="ru-RU" altLang="ru-RU" sz="3200" dirty="0" smtClean="0">
                <a:solidFill>
                  <a:schemeClr val="tx1"/>
                </a:solidFill>
                <a:latin typeface="Tahoma" pitchFamily="34" charset="0"/>
              </a:rPr>
              <a:t>среды:</a:t>
            </a:r>
            <a:endParaRPr lang="ru-RU" altLang="ru-RU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900114" y="2276475"/>
            <a:ext cx="76327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3200" dirty="0">
                <a:solidFill>
                  <a:schemeClr val="tx1"/>
                </a:solidFill>
                <a:latin typeface="Tahoma" pitchFamily="34" charset="0"/>
              </a:rPr>
              <a:t>Морфологическая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3200" dirty="0">
                <a:solidFill>
                  <a:schemeClr val="tx1"/>
                </a:solidFill>
                <a:latin typeface="Tahoma" pitchFamily="34" charset="0"/>
              </a:rPr>
              <a:t>Физиологическая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3200" dirty="0">
                <a:solidFill>
                  <a:schemeClr val="tx1"/>
                </a:solidFill>
                <a:latin typeface="Tahoma" pitchFamily="34" charset="0"/>
              </a:rPr>
              <a:t>Биохимическая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3200" dirty="0">
                <a:solidFill>
                  <a:schemeClr val="tx1"/>
                </a:solidFill>
                <a:latin typeface="Tahoma" pitchFamily="34" charset="0"/>
              </a:rPr>
              <a:t>Психическая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3200" dirty="0">
                <a:solidFill>
                  <a:schemeClr val="tx1"/>
                </a:solidFill>
                <a:latin typeface="Tahoma" pitchFamily="34" charset="0"/>
              </a:rPr>
              <a:t>Поведенческая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23851" y="620714"/>
            <a:ext cx="8569325" cy="95410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chemeClr val="tx1"/>
                </a:solidFill>
                <a:latin typeface="Tahoma" pitchFamily="34" charset="0"/>
              </a:rPr>
              <a:t>Виды адаптаций человека к факторам среды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23851" y="2276476"/>
            <a:ext cx="82089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3200" dirty="0">
                <a:solidFill>
                  <a:srgbClr val="990000"/>
                </a:solidFill>
                <a:latin typeface="Tahoma" pitchFamily="34" charset="0"/>
              </a:rPr>
              <a:t>Специфическая </a:t>
            </a:r>
            <a:r>
              <a:rPr lang="ru-RU" altLang="ru-RU" sz="2800" b="0" dirty="0">
                <a:solidFill>
                  <a:srgbClr val="990000"/>
                </a:solidFill>
                <a:latin typeface="Tahoma" pitchFamily="34" charset="0"/>
              </a:rPr>
              <a:t>(к одному фактору)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3200" dirty="0">
                <a:solidFill>
                  <a:srgbClr val="990000"/>
                </a:solidFill>
                <a:latin typeface="Tahoma" pitchFamily="34" charset="0"/>
              </a:rPr>
              <a:t>Неспецифическая </a:t>
            </a:r>
            <a:r>
              <a:rPr lang="ru-RU" altLang="ru-RU" sz="2800" b="0" dirty="0">
                <a:solidFill>
                  <a:srgbClr val="990000"/>
                </a:solidFill>
                <a:latin typeface="Tahoma" pitchFamily="34" charset="0"/>
              </a:rPr>
              <a:t>(к нескольким факторам)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55651" y="4149726"/>
            <a:ext cx="820896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200" b="0" dirty="0">
                <a:solidFill>
                  <a:srgbClr val="000099"/>
                </a:solidFill>
                <a:latin typeface="Tahoma" pitchFamily="34" charset="0"/>
              </a:rPr>
              <a:t>По длительности:</a:t>
            </a:r>
          </a:p>
          <a:p>
            <a:pPr algn="r" eaLnBrk="1" hangingPunct="1">
              <a:spcBef>
                <a:spcPct val="50000"/>
              </a:spcBef>
            </a:pPr>
            <a:r>
              <a:rPr lang="ru-RU" altLang="ru-RU" sz="3600" dirty="0">
                <a:solidFill>
                  <a:srgbClr val="000099"/>
                </a:solidFill>
                <a:latin typeface="Tahoma" pitchFamily="34" charset="0"/>
              </a:rPr>
              <a:t>-Срочная </a:t>
            </a:r>
          </a:p>
          <a:p>
            <a:pPr algn="r" eaLnBrk="1" hangingPunct="1">
              <a:spcBef>
                <a:spcPct val="50000"/>
              </a:spcBef>
            </a:pPr>
            <a:r>
              <a:rPr lang="ru-RU" altLang="ru-RU" sz="3600" dirty="0">
                <a:solidFill>
                  <a:srgbClr val="000099"/>
                </a:solidFill>
                <a:latin typeface="Tahoma" pitchFamily="34" charset="0"/>
              </a:rPr>
              <a:t>-Долговременная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11188" y="188914"/>
            <a:ext cx="7848600" cy="954107"/>
          </a:xfrm>
          <a:prstGeom prst="rect">
            <a:avLst/>
          </a:prstGeom>
          <a:solidFill>
            <a:srgbClr val="CCFF99"/>
          </a:solidFill>
          <a:ln w="762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chemeClr val="tx1"/>
                </a:solidFill>
                <a:latin typeface="Tahoma" pitchFamily="34" charset="0"/>
              </a:rPr>
              <a:t>Общебиологические закономерности влияния среды на организм 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79389" y="1404938"/>
            <a:ext cx="8964612" cy="560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ru-RU" altLang="ru-RU" sz="2800" dirty="0">
                <a:solidFill>
                  <a:schemeClr val="tx1"/>
                </a:solidFill>
                <a:latin typeface="Tahoma" pitchFamily="34" charset="0"/>
              </a:rPr>
              <a:t>- </a:t>
            </a:r>
            <a:r>
              <a:rPr lang="ru-RU" altLang="ru-RU" sz="2800" dirty="0">
                <a:solidFill>
                  <a:srgbClr val="990000"/>
                </a:solidFill>
                <a:latin typeface="Tahoma" pitchFamily="34" charset="0"/>
              </a:rPr>
              <a:t>В</a:t>
            </a:r>
            <a:r>
              <a:rPr lang="ru-RU" altLang="ru-RU" sz="3200" dirty="0">
                <a:solidFill>
                  <a:srgbClr val="990000"/>
                </a:solidFill>
                <a:latin typeface="Tahoma" pitchFamily="34" charset="0"/>
              </a:rPr>
              <a:t> условиях более жаркого и влажного климата кожные покровы более пигментированы </a:t>
            </a:r>
          </a:p>
          <a:p>
            <a:pPr marL="342900" indent="-342900" eaLnBrk="1" hangingPunct="1"/>
            <a:r>
              <a:rPr lang="ru-RU" altLang="ru-RU" sz="3200" dirty="0">
                <a:solidFill>
                  <a:schemeClr val="tx1"/>
                </a:solidFill>
                <a:latin typeface="Tahoma" pitchFamily="34" charset="0"/>
              </a:rPr>
              <a:t>- </a:t>
            </a:r>
            <a:r>
              <a:rPr lang="ru-RU" altLang="ru-RU" sz="3200" dirty="0">
                <a:solidFill>
                  <a:srgbClr val="008000"/>
                </a:solidFill>
                <a:latin typeface="Tahoma" pitchFamily="34" charset="0"/>
              </a:rPr>
              <a:t>При снижении температуры среды до достаточно низких температур масса тела теплокровных увеличивается, а при повышении температуры  уменьшается </a:t>
            </a:r>
          </a:p>
          <a:p>
            <a:pPr marL="342900" indent="-342900" eaLnBrk="1" hangingPunct="1"/>
            <a:r>
              <a:rPr lang="ru-RU" altLang="ru-RU" sz="3200" dirty="0">
                <a:solidFill>
                  <a:schemeClr val="tx1"/>
                </a:solidFill>
                <a:latin typeface="Tahoma" pitchFamily="34" charset="0"/>
              </a:rPr>
              <a:t>- При жизни в условиях холодного климата происходит накопление </a:t>
            </a:r>
            <a:r>
              <a:rPr lang="ru-RU" altLang="ru-RU" sz="3200" dirty="0">
                <a:solidFill>
                  <a:srgbClr val="0033CC"/>
                </a:solidFill>
                <a:latin typeface="Tahoma" pitchFamily="34" charset="0"/>
              </a:rPr>
              <a:t>жировой ткани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23851" y="620714"/>
            <a:ext cx="8569325" cy="95410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chemeClr val="tx1"/>
                </a:solidFill>
                <a:latin typeface="Tahoma" pitchFamily="34" charset="0"/>
              </a:rPr>
              <a:t>Виды адаптаций человека к факторам среды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187451" y="2492376"/>
            <a:ext cx="7129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chemeClr val="tx1"/>
                </a:solidFill>
                <a:latin typeface="Tahoma" pitchFamily="34" charset="0"/>
              </a:rPr>
              <a:t>Индивидуальная адаптация  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23851" y="4149725"/>
            <a:ext cx="367188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800" b="0" dirty="0">
                <a:solidFill>
                  <a:schemeClr val="tx1"/>
                </a:solidFill>
                <a:latin typeface="Tahoma" pitchFamily="34" charset="0"/>
              </a:rPr>
              <a:t>-</a:t>
            </a:r>
            <a:r>
              <a:rPr lang="ru-RU" altLang="ru-RU" sz="2400" dirty="0">
                <a:solidFill>
                  <a:srgbClr val="000099"/>
                </a:solidFill>
                <a:latin typeface="Tahoma" pitchFamily="34" charset="0"/>
              </a:rPr>
              <a:t>По скорости и стойкости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2400" dirty="0">
                <a:solidFill>
                  <a:schemeClr val="tx1"/>
                </a:solidFill>
                <a:latin typeface="Tahoma" pitchFamily="34" charset="0"/>
              </a:rPr>
              <a:t>«Спринтер»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2400" dirty="0">
                <a:solidFill>
                  <a:schemeClr val="tx1"/>
                </a:solidFill>
                <a:latin typeface="Tahoma" pitchFamily="34" charset="0"/>
              </a:rPr>
              <a:t>«Стайер»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2400" dirty="0">
                <a:solidFill>
                  <a:schemeClr val="tx1"/>
                </a:solidFill>
                <a:latin typeface="Tahoma" pitchFamily="34" charset="0"/>
              </a:rPr>
              <a:t>«Микст»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932363" y="4292600"/>
            <a:ext cx="396081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dirty="0">
                <a:solidFill>
                  <a:srgbClr val="990000"/>
                </a:solidFill>
                <a:latin typeface="Tahoma" pitchFamily="34" charset="0"/>
              </a:rPr>
              <a:t>Хронобиологические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dirty="0">
                <a:solidFill>
                  <a:schemeClr val="tx1"/>
                </a:solidFill>
                <a:latin typeface="Tahoma" pitchFamily="34" charset="0"/>
              </a:rPr>
              <a:t>- </a:t>
            </a:r>
            <a:r>
              <a:rPr lang="ru-RU" altLang="ru-RU" sz="2400" dirty="0" smtClean="0">
                <a:solidFill>
                  <a:schemeClr val="tx1"/>
                </a:solidFill>
                <a:latin typeface="Tahoma" pitchFamily="34" charset="0"/>
              </a:rPr>
              <a:t>«Жаворонки</a:t>
            </a:r>
            <a:r>
              <a:rPr lang="ru-RU" altLang="ru-RU" sz="2400" dirty="0">
                <a:solidFill>
                  <a:schemeClr val="tx1"/>
                </a:solidFill>
                <a:latin typeface="Tahoma" pitchFamily="34" charset="0"/>
              </a:rPr>
              <a:t>»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2400" dirty="0">
                <a:solidFill>
                  <a:schemeClr val="tx1"/>
                </a:solidFill>
                <a:latin typeface="Tahoma" pitchFamily="34" charset="0"/>
              </a:rPr>
              <a:t> «Голуби»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ru-RU" altLang="ru-RU" sz="2400" dirty="0" smtClean="0">
                <a:solidFill>
                  <a:schemeClr val="tx1"/>
                </a:solidFill>
                <a:latin typeface="Tahoma" pitchFamily="34" charset="0"/>
              </a:rPr>
              <a:t>«Совы</a:t>
            </a:r>
            <a:r>
              <a:rPr lang="ru-RU" altLang="ru-RU" sz="2400" dirty="0">
                <a:solidFill>
                  <a:schemeClr val="tx1"/>
                </a:solidFill>
                <a:latin typeface="Tahoma" pitchFamily="34" charset="0"/>
              </a:rPr>
              <a:t>»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411760" y="3356992"/>
            <a:ext cx="295116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 dirty="0">
                <a:solidFill>
                  <a:schemeClr val="tx1"/>
                </a:solidFill>
                <a:latin typeface="Tahoma" pitchFamily="34" charset="0"/>
              </a:rPr>
              <a:t>ЭКОТИПЫ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23851" y="620714"/>
            <a:ext cx="8569325" cy="95410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>
                <a:solidFill>
                  <a:schemeClr val="tx1"/>
                </a:solidFill>
                <a:latin typeface="Tahoma" pitchFamily="34" charset="0"/>
              </a:rPr>
              <a:t>Виды адаптаций человека к факторам среды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187451" y="1988840"/>
            <a:ext cx="7129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chemeClr val="tx1"/>
                </a:solidFill>
                <a:latin typeface="Tahoma" pitchFamily="34" charset="0"/>
              </a:rPr>
              <a:t>Популяционная адаптация  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39552" y="3429000"/>
            <a:ext cx="72723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chemeClr val="tx1"/>
                </a:solidFill>
                <a:latin typeface="Tahoma" pitchFamily="34" charset="0"/>
              </a:rPr>
              <a:t>Климатогеографические экотипы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979614" y="4365625"/>
            <a:ext cx="3960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699792" y="2708920"/>
            <a:ext cx="295116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tx1"/>
                </a:solidFill>
                <a:latin typeface="Tahoma" pitchFamily="34" charset="0"/>
              </a:rPr>
              <a:t>Расы</a:t>
            </a:r>
          </a:p>
        </p:txBody>
      </p:sp>
      <p:sp>
        <p:nvSpPr>
          <p:cNvPr id="54279" name="Text Box 8"/>
          <p:cNvSpPr txBox="1">
            <a:spLocks noChangeArrowheads="1"/>
          </p:cNvSpPr>
          <p:nvPr/>
        </p:nvSpPr>
        <p:spPr bwMode="auto">
          <a:xfrm>
            <a:off x="539552" y="4149080"/>
            <a:ext cx="345598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800" b="0" dirty="0">
                <a:solidFill>
                  <a:schemeClr val="tx1"/>
                </a:solidFill>
                <a:latin typeface="Tahoma" pitchFamily="34" charset="0"/>
              </a:rPr>
              <a:t>Арктический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800" b="0" dirty="0">
                <a:solidFill>
                  <a:schemeClr val="tx1"/>
                </a:solidFill>
                <a:latin typeface="Tahoma" pitchFamily="34" charset="0"/>
              </a:rPr>
              <a:t>Тропический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800" b="0" dirty="0">
                <a:solidFill>
                  <a:schemeClr val="tx1"/>
                </a:solidFill>
                <a:latin typeface="Tahoma" pitchFamily="34" charset="0"/>
              </a:rPr>
              <a:t>Континентальный</a:t>
            </a:r>
          </a:p>
        </p:txBody>
      </p:sp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4860032" y="4221088"/>
            <a:ext cx="316865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800" b="0" dirty="0">
                <a:solidFill>
                  <a:schemeClr val="tx1"/>
                </a:solidFill>
                <a:latin typeface="Tahoma" pitchFamily="34" charset="0"/>
              </a:rPr>
              <a:t>Высокогорный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800" b="0" dirty="0">
                <a:solidFill>
                  <a:schemeClr val="tx1"/>
                </a:solidFill>
                <a:latin typeface="Tahoma" pitchFamily="34" charset="0"/>
              </a:rPr>
              <a:t>Аридный (пустынный)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5"/>
          <p:cNvSpPr txBox="1">
            <a:spLocks noChangeArrowheads="1"/>
          </p:cNvSpPr>
          <p:nvPr/>
        </p:nvSpPr>
        <p:spPr bwMode="auto">
          <a:xfrm>
            <a:off x="179389" y="476251"/>
            <a:ext cx="8785225" cy="6001643"/>
          </a:xfrm>
          <a:prstGeom prst="rect">
            <a:avLst/>
          </a:prstGeom>
          <a:solidFill>
            <a:srgbClr val="FFCC99"/>
          </a:solidFill>
          <a:ln w="76200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600" b="0" dirty="0">
                <a:solidFill>
                  <a:schemeClr val="tx1"/>
                </a:solidFill>
                <a:latin typeface="Tahoma" pitchFamily="34" charset="0"/>
              </a:rPr>
              <a:t>Оценка </a:t>
            </a:r>
            <a:r>
              <a:rPr lang="ru-RU" altLang="ru-RU" sz="3600" b="0" u="sng" dirty="0">
                <a:solidFill>
                  <a:schemeClr val="tx1"/>
                </a:solidFill>
                <a:latin typeface="Tahoma" pitchFamily="34" charset="0"/>
              </a:rPr>
              <a:t>пригодности среды</a:t>
            </a:r>
            <a:r>
              <a:rPr lang="ru-RU" altLang="ru-RU" sz="3600" b="0" dirty="0">
                <a:solidFill>
                  <a:schemeClr val="tx1"/>
                </a:solidFill>
                <a:latin typeface="Tahoma" pitchFamily="34" charset="0"/>
              </a:rPr>
              <a:t> проводится  </a:t>
            </a:r>
            <a:r>
              <a:rPr lang="ru-RU" altLang="ru-RU" sz="4000" dirty="0">
                <a:solidFill>
                  <a:schemeClr val="tx1"/>
                </a:solidFill>
                <a:latin typeface="Tahoma" pitchFamily="34" charset="0"/>
              </a:rPr>
              <a:t>по единому интегральному качеству среды</a:t>
            </a:r>
            <a:r>
              <a:rPr lang="ru-RU" altLang="ru-RU" sz="3600" b="0" dirty="0">
                <a:solidFill>
                  <a:schemeClr val="tx1"/>
                </a:solidFill>
                <a:latin typeface="Tahoma" pitchFamily="34" charset="0"/>
              </a:rPr>
              <a:t> (согласно Уставу Всемирной организации здравоохранения от 1968г). </a:t>
            </a:r>
          </a:p>
          <a:p>
            <a:pPr eaLnBrk="1" hangingPunct="1">
              <a:spcBef>
                <a:spcPct val="50000"/>
              </a:spcBef>
            </a:pPr>
            <a:endParaRPr lang="ru-RU" altLang="ru-RU" sz="3600" b="0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3600" b="0" dirty="0">
                <a:solidFill>
                  <a:schemeClr val="tx1"/>
                </a:solidFill>
                <a:latin typeface="Tahoma" pitchFamily="34" charset="0"/>
              </a:rPr>
              <a:t>Определяющий </a:t>
            </a:r>
            <a:r>
              <a:rPr lang="ru-RU" altLang="ru-RU" sz="3600" i="1" dirty="0">
                <a:solidFill>
                  <a:schemeClr val="tx1"/>
                </a:solidFill>
                <a:latin typeface="Tahoma" pitchFamily="34" charset="0"/>
              </a:rPr>
              <a:t>критерий</a:t>
            </a:r>
            <a:r>
              <a:rPr lang="ru-RU" altLang="ru-RU" sz="3600" b="0" dirty="0">
                <a:solidFill>
                  <a:schemeClr val="tx1"/>
                </a:solidFill>
                <a:latin typeface="Tahoma" pitchFamily="34" charset="0"/>
              </a:rPr>
              <a:t> – это </a:t>
            </a:r>
            <a:r>
              <a:rPr lang="ru-RU" altLang="ru-RU" sz="4400" dirty="0">
                <a:solidFill>
                  <a:srgbClr val="FF3300"/>
                </a:solidFill>
                <a:latin typeface="Tahoma" pitchFamily="34" charset="0"/>
              </a:rPr>
              <a:t>состояние здоровья населения</a:t>
            </a:r>
            <a:r>
              <a:rPr lang="ru-RU" altLang="ru-RU" sz="3600" b="0" dirty="0">
                <a:solidFill>
                  <a:srgbClr val="FF3300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5"/>
          <p:cNvSpPr txBox="1">
            <a:spLocks noChangeArrowheads="1"/>
          </p:cNvSpPr>
          <p:nvPr/>
        </p:nvSpPr>
        <p:spPr bwMode="auto">
          <a:xfrm>
            <a:off x="468314" y="404814"/>
            <a:ext cx="842486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dirty="0">
                <a:solidFill>
                  <a:schemeClr val="tx1"/>
                </a:solidFill>
                <a:latin typeface="Tahoma" pitchFamily="34" charset="0"/>
              </a:rPr>
              <a:t>На </a:t>
            </a:r>
            <a:r>
              <a:rPr lang="ru-RU" altLang="ru-RU" sz="2800" i="1" dirty="0">
                <a:solidFill>
                  <a:schemeClr val="tx1"/>
                </a:solidFill>
                <a:latin typeface="Tahoma" pitchFamily="34" charset="0"/>
              </a:rPr>
              <a:t>условия жизни людей</a:t>
            </a:r>
            <a:r>
              <a:rPr lang="ru-RU" altLang="ru-RU" sz="2400" dirty="0">
                <a:solidFill>
                  <a:schemeClr val="tx1"/>
                </a:solidFill>
                <a:latin typeface="Tahoma" pitchFamily="34" charset="0"/>
              </a:rPr>
              <a:t> влияют </a:t>
            </a:r>
            <a:r>
              <a:rPr lang="ru-RU" altLang="ru-RU" sz="3600" b="0" dirty="0">
                <a:solidFill>
                  <a:schemeClr val="tx1"/>
                </a:solidFill>
                <a:latin typeface="Tahoma" pitchFamily="34" charset="0"/>
              </a:rPr>
              <a:t>факторы </a:t>
            </a:r>
            <a:r>
              <a:rPr lang="ru-RU" altLang="ru-RU" sz="2400" dirty="0">
                <a:solidFill>
                  <a:schemeClr val="tx1"/>
                </a:solidFill>
                <a:latin typeface="Tahoma" pitchFamily="34" charset="0"/>
              </a:rPr>
              <a:t>среды, которые возникают в результате </a:t>
            </a:r>
            <a:r>
              <a:rPr lang="ru-RU" altLang="ru-RU" sz="3600" dirty="0">
                <a:solidFill>
                  <a:schemeClr val="tx1"/>
                </a:solidFill>
                <a:latin typeface="Tahoma" pitchFamily="34" charset="0"/>
              </a:rPr>
              <a:t>технологической деятельности человека и приводят к: </a:t>
            </a:r>
          </a:p>
        </p:txBody>
      </p:sp>
      <p:sp>
        <p:nvSpPr>
          <p:cNvPr id="56323" name="Text Box 6"/>
          <p:cNvSpPr txBox="1">
            <a:spLocks noChangeArrowheads="1"/>
          </p:cNvSpPr>
          <p:nvPr/>
        </p:nvSpPr>
        <p:spPr bwMode="auto">
          <a:xfrm>
            <a:off x="539751" y="2924176"/>
            <a:ext cx="7993063" cy="3539430"/>
          </a:xfrm>
          <a:prstGeom prst="rect">
            <a:avLst/>
          </a:prstGeom>
          <a:solidFill>
            <a:srgbClr val="FFCCCC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 dirty="0">
                <a:solidFill>
                  <a:schemeClr val="tx1"/>
                </a:solidFill>
                <a:latin typeface="Tahoma" pitchFamily="34" charset="0"/>
              </a:rPr>
              <a:t>- ухудшению здоровья населения, </a:t>
            </a:r>
          </a:p>
          <a:p>
            <a:pPr eaLnBrk="1" hangingPunct="1"/>
            <a:r>
              <a:rPr lang="ru-RU" altLang="ru-RU" sz="3200" dirty="0">
                <a:solidFill>
                  <a:schemeClr val="tx1"/>
                </a:solidFill>
                <a:latin typeface="Tahoma" pitchFamily="34" charset="0"/>
              </a:rPr>
              <a:t>- изменению демографического поведения</a:t>
            </a:r>
          </a:p>
          <a:p>
            <a:pPr eaLnBrk="1" hangingPunct="1"/>
            <a:r>
              <a:rPr lang="ru-RU" altLang="ru-RU" sz="3200" dirty="0">
                <a:solidFill>
                  <a:schemeClr val="tx1"/>
                </a:solidFill>
                <a:latin typeface="Tahoma" pitchFamily="34" charset="0"/>
              </a:rPr>
              <a:t>- изменению экологического сознания</a:t>
            </a:r>
          </a:p>
          <a:p>
            <a:pPr eaLnBrk="1" hangingPunct="1"/>
            <a:r>
              <a:rPr lang="ru-RU" altLang="ru-RU" sz="3200" dirty="0">
                <a:solidFill>
                  <a:schemeClr val="tx1"/>
                </a:solidFill>
                <a:latin typeface="Tahoma" pitchFamily="34" charset="0"/>
              </a:rPr>
              <a:t>- меняют профессиональное предпочтение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6"/>
          <p:cNvSpPr txBox="1">
            <a:spLocks noChangeArrowheads="1"/>
          </p:cNvSpPr>
          <p:nvPr/>
        </p:nvSpPr>
        <p:spPr bwMode="auto">
          <a:xfrm>
            <a:off x="251520" y="620688"/>
            <a:ext cx="8569325" cy="5047536"/>
          </a:xfrm>
          <a:prstGeom prst="rect">
            <a:avLst/>
          </a:prstGeom>
          <a:solidFill>
            <a:srgbClr val="FFFFCC"/>
          </a:soli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i="1" dirty="0">
                <a:solidFill>
                  <a:schemeClr val="tx1"/>
                </a:solidFill>
                <a:latin typeface="Tahoma" pitchFamily="34" charset="0"/>
              </a:rPr>
              <a:t>Последствием является:</a:t>
            </a:r>
          </a:p>
          <a:p>
            <a:pPr eaLnBrk="1" hangingPunct="1"/>
            <a:endParaRPr lang="ru-RU" altLang="ru-RU" sz="3200" b="0" dirty="0" smtClean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ru-RU" altLang="ru-RU" sz="3200" b="0" dirty="0" smtClean="0">
                <a:solidFill>
                  <a:schemeClr val="tx1"/>
                </a:solidFill>
                <a:latin typeface="Tahoma" pitchFamily="34" charset="0"/>
              </a:rPr>
              <a:t>- </a:t>
            </a:r>
            <a:r>
              <a:rPr lang="ru-RU" altLang="ru-RU" sz="3600" dirty="0">
                <a:solidFill>
                  <a:schemeClr val="tx1"/>
                </a:solidFill>
                <a:latin typeface="Tahoma" pitchFamily="34" charset="0"/>
              </a:rPr>
              <a:t>снижение работоспособности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ru-RU" altLang="ru-RU" sz="3600" dirty="0">
                <a:solidFill>
                  <a:schemeClr val="tx1"/>
                </a:solidFill>
                <a:latin typeface="Tahoma" pitchFamily="34" charset="0"/>
              </a:rPr>
              <a:t>- </a:t>
            </a:r>
            <a:r>
              <a:rPr lang="ru-RU" altLang="ru-RU" sz="3600" dirty="0" err="1">
                <a:solidFill>
                  <a:schemeClr val="tx1"/>
                </a:solidFill>
                <a:latin typeface="Tahoma" pitchFamily="34" charset="0"/>
              </a:rPr>
              <a:t>генотоксический</a:t>
            </a:r>
            <a:r>
              <a:rPr lang="ru-RU" altLang="ru-RU" sz="3600" dirty="0">
                <a:solidFill>
                  <a:schemeClr val="tx1"/>
                </a:solidFill>
                <a:latin typeface="Tahoma" pitchFamily="34" charset="0"/>
              </a:rPr>
              <a:t> эффект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ru-RU" altLang="ru-RU" sz="3600" dirty="0">
                <a:solidFill>
                  <a:schemeClr val="tx1"/>
                </a:solidFill>
                <a:latin typeface="Tahoma" pitchFamily="34" charset="0"/>
              </a:rPr>
              <a:t>- возникновение </a:t>
            </a:r>
            <a:r>
              <a:rPr lang="ru-RU" altLang="ru-RU" sz="3600" dirty="0" err="1">
                <a:solidFill>
                  <a:schemeClr val="tx1"/>
                </a:solidFill>
                <a:latin typeface="Tahoma" pitchFamily="34" charset="0"/>
              </a:rPr>
              <a:t>онкозаболеваний</a:t>
            </a:r>
            <a:endParaRPr lang="ru-RU" altLang="ru-RU" sz="3600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ru-RU" altLang="ru-RU" sz="3600" dirty="0">
                <a:solidFill>
                  <a:schemeClr val="tx1"/>
                </a:solidFill>
                <a:latin typeface="Tahoma" pitchFamily="34" charset="0"/>
              </a:rPr>
              <a:t>- ухудшение здоровья детей, живущих в загрязненных </a:t>
            </a:r>
            <a:r>
              <a:rPr lang="ru-RU" altLang="ru-RU" sz="3600" dirty="0" smtClean="0">
                <a:solidFill>
                  <a:schemeClr val="tx1"/>
                </a:solidFill>
                <a:latin typeface="Tahoma" pitchFamily="34" charset="0"/>
              </a:rPr>
              <a:t>районах</a:t>
            </a:r>
            <a:endParaRPr lang="ru-RU" altLang="ru-RU" sz="3600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79512" y="494466"/>
            <a:ext cx="8784976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Основные задачи экологии человека: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Изучение состояния здоровья людей.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Исследование динамики здоровья.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Прогноз состояния здоровья будущих поколений людей.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Изучение влияния факторов среды на здоровье и жизнедеятельность людей.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Исследование процессов сохранения и восстановления здоровья и социально-трудового потенциала популяций.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Анализ глобальных и региональных проблем экологии человека.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ru-RU" altLang="ru-RU" sz="3600" dirty="0" smtClean="0">
                <a:solidFill>
                  <a:schemeClr val="tx1"/>
                </a:solidFill>
                <a:latin typeface="Tahoma" pitchFamily="34" charset="0"/>
              </a:rPr>
              <a:t>- увеличение числа острых и хронических заболеваний у трудоспособного населения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ru-RU" altLang="ru-RU" sz="3600" dirty="0" smtClean="0">
                <a:solidFill>
                  <a:schemeClr val="tx1"/>
                </a:solidFill>
                <a:latin typeface="Tahoma" pitchFamily="34" charset="0"/>
              </a:rPr>
              <a:t>- сокращение продолжительности жизни людей на территории с высоким уровнем загрязнения среды обитания</a:t>
            </a:r>
            <a:endParaRPr lang="ru-RU" altLang="ru-RU" sz="3600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250826" y="188913"/>
            <a:ext cx="864235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dirty="0">
                <a:solidFill>
                  <a:schemeClr val="tx1"/>
                </a:solidFill>
                <a:latin typeface="Tahoma" pitchFamily="34" charset="0"/>
              </a:rPr>
              <a:t>Человек как </a:t>
            </a:r>
            <a:r>
              <a:rPr lang="ru-RU" altLang="ru-RU" sz="2800" dirty="0">
                <a:solidFill>
                  <a:srgbClr val="990000"/>
                </a:solidFill>
                <a:latin typeface="Tahoma" pitchFamily="34" charset="0"/>
              </a:rPr>
              <a:t>биологический объект</a:t>
            </a:r>
            <a:r>
              <a:rPr lang="ru-RU" altLang="ru-RU" sz="2400" dirty="0">
                <a:solidFill>
                  <a:schemeClr val="tx1"/>
                </a:solidFill>
                <a:latin typeface="Tahoma" pitchFamily="34" charset="0"/>
              </a:rPr>
              <a:t> испытывает на себе действие </a:t>
            </a:r>
            <a:r>
              <a:rPr lang="ru-RU" altLang="ru-RU" sz="2400" dirty="0">
                <a:solidFill>
                  <a:schemeClr val="accent2"/>
                </a:solidFill>
                <a:latin typeface="Tahoma" pitchFamily="34" charset="0"/>
              </a:rPr>
              <a:t>экологических </a:t>
            </a:r>
            <a:r>
              <a:rPr lang="ru-RU" altLang="ru-RU" sz="2400" dirty="0">
                <a:solidFill>
                  <a:schemeClr val="tx1"/>
                </a:solidFill>
                <a:latin typeface="Tahoma" pitchFamily="34" charset="0"/>
              </a:rPr>
              <a:t>факторов таких как: </a:t>
            </a:r>
            <a:r>
              <a:rPr lang="ru-RU" altLang="ru-RU" sz="1800" dirty="0">
                <a:solidFill>
                  <a:schemeClr val="tx1"/>
                </a:solidFill>
                <a:latin typeface="Tahoma" pitchFamily="34" charset="0"/>
              </a:rPr>
              <a:t>свет, температура, влажность, атмосферный воздух и т </a:t>
            </a:r>
            <a:r>
              <a:rPr lang="ru-RU" altLang="ru-RU" sz="1800" dirty="0" err="1">
                <a:solidFill>
                  <a:schemeClr val="tx1"/>
                </a:solidFill>
                <a:latin typeface="Tahoma" pitchFamily="34" charset="0"/>
              </a:rPr>
              <a:t>д</a:t>
            </a:r>
            <a:r>
              <a:rPr lang="ru-RU" altLang="ru-RU" sz="1800" b="0" dirty="0">
                <a:solidFill>
                  <a:schemeClr val="tx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1908177" y="1700214"/>
            <a:ext cx="5616575" cy="646331"/>
          </a:xfrm>
          <a:prstGeom prst="rect">
            <a:avLst/>
          </a:prstGeom>
          <a:solidFill>
            <a:srgbClr val="FFCC00"/>
          </a:solidFill>
          <a:ln w="76200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600" dirty="0">
                <a:solidFill>
                  <a:schemeClr val="tx1"/>
                </a:solidFill>
                <a:latin typeface="Tahoma" pitchFamily="34" charset="0"/>
              </a:rPr>
              <a:t>Солнечная радиация</a:t>
            </a:r>
            <a:r>
              <a:rPr lang="ru-RU" altLang="ru-RU" sz="3600" b="0" dirty="0">
                <a:solidFill>
                  <a:schemeClr val="tx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107504" y="2565400"/>
            <a:ext cx="8893174" cy="3724096"/>
          </a:xfrm>
          <a:prstGeom prst="rect">
            <a:avLst/>
          </a:prstGeom>
          <a:solidFill>
            <a:srgbClr val="FFFF99"/>
          </a:solid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4000" dirty="0">
                <a:solidFill>
                  <a:schemeClr val="tx1"/>
                </a:solidFill>
                <a:latin typeface="Tahoma" pitchFamily="34" charset="0"/>
              </a:rPr>
              <a:t>контролирует </a:t>
            </a:r>
          </a:p>
          <a:p>
            <a:pPr eaLnBrk="1" hangingPunct="1"/>
            <a:r>
              <a:rPr lang="ru-RU" altLang="ru-RU" sz="2400" dirty="0">
                <a:solidFill>
                  <a:schemeClr val="tx1"/>
                </a:solidFill>
                <a:latin typeface="Tahoma" pitchFamily="34" charset="0"/>
              </a:rPr>
              <a:t>-</a:t>
            </a:r>
            <a:r>
              <a:rPr lang="ru-RU" altLang="ru-RU" sz="2800" dirty="0">
                <a:solidFill>
                  <a:schemeClr val="tx1"/>
                </a:solidFill>
                <a:latin typeface="Tahoma" pitchFamily="34" charset="0"/>
              </a:rPr>
              <a:t>суточные ритмы сна и бодрствования, </a:t>
            </a:r>
          </a:p>
          <a:p>
            <a:pPr eaLnBrk="1" hangingPunct="1"/>
            <a:r>
              <a:rPr lang="ru-RU" altLang="ru-RU" sz="2800" dirty="0">
                <a:solidFill>
                  <a:schemeClr val="tx1"/>
                </a:solidFill>
                <a:latin typeface="Tahoma" pitchFamily="34" charset="0"/>
              </a:rPr>
              <a:t>-влияет на гормональную деятельность, температуру тела,</a:t>
            </a:r>
          </a:p>
          <a:p>
            <a:pPr eaLnBrk="1" hangingPunct="1"/>
            <a:r>
              <a:rPr lang="ru-RU" altLang="ru-RU" sz="2800" dirty="0">
                <a:solidFill>
                  <a:schemeClr val="tx1"/>
                </a:solidFill>
                <a:latin typeface="Tahoma" pitchFamily="34" charset="0"/>
              </a:rPr>
              <a:t> -способствует познавательной д</a:t>
            </a:r>
            <a:r>
              <a:rPr lang="ru-RU" altLang="ru-RU" sz="2800" dirty="0" smtClean="0">
                <a:solidFill>
                  <a:schemeClr val="tx1"/>
                </a:solidFill>
                <a:latin typeface="Tahoma" pitchFamily="34" charset="0"/>
              </a:rPr>
              <a:t>еятельности</a:t>
            </a:r>
            <a:r>
              <a:rPr lang="ru-RU" altLang="ru-RU" sz="2800" dirty="0">
                <a:solidFill>
                  <a:schemeClr val="tx1"/>
                </a:solidFill>
                <a:latin typeface="Tahoma" pitchFamily="34" charset="0"/>
              </a:rPr>
              <a:t>,</a:t>
            </a:r>
          </a:p>
          <a:p>
            <a:pPr eaLnBrk="1" hangingPunct="1"/>
            <a:r>
              <a:rPr lang="ru-RU" altLang="ru-RU" sz="2800" dirty="0">
                <a:solidFill>
                  <a:schemeClr val="tx1"/>
                </a:solidFill>
                <a:latin typeface="Tahoma" pitchFamily="34" charset="0"/>
              </a:rPr>
              <a:t>- создает гамму цветов</a:t>
            </a:r>
          </a:p>
          <a:p>
            <a:pPr eaLnBrk="1" hangingPunct="1"/>
            <a:r>
              <a:rPr lang="ru-RU" altLang="ru-RU" sz="2800" dirty="0">
                <a:solidFill>
                  <a:schemeClr val="tx1"/>
                </a:solidFill>
                <a:latin typeface="Tahoma" pitchFamily="34" charset="0"/>
              </a:rPr>
              <a:t>-при «синдроме сезонного расстройства» используется световое лечение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5"/>
          <p:cNvSpPr txBox="1">
            <a:spLocks noChangeArrowheads="1"/>
          </p:cNvSpPr>
          <p:nvPr/>
        </p:nvSpPr>
        <p:spPr bwMode="auto">
          <a:xfrm>
            <a:off x="251520" y="332656"/>
            <a:ext cx="8208912" cy="6309420"/>
          </a:xfrm>
          <a:prstGeom prst="rect">
            <a:avLst/>
          </a:prstGeom>
          <a:solidFill>
            <a:srgbClr val="FFFFCC"/>
          </a:solid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3600" dirty="0">
                <a:solidFill>
                  <a:schemeClr val="tx1"/>
                </a:solidFill>
                <a:latin typeface="Tahoma" pitchFamily="34" charset="0"/>
              </a:rPr>
              <a:t>Абиогенное действие света проявляется: </a:t>
            </a:r>
          </a:p>
          <a:p>
            <a:pPr eaLnBrk="1" hangingPunct="1"/>
            <a:r>
              <a:rPr lang="ru-RU" altLang="ru-RU" sz="2800" dirty="0">
                <a:solidFill>
                  <a:schemeClr val="tx1"/>
                </a:solidFill>
                <a:latin typeface="Tahoma" pitchFamily="34" charset="0"/>
              </a:rPr>
              <a:t>-в угнетении синтеза ДНК</a:t>
            </a:r>
          </a:p>
          <a:p>
            <a:pPr eaLnBrk="1" hangingPunct="1"/>
            <a:r>
              <a:rPr lang="ru-RU" altLang="ru-RU" sz="2800" dirty="0">
                <a:solidFill>
                  <a:schemeClr val="tx1"/>
                </a:solidFill>
                <a:latin typeface="Tahoma" pitchFamily="34" charset="0"/>
              </a:rPr>
              <a:t>- торможении функций ЦНС</a:t>
            </a:r>
          </a:p>
          <a:p>
            <a:pPr eaLnBrk="1" hangingPunct="1"/>
            <a:r>
              <a:rPr lang="ru-RU" altLang="ru-RU" sz="2800" dirty="0">
                <a:solidFill>
                  <a:schemeClr val="tx1"/>
                </a:solidFill>
                <a:latin typeface="Tahoma" pitchFamily="34" charset="0"/>
              </a:rPr>
              <a:t>- гипертрофии клеток </a:t>
            </a:r>
            <a:r>
              <a:rPr lang="ru-RU" altLang="ru-RU" sz="2800" dirty="0" smtClean="0">
                <a:solidFill>
                  <a:schemeClr val="tx1"/>
                </a:solidFill>
                <a:latin typeface="Tahoma" pitchFamily="34" charset="0"/>
              </a:rPr>
              <a:t>вещества надпочечников</a:t>
            </a:r>
            <a:endParaRPr lang="ru-RU" altLang="ru-RU" sz="2800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/>
            <a:r>
              <a:rPr lang="ru-RU" altLang="ru-RU" sz="2800" dirty="0">
                <a:solidFill>
                  <a:schemeClr val="tx1"/>
                </a:solidFill>
                <a:latin typeface="Tahoma" pitchFamily="34" charset="0"/>
              </a:rPr>
              <a:t>- нарушении обмена витаминов</a:t>
            </a:r>
          </a:p>
          <a:p>
            <a:pPr eaLnBrk="1" hangingPunct="1"/>
            <a:r>
              <a:rPr lang="ru-RU" altLang="ru-RU" sz="2800" dirty="0">
                <a:solidFill>
                  <a:schemeClr val="tx1"/>
                </a:solidFill>
                <a:latin typeface="Tahoma" pitchFamily="34" charset="0"/>
              </a:rPr>
              <a:t>- выраженном лейкозе</a:t>
            </a:r>
          </a:p>
          <a:p>
            <a:pPr eaLnBrk="1" hangingPunct="1"/>
            <a:r>
              <a:rPr lang="ru-RU" altLang="ru-RU" sz="2800" dirty="0">
                <a:solidFill>
                  <a:schemeClr val="tx1"/>
                </a:solidFill>
                <a:latin typeface="Tahoma" pitchFamily="34" charset="0"/>
              </a:rPr>
              <a:t>- усилении онкогенеза</a:t>
            </a:r>
          </a:p>
          <a:p>
            <a:pPr eaLnBrk="1" hangingPunct="1"/>
            <a:endParaRPr lang="ru-RU" altLang="ru-RU" sz="3200" dirty="0" smtClean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/>
            <a:r>
              <a:rPr lang="ru-RU" altLang="ru-RU" sz="3200" dirty="0" smtClean="0">
                <a:solidFill>
                  <a:schemeClr val="tx1"/>
                </a:solidFill>
                <a:latin typeface="Tahoma" pitchFamily="34" charset="0"/>
              </a:rPr>
              <a:t>Клинические </a:t>
            </a:r>
            <a:r>
              <a:rPr lang="ru-RU" altLang="ru-RU" sz="3200" dirty="0">
                <a:solidFill>
                  <a:schemeClr val="tx1"/>
                </a:solidFill>
                <a:latin typeface="Tahoma" pitchFamily="34" charset="0"/>
              </a:rPr>
              <a:t>проявления:</a:t>
            </a:r>
            <a:r>
              <a:rPr lang="ru-RU" altLang="ru-RU" sz="1800" b="0" dirty="0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ru-RU" altLang="ru-RU" sz="1800" b="0" dirty="0" smtClean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/>
            <a:r>
              <a:rPr lang="ru-RU" altLang="ru-RU" sz="3600" b="0" dirty="0" smtClean="0">
                <a:solidFill>
                  <a:schemeClr val="tx1"/>
                </a:solidFill>
                <a:latin typeface="Tahoma" pitchFamily="34" charset="0"/>
              </a:rPr>
              <a:t>ожоги</a:t>
            </a:r>
            <a:r>
              <a:rPr lang="ru-RU" altLang="ru-RU" sz="3600" b="0" dirty="0">
                <a:solidFill>
                  <a:schemeClr val="tx1"/>
                </a:solidFill>
                <a:latin typeface="Tahoma" pitchFamily="34" charset="0"/>
              </a:rPr>
              <a:t>, </a:t>
            </a:r>
            <a:r>
              <a:rPr lang="ru-RU" altLang="ru-RU" sz="3600" b="0" dirty="0" err="1">
                <a:solidFill>
                  <a:schemeClr val="tx1"/>
                </a:solidFill>
                <a:latin typeface="Tahoma" pitchFamily="34" charset="0"/>
              </a:rPr>
              <a:t>фотодерматозы</a:t>
            </a:r>
            <a:r>
              <a:rPr lang="ru-RU" altLang="ru-RU" sz="3600" b="0" dirty="0">
                <a:solidFill>
                  <a:schemeClr val="tx1"/>
                </a:solidFill>
                <a:latin typeface="Tahoma" pitchFamily="34" charset="0"/>
              </a:rPr>
              <a:t>, </a:t>
            </a:r>
            <a:r>
              <a:rPr lang="ru-RU" altLang="ru-RU" sz="3600" b="0" dirty="0" err="1">
                <a:solidFill>
                  <a:schemeClr val="tx1"/>
                </a:solidFill>
                <a:latin typeface="Tahoma" pitchFamily="34" charset="0"/>
              </a:rPr>
              <a:t>фотоаллергии</a:t>
            </a:r>
            <a:r>
              <a:rPr lang="ru-RU" altLang="ru-RU" sz="3600" b="0" dirty="0">
                <a:solidFill>
                  <a:schemeClr val="tx1"/>
                </a:solidFill>
                <a:latin typeface="Tahoma" pitchFamily="34" charset="0"/>
              </a:rPr>
              <a:t>, катаракты.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5"/>
          <p:cNvSpPr txBox="1">
            <a:spLocks noChangeArrowheads="1"/>
          </p:cNvSpPr>
          <p:nvPr/>
        </p:nvSpPr>
        <p:spPr bwMode="auto">
          <a:xfrm>
            <a:off x="395290" y="188914"/>
            <a:ext cx="5184775" cy="2654573"/>
          </a:xfrm>
          <a:prstGeom prst="rect">
            <a:avLst/>
          </a:prstGeom>
          <a:noFill/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200" b="0" i="1" dirty="0">
                <a:solidFill>
                  <a:schemeClr val="tx1"/>
                </a:solidFill>
                <a:latin typeface="Tahoma" pitchFamily="34" charset="0"/>
              </a:rPr>
              <a:t>В основе адаптаций человека доминируют </a:t>
            </a:r>
            <a:r>
              <a:rPr lang="ru-RU" altLang="ru-RU" sz="3200" i="1" dirty="0">
                <a:solidFill>
                  <a:schemeClr val="tx1"/>
                </a:solidFill>
                <a:latin typeface="Tahoma" pitchFamily="34" charset="0"/>
              </a:rPr>
              <a:t>социально-экономические </a:t>
            </a:r>
            <a:r>
              <a:rPr lang="ru-RU" altLang="ru-RU" sz="3200" b="0" i="1" dirty="0">
                <a:solidFill>
                  <a:schemeClr val="tx1"/>
                </a:solidFill>
                <a:latin typeface="Tahoma" pitchFamily="34" charset="0"/>
              </a:rPr>
              <a:t>адаптации</a:t>
            </a:r>
            <a:r>
              <a:rPr lang="ru-RU" altLang="ru-RU" sz="3200" b="0" dirty="0">
                <a:solidFill>
                  <a:schemeClr val="tx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60419" name="Text Box 6"/>
          <p:cNvSpPr txBox="1">
            <a:spLocks noChangeArrowheads="1"/>
          </p:cNvSpPr>
          <p:nvPr/>
        </p:nvSpPr>
        <p:spPr bwMode="auto">
          <a:xfrm>
            <a:off x="1763714" y="3573464"/>
            <a:ext cx="6911975" cy="2547937"/>
          </a:xfrm>
          <a:prstGeom prst="rect">
            <a:avLst/>
          </a:prstGeom>
          <a:solidFill>
            <a:srgbClr val="CCFFCC"/>
          </a:solidFill>
          <a:ln w="76200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800" b="0" i="1" dirty="0">
                <a:solidFill>
                  <a:schemeClr val="tx1"/>
                </a:solidFill>
                <a:latin typeface="Tahoma" pitchFamily="34" charset="0"/>
              </a:rPr>
              <a:t>Человек имеет  БИОЛОГИЧЕСКОЕ НАСЛЕДСТВО – </a:t>
            </a:r>
            <a:r>
              <a:rPr lang="ru-RU" altLang="ru-RU" sz="3600" i="1" dirty="0">
                <a:solidFill>
                  <a:schemeClr val="tx1"/>
                </a:solidFill>
                <a:latin typeface="Tahoma" pitchFamily="34" charset="0"/>
              </a:rPr>
              <a:t>генетический полиморфизм</a:t>
            </a:r>
            <a:r>
              <a:rPr lang="ru-RU" altLang="ru-RU" sz="2800" i="1" dirty="0">
                <a:solidFill>
                  <a:schemeClr val="tx1"/>
                </a:solidFill>
                <a:latin typeface="Tahoma" pitchFamily="34" charset="0"/>
              </a:rPr>
              <a:t> - </a:t>
            </a:r>
            <a:r>
              <a:rPr lang="ru-RU" altLang="ru-RU" sz="2800" b="0" i="1" dirty="0">
                <a:solidFill>
                  <a:schemeClr val="tx1"/>
                </a:solidFill>
                <a:latin typeface="Tahoma" pitchFamily="34" charset="0"/>
              </a:rPr>
              <a:t>играет существенную роль в экстремальных условиях</a:t>
            </a:r>
            <a:r>
              <a:rPr lang="ru-RU" altLang="ru-RU" sz="2800" b="0" dirty="0">
                <a:solidFill>
                  <a:schemeClr val="tx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60420" name="Text Box 7"/>
          <p:cNvSpPr txBox="1">
            <a:spLocks noChangeArrowheads="1"/>
          </p:cNvSpPr>
          <p:nvPr/>
        </p:nvSpPr>
        <p:spPr bwMode="auto">
          <a:xfrm>
            <a:off x="6300788" y="1773239"/>
            <a:ext cx="2519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600" dirty="0">
                <a:solidFill>
                  <a:srgbClr val="FF3300"/>
                </a:solidFill>
                <a:latin typeface="Tahoma" pitchFamily="34" charset="0"/>
              </a:rPr>
              <a:t>ОДНАКО</a:t>
            </a:r>
          </a:p>
        </p:txBody>
      </p:sp>
      <p:sp>
        <p:nvSpPr>
          <p:cNvPr id="60421" name="Line 8"/>
          <p:cNvSpPr>
            <a:spLocks noChangeShapeType="1"/>
          </p:cNvSpPr>
          <p:nvPr/>
        </p:nvSpPr>
        <p:spPr bwMode="auto">
          <a:xfrm flipH="1">
            <a:off x="7019925" y="2349500"/>
            <a:ext cx="431800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5300" dirty="0" smtClean="0">
                <a:solidFill>
                  <a:schemeClr val="tx1"/>
                </a:solidFill>
              </a:rPr>
              <a:t>Адаптации человека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556792"/>
            <a:ext cx="8820151" cy="4779962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altLang="ru-RU" b="1" dirty="0" smtClean="0"/>
              <a:t>Биологические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altLang="ru-RU" b="1" dirty="0" err="1" smtClean="0"/>
              <a:t>Техно-экологические</a:t>
            </a:r>
            <a:endParaRPr lang="ru-RU" altLang="ru-RU" b="1" dirty="0" smtClean="0"/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altLang="ru-RU" b="1" dirty="0" smtClean="0"/>
              <a:t>Социальные (К предшествовавшему и настоящему социальному опыту человечества). Использование </a:t>
            </a:r>
            <a:r>
              <a:rPr lang="ru-RU" altLang="ru-RU" b="1" dirty="0" err="1" smtClean="0"/>
              <a:t>нейтрализатов</a:t>
            </a:r>
            <a:r>
              <a:rPr lang="ru-RU" altLang="ru-RU" b="1" dirty="0" smtClean="0"/>
              <a:t> (</a:t>
            </a:r>
            <a:r>
              <a:rPr lang="ru-RU" altLang="ru-RU" b="1" dirty="0" err="1" smtClean="0"/>
              <a:t>дисмутагенов</a:t>
            </a:r>
            <a:r>
              <a:rPr lang="ru-RU" altLang="ru-RU" b="1" dirty="0" smtClean="0"/>
              <a:t>) </a:t>
            </a:r>
            <a:r>
              <a:rPr lang="ru-RU" altLang="ru-RU" b="1" dirty="0" err="1" smtClean="0"/>
              <a:t>генотаксических</a:t>
            </a:r>
            <a:r>
              <a:rPr lang="ru-RU" altLang="ru-RU" b="1" dirty="0" smtClean="0"/>
              <a:t> продуктов – овощные соки, антиоксиданты, витамины </a:t>
            </a:r>
            <a:r>
              <a:rPr lang="en-US" altLang="ru-RU" b="1" dirty="0" smtClean="0"/>
              <a:t>C</a:t>
            </a:r>
            <a:r>
              <a:rPr lang="ru-RU" altLang="ru-RU" b="1" dirty="0" smtClean="0"/>
              <a:t>,</a:t>
            </a:r>
            <a:r>
              <a:rPr lang="en-US" altLang="ru-RU" b="1" dirty="0" smtClean="0"/>
              <a:t> E</a:t>
            </a:r>
            <a:r>
              <a:rPr lang="ru-RU" altLang="ru-RU" b="1" dirty="0" smtClean="0"/>
              <a:t>,</a:t>
            </a:r>
            <a:r>
              <a:rPr lang="en-US" altLang="ru-RU" b="1" dirty="0" smtClean="0"/>
              <a:t> K</a:t>
            </a:r>
            <a:r>
              <a:rPr lang="ru-RU" altLang="ru-RU" b="1" dirty="0" smtClean="0"/>
              <a:t>,</a:t>
            </a:r>
            <a:r>
              <a:rPr lang="en-US" altLang="ru-RU" b="1" dirty="0" smtClean="0"/>
              <a:t> A</a:t>
            </a:r>
            <a:r>
              <a:rPr lang="ru-RU" altLang="ru-RU" b="1" dirty="0" smtClean="0"/>
              <a:t>, парааминобензойная кислота.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323528" y="476672"/>
            <a:ext cx="8424863" cy="5632311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i="1" dirty="0">
                <a:solidFill>
                  <a:schemeClr val="tx1"/>
                </a:solidFill>
                <a:latin typeface="Tahoma" pitchFamily="34" charset="0"/>
              </a:rPr>
              <a:t>Современная стратегия ЭКОЛОГИИ ЧЕЛОВЕКА :</a:t>
            </a:r>
          </a:p>
          <a:p>
            <a:pPr eaLnBrk="1" hangingPunct="1"/>
            <a:r>
              <a:rPr lang="ru-RU" altLang="ru-RU" sz="4000" i="1" dirty="0">
                <a:solidFill>
                  <a:schemeClr val="tx1"/>
                </a:solidFill>
                <a:latin typeface="Tahoma" pitchFamily="34" charset="0"/>
              </a:rPr>
              <a:t>- решение проблем </a:t>
            </a:r>
            <a:r>
              <a:rPr lang="ru-RU" altLang="ru-RU" sz="4000" dirty="0">
                <a:solidFill>
                  <a:srgbClr val="0033CC"/>
                </a:solidFill>
                <a:latin typeface="Tahoma" pitchFamily="34" charset="0"/>
              </a:rPr>
              <a:t>управления средой</a:t>
            </a:r>
            <a:r>
              <a:rPr lang="ru-RU" altLang="ru-RU" sz="4000" i="1" dirty="0">
                <a:solidFill>
                  <a:schemeClr val="tx1"/>
                </a:solidFill>
                <a:latin typeface="Tahoma" pitchFamily="34" charset="0"/>
              </a:rPr>
              <a:t> обитания</a:t>
            </a:r>
          </a:p>
          <a:p>
            <a:pPr eaLnBrk="1" hangingPunct="1"/>
            <a:r>
              <a:rPr lang="ru-RU" altLang="ru-RU" sz="4000" i="1" dirty="0">
                <a:solidFill>
                  <a:schemeClr val="tx1"/>
                </a:solidFill>
                <a:latin typeface="Tahoma" pitchFamily="34" charset="0"/>
              </a:rPr>
              <a:t>- выработка </a:t>
            </a:r>
            <a:r>
              <a:rPr lang="ru-RU" altLang="ru-RU" sz="4000" i="1" dirty="0">
                <a:solidFill>
                  <a:srgbClr val="0033CC"/>
                </a:solidFill>
                <a:latin typeface="Tahoma" pitchFamily="34" charset="0"/>
              </a:rPr>
              <a:t>рационального </a:t>
            </a:r>
            <a:r>
              <a:rPr lang="ru-RU" altLang="ru-RU" sz="4000" i="1" dirty="0">
                <a:solidFill>
                  <a:schemeClr val="tx1"/>
                </a:solidFill>
                <a:latin typeface="Tahoma" pitchFamily="34" charset="0"/>
              </a:rPr>
              <a:t>природопользования</a:t>
            </a:r>
          </a:p>
          <a:p>
            <a:pPr eaLnBrk="1" hangingPunct="1"/>
            <a:r>
              <a:rPr lang="ru-RU" altLang="ru-RU" sz="4000" i="1" dirty="0">
                <a:solidFill>
                  <a:schemeClr val="tx1"/>
                </a:solidFill>
                <a:latin typeface="Tahoma" pitchFamily="34" charset="0"/>
              </a:rPr>
              <a:t>- </a:t>
            </a:r>
            <a:r>
              <a:rPr lang="ru-RU" altLang="ru-RU" sz="4000" i="1" dirty="0">
                <a:solidFill>
                  <a:srgbClr val="0033CC"/>
                </a:solidFill>
                <a:latin typeface="Tahoma" pitchFamily="34" charset="0"/>
              </a:rPr>
              <a:t>оптимизация </a:t>
            </a:r>
            <a:r>
              <a:rPr lang="ru-RU" altLang="ru-RU" sz="4000" i="1" dirty="0">
                <a:solidFill>
                  <a:schemeClr val="tx1"/>
                </a:solidFill>
                <a:latin typeface="Tahoma" pitchFamily="34" charset="0"/>
              </a:rPr>
              <a:t>условий жизни людей в различных АНТРОПОЭКОСИСТЕМАХ</a:t>
            </a:r>
            <a:r>
              <a:rPr lang="ru-RU" altLang="ru-RU" sz="4000" b="0" dirty="0">
                <a:solidFill>
                  <a:schemeClr val="tx1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4720844" cy="707886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В.И. Вернадский: 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179512" y="1340768"/>
            <a:ext cx="8064896" cy="2554545"/>
          </a:xfrm>
          <a:prstGeom prst="rect">
            <a:avLst/>
          </a:prstGeom>
          <a:solidFill>
            <a:srgbClr val="FFCCCC"/>
          </a:solidFill>
          <a:ln w="7620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Ноосфера (сфера разума) – стадия развития биосферы, когда разумная деятельность людей станет главным, определяющим фактором ее устойчивого развития.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187624" y="4323293"/>
            <a:ext cx="7704856" cy="2185214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Науку управления взаимоотношениями между человеческим обществом и природой называют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ноогеникой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4"/>
          <p:cNvSpPr txBox="1">
            <a:spLocks noChangeArrowheads="1"/>
          </p:cNvSpPr>
          <p:nvPr/>
        </p:nvSpPr>
        <p:spPr bwMode="auto">
          <a:xfrm>
            <a:off x="1042988" y="441240"/>
            <a:ext cx="7199312" cy="5940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4400" dirty="0">
                <a:solidFill>
                  <a:schemeClr val="tx1"/>
                </a:solidFill>
                <a:latin typeface="Tahoma" pitchFamily="34" charset="0"/>
              </a:rPr>
              <a:t>Спасибо за внимание</a:t>
            </a:r>
            <a:r>
              <a:rPr lang="en-US" altLang="ru-RU" sz="4400" dirty="0">
                <a:solidFill>
                  <a:schemeClr val="tx1"/>
                </a:solidFill>
                <a:latin typeface="Tahoma" pitchFamily="34" charset="0"/>
              </a:rPr>
              <a:t>!</a:t>
            </a:r>
            <a:endParaRPr lang="ru-RU" altLang="ru-RU" sz="4400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ru-RU" altLang="ru-RU" sz="3200" b="0" dirty="0" smtClean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3200" b="0" dirty="0" smtClean="0">
                <a:solidFill>
                  <a:schemeClr val="tx1"/>
                </a:solidFill>
                <a:latin typeface="Tahoma" pitchFamily="34" charset="0"/>
              </a:rPr>
              <a:t>1. Приведите три примера</a:t>
            </a:r>
            <a:r>
              <a:rPr lang="ru-RU" altLang="ru-RU" sz="3200" b="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ru-RU" altLang="ru-RU" sz="3200" dirty="0" smtClean="0">
                <a:solidFill>
                  <a:schemeClr val="tx1"/>
                </a:solidFill>
                <a:latin typeface="Tahoma" pitchFamily="34" charset="0"/>
              </a:rPr>
              <a:t>адаптаций </a:t>
            </a:r>
            <a:r>
              <a:rPr lang="ru-RU" altLang="ru-RU" sz="3200" dirty="0" smtClean="0">
                <a:solidFill>
                  <a:schemeClr val="tx1"/>
                </a:solidFill>
                <a:latin typeface="Tahoma" pitchFamily="34" charset="0"/>
              </a:rPr>
              <a:t>человека к факторам </a:t>
            </a:r>
            <a:r>
              <a:rPr lang="ru-RU" altLang="ru-RU" sz="3200" dirty="0" smtClean="0">
                <a:solidFill>
                  <a:schemeClr val="tx1"/>
                </a:solidFill>
                <a:latin typeface="Tahoma" pitchFamily="34" charset="0"/>
              </a:rPr>
              <a:t>среды </a:t>
            </a:r>
            <a:r>
              <a:rPr lang="ru-RU" altLang="ru-RU" sz="3200" b="0" dirty="0" smtClean="0">
                <a:solidFill>
                  <a:schemeClr val="tx1"/>
                </a:solidFill>
                <a:latin typeface="Tahoma" pitchFamily="34" charset="0"/>
              </a:rPr>
              <a:t>(1- морфологическая, 2- физиологическая, 3- поведенческая)</a:t>
            </a:r>
            <a:endParaRPr lang="ru-RU" altLang="ru-RU" sz="3200" b="0" dirty="0" smtClean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3200" b="0" dirty="0" smtClean="0">
                <a:solidFill>
                  <a:schemeClr val="tx1"/>
                </a:solidFill>
                <a:latin typeface="Tahoma" pitchFamily="34" charset="0"/>
              </a:rPr>
              <a:t>2. Как </a:t>
            </a:r>
            <a:r>
              <a:rPr lang="ru-RU" altLang="ru-RU" sz="3200" b="0" dirty="0">
                <a:solidFill>
                  <a:schemeClr val="tx1"/>
                </a:solidFill>
                <a:latin typeface="Tahoma" pitchFamily="34" charset="0"/>
              </a:rPr>
              <a:t>Вы оцениваете </a:t>
            </a:r>
            <a:r>
              <a:rPr lang="ru-RU" altLang="ru-RU" sz="3200" dirty="0">
                <a:solidFill>
                  <a:schemeClr val="tx1"/>
                </a:solidFill>
                <a:latin typeface="Tahoma" pitchFamily="34" charset="0"/>
              </a:rPr>
              <a:t>условия проживания</a:t>
            </a:r>
            <a:r>
              <a:rPr lang="ru-RU" altLang="ru-RU" sz="3200" b="0" dirty="0">
                <a:solidFill>
                  <a:schemeClr val="tx1"/>
                </a:solidFill>
                <a:latin typeface="Tahoma" pitchFamily="34" charset="0"/>
              </a:rPr>
              <a:t> в </a:t>
            </a:r>
            <a:r>
              <a:rPr lang="ru-RU" altLang="ru-RU" sz="3200" b="0" dirty="0" smtClean="0">
                <a:solidFill>
                  <a:schemeClr val="tx1"/>
                </a:solidFill>
                <a:latin typeface="Tahoma" pitchFamily="34" charset="0"/>
              </a:rPr>
              <a:t>Красноярске, </a:t>
            </a:r>
            <a:r>
              <a:rPr lang="ru-RU" altLang="ru-RU" sz="3200" b="0" dirty="0">
                <a:solidFill>
                  <a:schemeClr val="tx1"/>
                </a:solidFill>
                <a:latin typeface="Tahoma" pitchFamily="34" charset="0"/>
              </a:rPr>
              <a:t>согласно  рассмотренных </a:t>
            </a:r>
            <a:r>
              <a:rPr lang="ru-RU" altLang="ru-RU" sz="3200" dirty="0">
                <a:solidFill>
                  <a:schemeClr val="tx1"/>
                </a:solidFill>
                <a:latin typeface="Tahoma" pitchFamily="34" charset="0"/>
              </a:rPr>
              <a:t>5 типов</a:t>
            </a:r>
            <a:r>
              <a:rPr lang="ru-RU" altLang="ru-RU" sz="3200" b="0" dirty="0">
                <a:solidFill>
                  <a:schemeClr val="tx1"/>
                </a:solidFill>
                <a:latin typeface="Tahoma" pitchFamily="34" charset="0"/>
              </a:rPr>
              <a:t> территорий?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9694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spcAft>
                <a:spcPts val="60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Разработка новых методов экологии человека.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1200"/>
              </a:spcBef>
              <a:spcAft>
                <a:spcPts val="60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Разработка путей повышения уровня здоровья и социально-трудового потенциала населения.</a:t>
            </a:r>
            <a:endParaRPr lang="en-US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>
              <a:spcBef>
                <a:spcPts val="1200"/>
              </a:spcBef>
              <a:spcAft>
                <a:spcPts val="60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антропоэкологического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мониторинга 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1200"/>
              </a:spcBef>
              <a:spcAft>
                <a:spcPts val="60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Составление медико-географических карт.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1200"/>
              </a:spcBef>
              <a:spcAft>
                <a:spcPts val="60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Сопоставление медико-географических карт с картами загрязнения окружающей среды.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1200"/>
              </a:spcBef>
              <a:spcAft>
                <a:spcPts val="60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Определение научно обоснованных значений предельно допустимых техногенных нагрузок на человеческий организм.</a:t>
            </a:r>
          </a:p>
          <a:p>
            <a:pPr lvl="0" algn="just"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468314" y="188913"/>
            <a:ext cx="741605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200" dirty="0" smtClean="0">
                <a:solidFill>
                  <a:srgbClr val="003300"/>
                </a:solidFill>
                <a:latin typeface="Tahoma" pitchFamily="34" charset="0"/>
              </a:rPr>
              <a:t>Таким образом, задачи </a:t>
            </a:r>
            <a:r>
              <a:rPr lang="ru-RU" altLang="ru-RU" sz="3200" dirty="0">
                <a:solidFill>
                  <a:srgbClr val="003300"/>
                </a:solidFill>
                <a:latin typeface="Tahoma" pitchFamily="34" charset="0"/>
              </a:rPr>
              <a:t>Экологии </a:t>
            </a:r>
            <a:r>
              <a:rPr lang="ru-RU" altLang="ru-RU" sz="3200" dirty="0" smtClean="0">
                <a:solidFill>
                  <a:srgbClr val="003300"/>
                </a:solidFill>
                <a:latin typeface="Tahoma" pitchFamily="34" charset="0"/>
              </a:rPr>
              <a:t>Человека:</a:t>
            </a:r>
            <a:endParaRPr lang="ru-RU" altLang="ru-RU" sz="3200" dirty="0">
              <a:solidFill>
                <a:srgbClr val="003300"/>
              </a:solidFill>
              <a:latin typeface="Tahoma" pitchFamily="34" charset="0"/>
            </a:endParaRP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23851" y="1268759"/>
            <a:ext cx="8064500" cy="2862322"/>
          </a:xfrm>
          <a:prstGeom prst="rect">
            <a:avLst/>
          </a:prstGeom>
          <a:noFill/>
          <a:ln w="76200">
            <a:solidFill>
              <a:srgbClr val="FF5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3600" dirty="0">
                <a:solidFill>
                  <a:schemeClr val="tx1"/>
                </a:solidFill>
                <a:latin typeface="Tahoma" pitchFamily="34" charset="0"/>
              </a:rPr>
              <a:t>-развитие экологического </a:t>
            </a:r>
            <a:r>
              <a:rPr lang="ru-RU" altLang="ru-RU" sz="3600" dirty="0" smtClean="0">
                <a:solidFill>
                  <a:schemeClr val="tx1"/>
                </a:solidFill>
                <a:latin typeface="Tahoma" pitchFamily="34" charset="0"/>
              </a:rPr>
              <a:t>мышления;</a:t>
            </a:r>
            <a:endParaRPr lang="ru-RU" altLang="ru-RU" sz="3600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/>
            <a:r>
              <a:rPr lang="ru-RU" altLang="ru-RU" sz="3600" dirty="0">
                <a:solidFill>
                  <a:schemeClr val="tx1"/>
                </a:solidFill>
                <a:latin typeface="Tahoma" pitchFamily="34" charset="0"/>
              </a:rPr>
              <a:t>-</a:t>
            </a:r>
            <a:r>
              <a:rPr lang="ru-RU" altLang="ru-RU" sz="3600" dirty="0" err="1">
                <a:solidFill>
                  <a:schemeClr val="tx1"/>
                </a:solidFill>
                <a:latin typeface="Tahoma" pitchFamily="34" charset="0"/>
              </a:rPr>
              <a:t>экологизация</a:t>
            </a:r>
            <a:r>
              <a:rPr lang="ru-RU" altLang="ru-RU" sz="36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ru-RU" altLang="ru-RU" sz="3600" dirty="0" smtClean="0">
                <a:solidFill>
                  <a:schemeClr val="tx1"/>
                </a:solidFill>
                <a:latin typeface="Tahoma" pitchFamily="34" charset="0"/>
              </a:rPr>
              <a:t>наук;</a:t>
            </a:r>
            <a:endParaRPr lang="ru-RU" altLang="ru-RU" sz="3600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/>
            <a:r>
              <a:rPr lang="ru-RU" altLang="ru-RU" sz="3600" dirty="0">
                <a:solidFill>
                  <a:schemeClr val="tx1"/>
                </a:solidFill>
                <a:latin typeface="Tahoma" pitchFamily="34" charset="0"/>
              </a:rPr>
              <a:t>-</a:t>
            </a:r>
            <a:r>
              <a:rPr lang="ru-RU" altLang="ru-RU" sz="3600" dirty="0" err="1">
                <a:solidFill>
                  <a:schemeClr val="tx1"/>
                </a:solidFill>
                <a:latin typeface="Tahoma" pitchFamily="34" charset="0"/>
              </a:rPr>
              <a:t>экологизация</a:t>
            </a:r>
            <a:r>
              <a:rPr lang="ru-RU" altLang="ru-RU" sz="3600" dirty="0">
                <a:solidFill>
                  <a:schemeClr val="tx1"/>
                </a:solidFill>
                <a:latin typeface="Tahoma" pitchFamily="34" charset="0"/>
              </a:rPr>
              <a:t> общественного </a:t>
            </a:r>
            <a:r>
              <a:rPr lang="ru-RU" altLang="ru-RU" sz="3600" dirty="0" smtClean="0">
                <a:solidFill>
                  <a:schemeClr val="tx1"/>
                </a:solidFill>
                <a:latin typeface="Tahoma" pitchFamily="34" charset="0"/>
              </a:rPr>
              <a:t>сознания,</a:t>
            </a:r>
            <a:endParaRPr lang="ru-RU" altLang="ru-RU" sz="36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179389" y="4221163"/>
            <a:ext cx="8785225" cy="2654573"/>
          </a:xfrm>
          <a:prstGeom prst="rect">
            <a:avLst/>
          </a:prstGeom>
          <a:noFill/>
          <a:ln w="76200">
            <a:solidFill>
              <a:srgbClr val="3333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 dirty="0">
                <a:solidFill>
                  <a:srgbClr val="990000"/>
                </a:solidFill>
                <a:latin typeface="Tahoma" pitchFamily="34" charset="0"/>
              </a:rPr>
              <a:t>Практическая задача</a:t>
            </a:r>
            <a:r>
              <a:rPr lang="ru-RU" altLang="ru-RU" sz="3200" dirty="0">
                <a:solidFill>
                  <a:schemeClr val="tx1"/>
                </a:solidFill>
                <a:latin typeface="Tahoma" pitchFamily="34" charset="0"/>
              </a:rPr>
              <a:t>:</a:t>
            </a:r>
            <a:endParaRPr lang="ru-RU" altLang="ru-RU" sz="3200" b="0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/>
            <a:r>
              <a:rPr lang="ru-RU" altLang="ru-RU" sz="3200" b="0" dirty="0">
                <a:solidFill>
                  <a:schemeClr val="tx1"/>
                </a:solidFill>
                <a:latin typeface="Tahoma" pitchFamily="34" charset="0"/>
              </a:rPr>
              <a:t>- </a:t>
            </a:r>
            <a:r>
              <a:rPr lang="ru-RU" altLang="ru-RU" sz="3200" dirty="0">
                <a:solidFill>
                  <a:schemeClr val="tx1"/>
                </a:solidFill>
                <a:latin typeface="Tahoma" pitchFamily="34" charset="0"/>
              </a:rPr>
              <a:t>создание на территории обитания здоровой, экологически чистой, безопасной и социально комфортной среды обитания человека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323851" y="620713"/>
            <a:ext cx="41036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200" dirty="0" smtClean="0">
                <a:solidFill>
                  <a:srgbClr val="FF6600"/>
                </a:solidFill>
                <a:latin typeface="Tahoma" pitchFamily="34" charset="0"/>
              </a:rPr>
              <a:t>общие вопросы </a:t>
            </a:r>
            <a:r>
              <a:rPr lang="ru-RU" altLang="ru-RU" sz="3200" dirty="0" err="1" smtClean="0">
                <a:solidFill>
                  <a:srgbClr val="FF6600"/>
                </a:solidFill>
                <a:latin typeface="Tahoma" pitchFamily="34" charset="0"/>
              </a:rPr>
              <a:t>антропоэкологии</a:t>
            </a:r>
            <a:r>
              <a:rPr lang="ru-RU" altLang="ru-RU" sz="2800" b="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ru-RU" altLang="ru-RU" sz="28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5219701" y="765175"/>
            <a:ext cx="3673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336600"/>
                </a:solidFill>
                <a:latin typeface="Tahoma" pitchFamily="34" charset="0"/>
              </a:rPr>
              <a:t>биологические </a:t>
            </a: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468314" y="5084764"/>
            <a:ext cx="3095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0033CC"/>
                </a:solidFill>
                <a:latin typeface="Tahoma" pitchFamily="34" charset="0"/>
              </a:rPr>
              <a:t>социальные </a:t>
            </a: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5435601" y="5229225"/>
            <a:ext cx="29527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990000"/>
                </a:solidFill>
                <a:latin typeface="Tahoma" pitchFamily="34" charset="0"/>
              </a:rPr>
              <a:t>прикладные </a:t>
            </a:r>
            <a:r>
              <a:rPr lang="ru-RU" altLang="ru-RU" sz="3200">
                <a:solidFill>
                  <a:schemeClr val="tx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8198" name="Line 9"/>
          <p:cNvSpPr>
            <a:spLocks noChangeShapeType="1"/>
          </p:cNvSpPr>
          <p:nvPr/>
        </p:nvSpPr>
        <p:spPr bwMode="auto">
          <a:xfrm flipH="1" flipV="1">
            <a:off x="2268539" y="1628776"/>
            <a:ext cx="647700" cy="1223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9" name="Line 10"/>
          <p:cNvSpPr>
            <a:spLocks noChangeShapeType="1"/>
          </p:cNvSpPr>
          <p:nvPr/>
        </p:nvSpPr>
        <p:spPr bwMode="auto">
          <a:xfrm flipV="1">
            <a:off x="5580064" y="1341438"/>
            <a:ext cx="1296987" cy="1511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0" name="Line 11"/>
          <p:cNvSpPr>
            <a:spLocks noChangeShapeType="1"/>
          </p:cNvSpPr>
          <p:nvPr/>
        </p:nvSpPr>
        <p:spPr bwMode="auto">
          <a:xfrm flipH="1">
            <a:off x="1908177" y="4508501"/>
            <a:ext cx="1008063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1" name="Line 12"/>
          <p:cNvSpPr>
            <a:spLocks noChangeShapeType="1"/>
          </p:cNvSpPr>
          <p:nvPr/>
        </p:nvSpPr>
        <p:spPr bwMode="auto">
          <a:xfrm>
            <a:off x="5651500" y="4508500"/>
            <a:ext cx="1152525" cy="8651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2" name="Oval 13"/>
          <p:cNvSpPr>
            <a:spLocks noChangeArrowheads="1"/>
          </p:cNvSpPr>
          <p:nvPr/>
        </p:nvSpPr>
        <p:spPr bwMode="auto">
          <a:xfrm>
            <a:off x="1907704" y="2708921"/>
            <a:ext cx="4752528" cy="1872208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v"/>
            </a:pPr>
            <a:endParaRPr lang="ru-RU" altLang="ru-RU"/>
          </a:p>
        </p:txBody>
      </p:sp>
      <p:sp>
        <p:nvSpPr>
          <p:cNvPr id="8203" name="Text Box 14"/>
          <p:cNvSpPr txBox="1">
            <a:spLocks noChangeArrowheads="1"/>
          </p:cNvSpPr>
          <p:nvPr/>
        </p:nvSpPr>
        <p:spPr bwMode="auto">
          <a:xfrm>
            <a:off x="2195736" y="3140968"/>
            <a:ext cx="41764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chemeClr val="tx1"/>
                </a:solidFill>
                <a:latin typeface="Tahoma" pitchFamily="34" charset="0"/>
              </a:rPr>
              <a:t>Аспекты экологии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1841</TotalTime>
  <Words>2158</Words>
  <Application>Microsoft Office PowerPoint</Application>
  <PresentationFormat>Экран (4:3)</PresentationFormat>
  <Paragraphs>454</Paragraphs>
  <Slides>67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72" baseType="lpstr">
      <vt:lpstr>Arial</vt:lpstr>
      <vt:lpstr>Times New Roman</vt:lpstr>
      <vt:lpstr>Wingdings</vt:lpstr>
      <vt:lpstr>Tahoma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Экологические последствия  влияния человека на природу</vt:lpstr>
      <vt:lpstr>Экологические последствия     влияния человека на природу</vt:lpstr>
      <vt:lpstr>Эпоха позднего палеолита</vt:lpstr>
      <vt:lpstr>Экологические последствия     влияния человека на природу</vt:lpstr>
      <vt:lpstr>ПРИРОДНАЯ ЭКОСИСТЕМА</vt:lpstr>
      <vt:lpstr>По степени антропогенного воздействия </vt:lpstr>
      <vt:lpstr>Натурценозы </vt:lpstr>
      <vt:lpstr>Агроценозы.</vt:lpstr>
      <vt:lpstr>Урбаноценозы</vt:lpstr>
      <vt:lpstr>Антропогенные экосистемы</vt:lpstr>
      <vt:lpstr>Влияние антропогенных факторов на биосферу</vt:lpstr>
      <vt:lpstr>Влияние антропогенных факторов на биосферу</vt:lpstr>
      <vt:lpstr>Антропогенные влияния</vt:lpstr>
      <vt:lpstr>Влияние антропогенных факторов на биосферу</vt:lpstr>
      <vt:lpstr>Слайд 27</vt:lpstr>
      <vt:lpstr>Влияние антропогенных факторов на биосферу</vt:lpstr>
      <vt:lpstr>Влияние антропогенных факторов на биосферу</vt:lpstr>
      <vt:lpstr>Антропогенные влияния</vt:lpstr>
      <vt:lpstr>Влияние антропогенных факторов на биосферу</vt:lpstr>
      <vt:lpstr>Слайд 32</vt:lpstr>
      <vt:lpstr>Влияние антропогенных факторов на биосферу</vt:lpstr>
      <vt:lpstr>Слайд 34</vt:lpstr>
      <vt:lpstr>Влияние антропогенных  факторов на  здоровье человека</vt:lpstr>
      <vt:lpstr>Влияние антропогенных  факторов на здоровье человека</vt:lpstr>
      <vt:lpstr>Антропогенные влияния</vt:lpstr>
      <vt:lpstr>Влияние антропогенных  факторов на здоровье человека</vt:lpstr>
      <vt:lpstr>Слайд 39</vt:lpstr>
      <vt:lpstr>Рак мочевого пузыря (а), почки (Б)</vt:lpstr>
      <vt:lpstr>Рак гортани (а), пищевода (б), легких (в), трахеи (Г)</vt:lpstr>
      <vt:lpstr>Рак ротовой полости:  языка (а), и десен (Б)</vt:lpstr>
      <vt:lpstr>Рак поджелудочной железы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Адаптации человека</vt:lpstr>
      <vt:lpstr>Слайд 65</vt:lpstr>
      <vt:lpstr>Слайд 66</vt:lpstr>
      <vt:lpstr>Слайд 67</vt:lpstr>
    </vt:vector>
  </TitlesOfParts>
  <Company>505.ru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ННД</dc:creator>
  <cp:lastModifiedBy>Exolot</cp:lastModifiedBy>
  <cp:revision>121</cp:revision>
  <dcterms:created xsi:type="dcterms:W3CDTF">2007-04-08T14:34:02Z</dcterms:created>
  <dcterms:modified xsi:type="dcterms:W3CDTF">2020-05-04T13:20:52Z</dcterms:modified>
</cp:coreProperties>
</file>