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98F34B-0392-4287-BBFD-000D52FF6597}" v="365" dt="2022-10-04T14:56:23.4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2" autoAdjust="0"/>
    <p:restoredTop sz="94660"/>
  </p:normalViewPr>
  <p:slideViewPr>
    <p:cSldViewPr snapToGrid="0">
      <p:cViewPr>
        <p:scale>
          <a:sx n="99" d="100"/>
          <a:sy n="99" d="100"/>
        </p:scale>
        <p:origin x="-120" y="18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A57C3F-0FB2-4B2E-BA6A-FEEEFF1AF7E3}"/>
              </a:ext>
            </a:extLst>
          </p:cNvPr>
          <p:cNvSpPr>
            <a:spLocks noGrp="1"/>
          </p:cNvSpPr>
          <p:nvPr>
            <p:ph type="ctrTitle"/>
          </p:nvPr>
        </p:nvSpPr>
        <p:spPr>
          <a:xfrm>
            <a:off x="2057400" y="685801"/>
            <a:ext cx="8115300" cy="3046228"/>
          </a:xfrm>
        </p:spPr>
        <p:txBody>
          <a:bodyPr anchor="b">
            <a:normAutofit/>
          </a:bodyPr>
          <a:lstStyle>
            <a:lvl1pPr algn="ctr">
              <a:defRPr sz="3600" cap="all" spc="3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xmlns="" id="{08583AE9-1CC1-4572-A6E5-E97F80E47661}"/>
              </a:ext>
            </a:extLst>
          </p:cNvPr>
          <p:cNvSpPr>
            <a:spLocks noGrp="1"/>
          </p:cNvSpPr>
          <p:nvPr>
            <p:ph type="subTitle" idx="1"/>
          </p:nvPr>
        </p:nvSpPr>
        <p:spPr>
          <a:xfrm>
            <a:off x="2057400" y="4114800"/>
            <a:ext cx="8115300" cy="2057400"/>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xmlns="" id="{9C04DE7C-68AB-403D-B9D8-7398C292C6DA}"/>
              </a:ext>
            </a:extLst>
          </p:cNvPr>
          <p:cNvSpPr>
            <a:spLocks noGrp="1"/>
          </p:cNvSpPr>
          <p:nvPr>
            <p:ph type="dt" sz="half" idx="10"/>
          </p:nvPr>
        </p:nvSpPr>
        <p:spPr/>
        <p:txBody>
          <a:bodyPr/>
          <a:lstStyle/>
          <a:p>
            <a:fld id="{23FEA57E-7C1A-457B-A4CD-5DCEB057B502}" type="datetime1">
              <a:rPr lang="en-US" smtClean="0"/>
              <a:t>10/15/2022</a:t>
            </a:fld>
            <a:endParaRPr lang="en-US" dirty="0"/>
          </a:p>
        </p:txBody>
      </p:sp>
      <p:sp>
        <p:nvSpPr>
          <p:cNvPr id="5" name="Footer Placeholder 4">
            <a:extLst>
              <a:ext uri="{FF2B5EF4-FFF2-40B4-BE49-F238E27FC236}">
                <a16:creationId xmlns:a16="http://schemas.microsoft.com/office/drawing/2014/main" xmlns="" id="{51003E50-6613-4D86-AA22-43B14E7279E9}"/>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xmlns="" id="{03069AB5-A56D-471F-9236-EFA981E2EA03}"/>
              </a:ext>
            </a:extLst>
          </p:cNvPr>
          <p:cNvSpPr>
            <a:spLocks noGrp="1"/>
          </p:cNvSpPr>
          <p:nvPr>
            <p:ph type="sldNum" sz="quarter" idx="12"/>
          </p:nvPr>
        </p:nvSpPr>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2130943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02744C-12E6-455B-B646-2EA92DE0E9A2}"/>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xmlns="" id="{B7D71C4D-C062-4EEE-9A9A-31ADCC5C87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1944DC97-C26E-407A-9E29-68C52D547BDA}"/>
              </a:ext>
            </a:extLst>
          </p:cNvPr>
          <p:cNvSpPr>
            <a:spLocks noGrp="1"/>
          </p:cNvSpPr>
          <p:nvPr>
            <p:ph type="dt" sz="half" idx="10"/>
          </p:nvPr>
        </p:nvSpPr>
        <p:spPr/>
        <p:txBody>
          <a:bodyPr/>
          <a:lstStyle/>
          <a:p>
            <a:fld id="{11789749-A4CD-447F-8298-2B7988C91CEA}" type="datetime1">
              <a:rPr lang="en-US" smtClean="0"/>
              <a:t>10/15/2022</a:t>
            </a:fld>
            <a:endParaRPr lang="en-US"/>
          </a:p>
        </p:txBody>
      </p:sp>
      <p:sp>
        <p:nvSpPr>
          <p:cNvPr id="5" name="Footer Placeholder 4">
            <a:extLst>
              <a:ext uri="{FF2B5EF4-FFF2-40B4-BE49-F238E27FC236}">
                <a16:creationId xmlns:a16="http://schemas.microsoft.com/office/drawing/2014/main" xmlns="" id="{E72E9353-B771-47FF-975E-72337414E0ED}"/>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xmlns="" id="{1EA5A858-B8B2-4364-A7D0-B2E8FAE0ADD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915242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42A6BABE-D80C-4F54-A03C-E1F9EBCA83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69285191-EF5B-48BE-AB5D-B7BA4C3D09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9FA387A-1231-4FE3-8574-D4331A3432D2}"/>
              </a:ext>
            </a:extLst>
          </p:cNvPr>
          <p:cNvSpPr>
            <a:spLocks noGrp="1"/>
          </p:cNvSpPr>
          <p:nvPr>
            <p:ph type="dt" sz="half" idx="10"/>
          </p:nvPr>
        </p:nvSpPr>
        <p:spPr/>
        <p:txBody>
          <a:bodyPr/>
          <a:lstStyle/>
          <a:p>
            <a:fld id="{BA0444D3-C0BA-4587-A56C-581AB9F841BE}" type="datetime1">
              <a:rPr lang="en-US" smtClean="0"/>
              <a:t>10/15/2022</a:t>
            </a:fld>
            <a:endParaRPr lang="en-US"/>
          </a:p>
        </p:txBody>
      </p:sp>
      <p:sp>
        <p:nvSpPr>
          <p:cNvPr id="5" name="Footer Placeholder 4">
            <a:extLst>
              <a:ext uri="{FF2B5EF4-FFF2-40B4-BE49-F238E27FC236}">
                <a16:creationId xmlns:a16="http://schemas.microsoft.com/office/drawing/2014/main" xmlns="" id="{02F21559-4901-4AD3-ABE7-DF0235457312}"/>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xmlns="" id="{D8F6C18E-B751-4E7B-9CD8-1BF44DAB80F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817644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49B412-EBAB-4569-B3D9-6B346BF837B2}"/>
              </a:ext>
            </a:extLst>
          </p:cNvPr>
          <p:cNvSpPr>
            <a:spLocks noGrp="1"/>
          </p:cNvSpPr>
          <p:nvPr>
            <p:ph type="title"/>
          </p:nvPr>
        </p:nvSpPr>
        <p:spPr>
          <a:xfrm>
            <a:off x="1371600" y="685800"/>
            <a:ext cx="9486900" cy="1371600"/>
          </a:xfrm>
        </p:spPr>
        <p:txBody>
          <a:bodyPr>
            <a:normAutofit/>
          </a:bodyPr>
          <a:lstStyle>
            <a:lvl1pPr algn="l">
              <a:defRPr sz="3200"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95E7C8AE-B0F4-404F-BCAD-A14C18E50D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B8AA9CAD-DAFB-4DE3-9C41-7FD03EA8D8DD}"/>
              </a:ext>
            </a:extLst>
          </p:cNvPr>
          <p:cNvSpPr>
            <a:spLocks noGrp="1"/>
          </p:cNvSpPr>
          <p:nvPr>
            <p:ph type="dt" sz="half" idx="10"/>
          </p:nvPr>
        </p:nvSpPr>
        <p:spPr/>
        <p:txBody>
          <a:bodyPr/>
          <a:lstStyle/>
          <a:p>
            <a:fld id="{201AF2CE-4F37-411C-A3EE-BBBE223265BF}" type="datetime1">
              <a:rPr lang="en-US" smtClean="0"/>
              <a:t>10/15/2022</a:t>
            </a:fld>
            <a:endParaRPr lang="en-US"/>
          </a:p>
        </p:txBody>
      </p:sp>
      <p:sp>
        <p:nvSpPr>
          <p:cNvPr id="5" name="Footer Placeholder 4">
            <a:extLst>
              <a:ext uri="{FF2B5EF4-FFF2-40B4-BE49-F238E27FC236}">
                <a16:creationId xmlns:a16="http://schemas.microsoft.com/office/drawing/2014/main" xmlns="" id="{8FCE3137-8136-46C5-AC2F-49E5F55E4C73}"/>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xmlns="" id="{AF1AB6EF-A0B1-4706-AE44-253A6B182D48}"/>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4183308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C02F68-BF19-468D-B422-54B6D189FA58}"/>
              </a:ext>
            </a:extLst>
          </p:cNvPr>
          <p:cNvSpPr>
            <a:spLocks noGrp="1"/>
          </p:cNvSpPr>
          <p:nvPr>
            <p:ph type="title"/>
          </p:nvPr>
        </p:nvSpPr>
        <p:spPr>
          <a:xfrm>
            <a:off x="831850" y="1709738"/>
            <a:ext cx="10515600" cy="2774071"/>
          </a:xfrm>
        </p:spPr>
        <p:txBody>
          <a:bodyPr anchor="b">
            <a:normAutofit/>
          </a:bodyPr>
          <a:lstStyle>
            <a:lvl1pPr algn="ct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7BCBF7D7-84D4-4A39-B44E-9B029EEB1FE8}"/>
              </a:ext>
            </a:extLst>
          </p:cNvPr>
          <p:cNvSpPr>
            <a:spLocks noGrp="1"/>
          </p:cNvSpPr>
          <p:nvPr>
            <p:ph type="body" idx="1"/>
          </p:nvPr>
        </p:nvSpPr>
        <p:spPr>
          <a:xfrm>
            <a:off x="831850" y="4641624"/>
            <a:ext cx="10515600" cy="1448026"/>
          </a:xfrm>
        </p:spPr>
        <p:txBody>
          <a:bodyPr/>
          <a:lstStyle>
            <a:lvl1pPr marL="0" indent="0" algn="ctr">
              <a:buNone/>
              <a:defRPr sz="2400" i="1">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89E29709-D243-41E8-89FA-62FA7AEB52E1}"/>
              </a:ext>
            </a:extLst>
          </p:cNvPr>
          <p:cNvSpPr>
            <a:spLocks noGrp="1"/>
          </p:cNvSpPr>
          <p:nvPr>
            <p:ph type="dt" sz="half" idx="10"/>
          </p:nvPr>
        </p:nvSpPr>
        <p:spPr/>
        <p:txBody>
          <a:bodyPr/>
          <a:lstStyle/>
          <a:p>
            <a:fld id="{C96083D4-708C-4BB5-B4FD-30CE9FA12FD5}" type="datetime1">
              <a:rPr lang="en-US" smtClean="0"/>
              <a:t>10/15/2022</a:t>
            </a:fld>
            <a:endParaRPr lang="en-US"/>
          </a:p>
        </p:txBody>
      </p:sp>
      <p:sp>
        <p:nvSpPr>
          <p:cNvPr id="5" name="Footer Placeholder 4">
            <a:extLst>
              <a:ext uri="{FF2B5EF4-FFF2-40B4-BE49-F238E27FC236}">
                <a16:creationId xmlns:a16="http://schemas.microsoft.com/office/drawing/2014/main" xmlns="" id="{5AAB99C0-DC2A-4133-A10D-D43A1E05BB1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xmlns="" id="{98122EFD-A17E-47F5-8AC9-EFD6D813DBE7}"/>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238127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1C668D-BFBE-4765-A294-8303931B57C9}"/>
              </a:ext>
            </a:extLst>
          </p:cNvPr>
          <p:cNvSpPr>
            <a:spLocks noGrp="1"/>
          </p:cNvSpPr>
          <p:nvPr>
            <p:ph type="title"/>
          </p:nvPr>
        </p:nvSpPr>
        <p:spPr>
          <a:xfrm>
            <a:off x="1346071" y="566278"/>
            <a:ext cx="9512429" cy="965458"/>
          </a:xfrm>
        </p:spPr>
        <p:txBody>
          <a:bodyPr/>
          <a:lstStyle>
            <a:lvl1pPr algn="ctr">
              <a:defRPr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61B3C212-F55F-4D0D-BFA7-F00A33CAA196}"/>
              </a:ext>
            </a:extLst>
          </p:cNvPr>
          <p:cNvSpPr>
            <a:spLocks noGrp="1"/>
          </p:cNvSpPr>
          <p:nvPr>
            <p:ph sz="half" idx="1"/>
          </p:nvPr>
        </p:nvSpPr>
        <p:spPr>
          <a:xfrm>
            <a:off x="909758" y="2057400"/>
            <a:ext cx="5031521"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xmlns="" id="{7154BDD7-2575-4E82-887D-DCAF9EB15924}"/>
              </a:ext>
            </a:extLst>
          </p:cNvPr>
          <p:cNvSpPr>
            <a:spLocks noGrp="1"/>
          </p:cNvSpPr>
          <p:nvPr>
            <p:ph sz="half" idx="2"/>
          </p:nvPr>
        </p:nvSpPr>
        <p:spPr>
          <a:xfrm>
            <a:off x="6265408" y="2057401"/>
            <a:ext cx="5016834" cy="4119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xmlns="" id="{89CAECC8-3C3A-4A5D-AB7A-1F99E5023D3F}"/>
              </a:ext>
            </a:extLst>
          </p:cNvPr>
          <p:cNvSpPr>
            <a:spLocks noGrp="1"/>
          </p:cNvSpPr>
          <p:nvPr>
            <p:ph type="dt" sz="half" idx="10"/>
          </p:nvPr>
        </p:nvSpPr>
        <p:spPr/>
        <p:txBody>
          <a:bodyPr/>
          <a:lstStyle/>
          <a:p>
            <a:fld id="{D0D239B2-65BC-4C2A-A62B-3EABFE9590E4}" type="datetime1">
              <a:rPr lang="en-US" smtClean="0"/>
              <a:t>10/15/2022</a:t>
            </a:fld>
            <a:endParaRPr lang="en-US"/>
          </a:p>
        </p:txBody>
      </p:sp>
      <p:sp>
        <p:nvSpPr>
          <p:cNvPr id="6" name="Footer Placeholder 5">
            <a:extLst>
              <a:ext uri="{FF2B5EF4-FFF2-40B4-BE49-F238E27FC236}">
                <a16:creationId xmlns:a16="http://schemas.microsoft.com/office/drawing/2014/main" xmlns="" id="{4447609B-ACA4-4323-9340-C7DB166D7A5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xmlns="" id="{77409EA3-C5C7-4AC6-956A-DB9A3B4F314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152889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E0CDE0-7431-4F05-AA47-F10EB46C9608}"/>
              </a:ext>
            </a:extLst>
          </p:cNvPr>
          <p:cNvSpPr>
            <a:spLocks noGrp="1"/>
          </p:cNvSpPr>
          <p:nvPr>
            <p:ph type="title"/>
          </p:nvPr>
        </p:nvSpPr>
        <p:spPr>
          <a:xfrm>
            <a:off x="839788" y="365126"/>
            <a:ext cx="10276552" cy="1149350"/>
          </a:xfrm>
        </p:spPr>
        <p:txBody>
          <a:bodyPr>
            <a:normAutofit/>
          </a:bodyPr>
          <a:lstStyle>
            <a:lvl1pPr algn="ctr">
              <a:defRPr sz="3200" cap="all" spc="3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06D9FFA7-D3EA-4CB8-A471-94235AD62592}"/>
              </a:ext>
            </a:extLst>
          </p:cNvPr>
          <p:cNvSpPr>
            <a:spLocks noGrp="1"/>
          </p:cNvSpPr>
          <p:nvPr>
            <p:ph type="body" idx="1"/>
          </p:nvPr>
        </p:nvSpPr>
        <p:spPr>
          <a:xfrm>
            <a:off x="839788" y="1681163"/>
            <a:ext cx="5157787" cy="823912"/>
          </a:xfrm>
        </p:spPr>
        <p:txBody>
          <a:bodyPr anchor="b"/>
          <a:lstStyle>
            <a:lvl1pPr marL="0" indent="0">
              <a:buNone/>
              <a:defRPr sz="2400" b="1"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F05360D2-88E8-43C8-92D1-67AB23BBE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65C768F6-20A1-47A1-90FE-903135EEFD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AD555EC1-268F-4324-A003-3608AA0D84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9C55C8E4-FCB8-4E06-9C43-0ACD949A73D4}"/>
              </a:ext>
            </a:extLst>
          </p:cNvPr>
          <p:cNvSpPr>
            <a:spLocks noGrp="1"/>
          </p:cNvSpPr>
          <p:nvPr>
            <p:ph type="dt" sz="half" idx="10"/>
          </p:nvPr>
        </p:nvSpPr>
        <p:spPr/>
        <p:txBody>
          <a:bodyPr/>
          <a:lstStyle/>
          <a:p>
            <a:fld id="{85E05F5A-E4A3-476F-A89E-C2B73F2431E4}" type="datetime1">
              <a:rPr lang="en-US" smtClean="0"/>
              <a:t>10/15/2022</a:t>
            </a:fld>
            <a:endParaRPr lang="en-US"/>
          </a:p>
        </p:txBody>
      </p:sp>
      <p:sp>
        <p:nvSpPr>
          <p:cNvPr id="8" name="Footer Placeholder 7">
            <a:extLst>
              <a:ext uri="{FF2B5EF4-FFF2-40B4-BE49-F238E27FC236}">
                <a16:creationId xmlns:a16="http://schemas.microsoft.com/office/drawing/2014/main" xmlns="" id="{8B01C005-C973-4D82-942A-334F1D431A04}"/>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xmlns="" id="{AAFB6186-6570-4DE8-8603-70B0A51DFE9C}"/>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345847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A5ADD3-88C8-4B01-8CC6-808C0E416054}"/>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xmlns="" id="{02634E6A-1390-4101-B78E-7592313407D7}"/>
              </a:ext>
            </a:extLst>
          </p:cNvPr>
          <p:cNvSpPr>
            <a:spLocks noGrp="1"/>
          </p:cNvSpPr>
          <p:nvPr>
            <p:ph type="dt" sz="half" idx="10"/>
          </p:nvPr>
        </p:nvSpPr>
        <p:spPr/>
        <p:txBody>
          <a:bodyPr/>
          <a:lstStyle/>
          <a:p>
            <a:fld id="{E3761515-4A26-4F31-9F61-5A10B1FABBFC}" type="datetime1">
              <a:rPr lang="en-US" smtClean="0"/>
              <a:t>10/15/2022</a:t>
            </a:fld>
            <a:endParaRPr lang="en-US"/>
          </a:p>
        </p:txBody>
      </p:sp>
      <p:sp>
        <p:nvSpPr>
          <p:cNvPr id="4" name="Footer Placeholder 3">
            <a:extLst>
              <a:ext uri="{FF2B5EF4-FFF2-40B4-BE49-F238E27FC236}">
                <a16:creationId xmlns:a16="http://schemas.microsoft.com/office/drawing/2014/main" xmlns="" id="{88BC7B90-4C99-4653-872A-3572A02DAE99}"/>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xmlns="" id="{13B03516-4D31-49D2-9488-33C734A7A4F6}"/>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492025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610D8488-CF25-431B-A87A-AAF141BD0BBB}"/>
              </a:ext>
            </a:extLst>
          </p:cNvPr>
          <p:cNvSpPr>
            <a:spLocks noGrp="1"/>
          </p:cNvSpPr>
          <p:nvPr>
            <p:ph type="dt" sz="half" idx="10"/>
          </p:nvPr>
        </p:nvSpPr>
        <p:spPr/>
        <p:txBody>
          <a:bodyPr/>
          <a:lstStyle/>
          <a:p>
            <a:fld id="{4A75DC65-7D1F-4BAB-9695-F7E734143E14}" type="datetime1">
              <a:rPr lang="en-US" smtClean="0"/>
              <a:t>10/15/2022</a:t>
            </a:fld>
            <a:endParaRPr lang="en-US"/>
          </a:p>
        </p:txBody>
      </p:sp>
      <p:sp>
        <p:nvSpPr>
          <p:cNvPr id="3" name="Footer Placeholder 2">
            <a:extLst>
              <a:ext uri="{FF2B5EF4-FFF2-40B4-BE49-F238E27FC236}">
                <a16:creationId xmlns:a16="http://schemas.microsoft.com/office/drawing/2014/main" xmlns="" id="{8A2F58E5-C92D-4C64-B867-0576B1EADD06}"/>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xmlns="" id="{89216797-ABEC-4FE0-AFDE-36107B96710D}"/>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884579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68F2B0-990D-418E-9D10-2464E98669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A6881131-AFFD-4339-9F30-D408B5105C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7A7C47F4-7968-4698-8BD3-A583099FAA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E12BC6F-3996-4B2B-B8F2-DD3A82CCF76B}"/>
              </a:ext>
            </a:extLst>
          </p:cNvPr>
          <p:cNvSpPr>
            <a:spLocks noGrp="1"/>
          </p:cNvSpPr>
          <p:nvPr>
            <p:ph type="dt" sz="half" idx="10"/>
          </p:nvPr>
        </p:nvSpPr>
        <p:spPr/>
        <p:txBody>
          <a:bodyPr/>
          <a:lstStyle/>
          <a:p>
            <a:fld id="{7E624077-BD55-4036-8E92-6558FDF3B653}" type="datetime1">
              <a:rPr lang="en-US" smtClean="0"/>
              <a:t>10/15/2022</a:t>
            </a:fld>
            <a:endParaRPr lang="en-US"/>
          </a:p>
        </p:txBody>
      </p:sp>
      <p:sp>
        <p:nvSpPr>
          <p:cNvPr id="6" name="Footer Placeholder 5">
            <a:extLst>
              <a:ext uri="{FF2B5EF4-FFF2-40B4-BE49-F238E27FC236}">
                <a16:creationId xmlns:a16="http://schemas.microsoft.com/office/drawing/2014/main" xmlns="" id="{EA832E66-581A-4CF2-A40A-4E24FAAC4AE4}"/>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xmlns="" id="{E83B1C89-C625-4618-81A2-FB34E4DA071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929070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51486F-443A-4F2D-AB1F-8B1F4C4DE7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E3A21213-E7FB-406A-B8CD-735AAC7AD0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xmlns="" id="{F4F41A03-500E-49F7-8D99-A1EAFE4D34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391523D-69E9-4EAE-A610-B3A237B75842}"/>
              </a:ext>
            </a:extLst>
          </p:cNvPr>
          <p:cNvSpPr>
            <a:spLocks noGrp="1"/>
          </p:cNvSpPr>
          <p:nvPr>
            <p:ph type="dt" sz="half" idx="10"/>
          </p:nvPr>
        </p:nvSpPr>
        <p:spPr/>
        <p:txBody>
          <a:bodyPr/>
          <a:lstStyle/>
          <a:p>
            <a:fld id="{804225F2-7107-4609-BCC2-77C63064A5E8}" type="datetime1">
              <a:rPr lang="en-US" smtClean="0"/>
              <a:t>10/15/2022</a:t>
            </a:fld>
            <a:endParaRPr lang="en-US"/>
          </a:p>
        </p:txBody>
      </p:sp>
      <p:sp>
        <p:nvSpPr>
          <p:cNvPr id="6" name="Footer Placeholder 5">
            <a:extLst>
              <a:ext uri="{FF2B5EF4-FFF2-40B4-BE49-F238E27FC236}">
                <a16:creationId xmlns:a16="http://schemas.microsoft.com/office/drawing/2014/main" xmlns="" id="{4EDB852F-4134-4AB5-BA87-483B1E1ADD21}"/>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xmlns="" id="{5E34C5CB-918E-4A09-8222-D36E37B63C0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010582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3AA0686-7BAC-45C0-BA30-0D0CBCE5CE63}"/>
              </a:ext>
            </a:extLst>
          </p:cNvPr>
          <p:cNvSpPr>
            <a:spLocks noGrp="1"/>
          </p:cNvSpPr>
          <p:nvPr>
            <p:ph type="title"/>
          </p:nvPr>
        </p:nvSpPr>
        <p:spPr>
          <a:xfrm>
            <a:off x="1371600" y="685800"/>
            <a:ext cx="94869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334202DE-82CD-407D-8C68-174B0CBB57F7}"/>
              </a:ext>
            </a:extLst>
          </p:cNvPr>
          <p:cNvSpPr>
            <a:spLocks noGrp="1"/>
          </p:cNvSpPr>
          <p:nvPr>
            <p:ph type="body" idx="1"/>
          </p:nvPr>
        </p:nvSpPr>
        <p:spPr>
          <a:xfrm>
            <a:off x="1371599" y="2254103"/>
            <a:ext cx="9486901" cy="39180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2554AC9D-6E1B-46D3-959F-A068A1EDBDBA}"/>
              </a:ext>
            </a:extLst>
          </p:cNvPr>
          <p:cNvSpPr>
            <a:spLocks noGrp="1"/>
          </p:cNvSpPr>
          <p:nvPr>
            <p:ph type="dt" sz="half" idx="2"/>
          </p:nvPr>
        </p:nvSpPr>
        <p:spPr>
          <a:xfrm rot="5400000">
            <a:off x="9800022" y="3223751"/>
            <a:ext cx="4114801"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fld id="{D3FE42E8-8B57-452D-A122-4DCE9AC771EF}" type="datetime1">
              <a:rPr lang="en-US" smtClean="0"/>
              <a:t>10/15/2022</a:t>
            </a:fld>
            <a:endParaRPr lang="en-US"/>
          </a:p>
        </p:txBody>
      </p:sp>
      <p:sp>
        <p:nvSpPr>
          <p:cNvPr id="5" name="Footer Placeholder 4">
            <a:extLst>
              <a:ext uri="{FF2B5EF4-FFF2-40B4-BE49-F238E27FC236}">
                <a16:creationId xmlns:a16="http://schemas.microsoft.com/office/drawing/2014/main" xmlns="" id="{A5FC0015-9EFB-40F8-BC00-AC2483D60905}"/>
              </a:ext>
            </a:extLst>
          </p:cNvPr>
          <p:cNvSpPr>
            <a:spLocks noGrp="1"/>
          </p:cNvSpPr>
          <p:nvPr>
            <p:ph type="ftr" sz="quarter" idx="3"/>
          </p:nvPr>
        </p:nvSpPr>
        <p:spPr>
          <a:xfrm rot="5400000">
            <a:off x="-1708136" y="3223750"/>
            <a:ext cx="4114800"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r>
              <a:rPr lang="en-US" dirty="0"/>
              <a:t>Sample Footer Text</a:t>
            </a:r>
          </a:p>
        </p:txBody>
      </p:sp>
      <p:sp>
        <p:nvSpPr>
          <p:cNvPr id="6" name="Slide Number Placeholder 5">
            <a:extLst>
              <a:ext uri="{FF2B5EF4-FFF2-40B4-BE49-F238E27FC236}">
                <a16:creationId xmlns:a16="http://schemas.microsoft.com/office/drawing/2014/main" xmlns="" id="{E572C732-0E3E-49E0-A72E-D4C08CB4455A}"/>
              </a:ext>
            </a:extLst>
          </p:cNvPr>
          <p:cNvSpPr>
            <a:spLocks noGrp="1"/>
          </p:cNvSpPr>
          <p:nvPr>
            <p:ph type="sldNum" sz="quarter" idx="4"/>
          </p:nvPr>
        </p:nvSpPr>
        <p:spPr>
          <a:xfrm>
            <a:off x="11116340" y="6356350"/>
            <a:ext cx="871868" cy="365125"/>
          </a:xfrm>
          <a:prstGeom prst="rect">
            <a:avLst/>
          </a:prstGeom>
        </p:spPr>
        <p:txBody>
          <a:bodyPr vert="horz" lIns="91440" tIns="45720" rIns="91440" bIns="45720" rtlCol="0" anchor="ctr"/>
          <a:lstStyle>
            <a:lvl1pPr algn="r">
              <a:defRPr sz="900" spc="300">
                <a:solidFill>
                  <a:schemeClr val="tx2">
                    <a:lumMod val="75000"/>
                    <a:lumOff val="25000"/>
                  </a:schemeClr>
                </a:solidFill>
                <a:latin typeface="+mn-lt"/>
              </a:defRPr>
            </a:lvl1pPr>
          </a:lstStyle>
          <a:p>
            <a:fld id="{F8E28480-1C08-4458-AD97-0283E6FFD09D}" type="slidenum">
              <a:rPr lang="en-US" smtClean="0"/>
              <a:pPr/>
              <a:t>‹#›</a:t>
            </a:fld>
            <a:endParaRPr lang="en-US"/>
          </a:p>
        </p:txBody>
      </p:sp>
    </p:spTree>
    <p:extLst>
      <p:ext uri="{BB962C8B-B14F-4D97-AF65-F5344CB8AC3E}">
        <p14:creationId xmlns:p14="http://schemas.microsoft.com/office/powerpoint/2010/main" val="3987887299"/>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18" r:id="rId6"/>
    <p:sldLayoutId id="2147483714" r:id="rId7"/>
    <p:sldLayoutId id="2147483715" r:id="rId8"/>
    <p:sldLayoutId id="2147483716" r:id="rId9"/>
    <p:sldLayoutId id="2147483717" r:id="rId10"/>
    <p:sldLayoutId id="2147483719" r:id="rId11"/>
  </p:sldLayoutIdLst>
  <p:hf sldNum="0" hdr="0" ftr="0" dt="0"/>
  <p:txStyles>
    <p:titleStyle>
      <a:lvl1pPr algn="l" defTabSz="914400" rtl="0" eaLnBrk="1" latinLnBrk="0" hangingPunct="1">
        <a:lnSpc>
          <a:spcPct val="90000"/>
        </a:lnSpc>
        <a:spcBef>
          <a:spcPct val="0"/>
        </a:spcBef>
        <a:buNone/>
        <a:defRPr sz="36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70000"/>
        <a:buFont typeface="Arial" panose="020B0604020202020204" pitchFamily="34" charset="0"/>
        <a:buChar char="•"/>
        <a:defRPr sz="2400" kern="1200">
          <a:solidFill>
            <a:schemeClr val="tx2"/>
          </a:solidFill>
          <a:latin typeface="+mj-lt"/>
          <a:ea typeface="+mn-ea"/>
          <a:cs typeface="+mn-cs"/>
        </a:defRPr>
      </a:lvl1pPr>
      <a:lvl2pPr marL="685800" indent="-228600" algn="l" defTabSz="914400" rtl="0" eaLnBrk="1" latinLnBrk="0" hangingPunct="1">
        <a:lnSpc>
          <a:spcPct val="100000"/>
        </a:lnSpc>
        <a:spcBef>
          <a:spcPts val="500"/>
        </a:spcBef>
        <a:buSzPct val="70000"/>
        <a:buFont typeface="Arial" panose="020B0604020202020204" pitchFamily="34" charset="0"/>
        <a:buChar char="•"/>
        <a:defRPr sz="2000" kern="1200">
          <a:solidFill>
            <a:schemeClr val="tx2"/>
          </a:solidFill>
          <a:latin typeface="+mj-lt"/>
          <a:ea typeface="+mn-ea"/>
          <a:cs typeface="+mn-cs"/>
        </a:defRPr>
      </a:lvl2pPr>
      <a:lvl3pPr marL="1143000" indent="-228600" algn="l" defTabSz="914400" rtl="0" eaLnBrk="1" latinLnBrk="0" hangingPunct="1">
        <a:lnSpc>
          <a:spcPct val="100000"/>
        </a:lnSpc>
        <a:spcBef>
          <a:spcPts val="500"/>
        </a:spcBef>
        <a:buSzPct val="70000"/>
        <a:buFont typeface="Arial" panose="020B0604020202020204" pitchFamily="34" charset="0"/>
        <a:buChar char="•"/>
        <a:defRPr sz="1800" kern="1200">
          <a:solidFill>
            <a:schemeClr val="tx2"/>
          </a:solidFill>
          <a:latin typeface="+mj-lt"/>
          <a:ea typeface="+mn-ea"/>
          <a:cs typeface="+mn-cs"/>
        </a:defRPr>
      </a:lvl3pPr>
      <a:lvl4pPr marL="16002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4pPr>
      <a:lvl5pPr marL="20574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AFD23066-E0E4-4A0C-B554-B9F2A919124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E5D2E6F5-4096-40AF-B31C-B6FBEEFFB12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371600" y="1371600"/>
            <a:ext cx="3390900" cy="41148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ctrTitle"/>
          </p:nvPr>
        </p:nvSpPr>
        <p:spPr>
          <a:xfrm>
            <a:off x="1722433" y="1786863"/>
            <a:ext cx="2705537" cy="2108983"/>
          </a:xfrm>
        </p:spPr>
        <p:txBody>
          <a:bodyPr>
            <a:normAutofit/>
          </a:bodyPr>
          <a:lstStyle/>
          <a:p>
            <a:r>
              <a:rPr lang="ru-RU" sz="2200" dirty="0">
                <a:solidFill>
                  <a:schemeClr val="bg2"/>
                </a:solidFill>
                <a:latin typeface="Times New Roman"/>
                <a:cs typeface="Calibri Light"/>
              </a:rPr>
              <a:t>Виды шизофрении</a:t>
            </a:r>
            <a:endParaRPr lang="ru-RU" sz="2200" dirty="0">
              <a:solidFill>
                <a:schemeClr val="bg2"/>
              </a:solidFill>
              <a:latin typeface="Times New Roman"/>
            </a:endParaRPr>
          </a:p>
        </p:txBody>
      </p:sp>
      <p:sp>
        <p:nvSpPr>
          <p:cNvPr id="3" name="Подзаголовок 2"/>
          <p:cNvSpPr>
            <a:spLocks noGrp="1"/>
          </p:cNvSpPr>
          <p:nvPr>
            <p:ph type="subTitle" idx="1"/>
          </p:nvPr>
        </p:nvSpPr>
        <p:spPr>
          <a:xfrm>
            <a:off x="1723500" y="4423458"/>
            <a:ext cx="2579077" cy="1076178"/>
          </a:xfrm>
        </p:spPr>
        <p:txBody>
          <a:bodyPr vert="horz" lIns="91440" tIns="45720" rIns="91440" bIns="45720" rtlCol="0" anchor="t">
            <a:normAutofit/>
          </a:bodyPr>
          <a:lstStyle/>
          <a:p>
            <a:r>
              <a:rPr lang="ru-RU" sz="2000" dirty="0" smtClean="0">
                <a:solidFill>
                  <a:schemeClr val="bg1"/>
                </a:solidFill>
              </a:rPr>
              <a:t>Преподаватель </a:t>
            </a:r>
            <a:r>
              <a:rPr lang="ru-RU" sz="2000" dirty="0" err="1" smtClean="0">
                <a:solidFill>
                  <a:schemeClr val="bg1"/>
                </a:solidFill>
              </a:rPr>
              <a:t>А.Н.Могилевская</a:t>
            </a:r>
            <a:endParaRPr lang="ru-RU" sz="2000" dirty="0">
              <a:solidFill>
                <a:schemeClr val="bg1"/>
              </a:solidFill>
            </a:endParaRPr>
          </a:p>
        </p:txBody>
      </p:sp>
      <p:pic>
        <p:nvPicPr>
          <p:cNvPr id="4" name="Picture 3">
            <a:extLst>
              <a:ext uri="{FF2B5EF4-FFF2-40B4-BE49-F238E27FC236}">
                <a16:creationId xmlns:a16="http://schemas.microsoft.com/office/drawing/2014/main" xmlns="" id="{5932312F-91DD-11CD-9010-823E7D7CA05F}"/>
              </a:ext>
            </a:extLst>
          </p:cNvPr>
          <p:cNvPicPr>
            <a:picLocks noChangeAspect="1"/>
          </p:cNvPicPr>
          <p:nvPr/>
        </p:nvPicPr>
        <p:blipFill rotWithShape="1">
          <a:blip r:embed="rId2"/>
          <a:srcRect l="12125" r="26375" b="4"/>
          <a:stretch/>
        </p:blipFill>
        <p:spPr>
          <a:xfrm>
            <a:off x="6096001" y="10"/>
            <a:ext cx="6096000" cy="6857990"/>
          </a:xfrm>
          <a:prstGeom prst="rect">
            <a:avLst/>
          </a:prstGeom>
        </p:spPr>
      </p:pic>
      <p:sp>
        <p:nvSpPr>
          <p:cNvPr id="5" name="TextBox 4">
            <a:extLst>
              <a:ext uri="{FF2B5EF4-FFF2-40B4-BE49-F238E27FC236}">
                <a16:creationId xmlns:a16="http://schemas.microsoft.com/office/drawing/2014/main" xmlns="" id="{1AA67C2A-02DC-AAEA-10E1-E1C21E1B72C4}"/>
              </a:ext>
            </a:extLst>
          </p:cNvPr>
          <p:cNvSpPr txBox="1"/>
          <p:nvPr/>
        </p:nvSpPr>
        <p:spPr>
          <a:xfrm>
            <a:off x="1637818" y="1483489"/>
            <a:ext cx="2743200"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chemeClr val="bg1"/>
                </a:solidFill>
                <a:latin typeface="Times New Roman"/>
                <a:ea typeface="tahoma"/>
                <a:cs typeface="tahoma"/>
              </a:rPr>
              <a:t>ФГБОУ ВО </a:t>
            </a:r>
            <a:r>
              <a:rPr lang="en-US" dirty="0" err="1">
                <a:solidFill>
                  <a:schemeClr val="bg1"/>
                </a:solidFill>
                <a:latin typeface="Times New Roman"/>
                <a:ea typeface="tahoma"/>
                <a:cs typeface="tahoma"/>
              </a:rPr>
              <a:t>КрасГМУ</a:t>
            </a:r>
            <a:r>
              <a:rPr lang="en-US" dirty="0">
                <a:solidFill>
                  <a:schemeClr val="bg1"/>
                </a:solidFill>
                <a:latin typeface="Times New Roman"/>
                <a:ea typeface="tahoma"/>
                <a:cs typeface="tahoma"/>
              </a:rPr>
              <a:t> </a:t>
            </a:r>
            <a:r>
              <a:rPr lang="en-US" dirty="0" err="1">
                <a:solidFill>
                  <a:schemeClr val="bg1"/>
                </a:solidFill>
                <a:latin typeface="Times New Roman"/>
                <a:ea typeface="tahoma"/>
                <a:cs typeface="tahoma"/>
              </a:rPr>
              <a:t>им</a:t>
            </a:r>
            <a:r>
              <a:rPr lang="en-US" dirty="0">
                <a:solidFill>
                  <a:schemeClr val="bg1"/>
                </a:solidFill>
                <a:latin typeface="Times New Roman"/>
                <a:ea typeface="tahoma"/>
                <a:cs typeface="tahoma"/>
              </a:rPr>
              <a:t>. </a:t>
            </a:r>
            <a:r>
              <a:rPr lang="en-US" dirty="0" err="1">
                <a:solidFill>
                  <a:schemeClr val="bg1"/>
                </a:solidFill>
                <a:latin typeface="Times New Roman"/>
                <a:ea typeface="tahoma"/>
                <a:cs typeface="tahoma"/>
              </a:rPr>
              <a:t>проф</a:t>
            </a:r>
            <a:r>
              <a:rPr lang="en-US" dirty="0">
                <a:solidFill>
                  <a:schemeClr val="bg1"/>
                </a:solidFill>
                <a:latin typeface="Times New Roman"/>
                <a:ea typeface="tahoma"/>
                <a:cs typeface="tahoma"/>
              </a:rPr>
              <a:t>. </a:t>
            </a:r>
            <a:r>
              <a:rPr lang="en-US" dirty="0" err="1">
                <a:solidFill>
                  <a:schemeClr val="bg1"/>
                </a:solidFill>
                <a:latin typeface="Times New Roman"/>
                <a:ea typeface="tahoma"/>
                <a:cs typeface="tahoma"/>
              </a:rPr>
              <a:t>В.Ф.Войно-Ясенецкого</a:t>
            </a:r>
            <a:r>
              <a:rPr lang="en-US" dirty="0">
                <a:solidFill>
                  <a:schemeClr val="bg1"/>
                </a:solidFill>
                <a:latin typeface="Times New Roman"/>
                <a:ea typeface="tahoma"/>
                <a:cs typeface="tahoma"/>
              </a:rPr>
              <a:t> </a:t>
            </a:r>
            <a:r>
              <a:rPr lang="en-US" dirty="0" err="1">
                <a:solidFill>
                  <a:schemeClr val="bg1"/>
                </a:solidFill>
                <a:latin typeface="Times New Roman"/>
                <a:ea typeface="tahoma"/>
                <a:cs typeface="tahoma"/>
              </a:rPr>
              <a:t>Минздрава</a:t>
            </a:r>
            <a:r>
              <a:rPr lang="en-US" dirty="0">
                <a:solidFill>
                  <a:schemeClr val="bg1"/>
                </a:solidFill>
                <a:latin typeface="Times New Roman"/>
                <a:ea typeface="tahoma"/>
                <a:cs typeface="tahoma"/>
              </a:rPr>
              <a:t> </a:t>
            </a:r>
            <a:r>
              <a:rPr lang="en-US" dirty="0" err="1">
                <a:solidFill>
                  <a:schemeClr val="bg1"/>
                </a:solidFill>
                <a:latin typeface="Times New Roman"/>
                <a:ea typeface="tahoma"/>
                <a:cs typeface="tahoma"/>
              </a:rPr>
              <a:t>России</a:t>
            </a:r>
            <a:endParaRPr lang="en-US" dirty="0" err="1">
              <a:solidFill>
                <a:schemeClr val="bg1"/>
              </a:solidFill>
              <a:latin typeface="Times New Roman"/>
            </a:endParaRPr>
          </a:p>
        </p:txBody>
      </p:sp>
    </p:spTree>
    <p:extLst>
      <p:ext uri="{BB962C8B-B14F-4D97-AF65-F5344CB8AC3E}">
        <p14:creationId xmlns:p14="http://schemas.microsoft.com/office/powerpoint/2010/main" val="1351651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FF9146B-4CCD-4CDB-AB9C-458005307E6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5E1FEFA6-7D4F-4746-AE64-D4D52FE76D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xmlns="" id="{BF8DA3CF-9D4B-403A-9AD4-BB177DAB6C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xmlns="" id="{4F571918-555F-C8EC-7E2A-8CD8B5F4E9CE}"/>
              </a:ext>
            </a:extLst>
          </p:cNvPr>
          <p:cNvSpPr>
            <a:spLocks noGrp="1"/>
          </p:cNvSpPr>
          <p:nvPr>
            <p:ph type="title"/>
          </p:nvPr>
        </p:nvSpPr>
        <p:spPr>
          <a:xfrm>
            <a:off x="1275143" y="1260882"/>
            <a:ext cx="9486901" cy="1010088"/>
          </a:xfrm>
        </p:spPr>
        <p:txBody>
          <a:bodyPr anchor="b">
            <a:normAutofit/>
          </a:bodyPr>
          <a:lstStyle/>
          <a:p>
            <a:pPr algn="ctr"/>
            <a:r>
              <a:rPr lang="ru-RU" dirty="0">
                <a:latin typeface="Times New Roman"/>
                <a:cs typeface="Times New Roman"/>
              </a:rPr>
              <a:t>НЕВРОЗОПОДОБНАЯ ФОРМА ШИЗОФРЕНИИ</a:t>
            </a:r>
          </a:p>
          <a:p>
            <a:pPr algn="ctr"/>
            <a:endParaRPr lang="ru-RU" dirty="0"/>
          </a:p>
        </p:txBody>
      </p:sp>
      <p:sp>
        <p:nvSpPr>
          <p:cNvPr id="3" name="Объект 2">
            <a:extLst>
              <a:ext uri="{FF2B5EF4-FFF2-40B4-BE49-F238E27FC236}">
                <a16:creationId xmlns:a16="http://schemas.microsoft.com/office/drawing/2014/main" xmlns="" id="{62340748-69CE-FE13-6FA3-ED38917AEDBD}"/>
              </a:ext>
            </a:extLst>
          </p:cNvPr>
          <p:cNvSpPr>
            <a:spLocks noGrp="1"/>
          </p:cNvSpPr>
          <p:nvPr>
            <p:ph idx="1"/>
          </p:nvPr>
        </p:nvSpPr>
        <p:spPr>
          <a:xfrm>
            <a:off x="1371600" y="2206257"/>
            <a:ext cx="9486901" cy="3540642"/>
          </a:xfrm>
        </p:spPr>
        <p:txBody>
          <a:bodyPr vert="horz" lIns="91440" tIns="45720" rIns="91440" bIns="45720" rtlCol="0" anchor="t">
            <a:normAutofit/>
          </a:bodyPr>
          <a:lstStyle/>
          <a:p>
            <a:pPr algn="just"/>
            <a:r>
              <a:rPr lang="ru-RU" dirty="0" err="1">
                <a:latin typeface="Times New Roman"/>
                <a:cs typeface="Times New Roman"/>
              </a:rPr>
              <a:t>Неврозоподобная</a:t>
            </a:r>
            <a:r>
              <a:rPr lang="ru-RU" dirty="0">
                <a:latin typeface="Times New Roman"/>
                <a:cs typeface="Times New Roman"/>
              </a:rPr>
              <a:t> (псевдоневротическая) форма шизофрения (F21.3) имеет невротическую симптоматику — в ней присутствуют фобии, навязчивости, </a:t>
            </a:r>
            <a:r>
              <a:rPr lang="ru-RU" dirty="0" err="1">
                <a:latin typeface="Times New Roman"/>
                <a:cs typeface="Times New Roman"/>
              </a:rPr>
              <a:t>субдепрессия</a:t>
            </a:r>
            <a:r>
              <a:rPr lang="ru-RU" dirty="0">
                <a:latin typeface="Times New Roman"/>
                <a:cs typeface="Times New Roman"/>
              </a:rPr>
              <a:t>, ипохондрия. Отличительной чертой от невротического состояния является алогичность навязчивостей или, иными словами, бреда. Иррациональность мышления и эмоциональных реакций в клинической картине присутствуют. Психотические эпизоды могут сопровождаться обманами восприятия.</a:t>
            </a:r>
            <a:endParaRPr lang="ru-RU"/>
          </a:p>
        </p:txBody>
      </p:sp>
    </p:spTree>
    <p:extLst>
      <p:ext uri="{BB962C8B-B14F-4D97-AF65-F5344CB8AC3E}">
        <p14:creationId xmlns:p14="http://schemas.microsoft.com/office/powerpoint/2010/main" val="241132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FF9146B-4CCD-4CDB-AB9C-458005307E6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5E1FEFA6-7D4F-4746-AE64-D4D52FE76D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xmlns="" id="{BF8DA3CF-9D4B-403A-9AD4-BB177DAB6C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xmlns="" id="{3728218E-227F-0482-FF67-1833BC781CA7}"/>
              </a:ext>
            </a:extLst>
          </p:cNvPr>
          <p:cNvSpPr>
            <a:spLocks noGrp="1"/>
          </p:cNvSpPr>
          <p:nvPr>
            <p:ph type="title"/>
          </p:nvPr>
        </p:nvSpPr>
        <p:spPr>
          <a:xfrm>
            <a:off x="1371599" y="1010097"/>
            <a:ext cx="9486901" cy="1010088"/>
          </a:xfrm>
        </p:spPr>
        <p:txBody>
          <a:bodyPr anchor="b">
            <a:normAutofit/>
          </a:bodyPr>
          <a:lstStyle/>
          <a:p>
            <a:pPr algn="ctr"/>
            <a:r>
              <a:rPr lang="ru-RU" dirty="0">
                <a:latin typeface="Times New Roman"/>
                <a:cs typeface="Times New Roman"/>
              </a:rPr>
              <a:t>ЛАТЕНТНАЯ ФОРМА ШИЗОФРЕНИИ</a:t>
            </a:r>
          </a:p>
          <a:p>
            <a:pPr algn="ctr"/>
            <a:endParaRPr lang="ru-RU" dirty="0"/>
          </a:p>
        </p:txBody>
      </p:sp>
      <p:sp>
        <p:nvSpPr>
          <p:cNvPr id="3" name="Объект 2">
            <a:extLst>
              <a:ext uri="{FF2B5EF4-FFF2-40B4-BE49-F238E27FC236}">
                <a16:creationId xmlns:a16="http://schemas.microsoft.com/office/drawing/2014/main" xmlns="" id="{2DE3CAB6-445A-3C59-6D98-2B61090F7B0B}"/>
              </a:ext>
            </a:extLst>
          </p:cNvPr>
          <p:cNvSpPr>
            <a:spLocks noGrp="1"/>
          </p:cNvSpPr>
          <p:nvPr>
            <p:ph idx="1"/>
          </p:nvPr>
        </p:nvSpPr>
        <p:spPr>
          <a:xfrm>
            <a:off x="1371600" y="2206257"/>
            <a:ext cx="9486901" cy="3540642"/>
          </a:xfrm>
        </p:spPr>
        <p:txBody>
          <a:bodyPr vert="horz" lIns="91440" tIns="45720" rIns="91440" bIns="45720" rtlCol="0" anchor="t">
            <a:normAutofit/>
          </a:bodyPr>
          <a:lstStyle/>
          <a:p>
            <a:pPr algn="just"/>
            <a:r>
              <a:rPr lang="ru-RU" dirty="0">
                <a:latin typeface="Times New Roman"/>
                <a:cs typeface="Times New Roman"/>
              </a:rPr>
              <a:t>Латентная форма шизофрении (F21.1) представляет собой продромальную (трудно различимую, начальную) стадию эндогенного психоза. В связи с отсутствием психотической симптоматики, данная форма шизофрении не имеет четких критериев для разграничения с шизоидным расстройством личности.</a:t>
            </a:r>
            <a:endParaRPr lang="ru-RU">
              <a:latin typeface="Times New Roman"/>
              <a:cs typeface="Times New Roman"/>
            </a:endParaRPr>
          </a:p>
        </p:txBody>
      </p:sp>
    </p:spTree>
    <p:extLst>
      <p:ext uri="{BB962C8B-B14F-4D97-AF65-F5344CB8AC3E}">
        <p14:creationId xmlns:p14="http://schemas.microsoft.com/office/powerpoint/2010/main" val="1906321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FF9146B-4CCD-4CDB-AB9C-458005307E6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5E1FEFA6-7D4F-4746-AE64-D4D52FE76D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xmlns="" id="{BF8DA3CF-9D4B-403A-9AD4-BB177DAB6C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xmlns="" id="{43B61A54-1BDD-BEA6-7277-D1291E875D2C}"/>
              </a:ext>
            </a:extLst>
          </p:cNvPr>
          <p:cNvSpPr>
            <a:spLocks noGrp="1"/>
          </p:cNvSpPr>
          <p:nvPr>
            <p:ph type="title"/>
          </p:nvPr>
        </p:nvSpPr>
        <p:spPr>
          <a:xfrm>
            <a:off x="1197979" y="1116198"/>
            <a:ext cx="10084926" cy="1010088"/>
          </a:xfrm>
        </p:spPr>
        <p:txBody>
          <a:bodyPr vert="horz" lIns="91440" tIns="45720" rIns="91440" bIns="45720" rtlCol="0" anchor="b">
            <a:noAutofit/>
          </a:bodyPr>
          <a:lstStyle/>
          <a:p>
            <a:pPr algn="ctr"/>
            <a:endParaRPr lang="ru-RU"/>
          </a:p>
          <a:p>
            <a:pPr algn="ctr"/>
            <a:r>
              <a:rPr lang="ru-RU" sz="3100" dirty="0">
                <a:latin typeface="Times New Roman"/>
                <a:cs typeface="Times New Roman"/>
              </a:rPr>
              <a:t>СЕВДОПСИХОПАТИЧЕСКАЯ ФОРМА ШИЗОФРЕНИИ</a:t>
            </a:r>
          </a:p>
          <a:p>
            <a:endParaRPr lang="ru-RU" dirty="0"/>
          </a:p>
        </p:txBody>
      </p:sp>
      <p:sp>
        <p:nvSpPr>
          <p:cNvPr id="3" name="Объект 2">
            <a:extLst>
              <a:ext uri="{FF2B5EF4-FFF2-40B4-BE49-F238E27FC236}">
                <a16:creationId xmlns:a16="http://schemas.microsoft.com/office/drawing/2014/main" xmlns="" id="{6AC31931-9078-000F-4E36-12DA817D5752}"/>
              </a:ext>
            </a:extLst>
          </p:cNvPr>
          <p:cNvSpPr>
            <a:spLocks noGrp="1"/>
          </p:cNvSpPr>
          <p:nvPr>
            <p:ph idx="1"/>
          </p:nvPr>
        </p:nvSpPr>
        <p:spPr>
          <a:xfrm>
            <a:off x="1371600" y="2206257"/>
            <a:ext cx="9486901" cy="3540642"/>
          </a:xfrm>
        </p:spPr>
        <p:txBody>
          <a:bodyPr vert="horz" lIns="91440" tIns="45720" rIns="91440" bIns="45720" rtlCol="0" anchor="t">
            <a:normAutofit/>
          </a:bodyPr>
          <a:lstStyle/>
          <a:p>
            <a:pPr algn="just"/>
            <a:r>
              <a:rPr lang="ru-RU" dirty="0">
                <a:latin typeface="Times New Roman"/>
                <a:cs typeface="Times New Roman"/>
              </a:rPr>
              <a:t>Эндогенный характер </a:t>
            </a:r>
            <a:r>
              <a:rPr lang="ru-RU" dirty="0" err="1">
                <a:latin typeface="Times New Roman"/>
                <a:cs typeface="Times New Roman"/>
              </a:rPr>
              <a:t>псевдопсихопатической</a:t>
            </a:r>
            <a:r>
              <a:rPr lang="ru-RU" dirty="0">
                <a:latin typeface="Times New Roman"/>
                <a:cs typeface="Times New Roman"/>
              </a:rPr>
              <a:t> (</a:t>
            </a:r>
            <a:r>
              <a:rPr lang="ru-RU" dirty="0" err="1">
                <a:latin typeface="Times New Roman"/>
                <a:cs typeface="Times New Roman"/>
              </a:rPr>
              <a:t>психопатоподобной</a:t>
            </a:r>
            <a:r>
              <a:rPr lang="ru-RU" dirty="0">
                <a:latin typeface="Times New Roman"/>
                <a:cs typeface="Times New Roman"/>
              </a:rPr>
              <a:t>) шизофрении позволяет отличить психоз от расстройства личности. Чаще всего клиническая картина напоминает шизоидную, неустойчивую, истерическую или эпилептоидную психопатию. При развитии заболевания, в отличие от «классических» абулии и апатии, развивается интерес к странным хобби.</a:t>
            </a:r>
            <a:endParaRPr lang="ru-RU"/>
          </a:p>
        </p:txBody>
      </p:sp>
    </p:spTree>
    <p:extLst>
      <p:ext uri="{BB962C8B-B14F-4D97-AF65-F5344CB8AC3E}">
        <p14:creationId xmlns:p14="http://schemas.microsoft.com/office/powerpoint/2010/main" val="1343917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FF9146B-4CCD-4CDB-AB9C-458005307E6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5E1FEFA6-7D4F-4746-AE64-D4D52FE76D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xmlns="" id="{BF8DA3CF-9D4B-403A-9AD4-BB177DAB6C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xmlns="" id="{C392E358-76E3-1C0D-8848-0EBC0CBBE467}"/>
              </a:ext>
            </a:extLst>
          </p:cNvPr>
          <p:cNvSpPr>
            <a:spLocks noGrp="1"/>
          </p:cNvSpPr>
          <p:nvPr>
            <p:ph type="title"/>
          </p:nvPr>
        </p:nvSpPr>
        <p:spPr>
          <a:xfrm>
            <a:off x="1352308" y="1212654"/>
            <a:ext cx="9486901" cy="1010088"/>
          </a:xfrm>
        </p:spPr>
        <p:txBody>
          <a:bodyPr anchor="b">
            <a:normAutofit/>
          </a:bodyPr>
          <a:lstStyle/>
          <a:p>
            <a:pPr algn="ctr"/>
            <a:r>
              <a:rPr lang="ru-RU" dirty="0"/>
              <a:t>«</a:t>
            </a:r>
            <a:r>
              <a:rPr lang="ru-RU" dirty="0">
                <a:latin typeface="Times New Roman"/>
                <a:cs typeface="Times New Roman"/>
              </a:rPr>
              <a:t>БЕДНАЯ СИМПТОМАМИ» ФОРМА ШИЗОФРЕНИИ</a:t>
            </a:r>
          </a:p>
          <a:p>
            <a:pPr algn="ctr"/>
            <a:endParaRPr lang="ru-RU" dirty="0"/>
          </a:p>
        </p:txBody>
      </p:sp>
      <p:sp>
        <p:nvSpPr>
          <p:cNvPr id="3" name="Объект 2">
            <a:extLst>
              <a:ext uri="{FF2B5EF4-FFF2-40B4-BE49-F238E27FC236}">
                <a16:creationId xmlns:a16="http://schemas.microsoft.com/office/drawing/2014/main" xmlns="" id="{23D5D3F9-CD37-DE6C-6A2E-35BEF8ED3430}"/>
              </a:ext>
            </a:extLst>
          </p:cNvPr>
          <p:cNvSpPr>
            <a:spLocks noGrp="1"/>
          </p:cNvSpPr>
          <p:nvPr>
            <p:ph idx="1"/>
          </p:nvPr>
        </p:nvSpPr>
        <p:spPr>
          <a:xfrm>
            <a:off x="1352309" y="2322004"/>
            <a:ext cx="9486901" cy="3540642"/>
          </a:xfrm>
        </p:spPr>
        <p:txBody>
          <a:bodyPr vert="horz" lIns="91440" tIns="45720" rIns="91440" bIns="45720" rtlCol="0" anchor="t">
            <a:normAutofit/>
          </a:bodyPr>
          <a:lstStyle/>
          <a:p>
            <a:pPr algn="just"/>
            <a:r>
              <a:rPr lang="ru-RU" dirty="0">
                <a:latin typeface="Times New Roman"/>
                <a:cs typeface="Times New Roman"/>
              </a:rPr>
              <a:t>«Бедная симптомами» форма шизофрении (F21.5) характеризуется постепенным развитием аутизма. И хотя такой человек социально адаптируется, его психические функции снижаются вплоть до симбиотического сосуществования с опекунами или родителями. В личности на первый план выступают нарушения настроения (депрессия, ипохондрия), движения и мимика приобретают вялый характер, беднеет речь.</a:t>
            </a:r>
            <a:endParaRPr lang="ru-RU"/>
          </a:p>
        </p:txBody>
      </p:sp>
    </p:spTree>
    <p:extLst>
      <p:ext uri="{BB962C8B-B14F-4D97-AF65-F5344CB8AC3E}">
        <p14:creationId xmlns:p14="http://schemas.microsoft.com/office/powerpoint/2010/main" val="167516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FF9146B-4CCD-4CDB-AB9C-458005307E6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5E1FEFA6-7D4F-4746-AE64-D4D52FE76D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xmlns="" id="{BF8DA3CF-9D4B-403A-9AD4-BB177DAB6C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xmlns="" id="{1CEBC5BE-F6F4-2BA8-0A38-572F0EF24BF5}"/>
              </a:ext>
            </a:extLst>
          </p:cNvPr>
          <p:cNvSpPr>
            <a:spLocks noGrp="1"/>
          </p:cNvSpPr>
          <p:nvPr>
            <p:ph type="title"/>
          </p:nvPr>
        </p:nvSpPr>
        <p:spPr>
          <a:xfrm>
            <a:off x="1352308" y="711084"/>
            <a:ext cx="9486901" cy="1010088"/>
          </a:xfrm>
        </p:spPr>
        <p:txBody>
          <a:bodyPr anchor="b">
            <a:normAutofit/>
          </a:bodyPr>
          <a:lstStyle/>
          <a:p>
            <a:pPr algn="ctr"/>
            <a:r>
              <a:rPr lang="ru-RU" dirty="0">
                <a:latin typeface="Times New Roman"/>
                <a:cs typeface="Times New Roman"/>
              </a:rPr>
              <a:t>ВЯЛОТЕКУЩАЯ ФОРМА ШИЗОФРЕНИИ</a:t>
            </a:r>
          </a:p>
          <a:p>
            <a:pPr algn="ctr"/>
            <a:endParaRPr lang="ru-RU" dirty="0"/>
          </a:p>
        </p:txBody>
      </p:sp>
      <p:sp>
        <p:nvSpPr>
          <p:cNvPr id="3" name="Объект 2">
            <a:extLst>
              <a:ext uri="{FF2B5EF4-FFF2-40B4-BE49-F238E27FC236}">
                <a16:creationId xmlns:a16="http://schemas.microsoft.com/office/drawing/2014/main" xmlns="" id="{FC2233F6-BBE1-6CBE-4D52-97D8E9DEF2DE}"/>
              </a:ext>
            </a:extLst>
          </p:cNvPr>
          <p:cNvSpPr>
            <a:spLocks noGrp="1"/>
          </p:cNvSpPr>
          <p:nvPr>
            <p:ph idx="1"/>
          </p:nvPr>
        </p:nvSpPr>
        <p:spPr>
          <a:xfrm>
            <a:off x="725348" y="1212764"/>
            <a:ext cx="10692595" cy="5026058"/>
          </a:xfrm>
        </p:spPr>
        <p:txBody>
          <a:bodyPr vert="horz" lIns="91440" tIns="45720" rIns="91440" bIns="45720" rtlCol="0" anchor="t">
            <a:normAutofit fontScale="70000" lnSpcReduction="20000"/>
          </a:bodyPr>
          <a:lstStyle/>
          <a:p>
            <a:pPr marL="0" indent="0" algn="just">
              <a:buNone/>
            </a:pPr>
            <a:r>
              <a:rPr lang="ru-RU" dirty="0">
                <a:latin typeface="Times New Roman"/>
                <a:cs typeface="Times New Roman"/>
              </a:rPr>
              <a:t>Вялотекущая шизофрения является сложной для выявления формой, носит хронический характер, по типу течения — с колебаниями. Психотическое состояние представляет собой комплекс личностных расстройств, схожих с простой формой шизофрении, шизоидной или параноидальной психопатологией. Помимо этого, нередко можно наблюдать истерические, обсессивно-</a:t>
            </a:r>
            <a:r>
              <a:rPr lang="ru-RU" dirty="0" err="1">
                <a:latin typeface="Times New Roman"/>
                <a:cs typeface="Times New Roman"/>
              </a:rPr>
              <a:t>фобические</a:t>
            </a:r>
            <a:r>
              <a:rPr lang="ru-RU" dirty="0">
                <a:latin typeface="Times New Roman"/>
                <a:cs typeface="Times New Roman"/>
              </a:rPr>
              <a:t>, </a:t>
            </a:r>
            <a:r>
              <a:rPr lang="ru-RU" dirty="0" err="1">
                <a:latin typeface="Times New Roman"/>
                <a:cs typeface="Times New Roman"/>
              </a:rPr>
              <a:t>психопатоподобные</a:t>
            </a:r>
            <a:r>
              <a:rPr lang="ru-RU" dirty="0">
                <a:latin typeface="Times New Roman"/>
                <a:cs typeface="Times New Roman"/>
              </a:rPr>
              <a:t> состояния, состояния деперсонализации. Личностные и поведенческие особенности таких людей могут включать:</a:t>
            </a:r>
            <a:endParaRPr lang="ru-RU">
              <a:latin typeface="Times New Roman"/>
              <a:cs typeface="Times New Roman"/>
            </a:endParaRPr>
          </a:p>
          <a:p>
            <a:pPr algn="just"/>
            <a:r>
              <a:rPr lang="ru-RU" dirty="0">
                <a:latin typeface="Times New Roman"/>
                <a:cs typeface="Times New Roman"/>
              </a:rPr>
              <a:t>эмоциональную отрешенность;</a:t>
            </a:r>
          </a:p>
          <a:p>
            <a:pPr algn="just"/>
            <a:r>
              <a:rPr lang="ru-RU" dirty="0">
                <a:latin typeface="Times New Roman"/>
                <a:cs typeface="Times New Roman"/>
              </a:rPr>
              <a:t>эксцентричное поведение;</a:t>
            </a:r>
          </a:p>
          <a:p>
            <a:pPr algn="just"/>
            <a:r>
              <a:rPr lang="ru-RU" dirty="0">
                <a:latin typeface="Times New Roman"/>
                <a:cs typeface="Times New Roman"/>
              </a:rPr>
              <a:t>необычные философско-религиозные убеждения;</a:t>
            </a:r>
          </a:p>
          <a:p>
            <a:pPr algn="just"/>
            <a:r>
              <a:rPr lang="ru-RU" dirty="0">
                <a:latin typeface="Times New Roman"/>
                <a:cs typeface="Times New Roman"/>
              </a:rPr>
              <a:t>асоциальное поведение;</a:t>
            </a:r>
          </a:p>
          <a:p>
            <a:pPr algn="just"/>
            <a:r>
              <a:rPr lang="ru-RU" dirty="0">
                <a:latin typeface="Times New Roman"/>
                <a:cs typeface="Times New Roman"/>
              </a:rPr>
              <a:t>параноидные идеи;</a:t>
            </a:r>
          </a:p>
          <a:p>
            <a:pPr algn="just"/>
            <a:r>
              <a:rPr lang="ru-RU" dirty="0">
                <a:latin typeface="Times New Roman"/>
                <a:cs typeface="Times New Roman"/>
              </a:rPr>
              <a:t>навязчивые размышления;</a:t>
            </a:r>
          </a:p>
          <a:p>
            <a:pPr algn="just"/>
            <a:r>
              <a:rPr lang="ru-RU" dirty="0">
                <a:latin typeface="Times New Roman"/>
                <a:cs typeface="Times New Roman"/>
              </a:rPr>
              <a:t>необычное восприятие реальности;</a:t>
            </a:r>
          </a:p>
          <a:p>
            <a:pPr algn="just"/>
            <a:r>
              <a:rPr lang="ru-RU" dirty="0">
                <a:latin typeface="Times New Roman"/>
                <a:cs typeface="Times New Roman"/>
              </a:rPr>
              <a:t>соматосенсорные иллюзии;</a:t>
            </a:r>
          </a:p>
          <a:p>
            <a:pPr algn="just"/>
            <a:r>
              <a:rPr lang="ru-RU" dirty="0">
                <a:latin typeface="Times New Roman"/>
                <a:cs typeface="Times New Roman"/>
              </a:rPr>
              <a:t>стереотипное мышление;</a:t>
            </a:r>
          </a:p>
          <a:p>
            <a:pPr algn="just"/>
            <a:r>
              <a:rPr lang="ru-RU" dirty="0">
                <a:latin typeface="Times New Roman"/>
                <a:cs typeface="Times New Roman"/>
              </a:rPr>
              <a:t>необычную речь;</a:t>
            </a:r>
          </a:p>
          <a:p>
            <a:pPr algn="just"/>
            <a:r>
              <a:rPr lang="ru-RU" dirty="0" err="1">
                <a:latin typeface="Times New Roman"/>
                <a:cs typeface="Times New Roman"/>
              </a:rPr>
              <a:t>квазипсихотические</a:t>
            </a:r>
            <a:r>
              <a:rPr lang="ru-RU" dirty="0">
                <a:latin typeface="Times New Roman"/>
                <a:cs typeface="Times New Roman"/>
              </a:rPr>
              <a:t> эпизоды с обманами восприятия.</a:t>
            </a:r>
          </a:p>
          <a:p>
            <a:endParaRPr lang="ru-RU" dirty="0"/>
          </a:p>
        </p:txBody>
      </p:sp>
    </p:spTree>
    <p:extLst>
      <p:ext uri="{BB962C8B-B14F-4D97-AF65-F5344CB8AC3E}">
        <p14:creationId xmlns:p14="http://schemas.microsoft.com/office/powerpoint/2010/main" val="2678616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FF9146B-4CCD-4CDB-AB9C-458005307E6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5E1FEFA6-7D4F-4746-AE64-D4D52FE76D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xmlns="" id="{BF8DA3CF-9D4B-403A-9AD4-BB177DAB6C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xmlns="" id="{650B5F38-34E3-6364-2802-4CAF0AA97BAB}"/>
              </a:ext>
            </a:extLst>
          </p:cNvPr>
          <p:cNvSpPr>
            <a:spLocks noGrp="1"/>
          </p:cNvSpPr>
          <p:nvPr>
            <p:ph type="title"/>
          </p:nvPr>
        </p:nvSpPr>
        <p:spPr>
          <a:xfrm>
            <a:off x="1352308" y="855768"/>
            <a:ext cx="9486901" cy="1010088"/>
          </a:xfrm>
        </p:spPr>
        <p:txBody>
          <a:bodyPr anchor="b">
            <a:normAutofit/>
          </a:bodyPr>
          <a:lstStyle/>
          <a:p>
            <a:pPr algn="ctr"/>
            <a:r>
              <a:rPr lang="ru-RU" dirty="0">
                <a:latin typeface="Times New Roman"/>
                <a:cs typeface="Times New Roman"/>
              </a:rPr>
              <a:t>ПОДРОСТКОВАЯ ФОРМА ШИЗОФРЕНИИ</a:t>
            </a:r>
          </a:p>
          <a:p>
            <a:pPr algn="ctr"/>
            <a:endParaRPr lang="ru-RU" dirty="0"/>
          </a:p>
        </p:txBody>
      </p:sp>
      <p:sp>
        <p:nvSpPr>
          <p:cNvPr id="3" name="Объект 2">
            <a:extLst>
              <a:ext uri="{FF2B5EF4-FFF2-40B4-BE49-F238E27FC236}">
                <a16:creationId xmlns:a16="http://schemas.microsoft.com/office/drawing/2014/main" xmlns="" id="{006C512C-C963-4585-FEE2-965681965242}"/>
              </a:ext>
            </a:extLst>
          </p:cNvPr>
          <p:cNvSpPr>
            <a:spLocks noGrp="1"/>
          </p:cNvSpPr>
          <p:nvPr>
            <p:ph idx="1"/>
          </p:nvPr>
        </p:nvSpPr>
        <p:spPr>
          <a:xfrm>
            <a:off x="1082233" y="1859016"/>
            <a:ext cx="9486901" cy="3540642"/>
          </a:xfrm>
        </p:spPr>
        <p:txBody>
          <a:bodyPr vert="horz" lIns="91440" tIns="45720" rIns="91440" bIns="45720" rtlCol="0" anchor="t">
            <a:normAutofit fontScale="85000" lnSpcReduction="10000"/>
          </a:bodyPr>
          <a:lstStyle/>
          <a:p>
            <a:pPr algn="just"/>
            <a:r>
              <a:rPr lang="ru-RU" dirty="0">
                <a:latin typeface="Times New Roman"/>
                <a:cs typeface="Times New Roman"/>
              </a:rPr>
              <a:t>Детская или подростковая форма шизофрении (F20.8xx3) вызывает интерес у западных и отечественных психиатров с конца XIX века. В частности, большой вклад в изучение данной формы внесли: Э. </a:t>
            </a:r>
            <a:r>
              <a:rPr lang="ru-RU" dirty="0" err="1">
                <a:latin typeface="Times New Roman"/>
                <a:cs typeface="Times New Roman"/>
              </a:rPr>
              <a:t>Блейлер</a:t>
            </a:r>
            <a:r>
              <a:rPr lang="ru-RU" dirty="0">
                <a:latin typeface="Times New Roman"/>
                <a:cs typeface="Times New Roman"/>
              </a:rPr>
              <a:t>, Э. </a:t>
            </a:r>
            <a:r>
              <a:rPr lang="ru-RU" dirty="0" err="1">
                <a:latin typeface="Times New Roman"/>
                <a:cs typeface="Times New Roman"/>
              </a:rPr>
              <a:t>Крепелин</a:t>
            </a:r>
            <a:r>
              <a:rPr lang="ru-RU" dirty="0">
                <a:latin typeface="Times New Roman"/>
                <a:cs typeface="Times New Roman"/>
              </a:rPr>
              <a:t>, Ф. Бромберг, Л. </a:t>
            </a:r>
            <a:r>
              <a:rPr lang="ru-RU" dirty="0" err="1">
                <a:latin typeface="Times New Roman"/>
                <a:cs typeface="Times New Roman"/>
              </a:rPr>
              <a:t>Каннер</a:t>
            </a:r>
            <a:r>
              <a:rPr lang="ru-RU" dirty="0">
                <a:latin typeface="Times New Roman"/>
                <a:cs typeface="Times New Roman"/>
              </a:rPr>
              <a:t>, Ю. Рик, К. </a:t>
            </a:r>
            <a:r>
              <a:rPr lang="ru-RU" dirty="0" err="1">
                <a:latin typeface="Times New Roman"/>
                <a:cs typeface="Times New Roman"/>
              </a:rPr>
              <a:t>Калбаум</a:t>
            </a:r>
            <a:r>
              <a:rPr lang="ru-RU" dirty="0">
                <a:latin typeface="Times New Roman"/>
                <a:cs typeface="Times New Roman"/>
              </a:rPr>
              <a:t>, К. </a:t>
            </a:r>
            <a:r>
              <a:rPr lang="ru-RU" dirty="0" err="1">
                <a:latin typeface="Times New Roman"/>
                <a:cs typeface="Times New Roman"/>
              </a:rPr>
              <a:t>Понитц</a:t>
            </a:r>
            <a:r>
              <a:rPr lang="ru-RU" dirty="0">
                <a:latin typeface="Times New Roman"/>
                <a:cs typeface="Times New Roman"/>
              </a:rPr>
              <a:t>, Т. </a:t>
            </a:r>
            <a:r>
              <a:rPr lang="ru-RU" dirty="0" err="1">
                <a:latin typeface="Times New Roman"/>
                <a:cs typeface="Times New Roman"/>
              </a:rPr>
              <a:t>Хеллер</a:t>
            </a:r>
            <a:r>
              <a:rPr lang="ru-RU" dirty="0">
                <a:latin typeface="Times New Roman"/>
                <a:cs typeface="Times New Roman"/>
              </a:rPr>
              <a:t>, Н. Данилло, А. Бернштейн, Г. Сухарева). На сегодняшний день существует немало работ и исследований, посвященных данной психопатологии, вплоть до описания очень редких случаев эндогенного психоза в самом раннем возрасте.</a:t>
            </a:r>
            <a:endParaRPr lang="ru-RU"/>
          </a:p>
          <a:p>
            <a:pPr algn="just"/>
            <a:r>
              <a:rPr lang="ru-RU" dirty="0">
                <a:latin typeface="Times New Roman"/>
                <a:cs typeface="Times New Roman"/>
              </a:rPr>
              <a:t>Детская форма шизофрении манифестирует в раннем возрасте, до 12–15 лет. Картина эндогенного психоза может включать обманы восприятия, бредовые идеи, расстройства мышления, девиантное поведение, неадекватные или сглаженные эмоциональные реакции. Однако в возрасте до 7 лет детская шизофрения выявляется достаточно трудно. Нередко таким детям ставят диагноз аутизм.</a:t>
            </a:r>
          </a:p>
          <a:p>
            <a:endParaRPr lang="ru-RU" dirty="0"/>
          </a:p>
        </p:txBody>
      </p:sp>
    </p:spTree>
    <p:extLst>
      <p:ext uri="{BB962C8B-B14F-4D97-AF65-F5344CB8AC3E}">
        <p14:creationId xmlns:p14="http://schemas.microsoft.com/office/powerpoint/2010/main" val="1658128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FF9146B-4CCD-4CDB-AB9C-458005307E6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5E1FEFA6-7D4F-4746-AE64-D4D52FE76D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xmlns="" id="{BF8DA3CF-9D4B-403A-9AD4-BB177DAB6C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xmlns="" id="{62E4207A-F984-5023-F741-428D7F9966F4}"/>
              </a:ext>
            </a:extLst>
          </p:cNvPr>
          <p:cNvSpPr>
            <a:spLocks noGrp="1"/>
          </p:cNvSpPr>
          <p:nvPr>
            <p:ph type="title"/>
          </p:nvPr>
        </p:nvSpPr>
        <p:spPr>
          <a:xfrm>
            <a:off x="1371599" y="1010097"/>
            <a:ext cx="9486901" cy="1010088"/>
          </a:xfrm>
        </p:spPr>
        <p:txBody>
          <a:bodyPr anchor="b">
            <a:normAutofit/>
          </a:bodyPr>
          <a:lstStyle/>
          <a:p>
            <a:pPr algn="ctr"/>
            <a:r>
              <a:rPr lang="ru-RU" dirty="0">
                <a:latin typeface="Times New Roman"/>
                <a:cs typeface="Times New Roman"/>
              </a:rPr>
              <a:t>РЕЗИСТЕНТНАЯ ФОРМА ШИЗОФРЕНИИ</a:t>
            </a:r>
          </a:p>
          <a:p>
            <a:pPr algn="ctr"/>
            <a:endParaRPr lang="ru-RU" dirty="0"/>
          </a:p>
        </p:txBody>
      </p:sp>
      <p:sp>
        <p:nvSpPr>
          <p:cNvPr id="3" name="Объект 2">
            <a:extLst>
              <a:ext uri="{FF2B5EF4-FFF2-40B4-BE49-F238E27FC236}">
                <a16:creationId xmlns:a16="http://schemas.microsoft.com/office/drawing/2014/main" xmlns="" id="{76D2C60C-9C22-06C7-0CEB-113E0F65C867}"/>
              </a:ext>
            </a:extLst>
          </p:cNvPr>
          <p:cNvSpPr>
            <a:spLocks noGrp="1"/>
          </p:cNvSpPr>
          <p:nvPr>
            <p:ph idx="1"/>
          </p:nvPr>
        </p:nvSpPr>
        <p:spPr>
          <a:xfrm>
            <a:off x="1371600" y="2206257"/>
            <a:ext cx="9486901" cy="3540642"/>
          </a:xfrm>
        </p:spPr>
        <p:txBody>
          <a:bodyPr vert="horz" lIns="91440" tIns="45720" rIns="91440" bIns="45720" rtlCol="0" anchor="t">
            <a:normAutofit/>
          </a:bodyPr>
          <a:lstStyle/>
          <a:p>
            <a:pPr algn="just"/>
            <a:r>
              <a:rPr lang="ru-RU" dirty="0">
                <a:latin typeface="Times New Roman"/>
                <a:cs typeface="Times New Roman"/>
              </a:rPr>
              <a:t>Резистентная форма (F20.xх6) — тип течения шизофрении, который не поддается </a:t>
            </a:r>
            <a:r>
              <a:rPr lang="ru-RU" dirty="0" err="1">
                <a:latin typeface="Times New Roman"/>
                <a:cs typeface="Times New Roman"/>
              </a:rPr>
              <a:t>психофармакотерапии</a:t>
            </a:r>
            <a:r>
              <a:rPr lang="ru-RU" dirty="0">
                <a:latin typeface="Times New Roman"/>
                <a:cs typeface="Times New Roman"/>
              </a:rPr>
              <a:t>. При таком течении заболевания необходимо углубленное обследование, терапия антипсихотиками на протяжении до 2 месяцев. Если такое лечение не приносит результата и психотическая симптоматика сохраняется, собирается консилиум врачей и решается вопрос о применении метода ЭСТ.</a:t>
            </a:r>
            <a:endParaRPr lang="ru-RU"/>
          </a:p>
        </p:txBody>
      </p:sp>
    </p:spTree>
    <p:extLst>
      <p:ext uri="{BB962C8B-B14F-4D97-AF65-F5344CB8AC3E}">
        <p14:creationId xmlns:p14="http://schemas.microsoft.com/office/powerpoint/2010/main" val="1245588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FF9146B-4CCD-4CDB-AB9C-458005307E6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5E1FEFA6-7D4F-4746-AE64-D4D52FE76D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xmlns="" id="{BF8DA3CF-9D4B-403A-9AD4-BB177DAB6C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xmlns="" id="{A259FD85-80E6-6295-63D8-6CBB3F21488C}"/>
              </a:ext>
            </a:extLst>
          </p:cNvPr>
          <p:cNvSpPr>
            <a:spLocks noGrp="1"/>
          </p:cNvSpPr>
          <p:nvPr>
            <p:ph type="title"/>
          </p:nvPr>
        </p:nvSpPr>
        <p:spPr>
          <a:xfrm>
            <a:off x="1371599" y="1010097"/>
            <a:ext cx="9486901" cy="1010088"/>
          </a:xfrm>
        </p:spPr>
        <p:txBody>
          <a:bodyPr anchor="b">
            <a:normAutofit/>
          </a:bodyPr>
          <a:lstStyle/>
          <a:p>
            <a:pPr algn="ctr"/>
            <a:r>
              <a:rPr lang="ru-RU" dirty="0">
                <a:latin typeface="Times New Roman"/>
                <a:cs typeface="Times New Roman"/>
              </a:rPr>
              <a:t>ТИПЫ ТЕЧЕНИЯ ШИЗОФРЕНИИ</a:t>
            </a:r>
          </a:p>
          <a:p>
            <a:pPr algn="ctr"/>
            <a:endParaRPr lang="ru-RU" dirty="0"/>
          </a:p>
        </p:txBody>
      </p:sp>
      <p:sp>
        <p:nvSpPr>
          <p:cNvPr id="3" name="Объект 2">
            <a:extLst>
              <a:ext uri="{FF2B5EF4-FFF2-40B4-BE49-F238E27FC236}">
                <a16:creationId xmlns:a16="http://schemas.microsoft.com/office/drawing/2014/main" xmlns="" id="{DF05F985-199E-A0A6-2B19-D2339B35EB8A}"/>
              </a:ext>
            </a:extLst>
          </p:cNvPr>
          <p:cNvSpPr>
            <a:spLocks noGrp="1"/>
          </p:cNvSpPr>
          <p:nvPr>
            <p:ph idx="1"/>
          </p:nvPr>
        </p:nvSpPr>
        <p:spPr>
          <a:xfrm>
            <a:off x="1371600" y="2206257"/>
            <a:ext cx="9486901" cy="3540642"/>
          </a:xfrm>
        </p:spPr>
        <p:txBody>
          <a:bodyPr vert="horz" lIns="91440" tIns="45720" rIns="91440" bIns="45720" rtlCol="0" anchor="t">
            <a:normAutofit/>
          </a:bodyPr>
          <a:lstStyle/>
          <a:p>
            <a:pPr marL="0" indent="0" algn="just">
              <a:buNone/>
            </a:pPr>
            <a:r>
              <a:rPr lang="ru-RU" dirty="0">
                <a:latin typeface="Times New Roman"/>
                <a:cs typeface="Times New Roman"/>
              </a:rPr>
              <a:t>Выделяют следующие типы течения шизофрении:</a:t>
            </a:r>
            <a:endParaRPr lang="ru-RU">
              <a:latin typeface="Times New Roman"/>
              <a:cs typeface="Times New Roman"/>
            </a:endParaRPr>
          </a:p>
          <a:p>
            <a:pPr algn="just"/>
            <a:r>
              <a:rPr lang="ru-RU" dirty="0">
                <a:latin typeface="Times New Roman"/>
                <a:cs typeface="Times New Roman"/>
              </a:rPr>
              <a:t>непрерывный тип (F20.x0);</a:t>
            </a:r>
          </a:p>
          <a:p>
            <a:pPr algn="just"/>
            <a:r>
              <a:rPr lang="ru-RU" dirty="0">
                <a:latin typeface="Times New Roman"/>
                <a:cs typeface="Times New Roman"/>
              </a:rPr>
              <a:t>эпизодический тип с нарастающим дефектом (F20.x1);</a:t>
            </a:r>
          </a:p>
          <a:p>
            <a:pPr algn="just"/>
            <a:r>
              <a:rPr lang="ru-RU" dirty="0">
                <a:latin typeface="Times New Roman"/>
                <a:cs typeface="Times New Roman"/>
              </a:rPr>
              <a:t>эпизодический тип со стабильным дефектом (F20.x2);</a:t>
            </a:r>
          </a:p>
          <a:p>
            <a:pPr algn="just"/>
            <a:r>
              <a:rPr lang="ru-RU" dirty="0">
                <a:latin typeface="Times New Roman"/>
                <a:cs typeface="Times New Roman"/>
              </a:rPr>
              <a:t>эпизодический </a:t>
            </a:r>
            <a:r>
              <a:rPr lang="ru-RU" dirty="0" err="1">
                <a:latin typeface="Times New Roman"/>
                <a:cs typeface="Times New Roman"/>
              </a:rPr>
              <a:t>ремиттирующий</a:t>
            </a:r>
            <a:r>
              <a:rPr lang="ru-RU" dirty="0">
                <a:latin typeface="Times New Roman"/>
                <a:cs typeface="Times New Roman"/>
              </a:rPr>
              <a:t>, рекуррентный тип (F20.x3);</a:t>
            </a:r>
          </a:p>
          <a:p>
            <a:pPr algn="just"/>
            <a:r>
              <a:rPr lang="ru-RU" dirty="0">
                <a:latin typeface="Times New Roman"/>
                <a:cs typeface="Times New Roman"/>
              </a:rPr>
              <a:t>другой тип (F20.x7);</a:t>
            </a:r>
          </a:p>
          <a:p>
            <a:pPr algn="just"/>
            <a:r>
              <a:rPr lang="ru-RU" dirty="0">
                <a:latin typeface="Times New Roman"/>
                <a:cs typeface="Times New Roman"/>
              </a:rPr>
              <a:t>период наблюдения менее года (F20.x9).</a:t>
            </a:r>
          </a:p>
          <a:p>
            <a:endParaRPr lang="ru-RU" dirty="0"/>
          </a:p>
        </p:txBody>
      </p:sp>
    </p:spTree>
    <p:extLst>
      <p:ext uri="{BB962C8B-B14F-4D97-AF65-F5344CB8AC3E}">
        <p14:creationId xmlns:p14="http://schemas.microsoft.com/office/powerpoint/2010/main" val="2385726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FF9146B-4CCD-4CDB-AB9C-458005307E6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5E1FEFA6-7D4F-4746-AE64-D4D52FE76D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xmlns="" id="{BF8DA3CF-9D4B-403A-9AD4-BB177DAB6C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xmlns="" id="{51CD841C-6CD1-C234-8D41-0A1F9DAC946A}"/>
              </a:ext>
            </a:extLst>
          </p:cNvPr>
          <p:cNvSpPr>
            <a:spLocks noGrp="1"/>
          </p:cNvSpPr>
          <p:nvPr>
            <p:ph type="title"/>
          </p:nvPr>
        </p:nvSpPr>
        <p:spPr>
          <a:xfrm>
            <a:off x="1371599" y="1010097"/>
            <a:ext cx="9486901" cy="1010088"/>
          </a:xfrm>
        </p:spPr>
        <p:txBody>
          <a:bodyPr anchor="b">
            <a:normAutofit/>
          </a:bodyPr>
          <a:lstStyle/>
          <a:p>
            <a:pPr algn="ctr"/>
            <a:endParaRPr lang="ru-RU"/>
          </a:p>
        </p:txBody>
      </p:sp>
      <p:sp>
        <p:nvSpPr>
          <p:cNvPr id="3" name="Объект 2">
            <a:extLst>
              <a:ext uri="{FF2B5EF4-FFF2-40B4-BE49-F238E27FC236}">
                <a16:creationId xmlns:a16="http://schemas.microsoft.com/office/drawing/2014/main" xmlns="" id="{887C334F-FBF6-6E45-1112-CD3D6C7EB787}"/>
              </a:ext>
            </a:extLst>
          </p:cNvPr>
          <p:cNvSpPr>
            <a:spLocks noGrp="1"/>
          </p:cNvSpPr>
          <p:nvPr>
            <p:ph idx="1"/>
          </p:nvPr>
        </p:nvSpPr>
        <p:spPr>
          <a:xfrm>
            <a:off x="1535575" y="1714333"/>
            <a:ext cx="9486901" cy="3540642"/>
          </a:xfrm>
        </p:spPr>
        <p:txBody>
          <a:bodyPr vert="horz" lIns="91440" tIns="45720" rIns="91440" bIns="45720" rtlCol="0" anchor="t">
            <a:normAutofit/>
          </a:bodyPr>
          <a:lstStyle/>
          <a:p>
            <a:pPr marL="0" indent="0" algn="just">
              <a:buNone/>
            </a:pPr>
            <a:r>
              <a:rPr lang="ru-RU" dirty="0">
                <a:latin typeface="Times New Roman"/>
                <a:cs typeface="Times New Roman"/>
              </a:rPr>
              <a:t>Типы шизофрении в соответствии с наблюдаемыми особенностями ремиссии бывают:</a:t>
            </a:r>
            <a:endParaRPr lang="ru-RU"/>
          </a:p>
          <a:p>
            <a:pPr algn="just"/>
            <a:r>
              <a:rPr lang="ru-RU" dirty="0">
                <a:latin typeface="Times New Roman"/>
                <a:cs typeface="Times New Roman"/>
              </a:rPr>
              <a:t>неполная ремиссия (F20.xх4);</a:t>
            </a:r>
          </a:p>
          <a:p>
            <a:pPr algn="just"/>
            <a:r>
              <a:rPr lang="ru-RU" dirty="0">
                <a:latin typeface="Times New Roman"/>
                <a:cs typeface="Times New Roman"/>
              </a:rPr>
              <a:t>полная ремиссия (F20.xх5);</a:t>
            </a:r>
          </a:p>
          <a:p>
            <a:pPr algn="just"/>
            <a:r>
              <a:rPr lang="ru-RU" dirty="0">
                <a:latin typeface="Times New Roman"/>
                <a:cs typeface="Times New Roman"/>
              </a:rPr>
              <a:t>отсутствие ремиссии (F20.xх6);</a:t>
            </a:r>
          </a:p>
          <a:p>
            <a:pPr algn="just"/>
            <a:r>
              <a:rPr lang="ru-RU" dirty="0">
                <a:latin typeface="Times New Roman"/>
                <a:cs typeface="Times New Roman"/>
              </a:rPr>
              <a:t>другой тип ремиссии (F20.xх8);</a:t>
            </a:r>
          </a:p>
          <a:p>
            <a:pPr algn="just"/>
            <a:r>
              <a:rPr lang="ru-RU" dirty="0">
                <a:latin typeface="Times New Roman"/>
                <a:cs typeface="Times New Roman"/>
              </a:rPr>
              <a:t>ремиссия БДУ (F20.xх9).</a:t>
            </a:r>
          </a:p>
          <a:p>
            <a:endParaRPr lang="ru-RU" dirty="0"/>
          </a:p>
        </p:txBody>
      </p:sp>
    </p:spTree>
    <p:extLst>
      <p:ext uri="{BB962C8B-B14F-4D97-AF65-F5344CB8AC3E}">
        <p14:creationId xmlns:p14="http://schemas.microsoft.com/office/powerpoint/2010/main" val="29970676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9E433CB3-EAB2-4842-A1DD-7BC051B5567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Рисунок 4" descr="Изображение выглядит как мужчина, человек, носит, в позе&#10;&#10;Автоматически созданное описание">
            <a:extLst>
              <a:ext uri="{FF2B5EF4-FFF2-40B4-BE49-F238E27FC236}">
                <a16:creationId xmlns:a16="http://schemas.microsoft.com/office/drawing/2014/main" xmlns="" id="{9E239FFA-9DD0-DCE9-A314-528D74994AC3}"/>
              </a:ext>
            </a:extLst>
          </p:cNvPr>
          <p:cNvPicPr>
            <a:picLocks noGrp="1" noChangeAspect="1"/>
          </p:cNvPicPr>
          <p:nvPr>
            <p:ph idx="1"/>
          </p:nvPr>
        </p:nvPicPr>
        <p:blipFill rotWithShape="1">
          <a:blip r:embed="rId2"/>
          <a:srcRect t="6389" b="23299"/>
          <a:stretch/>
        </p:blipFill>
        <p:spPr>
          <a:xfrm>
            <a:off x="1" y="-9636"/>
            <a:ext cx="12192000" cy="6857990"/>
          </a:xfrm>
          <a:prstGeom prst="rect">
            <a:avLst/>
          </a:prstGeom>
        </p:spPr>
      </p:pic>
      <p:sp>
        <p:nvSpPr>
          <p:cNvPr id="11" name="Rectangle 10">
            <a:extLst>
              <a:ext uri="{FF2B5EF4-FFF2-40B4-BE49-F238E27FC236}">
                <a16:creationId xmlns:a16="http://schemas.microsoft.com/office/drawing/2014/main" xmlns="" id="{D37E9081-32E2-43C3-80C8-7F3854D9D0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1"/>
            <a:ext cx="12192000" cy="3429000"/>
          </a:xfrm>
          <a:prstGeom prst="rect">
            <a:avLst/>
          </a:prstGeom>
          <a:gradFill>
            <a:gsLst>
              <a:gs pos="47000">
                <a:srgbClr val="000000">
                  <a:alpha val="23000"/>
                </a:srgbClr>
              </a:gs>
              <a:gs pos="0">
                <a:srgbClr val="000000">
                  <a:alpha val="0"/>
                </a:srgbClr>
              </a:gs>
              <a:gs pos="100000">
                <a:srgbClr val="000000">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xmlns="" id="{7E6A900E-AAD5-D8D9-779C-07BFCE009BDF}"/>
              </a:ext>
            </a:extLst>
          </p:cNvPr>
          <p:cNvSpPr>
            <a:spLocks noGrp="1"/>
          </p:cNvSpPr>
          <p:nvPr>
            <p:ph type="title"/>
          </p:nvPr>
        </p:nvSpPr>
        <p:spPr>
          <a:xfrm>
            <a:off x="1352309" y="-246927"/>
            <a:ext cx="9486900" cy="1281544"/>
          </a:xfrm>
        </p:spPr>
        <p:txBody>
          <a:bodyPr vert="horz" lIns="91440" tIns="45720" rIns="91440" bIns="45720" rtlCol="0" anchor="b">
            <a:normAutofit/>
          </a:bodyPr>
          <a:lstStyle/>
          <a:p>
            <a:pPr algn="ctr"/>
            <a:r>
              <a:rPr lang="en-US" sz="3600" dirty="0">
                <a:solidFill>
                  <a:srgbClr val="FFFFFF"/>
                </a:solidFill>
                <a:latin typeface="Times New Roman"/>
                <a:cs typeface="Times New Roman"/>
              </a:rPr>
              <a:t>СПАСИБО ЗА ВНИМАНИЕ</a:t>
            </a:r>
            <a:endParaRPr lang="en-US" sz="3600" kern="1200" cap="all" spc="300" baseline="0" dirty="0">
              <a:solidFill>
                <a:srgbClr val="FFFFFF"/>
              </a:solidFill>
              <a:latin typeface="Times New Roman"/>
              <a:cs typeface="Times New Roman"/>
            </a:endParaRPr>
          </a:p>
        </p:txBody>
      </p:sp>
    </p:spTree>
    <p:extLst>
      <p:ext uri="{BB962C8B-B14F-4D97-AF65-F5344CB8AC3E}">
        <p14:creationId xmlns:p14="http://schemas.microsoft.com/office/powerpoint/2010/main" val="1897639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xmlns="" id="{EFF9146B-4CCD-4CDB-AB9C-458005307E6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xmlns="" id="{5E1FEFA6-7D4F-4746-AE64-D4D52FE76D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xmlns="" id="{BF8DA3CF-9D4B-403A-9AD4-BB177DAB6C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xmlns="" id="{7F94C180-61E3-B0DD-7716-962DB826AB53}"/>
              </a:ext>
            </a:extLst>
          </p:cNvPr>
          <p:cNvSpPr>
            <a:spLocks noGrp="1"/>
          </p:cNvSpPr>
          <p:nvPr>
            <p:ph type="title"/>
          </p:nvPr>
        </p:nvSpPr>
        <p:spPr>
          <a:xfrm>
            <a:off x="1371599" y="1010097"/>
            <a:ext cx="9486901" cy="1010088"/>
          </a:xfrm>
        </p:spPr>
        <p:txBody>
          <a:bodyPr anchor="b">
            <a:normAutofit/>
          </a:bodyPr>
          <a:lstStyle/>
          <a:p>
            <a:pPr algn="ctr"/>
            <a:endParaRPr lang="ru-RU"/>
          </a:p>
        </p:txBody>
      </p:sp>
      <p:sp>
        <p:nvSpPr>
          <p:cNvPr id="3" name="Объект 2">
            <a:extLst>
              <a:ext uri="{FF2B5EF4-FFF2-40B4-BE49-F238E27FC236}">
                <a16:creationId xmlns:a16="http://schemas.microsoft.com/office/drawing/2014/main" xmlns="" id="{BCFDCA5B-F22C-BA08-853F-C2B079AD1D4A}"/>
              </a:ext>
            </a:extLst>
          </p:cNvPr>
          <p:cNvSpPr>
            <a:spLocks noGrp="1"/>
          </p:cNvSpPr>
          <p:nvPr>
            <p:ph idx="1"/>
          </p:nvPr>
        </p:nvSpPr>
        <p:spPr>
          <a:xfrm>
            <a:off x="1352309" y="1588941"/>
            <a:ext cx="9486901" cy="3540642"/>
          </a:xfrm>
        </p:spPr>
        <p:txBody>
          <a:bodyPr vert="horz" lIns="91440" tIns="45720" rIns="91440" bIns="45720" rtlCol="0" anchor="t">
            <a:normAutofit/>
          </a:bodyPr>
          <a:lstStyle/>
          <a:p>
            <a:pPr algn="just"/>
            <a:r>
              <a:rPr lang="ru-RU" dirty="0">
                <a:latin typeface="Times New Roman"/>
                <a:cs typeface="Times New Roman"/>
              </a:rPr>
              <a:t>Формы шизофрении, в зависимости от вида, тяжести состояния и особенностей течения заболевания, представлены в Международной классификации болезней 10-го пересмотра (МКБ-10). Окончательная редакция классификации была опубликована в 1990 году. С 1994 года ее начали принимать в системах здравоохранения стран, являющихся членами ВОЗ. В Российской Федерации адаптированная версия МКБ-10 была принята в 1999 году в качестве официального документа, формирующего учет и отчетность в системе здравоохранения.</a:t>
            </a:r>
            <a:endParaRPr lang="ru-RU"/>
          </a:p>
        </p:txBody>
      </p:sp>
    </p:spTree>
    <p:extLst>
      <p:ext uri="{BB962C8B-B14F-4D97-AF65-F5344CB8AC3E}">
        <p14:creationId xmlns:p14="http://schemas.microsoft.com/office/powerpoint/2010/main" val="3697875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FF9146B-4CCD-4CDB-AB9C-458005307E6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5E1FEFA6-7D4F-4746-AE64-D4D52FE76D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xmlns="" id="{BF8DA3CF-9D4B-403A-9AD4-BB177DAB6C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xmlns="" id="{434E3B4A-3D57-D96E-E201-0F0CAAA115A4}"/>
              </a:ext>
            </a:extLst>
          </p:cNvPr>
          <p:cNvSpPr>
            <a:spLocks noGrp="1"/>
          </p:cNvSpPr>
          <p:nvPr>
            <p:ph type="title"/>
          </p:nvPr>
        </p:nvSpPr>
        <p:spPr>
          <a:xfrm>
            <a:off x="1159397" y="431362"/>
            <a:ext cx="9486901" cy="1010088"/>
          </a:xfrm>
        </p:spPr>
        <p:txBody>
          <a:bodyPr vert="horz" lIns="91440" tIns="45720" rIns="91440" bIns="45720" rtlCol="0" anchor="b">
            <a:noAutofit/>
          </a:bodyPr>
          <a:lstStyle/>
          <a:p>
            <a:pPr algn="ctr"/>
            <a:endParaRPr lang="ru-RU"/>
          </a:p>
          <a:p>
            <a:pPr algn="ctr"/>
            <a:r>
              <a:rPr lang="ru-RU" sz="2000" dirty="0">
                <a:solidFill>
                  <a:schemeClr val="tx1"/>
                </a:solidFill>
                <a:latin typeface="Times New Roman"/>
                <a:cs typeface="Times New Roman"/>
              </a:rPr>
              <a:t>на сегодняшний день к основным формам шизофрении, представленным в МКБ-10, относятся:</a:t>
            </a:r>
          </a:p>
        </p:txBody>
      </p:sp>
      <p:sp>
        <p:nvSpPr>
          <p:cNvPr id="3" name="Объект 2">
            <a:extLst>
              <a:ext uri="{FF2B5EF4-FFF2-40B4-BE49-F238E27FC236}">
                <a16:creationId xmlns:a16="http://schemas.microsoft.com/office/drawing/2014/main" xmlns="" id="{02A0D697-BB6F-E3F7-6B63-12528D4CB5E4}"/>
              </a:ext>
            </a:extLst>
          </p:cNvPr>
          <p:cNvSpPr>
            <a:spLocks noGrp="1"/>
          </p:cNvSpPr>
          <p:nvPr>
            <p:ph idx="1"/>
          </p:nvPr>
        </p:nvSpPr>
        <p:spPr>
          <a:xfrm>
            <a:off x="792866" y="1482839"/>
            <a:ext cx="5107814" cy="3646743"/>
          </a:xfrm>
        </p:spPr>
        <p:txBody>
          <a:bodyPr vert="horz" lIns="91440" tIns="45720" rIns="91440" bIns="45720" rtlCol="0" anchor="t">
            <a:noAutofit/>
          </a:bodyPr>
          <a:lstStyle/>
          <a:p>
            <a:pPr>
              <a:lnSpc>
                <a:spcPct val="150000"/>
              </a:lnSpc>
            </a:pPr>
            <a:r>
              <a:rPr lang="ru-RU" dirty="0">
                <a:latin typeface="Times New Roman"/>
                <a:cs typeface="Times New Roman"/>
              </a:rPr>
              <a:t>Параноидная (F20.0);</a:t>
            </a:r>
            <a:endParaRPr lang="ru-RU"/>
          </a:p>
          <a:p>
            <a:pPr>
              <a:lnSpc>
                <a:spcPct val="150000"/>
              </a:lnSpc>
            </a:pPr>
            <a:r>
              <a:rPr lang="ru-RU" dirty="0">
                <a:latin typeface="Times New Roman"/>
                <a:cs typeface="Times New Roman"/>
              </a:rPr>
              <a:t>Гебефреническая, гебефренная (F20.1);</a:t>
            </a:r>
          </a:p>
          <a:p>
            <a:pPr>
              <a:lnSpc>
                <a:spcPct val="150000"/>
              </a:lnSpc>
            </a:pPr>
            <a:r>
              <a:rPr lang="ru-RU" dirty="0" err="1">
                <a:latin typeface="Times New Roman"/>
                <a:cs typeface="Times New Roman"/>
              </a:rPr>
              <a:t>Кататоническая</a:t>
            </a:r>
            <a:r>
              <a:rPr lang="ru-RU" dirty="0">
                <a:latin typeface="Times New Roman"/>
                <a:cs typeface="Times New Roman"/>
              </a:rPr>
              <a:t> (F20.2);</a:t>
            </a:r>
          </a:p>
          <a:p>
            <a:pPr>
              <a:lnSpc>
                <a:spcPct val="150000"/>
              </a:lnSpc>
            </a:pPr>
            <a:r>
              <a:rPr lang="ru-RU" dirty="0">
                <a:latin typeface="Times New Roman"/>
                <a:cs typeface="Times New Roman"/>
              </a:rPr>
              <a:t>Недифференцированная (F20.3);</a:t>
            </a:r>
          </a:p>
          <a:p>
            <a:pPr>
              <a:lnSpc>
                <a:spcPct val="150000"/>
              </a:lnSpc>
            </a:pPr>
            <a:r>
              <a:rPr lang="ru-RU" dirty="0">
                <a:latin typeface="Times New Roman"/>
                <a:cs typeface="Times New Roman"/>
              </a:rPr>
              <a:t>Остаточная, </a:t>
            </a:r>
            <a:r>
              <a:rPr lang="ru-RU" dirty="0" err="1">
                <a:latin typeface="Times New Roman"/>
                <a:cs typeface="Times New Roman"/>
              </a:rPr>
              <a:t>резидуальная</a:t>
            </a:r>
            <a:r>
              <a:rPr lang="ru-RU" dirty="0">
                <a:latin typeface="Times New Roman"/>
                <a:cs typeface="Times New Roman"/>
              </a:rPr>
              <a:t> (F20.5);</a:t>
            </a:r>
          </a:p>
          <a:p>
            <a:pPr>
              <a:lnSpc>
                <a:spcPct val="150000"/>
              </a:lnSpc>
            </a:pPr>
            <a:r>
              <a:rPr lang="ru-RU" dirty="0">
                <a:latin typeface="Times New Roman"/>
                <a:cs typeface="Times New Roman"/>
              </a:rPr>
              <a:t>Простая (F20.6);</a:t>
            </a:r>
          </a:p>
          <a:p>
            <a:endParaRPr lang="ru-RU" dirty="0"/>
          </a:p>
        </p:txBody>
      </p:sp>
      <p:sp>
        <p:nvSpPr>
          <p:cNvPr id="4" name="TextBox 3">
            <a:extLst>
              <a:ext uri="{FF2B5EF4-FFF2-40B4-BE49-F238E27FC236}">
                <a16:creationId xmlns:a16="http://schemas.microsoft.com/office/drawing/2014/main" xmlns="" id="{666D1C76-F220-5C84-2CF1-0128A0258BE6}"/>
              </a:ext>
            </a:extLst>
          </p:cNvPr>
          <p:cNvSpPr txBox="1"/>
          <p:nvPr/>
        </p:nvSpPr>
        <p:spPr>
          <a:xfrm>
            <a:off x="5804704" y="1483489"/>
            <a:ext cx="5540413" cy="44579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nSpc>
                <a:spcPct val="150000"/>
              </a:lnSpc>
              <a:buFont typeface="Arial"/>
              <a:buChar char="•"/>
            </a:pPr>
            <a:r>
              <a:rPr lang="ru-RU" sz="2400" dirty="0">
                <a:solidFill>
                  <a:srgbClr val="1B2C30"/>
                </a:solidFill>
                <a:latin typeface="Times New Roman"/>
                <a:cs typeface="Arial"/>
              </a:rPr>
              <a:t>Латентная (F21.1);</a:t>
            </a:r>
            <a:r>
              <a:rPr lang="en-US" sz="2400" dirty="0">
                <a:latin typeface="Times New Roman"/>
                <a:cs typeface="Arial"/>
              </a:rPr>
              <a:t>​</a:t>
            </a:r>
            <a:endParaRPr lang="ru-RU"/>
          </a:p>
          <a:p>
            <a:pPr marL="342900" indent="-342900">
              <a:lnSpc>
                <a:spcPct val="150000"/>
              </a:lnSpc>
              <a:buFont typeface="Arial"/>
              <a:buChar char="•"/>
            </a:pPr>
            <a:r>
              <a:rPr lang="ru-RU" sz="2400" dirty="0">
                <a:solidFill>
                  <a:srgbClr val="1B2C30"/>
                </a:solidFill>
                <a:latin typeface="Times New Roman"/>
                <a:cs typeface="Arial"/>
              </a:rPr>
              <a:t>Псевдоневротическая, </a:t>
            </a:r>
            <a:r>
              <a:rPr lang="ru-RU" sz="2400" err="1">
                <a:solidFill>
                  <a:srgbClr val="1B2C30"/>
                </a:solidFill>
                <a:latin typeface="Times New Roman"/>
                <a:cs typeface="Arial"/>
              </a:rPr>
              <a:t>неврозоподобная</a:t>
            </a:r>
            <a:r>
              <a:rPr lang="ru-RU" sz="2400" dirty="0">
                <a:solidFill>
                  <a:srgbClr val="1B2C30"/>
                </a:solidFill>
                <a:latin typeface="Times New Roman"/>
                <a:cs typeface="Arial"/>
              </a:rPr>
              <a:t> (F21.3);</a:t>
            </a:r>
            <a:r>
              <a:rPr lang="en-US" sz="2400" dirty="0">
                <a:latin typeface="Times New Roman"/>
                <a:cs typeface="Arial"/>
              </a:rPr>
              <a:t>​</a:t>
            </a:r>
          </a:p>
          <a:p>
            <a:pPr marL="342900" indent="-342900">
              <a:lnSpc>
                <a:spcPct val="150000"/>
              </a:lnSpc>
              <a:buFont typeface="Arial"/>
              <a:buChar char="•"/>
            </a:pPr>
            <a:r>
              <a:rPr lang="ru-RU" sz="2400" dirty="0" err="1">
                <a:solidFill>
                  <a:srgbClr val="1B2C30"/>
                </a:solidFill>
                <a:latin typeface="Times New Roman"/>
                <a:cs typeface="Arial"/>
              </a:rPr>
              <a:t>Псевдопсихопатическая</a:t>
            </a:r>
            <a:r>
              <a:rPr lang="ru-RU" sz="2400" dirty="0">
                <a:solidFill>
                  <a:srgbClr val="1B2C30"/>
                </a:solidFill>
                <a:latin typeface="Times New Roman"/>
                <a:cs typeface="Arial"/>
              </a:rPr>
              <a:t>, </a:t>
            </a:r>
            <a:r>
              <a:rPr lang="ru-RU" sz="2400" dirty="0" err="1">
                <a:solidFill>
                  <a:srgbClr val="1B2C30"/>
                </a:solidFill>
                <a:latin typeface="Times New Roman"/>
                <a:cs typeface="Arial"/>
              </a:rPr>
              <a:t>психопато</a:t>
            </a:r>
            <a:r>
              <a:rPr lang="ru-RU" sz="2400" dirty="0">
                <a:solidFill>
                  <a:srgbClr val="1B2C30"/>
                </a:solidFill>
                <a:latin typeface="Times New Roman"/>
                <a:cs typeface="Arial"/>
              </a:rPr>
              <a:t>-подобная (F21.4);</a:t>
            </a:r>
            <a:r>
              <a:rPr lang="en-US" sz="2400" dirty="0">
                <a:latin typeface="Times New Roman"/>
                <a:cs typeface="Arial"/>
              </a:rPr>
              <a:t>​</a:t>
            </a:r>
          </a:p>
          <a:p>
            <a:pPr marL="342900" indent="-342900">
              <a:lnSpc>
                <a:spcPct val="150000"/>
              </a:lnSpc>
              <a:buFont typeface="Arial"/>
              <a:buChar char="•"/>
            </a:pPr>
            <a:r>
              <a:rPr lang="ru-RU" sz="2400" dirty="0">
                <a:solidFill>
                  <a:srgbClr val="1B2C30"/>
                </a:solidFill>
                <a:latin typeface="Times New Roman"/>
                <a:cs typeface="Arial"/>
              </a:rPr>
              <a:t>«Бедная симптомами» (F21.5);</a:t>
            </a:r>
            <a:r>
              <a:rPr lang="en-US" sz="2400" dirty="0">
                <a:latin typeface="Times New Roman"/>
                <a:cs typeface="Arial"/>
              </a:rPr>
              <a:t>​</a:t>
            </a:r>
          </a:p>
          <a:p>
            <a:pPr marL="342900" indent="-342900">
              <a:lnSpc>
                <a:spcPct val="150000"/>
              </a:lnSpc>
              <a:buFont typeface="Arial"/>
              <a:buChar char="•"/>
            </a:pPr>
            <a:r>
              <a:rPr lang="ru-RU" sz="2400" dirty="0">
                <a:solidFill>
                  <a:srgbClr val="1B2C30"/>
                </a:solidFill>
                <a:latin typeface="Times New Roman"/>
                <a:cs typeface="Arial"/>
              </a:rPr>
              <a:t>Паранойяльная (F22.82);</a:t>
            </a:r>
            <a:r>
              <a:rPr lang="en-US" sz="2400" dirty="0">
                <a:latin typeface="Times New Roman"/>
                <a:cs typeface="Arial"/>
              </a:rPr>
              <a:t>​</a:t>
            </a:r>
          </a:p>
          <a:p>
            <a:pPr marL="342900" indent="-342900">
              <a:lnSpc>
                <a:spcPct val="150000"/>
              </a:lnSpc>
              <a:buFont typeface="Arial"/>
              <a:buChar char="•"/>
            </a:pPr>
            <a:r>
              <a:rPr lang="ru-RU" sz="2400" dirty="0">
                <a:solidFill>
                  <a:srgbClr val="1B2C30"/>
                </a:solidFill>
                <a:latin typeface="Times New Roman"/>
                <a:cs typeface="Arial"/>
              </a:rPr>
              <a:t>Циклическая (F25.2).</a:t>
            </a:r>
            <a:r>
              <a:rPr lang="en-US" sz="2400" dirty="0">
                <a:latin typeface="Times New Roman"/>
                <a:cs typeface="Arial"/>
              </a:rPr>
              <a:t>​</a:t>
            </a:r>
          </a:p>
        </p:txBody>
      </p:sp>
    </p:spTree>
    <p:extLst>
      <p:ext uri="{BB962C8B-B14F-4D97-AF65-F5344CB8AC3E}">
        <p14:creationId xmlns:p14="http://schemas.microsoft.com/office/powerpoint/2010/main" val="244667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FF9146B-4CCD-4CDB-AB9C-458005307E6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5E1FEFA6-7D4F-4746-AE64-D4D52FE76D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xmlns="" id="{BF8DA3CF-9D4B-403A-9AD4-BB177DAB6C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xmlns="" id="{EB202810-03E3-1303-7010-2F5D94E38364}"/>
              </a:ext>
            </a:extLst>
          </p:cNvPr>
          <p:cNvSpPr>
            <a:spLocks noGrp="1"/>
          </p:cNvSpPr>
          <p:nvPr>
            <p:ph type="title"/>
          </p:nvPr>
        </p:nvSpPr>
        <p:spPr>
          <a:xfrm>
            <a:off x="1352308" y="865413"/>
            <a:ext cx="9486901" cy="1010088"/>
          </a:xfrm>
        </p:spPr>
        <p:txBody>
          <a:bodyPr anchor="b">
            <a:normAutofit/>
          </a:bodyPr>
          <a:lstStyle/>
          <a:p>
            <a:pPr algn="ctr"/>
            <a:r>
              <a:rPr lang="ru-RU" dirty="0">
                <a:latin typeface="Times New Roman"/>
                <a:cs typeface="Times New Roman"/>
              </a:rPr>
              <a:t>ПАРАНОИДНАЯ ФОРМА </a:t>
            </a:r>
            <a:r>
              <a:rPr lang="ru-RU" dirty="0" err="1">
                <a:latin typeface="Times New Roman"/>
                <a:cs typeface="Times New Roman"/>
              </a:rPr>
              <a:t>ШИЗОФРЕНИи</a:t>
            </a:r>
          </a:p>
          <a:p>
            <a:pPr algn="ctr"/>
            <a:endParaRPr lang="ru-RU" dirty="0"/>
          </a:p>
        </p:txBody>
      </p:sp>
      <p:sp>
        <p:nvSpPr>
          <p:cNvPr id="3" name="Объект 2">
            <a:extLst>
              <a:ext uri="{FF2B5EF4-FFF2-40B4-BE49-F238E27FC236}">
                <a16:creationId xmlns:a16="http://schemas.microsoft.com/office/drawing/2014/main" xmlns="" id="{4599B61B-5B58-D064-CE91-C8FEEAD11DF0}"/>
              </a:ext>
            </a:extLst>
          </p:cNvPr>
          <p:cNvSpPr>
            <a:spLocks noGrp="1"/>
          </p:cNvSpPr>
          <p:nvPr>
            <p:ph idx="1"/>
          </p:nvPr>
        </p:nvSpPr>
        <p:spPr>
          <a:xfrm>
            <a:off x="1053297" y="1588941"/>
            <a:ext cx="10277836" cy="4582363"/>
          </a:xfrm>
        </p:spPr>
        <p:txBody>
          <a:bodyPr vert="horz" lIns="91440" tIns="45720" rIns="91440" bIns="45720" rtlCol="0" anchor="t">
            <a:normAutofit fontScale="92500" lnSpcReduction="20000"/>
          </a:bodyPr>
          <a:lstStyle/>
          <a:p>
            <a:pPr marL="0" indent="0" algn="just">
              <a:buNone/>
            </a:pPr>
            <a:r>
              <a:rPr lang="ru-RU" dirty="0">
                <a:latin typeface="Times New Roman"/>
                <a:cs typeface="Times New Roman"/>
              </a:rPr>
              <a:t>К одной из наиболее распространенных в клинической практике форм шизофрении относится параноидная (F20.0). Ее характерными признаками являются бред параноидного характера (например, ревности, преследования, особого предназначения, высокого происхождения, телесных изменений), голоса приказывающего или угрожающего характера, зрительные галлюцинации, обманы восприятия — необычные телесные ощущения различного рода, не имеющие под собой реальной, соматической причины.</a:t>
            </a:r>
            <a:endParaRPr lang="ru-RU"/>
          </a:p>
          <a:p>
            <a:pPr marL="0" indent="0" algn="just">
              <a:buNone/>
            </a:pPr>
            <a:r>
              <a:rPr lang="ru-RU" dirty="0">
                <a:latin typeface="Times New Roman"/>
                <a:cs typeface="Times New Roman"/>
              </a:rPr>
              <a:t>Типы течения шизофрении данного вида могут быть:</a:t>
            </a:r>
          </a:p>
          <a:p>
            <a:pPr algn="just"/>
            <a:r>
              <a:rPr lang="ru-RU" dirty="0">
                <a:latin typeface="Times New Roman"/>
                <a:cs typeface="Times New Roman"/>
              </a:rPr>
              <a:t>эпизодическим (F20.01x);</a:t>
            </a:r>
          </a:p>
          <a:p>
            <a:pPr algn="just"/>
            <a:r>
              <a:rPr lang="ru-RU" dirty="0">
                <a:latin typeface="Times New Roman"/>
                <a:cs typeface="Times New Roman"/>
              </a:rPr>
              <a:t>хроническим (F20.00x).</a:t>
            </a:r>
          </a:p>
          <a:p>
            <a:pPr marL="0" indent="0" algn="just">
              <a:buNone/>
            </a:pPr>
            <a:r>
              <a:rPr lang="ru-RU" dirty="0">
                <a:latin typeface="Times New Roman"/>
                <a:cs typeface="Times New Roman"/>
              </a:rPr>
              <a:t>В клинической картине, прежде всего, отмечаются бред и/или галлюцинации. Бредовые картины, как правило, связаны с идеями преследования или воздействия. Волевой, эмоциональный, речевой дефекты, а также </a:t>
            </a:r>
            <a:r>
              <a:rPr lang="ru-RU" dirty="0" err="1">
                <a:latin typeface="Times New Roman"/>
                <a:cs typeface="Times New Roman"/>
              </a:rPr>
              <a:t>кататоническая</a:t>
            </a:r>
            <a:r>
              <a:rPr lang="ru-RU" dirty="0">
                <a:latin typeface="Times New Roman"/>
                <a:cs typeface="Times New Roman"/>
              </a:rPr>
              <a:t> симптоматика могут быть выражены очень слабо.</a:t>
            </a:r>
          </a:p>
          <a:p>
            <a:endParaRPr lang="ru-RU" dirty="0"/>
          </a:p>
        </p:txBody>
      </p:sp>
    </p:spTree>
    <p:extLst>
      <p:ext uri="{BB962C8B-B14F-4D97-AF65-F5344CB8AC3E}">
        <p14:creationId xmlns:p14="http://schemas.microsoft.com/office/powerpoint/2010/main" val="1429017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FF9146B-4CCD-4CDB-AB9C-458005307E6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5E1FEFA6-7D4F-4746-AE64-D4D52FE76D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xmlns="" id="{BF8DA3CF-9D4B-403A-9AD4-BB177DAB6C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xmlns="" id="{FBBA5A36-8DBB-3853-EE58-808906F05AE2}"/>
              </a:ext>
            </a:extLst>
          </p:cNvPr>
          <p:cNvSpPr>
            <a:spLocks noGrp="1"/>
          </p:cNvSpPr>
          <p:nvPr>
            <p:ph type="title"/>
          </p:nvPr>
        </p:nvSpPr>
        <p:spPr>
          <a:xfrm>
            <a:off x="1352308" y="682148"/>
            <a:ext cx="9486901" cy="1010088"/>
          </a:xfrm>
        </p:spPr>
        <p:txBody>
          <a:bodyPr anchor="b">
            <a:normAutofit/>
          </a:bodyPr>
          <a:lstStyle/>
          <a:p>
            <a:pPr algn="ctr"/>
            <a:r>
              <a:rPr lang="ru-RU" sz="2800" dirty="0">
                <a:latin typeface="Times New Roman"/>
                <a:cs typeface="Times New Roman"/>
              </a:rPr>
              <a:t>КАТАТОНИЧЕСКАЯ ФОРМА </a:t>
            </a:r>
            <a:r>
              <a:rPr lang="ru-RU" sz="2800" dirty="0" err="1">
                <a:latin typeface="Times New Roman"/>
                <a:cs typeface="Times New Roman"/>
              </a:rPr>
              <a:t>ШИЗОФРЕНИи</a:t>
            </a:r>
          </a:p>
          <a:p>
            <a:pPr algn="ctr"/>
            <a:endParaRPr lang="ru-RU" dirty="0"/>
          </a:p>
        </p:txBody>
      </p:sp>
      <p:sp>
        <p:nvSpPr>
          <p:cNvPr id="3" name="Объект 2">
            <a:extLst>
              <a:ext uri="{FF2B5EF4-FFF2-40B4-BE49-F238E27FC236}">
                <a16:creationId xmlns:a16="http://schemas.microsoft.com/office/drawing/2014/main" xmlns="" id="{B668C4F7-7EDF-5CB7-45F0-A173826A3110}"/>
              </a:ext>
            </a:extLst>
          </p:cNvPr>
          <p:cNvSpPr>
            <a:spLocks noGrp="1"/>
          </p:cNvSpPr>
          <p:nvPr>
            <p:ph idx="1"/>
          </p:nvPr>
        </p:nvSpPr>
        <p:spPr>
          <a:xfrm>
            <a:off x="1169044" y="1328510"/>
            <a:ext cx="10007761" cy="4881375"/>
          </a:xfrm>
        </p:spPr>
        <p:txBody>
          <a:bodyPr vert="horz" lIns="91440" tIns="45720" rIns="91440" bIns="45720" rtlCol="0" anchor="t">
            <a:normAutofit fontScale="92500" lnSpcReduction="20000"/>
          </a:bodyPr>
          <a:lstStyle/>
          <a:p>
            <a:pPr marL="0" indent="0" algn="just">
              <a:lnSpc>
                <a:spcPct val="90000"/>
              </a:lnSpc>
              <a:buNone/>
            </a:pPr>
            <a:r>
              <a:rPr lang="ru-RU" dirty="0" err="1">
                <a:latin typeface="Times New Roman"/>
                <a:cs typeface="Times New Roman"/>
              </a:rPr>
              <a:t>Кататонический</a:t>
            </a:r>
            <a:r>
              <a:rPr lang="ru-RU" dirty="0">
                <a:latin typeface="Times New Roman"/>
                <a:cs typeface="Times New Roman"/>
              </a:rPr>
              <a:t> вид шизофрении (F20.2) отличается от других наличием гиперкинезов, </a:t>
            </a:r>
            <a:r>
              <a:rPr lang="ru-RU" dirty="0" err="1">
                <a:latin typeface="Times New Roman"/>
                <a:cs typeface="Times New Roman"/>
              </a:rPr>
              <a:t>дискинезий</a:t>
            </a:r>
            <a:r>
              <a:rPr lang="ru-RU" dirty="0">
                <a:latin typeface="Times New Roman"/>
                <a:cs typeface="Times New Roman"/>
              </a:rPr>
              <a:t>. Непроизвольные мышечные движения могут варьироваться от психомоторных расстройств до ступора. Обычно во время </a:t>
            </a:r>
            <a:r>
              <a:rPr lang="ru-RU" dirty="0" err="1">
                <a:latin typeface="Times New Roman"/>
                <a:cs typeface="Times New Roman"/>
              </a:rPr>
              <a:t>кататонического</a:t>
            </a:r>
            <a:r>
              <a:rPr lang="ru-RU" dirty="0">
                <a:latin typeface="Times New Roman"/>
                <a:cs typeface="Times New Roman"/>
              </a:rPr>
              <a:t> ступора переживаются яркие галлюцинации фантастического характера (</a:t>
            </a:r>
            <a:r>
              <a:rPr lang="ru-RU" dirty="0" err="1">
                <a:latin typeface="Times New Roman"/>
                <a:cs typeface="Times New Roman"/>
              </a:rPr>
              <a:t>онейроидный</a:t>
            </a:r>
            <a:r>
              <a:rPr lang="ru-RU" dirty="0">
                <a:latin typeface="Times New Roman"/>
                <a:cs typeface="Times New Roman"/>
              </a:rPr>
              <a:t> синдром), практически полностью поглощающие сознание человека — на контакт такие люди практически не выходят. В редких случаях ответ можно получить лишь обратившись к такому человеку шепотом (симптом Павлова).</a:t>
            </a:r>
            <a:endParaRPr lang="ru-RU">
              <a:latin typeface="Times New Roman"/>
              <a:cs typeface="Times New Roman"/>
            </a:endParaRPr>
          </a:p>
          <a:p>
            <a:pPr marL="0" indent="0" algn="just">
              <a:lnSpc>
                <a:spcPct val="90000"/>
              </a:lnSpc>
              <a:buNone/>
            </a:pPr>
            <a:r>
              <a:rPr lang="ru-RU" dirty="0">
                <a:latin typeface="Times New Roman"/>
                <a:cs typeface="Times New Roman"/>
              </a:rPr>
              <a:t>К злокачественному течению </a:t>
            </a:r>
            <a:r>
              <a:rPr lang="ru-RU" dirty="0" err="1">
                <a:latin typeface="Times New Roman"/>
                <a:cs typeface="Times New Roman"/>
              </a:rPr>
              <a:t>кататонического</a:t>
            </a:r>
            <a:r>
              <a:rPr lang="ru-RU" dirty="0">
                <a:latin typeface="Times New Roman"/>
                <a:cs typeface="Times New Roman"/>
              </a:rPr>
              <a:t> эндогенного психоза относятся следующие типы течения шизофрении:</a:t>
            </a:r>
          </a:p>
          <a:p>
            <a:pPr algn="just">
              <a:lnSpc>
                <a:spcPct val="90000"/>
              </a:lnSpc>
            </a:pPr>
            <a:r>
              <a:rPr lang="ru-RU" err="1">
                <a:latin typeface="Times New Roman"/>
                <a:cs typeface="Times New Roman"/>
              </a:rPr>
              <a:t>люцидная</a:t>
            </a:r>
            <a:r>
              <a:rPr lang="ru-RU" dirty="0">
                <a:latin typeface="Times New Roman"/>
                <a:cs typeface="Times New Roman"/>
              </a:rPr>
              <a:t> кататония с непрерывным (F20.20x)</a:t>
            </a:r>
          </a:p>
          <a:p>
            <a:pPr algn="just">
              <a:lnSpc>
                <a:spcPct val="90000"/>
              </a:lnSpc>
            </a:pPr>
            <a:r>
              <a:rPr lang="ru-RU" dirty="0">
                <a:latin typeface="Times New Roman"/>
                <a:cs typeface="Times New Roman"/>
              </a:rPr>
              <a:t>или приступообразным-</a:t>
            </a:r>
            <a:r>
              <a:rPr lang="ru-RU" err="1">
                <a:latin typeface="Times New Roman"/>
                <a:cs typeface="Times New Roman"/>
              </a:rPr>
              <a:t>прогредиентным</a:t>
            </a:r>
            <a:r>
              <a:rPr lang="ru-RU" dirty="0">
                <a:latin typeface="Times New Roman"/>
                <a:cs typeface="Times New Roman"/>
              </a:rPr>
              <a:t> течением (F20.21x).</a:t>
            </a:r>
          </a:p>
          <a:p>
            <a:pPr marL="0" indent="0" algn="just">
              <a:lnSpc>
                <a:spcPct val="90000"/>
              </a:lnSpc>
              <a:buNone/>
            </a:pPr>
            <a:r>
              <a:rPr lang="ru-RU" dirty="0">
                <a:latin typeface="Times New Roman"/>
                <a:cs typeface="Times New Roman"/>
              </a:rPr>
              <a:t>Важно понимать, что кататония — не только симптомом шизофрении. Такое состояние может быть вызвано заболеваниями ЦНС, нарушениями метаболических процессов в организме, приемом некоторых лекарственных препаратов или психоактивных веществ, являться симптомом других аффективных расстройств.</a:t>
            </a:r>
          </a:p>
          <a:p>
            <a:endParaRPr lang="ru-RU" dirty="0"/>
          </a:p>
        </p:txBody>
      </p:sp>
    </p:spTree>
    <p:extLst>
      <p:ext uri="{BB962C8B-B14F-4D97-AF65-F5344CB8AC3E}">
        <p14:creationId xmlns:p14="http://schemas.microsoft.com/office/powerpoint/2010/main" val="703998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FF9146B-4CCD-4CDB-AB9C-458005307E6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5E1FEFA6-7D4F-4746-AE64-D4D52FE76D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xmlns="" id="{BF8DA3CF-9D4B-403A-9AD4-BB177DAB6C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xmlns="" id="{43E048C2-61E6-5EEA-DA7E-EADC7C191B59}"/>
              </a:ext>
            </a:extLst>
          </p:cNvPr>
          <p:cNvSpPr>
            <a:spLocks noGrp="1"/>
          </p:cNvSpPr>
          <p:nvPr>
            <p:ph type="title"/>
          </p:nvPr>
        </p:nvSpPr>
        <p:spPr>
          <a:xfrm>
            <a:off x="1371599" y="1058324"/>
            <a:ext cx="9486901" cy="1010088"/>
          </a:xfrm>
        </p:spPr>
        <p:txBody>
          <a:bodyPr anchor="b">
            <a:normAutofit/>
          </a:bodyPr>
          <a:lstStyle/>
          <a:p>
            <a:pPr algn="ctr"/>
            <a:r>
              <a:rPr lang="ru-RU" sz="2800" dirty="0">
                <a:latin typeface="Times New Roman"/>
                <a:cs typeface="Times New Roman"/>
              </a:rPr>
              <a:t>ГЕБЕФРЕНИЧЕСКАЯ (ГЕБЕФРЕННАЯ) ФОРМА ШИЗОФРЕНИЯ</a:t>
            </a:r>
          </a:p>
          <a:p>
            <a:pPr algn="ctr"/>
            <a:endParaRPr lang="ru-RU" dirty="0"/>
          </a:p>
        </p:txBody>
      </p:sp>
      <p:sp>
        <p:nvSpPr>
          <p:cNvPr id="3" name="Объект 2">
            <a:extLst>
              <a:ext uri="{FF2B5EF4-FFF2-40B4-BE49-F238E27FC236}">
                <a16:creationId xmlns:a16="http://schemas.microsoft.com/office/drawing/2014/main" xmlns="" id="{CC547E65-5873-66DC-1136-5C55A3CE3943}"/>
              </a:ext>
            </a:extLst>
          </p:cNvPr>
          <p:cNvSpPr>
            <a:spLocks noGrp="1"/>
          </p:cNvSpPr>
          <p:nvPr>
            <p:ph idx="1"/>
          </p:nvPr>
        </p:nvSpPr>
        <p:spPr>
          <a:xfrm>
            <a:off x="956841" y="1627523"/>
            <a:ext cx="10412875" cy="4379806"/>
          </a:xfrm>
        </p:spPr>
        <p:txBody>
          <a:bodyPr vert="horz" lIns="91440" tIns="45720" rIns="91440" bIns="45720" rtlCol="0" anchor="t">
            <a:normAutofit fontScale="85000" lnSpcReduction="10000"/>
          </a:bodyPr>
          <a:lstStyle/>
          <a:p>
            <a:pPr marL="0" indent="0" algn="just">
              <a:buNone/>
            </a:pPr>
            <a:r>
              <a:rPr lang="ru-RU" dirty="0">
                <a:latin typeface="Times New Roman"/>
                <a:cs typeface="Times New Roman"/>
              </a:rPr>
              <a:t>Гебефреническая форма шизофрении (F20.1) развивается в подростковом возрасте. Для нее не характерны бред и галлюцинации, но они могут присутствовать в анамнезе. Согласно диагностическим критериям МКБ-10, данный вид шизофрении должен удовлетворять одному из первых признаков — яркое уплощение аффекта, эмоциональная неадекватность; а также одному из следующих — необычное поведение (бесцельное, несобранное, «дурашливое»), расстройства мышления (разорванная, бессвязная речь).</a:t>
            </a:r>
            <a:endParaRPr lang="ru-RU"/>
          </a:p>
          <a:p>
            <a:pPr marL="0" indent="0" algn="just">
              <a:buNone/>
            </a:pPr>
            <a:r>
              <a:rPr lang="ru-RU" dirty="0">
                <a:latin typeface="Times New Roman"/>
                <a:cs typeface="Times New Roman"/>
              </a:rPr>
              <a:t>Гебефренический тип шизофрении может протекать:</a:t>
            </a:r>
          </a:p>
          <a:p>
            <a:pPr algn="just"/>
            <a:r>
              <a:rPr lang="ru-RU" dirty="0">
                <a:latin typeface="Times New Roman"/>
                <a:cs typeface="Times New Roman"/>
              </a:rPr>
              <a:t>эпизодически (F20.11х);</a:t>
            </a:r>
          </a:p>
          <a:p>
            <a:pPr algn="just"/>
            <a:r>
              <a:rPr lang="ru-RU" dirty="0">
                <a:latin typeface="Times New Roman"/>
                <a:cs typeface="Times New Roman"/>
              </a:rPr>
              <a:t>хронически (F20.10х).</a:t>
            </a:r>
          </a:p>
          <a:p>
            <a:pPr marL="0" indent="0" algn="just">
              <a:buNone/>
            </a:pPr>
            <a:r>
              <a:rPr lang="ru-RU" dirty="0">
                <a:latin typeface="Times New Roman"/>
                <a:cs typeface="Times New Roman"/>
              </a:rPr>
              <a:t>При дифференциальной диагностике с необходимостью должны быть исключены болезнь Гентингтона и болезнь Пика. Эти заболевания могут вызывать схожую с гебефренной формой шизофрении симптоматику. Также к аналогичному психопатологическому состоянию проводят опухоли лобных долей головного мозга, которые выявляются с помощью КТ и ЭЭГ.</a:t>
            </a:r>
          </a:p>
          <a:p>
            <a:endParaRPr lang="ru-RU" dirty="0"/>
          </a:p>
        </p:txBody>
      </p:sp>
    </p:spTree>
    <p:extLst>
      <p:ext uri="{BB962C8B-B14F-4D97-AF65-F5344CB8AC3E}">
        <p14:creationId xmlns:p14="http://schemas.microsoft.com/office/powerpoint/2010/main" val="12879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FF9146B-4CCD-4CDB-AB9C-458005307E6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5E1FEFA6-7D4F-4746-AE64-D4D52FE76D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xmlns="" id="{BF8DA3CF-9D4B-403A-9AD4-BB177DAB6C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xmlns="" id="{5E6E776C-4FA1-D48D-7D46-28411A04DE1A}"/>
              </a:ext>
            </a:extLst>
          </p:cNvPr>
          <p:cNvSpPr>
            <a:spLocks noGrp="1"/>
          </p:cNvSpPr>
          <p:nvPr>
            <p:ph type="title"/>
          </p:nvPr>
        </p:nvSpPr>
        <p:spPr>
          <a:xfrm>
            <a:off x="1371599" y="711084"/>
            <a:ext cx="9486901" cy="1010088"/>
          </a:xfrm>
        </p:spPr>
        <p:txBody>
          <a:bodyPr anchor="b">
            <a:normAutofit/>
          </a:bodyPr>
          <a:lstStyle/>
          <a:p>
            <a:pPr algn="ctr"/>
            <a:r>
              <a:rPr lang="ru-RU" dirty="0">
                <a:latin typeface="Times New Roman"/>
                <a:cs typeface="Times New Roman"/>
              </a:rPr>
              <a:t>ПРОСТАЯ ФОРМА ШИЗОФРЕНИИ</a:t>
            </a:r>
          </a:p>
          <a:p>
            <a:pPr algn="ctr"/>
            <a:endParaRPr lang="ru-RU" dirty="0"/>
          </a:p>
        </p:txBody>
      </p:sp>
      <p:sp>
        <p:nvSpPr>
          <p:cNvPr id="3" name="Объект 2">
            <a:extLst>
              <a:ext uri="{FF2B5EF4-FFF2-40B4-BE49-F238E27FC236}">
                <a16:creationId xmlns:a16="http://schemas.microsoft.com/office/drawing/2014/main" xmlns="" id="{52EFBC2F-C854-0D61-1CA2-236C9D944F51}"/>
              </a:ext>
            </a:extLst>
          </p:cNvPr>
          <p:cNvSpPr>
            <a:spLocks noGrp="1"/>
          </p:cNvSpPr>
          <p:nvPr>
            <p:ph idx="1"/>
          </p:nvPr>
        </p:nvSpPr>
        <p:spPr>
          <a:xfrm>
            <a:off x="763930" y="1270637"/>
            <a:ext cx="10557558" cy="4620945"/>
          </a:xfrm>
        </p:spPr>
        <p:txBody>
          <a:bodyPr vert="horz" lIns="91440" tIns="45720" rIns="91440" bIns="45720" rtlCol="0" anchor="t">
            <a:noAutofit/>
          </a:bodyPr>
          <a:lstStyle/>
          <a:p>
            <a:pPr marL="0" indent="0" algn="just">
              <a:buNone/>
            </a:pPr>
            <a:r>
              <a:rPr lang="ru-RU" sz="1700" dirty="0">
                <a:latin typeface="Times New Roman"/>
                <a:cs typeface="Times New Roman"/>
              </a:rPr>
              <a:t>Для выявления простого типа шизофрении (F20.6) требуется длительное наблюдение за пациентом, тщательный сбор сведений о нем, включая подробную информацию о детстве, взрослении, об особенностях жизни в семье и взаимоотношениях между ее членами. При простой форме шизофрении не наблюдаются обманы восприятия, бредовые расстройства. Они могут быть выражены на уровне подчинения «внутреннему голосу» или интуиции, а бредовое искажение картины мира гармонично вписываться в «рациональные» установки на уровне личности и в «сформированное на негативном жизненном опыте» мировоззрение.</a:t>
            </a:r>
          </a:p>
          <a:p>
            <a:pPr marL="0" indent="0" algn="just">
              <a:buNone/>
            </a:pPr>
            <a:r>
              <a:rPr lang="ru-RU" sz="1700" dirty="0">
                <a:latin typeface="Times New Roman"/>
                <a:cs typeface="Times New Roman"/>
              </a:rPr>
              <a:t>Как правило, тип течения шизофрении простой формы следующий:</a:t>
            </a:r>
          </a:p>
          <a:p>
            <a:pPr algn="just"/>
            <a:r>
              <a:rPr lang="ru-RU" sz="1700" dirty="0" err="1">
                <a:latin typeface="Times New Roman"/>
                <a:cs typeface="Times New Roman"/>
              </a:rPr>
              <a:t>непрерывнотекущая</a:t>
            </a:r>
            <a:r>
              <a:rPr lang="ru-RU" sz="1700" dirty="0">
                <a:latin typeface="Times New Roman"/>
                <a:cs typeface="Times New Roman"/>
              </a:rPr>
              <a:t> злокачественная шизофрения (F20.6x).</a:t>
            </a:r>
          </a:p>
          <a:p>
            <a:pPr marL="0" indent="0" algn="just">
              <a:buNone/>
            </a:pPr>
            <a:r>
              <a:rPr lang="ru-RU" sz="1700" dirty="0">
                <a:latin typeface="Times New Roman"/>
                <a:cs typeface="Times New Roman"/>
              </a:rPr>
              <a:t>Люди с данным типом шизофрении страдают от ухудшения качества жизни, например, на уровне потери полового влечения, занимавших их ранее интересов, отсутствия целеустремленности в жизни, развития эгоцентричности, потери социальных связей и эмоциональной привязанности к близким. В чертах личности таких людей появляются и развиваются негативные симптомы — апатия, притупляются или выпадают чувства и эмоции, ухудшается невербальное общение, подавляется воля. Все это, в конечном счете, отражается на жизни в семье и обществе (например, на успеваемости в образовательных учреждениях, на эффективности на рабочем месте). Однако в картине развития простой формы шизофрении признаков деменции или какой-либо другой психопатологии не наблюдается.</a:t>
            </a:r>
          </a:p>
          <a:p>
            <a:endParaRPr lang="ru-RU" sz="1700" dirty="0"/>
          </a:p>
        </p:txBody>
      </p:sp>
    </p:spTree>
    <p:extLst>
      <p:ext uri="{BB962C8B-B14F-4D97-AF65-F5344CB8AC3E}">
        <p14:creationId xmlns:p14="http://schemas.microsoft.com/office/powerpoint/2010/main" val="757534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FF9146B-4CCD-4CDB-AB9C-458005307E6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5E1FEFA6-7D4F-4746-AE64-D4D52FE76D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xmlns="" id="{BF8DA3CF-9D4B-403A-9AD4-BB177DAB6C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xmlns="" id="{C48A9D82-24FF-C289-7CCF-A22356C633FA}"/>
              </a:ext>
            </a:extLst>
          </p:cNvPr>
          <p:cNvSpPr>
            <a:spLocks noGrp="1"/>
          </p:cNvSpPr>
          <p:nvPr>
            <p:ph type="title"/>
          </p:nvPr>
        </p:nvSpPr>
        <p:spPr>
          <a:xfrm>
            <a:off x="1352308" y="1212654"/>
            <a:ext cx="9486901" cy="1010088"/>
          </a:xfrm>
        </p:spPr>
        <p:txBody>
          <a:bodyPr anchor="b">
            <a:normAutofit/>
          </a:bodyPr>
          <a:lstStyle/>
          <a:p>
            <a:pPr algn="ctr"/>
            <a:r>
              <a:rPr lang="ru-RU" dirty="0">
                <a:latin typeface="Times New Roman"/>
                <a:cs typeface="Times New Roman"/>
              </a:rPr>
              <a:t>НЕДИФФЕРЕНЦИРОВАННАЯ ФОРМА ШИЗОФРЕНИИ</a:t>
            </a:r>
          </a:p>
          <a:p>
            <a:pPr algn="ctr"/>
            <a:endParaRPr lang="ru-RU" dirty="0"/>
          </a:p>
        </p:txBody>
      </p:sp>
      <p:sp>
        <p:nvSpPr>
          <p:cNvPr id="3" name="Объект 2">
            <a:extLst>
              <a:ext uri="{FF2B5EF4-FFF2-40B4-BE49-F238E27FC236}">
                <a16:creationId xmlns:a16="http://schemas.microsoft.com/office/drawing/2014/main" xmlns="" id="{9FA28719-592C-775A-74BA-D09306457DB0}"/>
              </a:ext>
            </a:extLst>
          </p:cNvPr>
          <p:cNvSpPr>
            <a:spLocks noGrp="1"/>
          </p:cNvSpPr>
          <p:nvPr>
            <p:ph idx="1"/>
          </p:nvPr>
        </p:nvSpPr>
        <p:spPr>
          <a:xfrm>
            <a:off x="1207625" y="2109801"/>
            <a:ext cx="9486901" cy="3540642"/>
          </a:xfrm>
        </p:spPr>
        <p:txBody>
          <a:bodyPr vert="horz" lIns="91440" tIns="45720" rIns="91440" bIns="45720" rtlCol="0" anchor="t">
            <a:normAutofit/>
          </a:bodyPr>
          <a:lstStyle/>
          <a:p>
            <a:pPr algn="just"/>
            <a:r>
              <a:rPr lang="ru-RU" dirty="0">
                <a:latin typeface="Times New Roman"/>
                <a:cs typeface="Times New Roman"/>
              </a:rPr>
              <a:t>При недифференцированной форме шизофрении (F20.3) могут наблюдаться симптомы нескольких клинических подтипов эндогенного психоза или, наоборот, может отсутствовать полнота картины каких-либо из них. По типу течения данная форма шизофрении характеризуется ухудшением симптоматики на фоне увеличения длительности ремиссии. В некоторых случаях диагноз может быть связан с наличием у пациента последствий от ЧМТ или от употребления ПАВ.</a:t>
            </a:r>
            <a:endParaRPr lang="ru-RU"/>
          </a:p>
        </p:txBody>
      </p:sp>
    </p:spTree>
    <p:extLst>
      <p:ext uri="{BB962C8B-B14F-4D97-AF65-F5344CB8AC3E}">
        <p14:creationId xmlns:p14="http://schemas.microsoft.com/office/powerpoint/2010/main" val="2316486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FF9146B-4CCD-4CDB-AB9C-458005307E6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5E1FEFA6-7D4F-4746-AE64-D4D52FE76D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xmlns="" id="{BF8DA3CF-9D4B-403A-9AD4-BB177DAB6C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xmlns="" id="{E79AD22C-69FE-961D-C9CA-747CA4B814AC}"/>
              </a:ext>
            </a:extLst>
          </p:cNvPr>
          <p:cNvSpPr>
            <a:spLocks noGrp="1"/>
          </p:cNvSpPr>
          <p:nvPr>
            <p:ph type="title"/>
          </p:nvPr>
        </p:nvSpPr>
        <p:spPr>
          <a:xfrm>
            <a:off x="1371599" y="1145135"/>
            <a:ext cx="9486901" cy="1010088"/>
          </a:xfrm>
        </p:spPr>
        <p:txBody>
          <a:bodyPr anchor="b">
            <a:normAutofit/>
          </a:bodyPr>
          <a:lstStyle/>
          <a:p>
            <a:pPr algn="ctr"/>
            <a:r>
              <a:rPr lang="ru-RU" dirty="0">
                <a:latin typeface="Times New Roman"/>
                <a:cs typeface="Times New Roman"/>
              </a:rPr>
              <a:t>РЕЗИДУАЛЬНАЯ (ОСТАТОЧНАЯ) ФОРМА ШИЗОФРЕНИИ</a:t>
            </a:r>
          </a:p>
          <a:p>
            <a:pPr algn="ctr"/>
            <a:endParaRPr lang="ru-RU" dirty="0"/>
          </a:p>
        </p:txBody>
      </p:sp>
      <p:sp>
        <p:nvSpPr>
          <p:cNvPr id="3" name="Объект 2">
            <a:extLst>
              <a:ext uri="{FF2B5EF4-FFF2-40B4-BE49-F238E27FC236}">
                <a16:creationId xmlns:a16="http://schemas.microsoft.com/office/drawing/2014/main" xmlns="" id="{61E4E52A-75AB-AA59-5AC0-70628839183D}"/>
              </a:ext>
            </a:extLst>
          </p:cNvPr>
          <p:cNvSpPr>
            <a:spLocks noGrp="1"/>
          </p:cNvSpPr>
          <p:nvPr>
            <p:ph idx="1"/>
          </p:nvPr>
        </p:nvSpPr>
        <p:spPr>
          <a:xfrm>
            <a:off x="879676" y="1714334"/>
            <a:ext cx="10432164" cy="4775272"/>
          </a:xfrm>
        </p:spPr>
        <p:txBody>
          <a:bodyPr vert="horz" lIns="91440" tIns="45720" rIns="91440" bIns="45720" rtlCol="0" anchor="t">
            <a:normAutofit fontScale="70000" lnSpcReduction="20000"/>
          </a:bodyPr>
          <a:lstStyle/>
          <a:p>
            <a:pPr marL="0" indent="0" algn="just">
              <a:buNone/>
            </a:pPr>
            <a:r>
              <a:rPr lang="ru-RU" dirty="0">
                <a:latin typeface="Times New Roman"/>
                <a:cs typeface="Times New Roman"/>
              </a:rPr>
              <a:t>Остаточный вид шизофрении (F20.5) представляет собой конечное состояние при наличии стойкого эндогенного психоза. Состояние соответствует выраженным негативным симптомам, формирующим дефект личности:</a:t>
            </a:r>
            <a:endParaRPr lang="ru-RU"/>
          </a:p>
          <a:p>
            <a:pPr algn="just"/>
            <a:r>
              <a:rPr lang="ru-RU" dirty="0">
                <a:latin typeface="Times New Roman"/>
                <a:cs typeface="Times New Roman"/>
              </a:rPr>
              <a:t>психомоторная заторможенность;</a:t>
            </a:r>
          </a:p>
          <a:p>
            <a:pPr algn="just"/>
            <a:r>
              <a:rPr lang="ru-RU" dirty="0">
                <a:latin typeface="Times New Roman"/>
                <a:cs typeface="Times New Roman"/>
              </a:rPr>
              <a:t>отсутствие инициативы, пассивность;</a:t>
            </a:r>
          </a:p>
          <a:p>
            <a:pPr algn="just"/>
            <a:r>
              <a:rPr lang="ru-RU" dirty="0">
                <a:latin typeface="Times New Roman"/>
                <a:cs typeface="Times New Roman"/>
              </a:rPr>
              <a:t>сглаженный эмоциональный фон;</a:t>
            </a:r>
          </a:p>
          <a:p>
            <a:pPr algn="just"/>
            <a:r>
              <a:rPr lang="ru-RU" dirty="0">
                <a:latin typeface="Times New Roman"/>
                <a:cs typeface="Times New Roman"/>
              </a:rPr>
              <a:t>бедная по количеству, содержанию речь;</a:t>
            </a:r>
          </a:p>
          <a:p>
            <a:pPr algn="just"/>
            <a:r>
              <a:rPr lang="ru-RU" dirty="0">
                <a:latin typeface="Times New Roman"/>
                <a:cs typeface="Times New Roman"/>
              </a:rPr>
              <a:t>дефицит невербальной коммуникации;</a:t>
            </a:r>
          </a:p>
          <a:p>
            <a:pPr algn="just"/>
            <a:r>
              <a:rPr lang="ru-RU" dirty="0">
                <a:latin typeface="Times New Roman"/>
                <a:cs typeface="Times New Roman"/>
              </a:rPr>
              <a:t>снижение навыков самообслуживания;</a:t>
            </a:r>
          </a:p>
          <a:p>
            <a:pPr algn="just"/>
            <a:r>
              <a:rPr lang="ru-RU" dirty="0">
                <a:latin typeface="Times New Roman"/>
                <a:cs typeface="Times New Roman"/>
              </a:rPr>
              <a:t>низкая социальная активность.</a:t>
            </a:r>
          </a:p>
          <a:p>
            <a:pPr marL="0" indent="0" algn="just">
              <a:buNone/>
            </a:pPr>
            <a:r>
              <a:rPr lang="ru-RU" dirty="0">
                <a:latin typeface="Times New Roman"/>
                <a:cs typeface="Times New Roman"/>
              </a:rPr>
              <a:t>К данному типу шизофрении относятся хроническая недифференцированная шизофрения, конечные состояния при хронической (злокачественной и параноидной) шизофрении, шизофреническое </a:t>
            </a:r>
            <a:r>
              <a:rPr lang="ru-RU" err="1">
                <a:latin typeface="Times New Roman"/>
                <a:cs typeface="Times New Roman"/>
              </a:rPr>
              <a:t>резидуальное</a:t>
            </a:r>
            <a:r>
              <a:rPr lang="ru-RU" dirty="0">
                <a:latin typeface="Times New Roman"/>
                <a:cs typeface="Times New Roman"/>
              </a:rPr>
              <a:t> состояние. При этом в анамнезе должны присутствовать хотя бы один психотический эпизод, эпизод с обманами восприятия, отсутствовать деменция, хроническая депрессия или какая-либо патология головного мозга, способная вызвать приведенную выше симптоматику.</a:t>
            </a:r>
          </a:p>
          <a:p>
            <a:endParaRPr lang="ru-RU" dirty="0"/>
          </a:p>
        </p:txBody>
      </p:sp>
    </p:spTree>
    <p:extLst>
      <p:ext uri="{BB962C8B-B14F-4D97-AF65-F5344CB8AC3E}">
        <p14:creationId xmlns:p14="http://schemas.microsoft.com/office/powerpoint/2010/main" val="1656590203"/>
      </p:ext>
    </p:extLst>
  </p:cSld>
  <p:clrMapOvr>
    <a:masterClrMapping/>
  </p:clrMapOvr>
</p:sld>
</file>

<file path=ppt/theme/theme1.xml><?xml version="1.0" encoding="utf-8"?>
<a:theme xmlns:a="http://schemas.openxmlformats.org/drawingml/2006/main" name="ClassicFrameVTI">
  <a:themeElements>
    <a:clrScheme name="AnalogousFromRegularSeedLeftStep">
      <a:dk1>
        <a:srgbClr val="000000"/>
      </a:dk1>
      <a:lt1>
        <a:srgbClr val="FFFFFF"/>
      </a:lt1>
      <a:dk2>
        <a:srgbClr val="1B2C30"/>
      </a:dk2>
      <a:lt2>
        <a:srgbClr val="F2F3F0"/>
      </a:lt2>
      <a:accent1>
        <a:srgbClr val="8B40D0"/>
      </a:accent1>
      <a:accent2>
        <a:srgbClr val="5042C4"/>
      </a:accent2>
      <a:accent3>
        <a:srgbClr val="406CD0"/>
      </a:accent3>
      <a:accent4>
        <a:srgbClr val="2E96BE"/>
      </a:accent4>
      <a:accent5>
        <a:srgbClr val="3BC0AD"/>
      </a:accent5>
      <a:accent6>
        <a:srgbClr val="2EBE6E"/>
      </a:accent6>
      <a:hlink>
        <a:srgbClr val="649A33"/>
      </a:hlink>
      <a:folHlink>
        <a:srgbClr val="7F7F7F"/>
      </a:folHlink>
    </a:clrScheme>
    <a:fontScheme name="Goudy and Gill Sans">
      <a:majorFont>
        <a:latin typeface="Goudy Old Styl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lassicFrameVTI" id="{4FA2A165-EC65-4FB0-B019-8C8876A1D8E3}" vid="{9D78F1F1-8226-42FD-A1A3-975EDF6D60F8}"/>
    </a:ext>
  </a:extLst>
</a:theme>
</file>

<file path=docProps/app.xml><?xml version="1.0" encoding="utf-8"?>
<Properties xmlns="http://schemas.openxmlformats.org/officeDocument/2006/extended-properties" xmlns:vt="http://schemas.openxmlformats.org/officeDocument/2006/docPropsVTypes">
  <TotalTime>1</TotalTime>
  <Words>628</Words>
  <Application>Microsoft Office PowerPoint</Application>
  <PresentationFormat>Произвольный</PresentationFormat>
  <Paragraphs>95</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ClassicFrameVTI</vt:lpstr>
      <vt:lpstr>Виды шизофрении</vt:lpstr>
      <vt:lpstr>Презентация PowerPoint</vt:lpstr>
      <vt:lpstr> на сегодняшний день к основным формам шизофрении, представленным в МКБ-10, относятся:</vt:lpstr>
      <vt:lpstr>ПАРАНОИДНАЯ ФОРМА ШИЗОФРЕНИи </vt:lpstr>
      <vt:lpstr>КАТАТОНИЧЕСКАЯ ФОРМА ШИЗОФРЕНИи </vt:lpstr>
      <vt:lpstr>ГЕБЕФРЕНИЧЕСКАЯ (ГЕБЕФРЕННАЯ) ФОРМА ШИЗОФРЕНИЯ </vt:lpstr>
      <vt:lpstr>ПРОСТАЯ ФОРМА ШИЗОФРЕНИИ </vt:lpstr>
      <vt:lpstr>НЕДИФФЕРЕНЦИРОВАННАЯ ФОРМА ШИЗОФРЕНИИ </vt:lpstr>
      <vt:lpstr>РЕЗИДУАЛЬНАЯ (ОСТАТОЧНАЯ) ФОРМА ШИЗОФРЕНИИ </vt:lpstr>
      <vt:lpstr>НЕВРОЗОПОДОБНАЯ ФОРМА ШИЗОФРЕНИИ </vt:lpstr>
      <vt:lpstr>ЛАТЕНТНАЯ ФОРМА ШИЗОФРЕНИИ </vt:lpstr>
      <vt:lpstr> СЕВДОПСИХОПАТИЧЕСКАЯ ФОРМА ШИЗОФРЕНИИ </vt:lpstr>
      <vt:lpstr>«БЕДНАЯ СИМПТОМАМИ» ФОРМА ШИЗОФРЕНИИ </vt:lpstr>
      <vt:lpstr>ВЯЛОТЕКУЩАЯ ФОРМА ШИЗОФРЕНИИ </vt:lpstr>
      <vt:lpstr>ПОДРОСТКОВАЯ ФОРМА ШИЗОФРЕНИИ </vt:lpstr>
      <vt:lpstr>РЕЗИСТЕНТНАЯ ФОРМА ШИЗОФРЕНИИ </vt:lpstr>
      <vt:lpstr>ТИПЫ ТЕЧЕНИЯ ШИЗОФРЕНИИ </vt:lpstr>
      <vt:lpstr>Презентация PowerPoint</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
  <cp:lastModifiedBy>Могилевская</cp:lastModifiedBy>
  <cp:revision>200</cp:revision>
  <dcterms:created xsi:type="dcterms:W3CDTF">2022-10-04T14:19:02Z</dcterms:created>
  <dcterms:modified xsi:type="dcterms:W3CDTF">2022-10-15T06:31:49Z</dcterms:modified>
</cp:coreProperties>
</file>