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6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80"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3" r:id="rId6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6" autoAdjust="0"/>
    <p:restoredTop sz="94619" autoAdjust="0"/>
  </p:normalViewPr>
  <p:slideViewPr>
    <p:cSldViewPr snapToGrid="0">
      <p:cViewPr varScale="1">
        <p:scale>
          <a:sx n="110" d="100"/>
          <a:sy n="110" d="100"/>
        </p:scale>
        <p:origin x="348" y="102"/>
      </p:cViewPr>
      <p:guideLst/>
    </p:cSldViewPr>
  </p:slideViewPr>
  <p:outlineViewPr>
    <p:cViewPr>
      <p:scale>
        <a:sx n="33" d="100"/>
        <a:sy n="33" d="100"/>
      </p:scale>
      <p:origin x="0" y="-18618"/>
    </p:cViewPr>
  </p:outlineViewPr>
  <p:notesTextViewPr>
    <p:cViewPr>
      <p:scale>
        <a:sx n="1" d="1"/>
        <a:sy n="1" d="1"/>
      </p:scale>
      <p:origin x="0" y="0"/>
    </p:cViewPr>
  </p:notesTextViewPr>
  <p:sorterViewPr>
    <p:cViewPr>
      <p:scale>
        <a:sx n="100" d="100"/>
        <a:sy n="100" d="100"/>
      </p:scale>
      <p:origin x="0" y="-14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92308" units="1/cm"/>
          <inkml:channelProperty channel="Y" name="resolution" value="37.24138" units="1/cm"/>
          <inkml:channelProperty channel="T" name="resolution" value="1" units="1/dev"/>
        </inkml:channelProperties>
      </inkml:inkSource>
      <inkml:timestamp xml:id="ts0" timeString="2014-09-04T11:58:52.433"/>
    </inkml:context>
    <inkml:brush xml:id="br0">
      <inkml:brushProperty name="width" value="0.05292" units="cm"/>
      <inkml:brushProperty name="height" value="0.05292" units="cm"/>
      <inkml:brushProperty name="color" value="#C00000"/>
    </inkml:brush>
  </inkml:definitions>
  <inkml:trace contextRef="#ctx0" brushRef="#br0">13010 16615 0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EA5AC-D815-42D6-82C2-19EEE98EC6F5}" type="datetimeFigureOut">
              <a:rPr lang="ru-RU" smtClean="0"/>
              <a:t>02.11.2014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A89E2-4789-4B9C-BAFC-4005E2DDC3D5}" type="slidenum">
              <a:rPr lang="ru-RU" smtClean="0"/>
              <a:t>‹#›</a:t>
            </a:fld>
            <a:endParaRPr lang="ru-RU"/>
          </a:p>
        </p:txBody>
      </p:sp>
    </p:spTree>
    <p:extLst>
      <p:ext uri="{BB962C8B-B14F-4D97-AF65-F5344CB8AC3E}">
        <p14:creationId xmlns:p14="http://schemas.microsoft.com/office/powerpoint/2010/main" val="117892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a:ln/>
        </p:spPr>
      </p:sp>
      <p:sp>
        <p:nvSpPr>
          <p:cNvPr id="153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anose="020B0604020202020204" pitchFamily="34" charset="0"/>
            </a:endParaRPr>
          </a:p>
        </p:txBody>
      </p:sp>
      <p:sp>
        <p:nvSpPr>
          <p:cNvPr id="153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B31AB5A-4637-41DC-BD10-23DFD09225B8}" type="slidenum">
              <a:rPr lang="ru-RU" altLang="ru-RU" smtClean="0">
                <a:latin typeface="Arial" panose="020B0604020202020204" pitchFamily="34" charset="0"/>
              </a:rPr>
              <a:pPr/>
              <a:t>11</a:t>
            </a:fld>
            <a:endParaRPr lang="ru-RU" altLang="ru-RU" smtClean="0">
              <a:latin typeface="Arial" panose="020B0604020202020204" pitchFamily="34" charset="0"/>
            </a:endParaRPr>
          </a:p>
        </p:txBody>
      </p:sp>
    </p:spTree>
    <p:extLst>
      <p:ext uri="{BB962C8B-B14F-4D97-AF65-F5344CB8AC3E}">
        <p14:creationId xmlns:p14="http://schemas.microsoft.com/office/powerpoint/2010/main" val="67610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0D9966-FE2D-4904-B1B2-CACB60FA55D7}" type="slidenum">
              <a:rPr lang="ru-RU" altLang="ru-RU" smtClean="0"/>
              <a:pPr>
                <a:spcBef>
                  <a:spcPct val="0"/>
                </a:spcBef>
              </a:pPr>
              <a:t>29</a:t>
            </a:fld>
            <a:endParaRPr lang="ru-RU" altLang="ru-RU" smtClean="0"/>
          </a:p>
        </p:txBody>
      </p:sp>
      <p:sp>
        <p:nvSpPr>
          <p:cNvPr id="36867" name="Rectangle 2"/>
          <p:cNvSpPr>
            <a:spLocks noGrp="1" noRot="1" noChangeAspect="1" noChangeArrowheads="1" noTextEdit="1"/>
          </p:cNvSpPr>
          <p:nvPr>
            <p:ph type="sldImg"/>
          </p:nvPr>
        </p:nvSpPr>
        <p:spPr>
          <a:xfrm>
            <a:off x="395288" y="693738"/>
            <a:ext cx="6070600" cy="3416300"/>
          </a:xfrm>
          <a:ln/>
        </p:spPr>
      </p:sp>
      <p:sp>
        <p:nvSpPr>
          <p:cNvPr id="36868" name="Rectangle 3"/>
          <p:cNvSpPr>
            <a:spLocks noGrp="1" noChangeArrowheads="1"/>
          </p:cNvSpPr>
          <p:nvPr>
            <p:ph type="body" idx="1"/>
          </p:nvPr>
        </p:nvSpPr>
        <p:spPr>
          <a:xfrm>
            <a:off x="915988" y="4341813"/>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smtClean="0">
              <a:latin typeface="Arial" panose="020B0604020202020204" pitchFamily="34" charset="0"/>
            </a:endParaRPr>
          </a:p>
        </p:txBody>
      </p:sp>
    </p:spTree>
    <p:extLst>
      <p:ext uri="{BB962C8B-B14F-4D97-AF65-F5344CB8AC3E}">
        <p14:creationId xmlns:p14="http://schemas.microsoft.com/office/powerpoint/2010/main" val="559415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ru-RU" smtClean="0"/>
              <a:t>Образец заголовка</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1BD1C963-2A0F-4B8D-8ED6-2B4398813F43}" type="datetimeFigureOut">
              <a:rPr lang="ru-RU" smtClean="0"/>
              <a:t>02.11.2014</a:t>
            </a:fld>
            <a:endParaRPr lang="ru-RU"/>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ru-RU"/>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13C683BB-4E46-4A59-BA5E-74CADB8B3DCD}" type="slidenum">
              <a:rPr lang="ru-RU" smtClean="0"/>
              <a:t>‹#›</a:t>
            </a:fld>
            <a:endParaRPr lang="ru-RU"/>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02051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D1C963-2A0F-4B8D-8ED6-2B4398813F43}" type="datetimeFigureOut">
              <a:rPr lang="ru-RU" smtClean="0"/>
              <a:t>02.11.2014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619538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D1C963-2A0F-4B8D-8ED6-2B4398813F43}" type="datetimeFigureOut">
              <a:rPr lang="ru-RU" smtClean="0"/>
              <a:t>02.11.2014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88034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D1C963-2A0F-4B8D-8ED6-2B4398813F43}" type="datetimeFigureOut">
              <a:rPr lang="ru-RU" smtClean="0"/>
              <a:t>02.11.2014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68147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D1C963-2A0F-4B8D-8ED6-2B4398813F43}" type="datetimeFigureOut">
              <a:rPr lang="ru-RU" smtClean="0"/>
              <a:t>02.11.2014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80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ru-RU" smtClean="0"/>
              <a:t>Образец заголовка</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1BD1C963-2A0F-4B8D-8ED6-2B4398813F43}" type="datetimeFigureOut">
              <a:rPr lang="ru-RU" smtClean="0"/>
              <a:t>02.11.2014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431405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ru-RU" smtClean="0"/>
              <a:t>Образец заголовка</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1BD1C963-2A0F-4B8D-8ED6-2B4398813F43}" type="datetimeFigureOut">
              <a:rPr lang="ru-RU" smtClean="0"/>
              <a:t>02.11.2014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643836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BD1C963-2A0F-4B8D-8ED6-2B4398813F43}" type="datetimeFigureOut">
              <a:rPr lang="ru-RU" smtClean="0"/>
              <a:t>02.11.2014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323630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BD1C963-2A0F-4B8D-8ED6-2B4398813F43}" type="datetimeFigureOut">
              <a:rPr lang="ru-RU" smtClean="0"/>
              <a:t>02.11.2014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994417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783B770A-D38C-4260-A5B0-D38DC93F0D9D}" type="slidenum">
              <a:rPr lang="ru-RU" altLang="ru-RU"/>
              <a:pPr>
                <a:defRPr/>
              </a:pPr>
              <a:t>‹#›</a:t>
            </a:fld>
            <a:endParaRPr lang="ru-RU" alt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3494032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AndTx">
  <p:cSld name="Заголовок, диаграмм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Диаграмма 2"/>
          <p:cNvSpPr>
            <a:spLocks noGrp="1"/>
          </p:cNvSpPr>
          <p:nvPr>
            <p:ph type="chart" sz="half" idx="1"/>
          </p:nvPr>
        </p:nvSpPr>
        <p:spPr>
          <a:xfrm>
            <a:off x="609600" y="1600201"/>
            <a:ext cx="5384800" cy="4525963"/>
          </a:xfrm>
        </p:spPr>
        <p:txBody>
          <a:bodyPr/>
          <a:lstStyle/>
          <a:p>
            <a:pPr lvl="0"/>
            <a:endParaRPr lang="ru-RU" noProof="0" smtClean="0"/>
          </a:p>
        </p:txBody>
      </p:sp>
      <p:sp>
        <p:nvSpPr>
          <p:cNvPr id="4" name="Текст 3"/>
          <p:cNvSpPr>
            <a:spLocks noGrp="1"/>
          </p:cNvSpPr>
          <p:nvPr>
            <p:ph type="body"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
          <p:cNvSpPr>
            <a:spLocks noGrp="1" noChangeArrowheads="1"/>
          </p:cNvSpPr>
          <p:nvPr>
            <p:ph type="dt" sz="half" idx="10"/>
          </p:nvPr>
        </p:nvSpPr>
        <p:spPr>
          <a:ln/>
        </p:spPr>
        <p:txBody>
          <a:bodyPr/>
          <a:lstStyle>
            <a:lvl1pPr>
              <a:defRPr/>
            </a:lvl1pPr>
          </a:lstStyle>
          <a:p>
            <a:pPr>
              <a:defRPr/>
            </a:pPr>
            <a:endParaRPr lang="ru-RU"/>
          </a:p>
        </p:txBody>
      </p:sp>
      <p:sp>
        <p:nvSpPr>
          <p:cNvPr id="6" name="Rectangle 3"/>
          <p:cNvSpPr>
            <a:spLocks noGrp="1" noChangeArrowheads="1"/>
          </p:cNvSpPr>
          <p:nvPr>
            <p:ph type="sldNum" sz="quarter" idx="11"/>
          </p:nvPr>
        </p:nvSpPr>
        <p:spPr>
          <a:ln/>
        </p:spPr>
        <p:txBody>
          <a:bodyPr/>
          <a:lstStyle>
            <a:lvl1pPr>
              <a:defRPr/>
            </a:lvl1pPr>
          </a:lstStyle>
          <a:p>
            <a:pPr>
              <a:defRPr/>
            </a:pPr>
            <a:fld id="{A5A85BE5-40D5-43BD-A574-8F73401E9D4E}" type="slidenum">
              <a:rPr lang="ru-RU" altLang="ru-RU"/>
              <a:pPr>
                <a:defRPr/>
              </a:pPr>
              <a:t>‹#›</a:t>
            </a:fld>
            <a:endParaRPr lang="ru-RU" altLang="ru-RU"/>
          </a:p>
        </p:txBody>
      </p:sp>
      <p:sp>
        <p:nvSpPr>
          <p:cNvPr id="7" name="Rectangle 14"/>
          <p:cNvSpPr>
            <a:spLocks noGrp="1" noChangeArrowheads="1"/>
          </p:cNvSpPr>
          <p:nvPr>
            <p:ph type="ftr" sz="quarter" idx="12"/>
          </p:nvPr>
        </p:nvSpPr>
        <p:spPr>
          <a:ln/>
        </p:spPr>
        <p:txBody>
          <a:bodyPr/>
          <a:lstStyle>
            <a:lvl1pPr>
              <a:defRPr/>
            </a:lvl1pPr>
          </a:lstStyle>
          <a:p>
            <a:pPr>
              <a:defRPr/>
            </a:pPr>
            <a:endParaRPr lang="ru-RU"/>
          </a:p>
        </p:txBody>
      </p:sp>
    </p:spTree>
    <p:extLst>
      <p:ext uri="{BB962C8B-B14F-4D97-AF65-F5344CB8AC3E}">
        <p14:creationId xmlns:p14="http://schemas.microsoft.com/office/powerpoint/2010/main" val="298615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BD1C963-2A0F-4B8D-8ED6-2B4398813F43}" type="datetimeFigureOut">
              <a:rPr lang="ru-RU" smtClean="0"/>
              <a:t>02.11.2014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1610165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ru-RU" smtClean="0"/>
              <a:t>Образец заголовка</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BD1C963-2A0F-4B8D-8ED6-2B4398813F43}" type="datetimeFigureOut">
              <a:rPr lang="ru-RU" smtClean="0"/>
              <a:t>02.11.2014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1707769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BD1C963-2A0F-4B8D-8ED6-2B4398813F43}" type="datetimeFigureOut">
              <a:rPr lang="ru-RU" smtClean="0"/>
              <a:t>02.11.2014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268754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802" y="2861733"/>
            <a:ext cx="5088712"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5993969" y="2861733"/>
            <a:ext cx="5088713"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BD1C963-2A0F-4B8D-8ED6-2B4398813F43}" type="datetimeFigureOut">
              <a:rPr lang="ru-RU" smtClean="0"/>
              <a:t>02.11.2014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40064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BD1C963-2A0F-4B8D-8ED6-2B4398813F43}" type="datetimeFigureOut">
              <a:rPr lang="ru-RU" smtClean="0"/>
              <a:t>02.11.2014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1702503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1C963-2A0F-4B8D-8ED6-2B4398813F43}" type="datetimeFigureOut">
              <a:rPr lang="ru-RU" smtClean="0"/>
              <a:t>02.11.2014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117931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D1C963-2A0F-4B8D-8ED6-2B4398813F43}" type="datetimeFigureOut">
              <a:rPr lang="ru-RU" smtClean="0"/>
              <a:t>02.11.2014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540991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D1C963-2A0F-4B8D-8ED6-2B4398813F43}" type="datetimeFigureOut">
              <a:rPr lang="ru-RU" smtClean="0"/>
              <a:t>02.11.2014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3C683BB-4E46-4A59-BA5E-74CADB8B3DCD}" type="slidenum">
              <a:rPr lang="ru-RU" smtClean="0"/>
              <a:t>‹#›</a:t>
            </a:fld>
            <a:endParaRPr lang="ru-RU"/>
          </a:p>
        </p:txBody>
      </p:sp>
    </p:spTree>
    <p:extLst>
      <p:ext uri="{BB962C8B-B14F-4D97-AF65-F5344CB8AC3E}">
        <p14:creationId xmlns:p14="http://schemas.microsoft.com/office/powerpoint/2010/main" val="359239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1BD1C963-2A0F-4B8D-8ED6-2B4398813F43}" type="datetimeFigureOut">
              <a:rPr lang="ru-RU" smtClean="0"/>
              <a:t>02.11.2014</a:t>
            </a:fld>
            <a:endParaRPr lang="ru-RU"/>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ru-RU"/>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13C683BB-4E46-4A59-BA5E-74CADB8B3DCD}" type="slidenum">
              <a:rPr lang="ru-RU" smtClean="0"/>
              <a:t>‹#›</a:t>
            </a:fld>
            <a:endParaRPr lang="ru-RU"/>
          </a:p>
        </p:txBody>
      </p:sp>
    </p:spTree>
    <p:extLst>
      <p:ext uri="{BB962C8B-B14F-4D97-AF65-F5344CB8AC3E}">
        <p14:creationId xmlns:p14="http://schemas.microsoft.com/office/powerpoint/2010/main" val="7533901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wmf"/></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43.wmf"/><Relationship Id="rId5" Type="http://schemas.openxmlformats.org/officeDocument/2006/relationships/oleObject" Target="../embeddings/oleObject4.bin"/><Relationship Id="rId4" Type="http://schemas.openxmlformats.org/officeDocument/2006/relationships/image" Target="../media/image42.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5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1" y="1736726"/>
            <a:ext cx="8315325" cy="1920875"/>
          </a:xfrm>
        </p:spPr>
        <p:txBody>
          <a:bodyPr>
            <a:normAutofit fontScale="90000"/>
          </a:bodyPr>
          <a:lstStyle/>
          <a:p>
            <a:pPr eaLnBrk="1" hangingPunct="1">
              <a:defRPr/>
            </a:pPr>
            <a:r>
              <a:rPr lang="ru-RU" sz="5400" dirty="0">
                <a:solidFill>
                  <a:schemeClr val="hlink"/>
                </a:solidFill>
              </a:rPr>
              <a:t>ОСНОВЫ </a:t>
            </a:r>
            <a:br>
              <a:rPr lang="ru-RU" sz="5400" dirty="0">
                <a:solidFill>
                  <a:schemeClr val="hlink"/>
                </a:solidFill>
              </a:rPr>
            </a:br>
            <a:r>
              <a:rPr lang="ru-RU" sz="5400" dirty="0" smtClean="0">
                <a:solidFill>
                  <a:schemeClr val="hlink"/>
                </a:solidFill>
              </a:rPr>
              <a:t>ДОППЛЕРОГРАФИЧЕСКОГО</a:t>
            </a:r>
            <a:r>
              <a:rPr lang="ru-RU" sz="5400" dirty="0">
                <a:solidFill>
                  <a:schemeClr val="hlink"/>
                </a:solidFill>
              </a:rPr>
              <a:t/>
            </a:r>
            <a:br>
              <a:rPr lang="ru-RU" sz="5400" dirty="0">
                <a:solidFill>
                  <a:schemeClr val="hlink"/>
                </a:solidFill>
              </a:rPr>
            </a:br>
            <a:r>
              <a:rPr lang="ru-RU" sz="5400" dirty="0">
                <a:solidFill>
                  <a:schemeClr val="hlink"/>
                </a:solidFill>
              </a:rPr>
              <a:t>УЛЬТРАЗВУКОВОГО ИССЛЕДОВАНИЯ. </a:t>
            </a:r>
          </a:p>
        </p:txBody>
      </p:sp>
      <p:sp>
        <p:nvSpPr>
          <p:cNvPr id="4099" name="TextBox 2"/>
          <p:cNvSpPr txBox="1">
            <a:spLocks noChangeArrowheads="1"/>
          </p:cNvSpPr>
          <p:nvPr/>
        </p:nvSpPr>
        <p:spPr bwMode="auto">
          <a:xfrm>
            <a:off x="8064682" y="4533902"/>
            <a:ext cx="30003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1200" dirty="0" err="1" smtClean="0">
                <a:solidFill>
                  <a:schemeClr val="bg1"/>
                </a:solidFill>
              </a:rPr>
              <a:t>КрасГМУ</a:t>
            </a:r>
            <a:r>
              <a:rPr lang="ru-RU" altLang="ru-RU" sz="1200" dirty="0" smtClean="0">
                <a:solidFill>
                  <a:schemeClr val="bg1"/>
                </a:solidFill>
              </a:rPr>
              <a:t>, </a:t>
            </a:r>
            <a:r>
              <a:rPr lang="ru-RU" altLang="ru-RU" sz="1200" dirty="0">
                <a:solidFill>
                  <a:schemeClr val="bg1"/>
                </a:solidFill>
              </a:rPr>
              <a:t>кафедра лучевой диагностики ИПО</a:t>
            </a:r>
          </a:p>
          <a:p>
            <a:pPr algn="ctr" eaLnBrk="1" hangingPunct="1">
              <a:spcBef>
                <a:spcPct val="0"/>
              </a:spcBef>
              <a:buClrTx/>
              <a:buSzTx/>
              <a:buFontTx/>
              <a:buNone/>
            </a:pPr>
            <a:r>
              <a:rPr lang="ru-RU" altLang="ru-RU" sz="1200" dirty="0">
                <a:solidFill>
                  <a:schemeClr val="bg1"/>
                </a:solidFill>
              </a:rPr>
              <a:t>ТЕМЕРОВА</a:t>
            </a:r>
          </a:p>
          <a:p>
            <a:pPr algn="ctr" eaLnBrk="1" hangingPunct="1">
              <a:spcBef>
                <a:spcPct val="0"/>
              </a:spcBef>
              <a:buClrTx/>
              <a:buSzTx/>
              <a:buFontTx/>
              <a:buNone/>
            </a:pPr>
            <a:r>
              <a:rPr lang="ru-RU" altLang="ru-RU" sz="1200" dirty="0">
                <a:solidFill>
                  <a:schemeClr val="bg1"/>
                </a:solidFill>
              </a:rPr>
              <a:t>  НАТАЛИЯ </a:t>
            </a:r>
          </a:p>
          <a:p>
            <a:pPr algn="ctr" eaLnBrk="1" hangingPunct="1">
              <a:spcBef>
                <a:spcPct val="0"/>
              </a:spcBef>
              <a:buClrTx/>
              <a:buSzTx/>
              <a:buFontTx/>
              <a:buNone/>
            </a:pPr>
            <a:r>
              <a:rPr lang="ru-RU" altLang="ru-RU" sz="1200" dirty="0">
                <a:solidFill>
                  <a:schemeClr val="bg1"/>
                </a:solidFill>
              </a:rPr>
              <a:t>ВАЛЕНТИНОВНА.</a:t>
            </a:r>
          </a:p>
        </p:txBody>
      </p:sp>
    </p:spTree>
    <p:extLst>
      <p:ext uri="{BB962C8B-B14F-4D97-AF65-F5344CB8AC3E}">
        <p14:creationId xmlns:p14="http://schemas.microsoft.com/office/powerpoint/2010/main" val="3928634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145870" y="102326"/>
            <a:ext cx="10396882" cy="1151965"/>
          </a:xfrm>
        </p:spPr>
        <p:txBody>
          <a:bodyPr>
            <a:normAutofit/>
          </a:bodyPr>
          <a:lstStyle/>
          <a:p>
            <a:pPr eaLnBrk="1" hangingPunct="1">
              <a:defRPr/>
            </a:pPr>
            <a:r>
              <a:rPr lang="ru-RU" sz="4000" dirty="0" smtClean="0">
                <a:solidFill>
                  <a:schemeClr val="hlink"/>
                </a:solidFill>
              </a:rPr>
              <a:t>ЭФФЕКТ ДОППЛЕРА</a:t>
            </a:r>
          </a:p>
        </p:txBody>
      </p:sp>
      <p:pic>
        <p:nvPicPr>
          <p:cNvPr id="13315" name="Picture 4" descr="mso26465"/>
          <p:cNvPicPr>
            <a:picLocks noChangeAspect="1" noChangeArrowheads="1"/>
          </p:cNvPicPr>
          <p:nvPr/>
        </p:nvPicPr>
        <p:blipFill>
          <a:blip r:embed="rId2">
            <a:lum bright="6000" contrast="54000"/>
            <a:extLst>
              <a:ext uri="{28A0092B-C50C-407E-A947-70E740481C1C}">
                <a14:useLocalDpi xmlns:a14="http://schemas.microsoft.com/office/drawing/2010/main" val="0"/>
              </a:ext>
            </a:extLst>
          </a:blip>
          <a:srcRect b="1428"/>
          <a:stretch>
            <a:fillRect/>
          </a:stretch>
        </p:blipFill>
        <p:spPr bwMode="auto">
          <a:xfrm>
            <a:off x="4630648" y="1062764"/>
            <a:ext cx="6264275" cy="4895850"/>
          </a:xfrm>
          <a:prstGeom prst="rect">
            <a:avLst/>
          </a:prstGeom>
          <a:solidFill>
            <a:schemeClr val="bg2">
              <a:alpha val="54117"/>
            </a:schemeClr>
          </a:solidFill>
          <a:ln w="9525">
            <a:solidFill>
              <a:schemeClr val="hlink"/>
            </a:solidFill>
            <a:miter lim="800000"/>
            <a:headEnd/>
            <a:tailEnd/>
          </a:ln>
        </p:spPr>
      </p:pic>
    </p:spTree>
    <p:extLst>
      <p:ext uri="{BB962C8B-B14F-4D97-AF65-F5344CB8AC3E}">
        <p14:creationId xmlns:p14="http://schemas.microsoft.com/office/powerpoint/2010/main" val="127912205"/>
      </p:ext>
    </p:extLst>
  </p:cSld>
  <p:clrMapOvr>
    <a:masterClrMapping/>
  </p:clrMapOvr>
  <p:transition>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Объект 3"/>
          <p:cNvPicPr>
            <a:picLocks noGrp="1" noChangeAspect="1"/>
          </p:cNvPicPr>
          <p:nvPr>
            <p:ph sz="quarter" idx="13"/>
          </p:nvPr>
        </p:nvPicPr>
        <p:blipFill>
          <a:blip r:embed="rId3">
            <a:extLst>
              <a:ext uri="{28A0092B-C50C-407E-A947-70E740481C1C}">
                <a14:useLocalDpi xmlns:a14="http://schemas.microsoft.com/office/drawing/2010/main" val="0"/>
              </a:ext>
            </a:extLst>
          </a:blip>
          <a:srcRect t="47133"/>
          <a:stretch>
            <a:fillRect/>
          </a:stretch>
        </p:blipFill>
        <p:spPr>
          <a:xfrm>
            <a:off x="1381171" y="214313"/>
            <a:ext cx="8785225" cy="2665413"/>
          </a:xfrm>
        </p:spPr>
      </p:pic>
      <p:sp>
        <p:nvSpPr>
          <p:cNvPr id="5" name="Стрелка вправо 4"/>
          <p:cNvSpPr/>
          <p:nvPr/>
        </p:nvSpPr>
        <p:spPr>
          <a:xfrm>
            <a:off x="6256338" y="2393951"/>
            <a:ext cx="97790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14341" name="Picture 6" descr="http://www.otpugiwateli.com/img/delfin_and_letuchij_mi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939" y="2879726"/>
            <a:ext cx="576103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966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1989138" y="14288"/>
            <a:ext cx="8229600" cy="1143000"/>
          </a:xfrm>
        </p:spPr>
        <p:txBody>
          <a:bodyPr/>
          <a:lstStyle/>
          <a:p>
            <a:pPr eaLnBrk="1" hangingPunct="1">
              <a:defRPr/>
            </a:pPr>
            <a:r>
              <a:rPr lang="ru-RU" sz="3600" dirty="0">
                <a:solidFill>
                  <a:schemeClr val="hlink"/>
                </a:solidFill>
              </a:rPr>
              <a:t>ЭФФЕКТ ДОППЛЕРА</a:t>
            </a:r>
          </a:p>
        </p:txBody>
      </p:sp>
      <p:sp>
        <p:nvSpPr>
          <p:cNvPr id="5123" name="Rectangle 3"/>
          <p:cNvSpPr>
            <a:spLocks noGrp="1" noChangeArrowheads="1"/>
          </p:cNvSpPr>
          <p:nvPr>
            <p:ph sz="quarter" idx="13"/>
          </p:nvPr>
        </p:nvSpPr>
        <p:spPr>
          <a:xfrm>
            <a:off x="1787843" y="1262516"/>
            <a:ext cx="8229600" cy="4525962"/>
          </a:xfrm>
          <a:solidFill>
            <a:schemeClr val="bg1"/>
          </a:solidFill>
        </p:spPr>
        <p:txBody>
          <a:bodyPr/>
          <a:lstStyle/>
          <a:p>
            <a:pPr eaLnBrk="1" hangingPunct="1">
              <a:defRPr/>
            </a:pPr>
            <a:r>
              <a:rPr lang="ru-RU" dirty="0" smtClean="0">
                <a:solidFill>
                  <a:schemeClr val="hlink"/>
                </a:solidFill>
              </a:rPr>
              <a:t>Кровь содержит большое количество форменных элементов, которые являются мишенями для отражения ультразвука.</a:t>
            </a:r>
          </a:p>
          <a:p>
            <a:pPr eaLnBrk="1" hangingPunct="1">
              <a:defRPr/>
            </a:pPr>
            <a:endParaRPr lang="ru-RU" dirty="0" smtClean="0">
              <a:solidFill>
                <a:schemeClr val="hlink"/>
              </a:solidFill>
            </a:endParaRPr>
          </a:p>
          <a:p>
            <a:pPr eaLnBrk="1" hangingPunct="1">
              <a:defRPr/>
            </a:pPr>
            <a:endParaRPr lang="ru-RU" dirty="0" smtClean="0">
              <a:solidFill>
                <a:schemeClr val="hlink"/>
              </a:solidFill>
            </a:endParaRPr>
          </a:p>
        </p:txBody>
      </p:sp>
      <p:pic>
        <p:nvPicPr>
          <p:cNvPr id="1638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1806" y="3525497"/>
            <a:ext cx="3986212"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815258"/>
      </p:ext>
    </p:extLst>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sz="quarter" idx="13"/>
          </p:nvPr>
        </p:nvPicPr>
        <p:blipFill>
          <a:blip r:embed="rId2">
            <a:lum bright="12000"/>
            <a:extLst>
              <a:ext uri="{28A0092B-C50C-407E-A947-70E740481C1C}">
                <a14:useLocalDpi xmlns:a14="http://schemas.microsoft.com/office/drawing/2010/main" val="0"/>
              </a:ext>
            </a:extLst>
          </a:blip>
          <a:srcRect l="3625" t="4919" r="1875" b="3629"/>
          <a:stretch>
            <a:fillRect/>
          </a:stretch>
        </p:blipFill>
        <p:spPr>
          <a:xfrm>
            <a:off x="2063750" y="2133600"/>
            <a:ext cx="3600450" cy="3600450"/>
          </a:xfrm>
          <a:noFill/>
          <a:ln w="38100" cmpd="dbl">
            <a:solidFill>
              <a:schemeClr val="bg1"/>
            </a:solidFill>
          </a:ln>
          <a:extLst>
            <a:ext uri="{909E8E84-426E-40DD-AFC4-6F175D3DCCD1}">
              <a14:hiddenFill xmlns:a14="http://schemas.microsoft.com/office/drawing/2010/main">
                <a:solidFill>
                  <a:srgbClr val="FFFFFF"/>
                </a:solidFill>
              </a14:hiddenFill>
            </a:ext>
          </a:extLst>
        </p:spPr>
      </p:pic>
      <p:pic>
        <p:nvPicPr>
          <p:cNvPr id="17419" name="Picture 11"/>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l="3189" t="54504" r="34068"/>
          <a:stretch>
            <a:fillRect/>
          </a:stretch>
        </p:blipFill>
        <p:spPr>
          <a:xfrm>
            <a:off x="6383338" y="4437064"/>
            <a:ext cx="3962400" cy="1728787"/>
          </a:xfrm>
          <a:noFill/>
          <a:ln>
            <a:solidFill>
              <a:schemeClr val="bg1"/>
            </a:solidFill>
          </a:ln>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773239"/>
            <a:ext cx="3960812" cy="2459037"/>
          </a:xfrm>
          <a:prstGeom prst="rect">
            <a:avLst/>
          </a:prstGeom>
          <a:noFill/>
          <a:ln w="381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252" name="Rectangle 4"/>
          <p:cNvSpPr>
            <a:spLocks noChangeArrowheads="1"/>
          </p:cNvSpPr>
          <p:nvPr/>
        </p:nvSpPr>
        <p:spPr bwMode="auto">
          <a:xfrm>
            <a:off x="2351088" y="-161925"/>
            <a:ext cx="7772400" cy="1143000"/>
          </a:xfrm>
          <a:prstGeom prst="rect">
            <a:avLst/>
          </a:prstGeom>
          <a:noFill/>
          <a:ln w="9525">
            <a:noFill/>
            <a:miter lim="800000"/>
            <a:headEnd/>
            <a:tailEnd/>
          </a:ln>
          <a:effectLst/>
        </p:spPr>
        <p:txBody>
          <a:bodyPr anchor="ctr"/>
          <a:lstStyle/>
          <a:p>
            <a:pPr algn="ctr" eaLnBrk="1" hangingPunct="1">
              <a:defRPr/>
            </a:pPr>
            <a:r>
              <a:rPr lang="ru-RU" sz="3200" b="1">
                <a:solidFill>
                  <a:srgbClr val="FFFF00"/>
                </a:solidFill>
                <a:effectLst>
                  <a:outerShdw blurRad="38100" dist="38100" dir="2700000" algn="tl">
                    <a:srgbClr val="000000"/>
                  </a:outerShdw>
                </a:effectLst>
                <a:latin typeface="Arial" charset="0"/>
              </a:rPr>
              <a:t>Дуплексное сканирование</a:t>
            </a:r>
          </a:p>
        </p:txBody>
      </p:sp>
      <p:sp>
        <p:nvSpPr>
          <p:cNvPr id="17413" name="Text Box 5"/>
          <p:cNvSpPr txBox="1">
            <a:spLocks noChangeArrowheads="1"/>
          </p:cNvSpPr>
          <p:nvPr/>
        </p:nvSpPr>
        <p:spPr bwMode="auto">
          <a:xfrm>
            <a:off x="2640014" y="827088"/>
            <a:ext cx="237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2800">
                <a:solidFill>
                  <a:schemeClr val="hlink"/>
                </a:solidFill>
                <a:latin typeface="Arial" panose="020B0604020202020204" pitchFamily="34" charset="0"/>
              </a:rPr>
              <a:t>Двухмерное </a:t>
            </a:r>
          </a:p>
          <a:p>
            <a:pPr algn="ctr" eaLnBrk="1" hangingPunct="1">
              <a:spcBef>
                <a:spcPct val="0"/>
              </a:spcBef>
              <a:buClrTx/>
              <a:buSzTx/>
              <a:buFontTx/>
              <a:buNone/>
            </a:pPr>
            <a:r>
              <a:rPr lang="ru-RU" altLang="ru-RU" sz="2800">
                <a:solidFill>
                  <a:schemeClr val="hlink"/>
                </a:solidFill>
                <a:latin typeface="Arial" panose="020B0604020202020204" pitchFamily="34" charset="0"/>
              </a:rPr>
              <a:t>изображение</a:t>
            </a:r>
          </a:p>
        </p:txBody>
      </p:sp>
      <p:sp>
        <p:nvSpPr>
          <p:cNvPr id="17414" name="Text Box 6"/>
          <p:cNvSpPr txBox="1">
            <a:spLocks noChangeArrowheads="1"/>
          </p:cNvSpPr>
          <p:nvPr/>
        </p:nvSpPr>
        <p:spPr bwMode="auto">
          <a:xfrm>
            <a:off x="6764037" y="1038225"/>
            <a:ext cx="3305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2800">
                <a:solidFill>
                  <a:schemeClr val="hlink"/>
                </a:solidFill>
                <a:latin typeface="Arial" panose="020B0604020202020204" pitchFamily="34" charset="0"/>
              </a:rPr>
              <a:t>Эффект Допплера</a:t>
            </a:r>
          </a:p>
        </p:txBody>
      </p:sp>
      <p:sp>
        <p:nvSpPr>
          <p:cNvPr id="17415" name="Text Box 7"/>
          <p:cNvSpPr txBox="1">
            <a:spLocks noChangeArrowheads="1"/>
          </p:cNvSpPr>
          <p:nvPr/>
        </p:nvSpPr>
        <p:spPr bwMode="auto">
          <a:xfrm>
            <a:off x="4805363" y="3411538"/>
            <a:ext cx="569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1400" b="1">
                <a:solidFill>
                  <a:schemeClr val="bg1"/>
                </a:solidFill>
                <a:latin typeface="Arial" panose="020B0604020202020204" pitchFamily="34" charset="0"/>
              </a:rPr>
              <a:t>ACC</a:t>
            </a:r>
            <a:endParaRPr lang="ru-RU" altLang="ru-RU" sz="1400" b="1">
              <a:solidFill>
                <a:schemeClr val="bg1"/>
              </a:solidFill>
              <a:latin typeface="Arial" panose="020B0604020202020204" pitchFamily="34" charset="0"/>
            </a:endParaRPr>
          </a:p>
        </p:txBody>
      </p:sp>
      <p:sp>
        <p:nvSpPr>
          <p:cNvPr id="17416" name="Text Box 8"/>
          <p:cNvSpPr txBox="1">
            <a:spLocks noChangeArrowheads="1"/>
          </p:cNvSpPr>
          <p:nvPr/>
        </p:nvSpPr>
        <p:spPr bwMode="auto">
          <a:xfrm>
            <a:off x="2135189" y="4419600"/>
            <a:ext cx="490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1400" b="1">
                <a:solidFill>
                  <a:schemeClr val="bg1"/>
                </a:solidFill>
                <a:latin typeface="Arial" panose="020B0604020202020204" pitchFamily="34" charset="0"/>
              </a:rPr>
              <a:t>ACI</a:t>
            </a:r>
            <a:endParaRPr lang="ru-RU" altLang="ru-RU" sz="1400" b="1">
              <a:solidFill>
                <a:schemeClr val="bg1"/>
              </a:solidFill>
              <a:latin typeface="Arial" panose="020B0604020202020204" pitchFamily="34" charset="0"/>
            </a:endParaRPr>
          </a:p>
        </p:txBody>
      </p:sp>
      <p:sp>
        <p:nvSpPr>
          <p:cNvPr id="17417" name="Text Box 9"/>
          <p:cNvSpPr txBox="1">
            <a:spLocks noChangeArrowheads="1"/>
          </p:cNvSpPr>
          <p:nvPr/>
        </p:nvSpPr>
        <p:spPr bwMode="auto">
          <a:xfrm>
            <a:off x="2074864" y="3571875"/>
            <a:ext cx="56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1400" b="1">
                <a:solidFill>
                  <a:schemeClr val="bg1"/>
                </a:solidFill>
                <a:latin typeface="Arial" panose="020B0604020202020204" pitchFamily="34" charset="0"/>
              </a:rPr>
              <a:t>ACE</a:t>
            </a:r>
            <a:endParaRPr lang="ru-RU" altLang="ru-RU" sz="1400" b="1">
              <a:solidFill>
                <a:schemeClr val="bg1"/>
              </a:solidFill>
              <a:latin typeface="Arial" panose="020B0604020202020204" pitchFamily="34" charset="0"/>
            </a:endParaRPr>
          </a:p>
        </p:txBody>
      </p:sp>
      <p:sp>
        <p:nvSpPr>
          <p:cNvPr id="17418" name="Text Box 10"/>
          <p:cNvSpPr txBox="1">
            <a:spLocks noChangeArrowheads="1"/>
          </p:cNvSpPr>
          <p:nvPr/>
        </p:nvSpPr>
        <p:spPr bwMode="auto">
          <a:xfrm>
            <a:off x="3629025" y="3068638"/>
            <a:ext cx="450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1400" b="1">
                <a:solidFill>
                  <a:schemeClr val="bg1"/>
                </a:solidFill>
                <a:latin typeface="Arial" panose="020B0604020202020204" pitchFamily="34" charset="0"/>
              </a:rPr>
              <a:t>VJI</a:t>
            </a:r>
            <a:endParaRPr lang="ru-RU" altLang="ru-RU" sz="1400" b="1">
              <a:solidFill>
                <a:schemeClr val="bg1"/>
              </a:solidFill>
              <a:latin typeface="Arial" panose="020B0604020202020204" pitchFamily="34" charset="0"/>
            </a:endParaRPr>
          </a:p>
        </p:txBody>
      </p:sp>
    </p:spTree>
    <p:extLst>
      <p:ext uri="{BB962C8B-B14F-4D97-AF65-F5344CB8AC3E}">
        <p14:creationId xmlns:p14="http://schemas.microsoft.com/office/powerpoint/2010/main" val="4138207124"/>
      </p:ext>
    </p:extLst>
  </p:cSld>
  <p:clrMapOvr>
    <a:masterClrMapping/>
  </p:clrMapOvr>
  <p:transition>
    <p:split orient="vert"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5881688" y="142876"/>
            <a:ext cx="4602162" cy="658813"/>
          </a:xfrm>
          <a:ln>
            <a:solidFill>
              <a:srgbClr val="FF0000"/>
            </a:solidFill>
          </a:ln>
        </p:spPr>
        <p:txBody>
          <a:bodyPr/>
          <a:lstStyle/>
          <a:p>
            <a:pPr eaLnBrk="1" hangingPunct="1">
              <a:defRPr/>
            </a:pPr>
            <a:r>
              <a:rPr lang="ru-RU" sz="3200" dirty="0"/>
              <a:t>Уравнение </a:t>
            </a:r>
            <a:r>
              <a:rPr lang="ru-RU" sz="3200" dirty="0" err="1"/>
              <a:t>Допплера</a:t>
            </a:r>
            <a:endParaRPr lang="ru-RU" sz="3200" dirty="0"/>
          </a:p>
        </p:txBody>
      </p:sp>
      <p:sp>
        <p:nvSpPr>
          <p:cNvPr id="54275" name="Rectangle 3"/>
          <p:cNvSpPr>
            <a:spLocks noGrp="1" noChangeArrowheads="1"/>
          </p:cNvSpPr>
          <p:nvPr>
            <p:ph sz="quarter" idx="13"/>
          </p:nvPr>
        </p:nvSpPr>
        <p:spPr>
          <a:xfrm>
            <a:off x="1882776" y="3716339"/>
            <a:ext cx="8785225" cy="1584325"/>
          </a:xfrm>
        </p:spPr>
        <p:txBody>
          <a:bodyPr>
            <a:normAutofit fontScale="85000" lnSpcReduction="20000"/>
          </a:bodyPr>
          <a:lstStyle/>
          <a:p>
            <a:pPr marL="174625" indent="0">
              <a:lnSpc>
                <a:spcPct val="80000"/>
              </a:lnSpc>
              <a:buNone/>
              <a:defRPr/>
            </a:pPr>
            <a:r>
              <a:rPr lang="ru-RU" sz="1700" dirty="0"/>
              <a:t>                 </a:t>
            </a:r>
            <a:r>
              <a:rPr lang="ru-RU" sz="1700" dirty="0">
                <a:solidFill>
                  <a:srgbClr val="FFD9B3"/>
                </a:solidFill>
              </a:rPr>
              <a:t>Допплеровский сдвиг частот (∆</a:t>
            </a:r>
            <a:r>
              <a:rPr lang="ru-RU" sz="1700" dirty="0" err="1">
                <a:solidFill>
                  <a:srgbClr val="FFD9B3"/>
                </a:solidFill>
              </a:rPr>
              <a:t>f</a:t>
            </a:r>
            <a:r>
              <a:rPr lang="ru-RU" sz="1700" dirty="0">
                <a:solidFill>
                  <a:srgbClr val="FFD9B3"/>
                </a:solidFill>
              </a:rPr>
              <a:t>) зависит от:</a:t>
            </a:r>
            <a:r>
              <a:rPr lang="ru-RU" sz="1500" dirty="0"/>
              <a:t> </a:t>
            </a:r>
          </a:p>
          <a:p>
            <a:pPr marL="174625" indent="0">
              <a:buNone/>
              <a:defRPr/>
            </a:pPr>
            <a:r>
              <a:rPr lang="ru-RU" sz="1500" dirty="0"/>
              <a:t>- скорости движения (</a:t>
            </a:r>
            <a:r>
              <a:rPr lang="ru-RU" sz="1500" dirty="0" err="1"/>
              <a:t>v</a:t>
            </a:r>
            <a:r>
              <a:rPr lang="ru-RU" sz="1500" dirty="0"/>
              <a:t>) эритроцитов (отражателя),</a:t>
            </a:r>
          </a:p>
          <a:p>
            <a:pPr marL="174625" indent="0">
              <a:buNone/>
              <a:defRPr/>
            </a:pPr>
            <a:r>
              <a:rPr lang="ru-RU" sz="1500" dirty="0"/>
              <a:t>- частоты излучателя (</a:t>
            </a:r>
            <a:r>
              <a:rPr lang="en-US" sz="1500" dirty="0"/>
              <a:t>f0</a:t>
            </a:r>
            <a:r>
              <a:rPr lang="ru-RU" sz="1500" dirty="0"/>
              <a:t>) </a:t>
            </a:r>
          </a:p>
          <a:p>
            <a:pPr marL="174625" indent="0">
              <a:buFontTx/>
              <a:buChar char="-"/>
              <a:defRPr/>
            </a:pPr>
            <a:r>
              <a:rPr lang="ru-RU" sz="1500" dirty="0"/>
              <a:t> скорости распространения звука в среде (с), </a:t>
            </a:r>
          </a:p>
          <a:p>
            <a:pPr marL="174625" indent="0">
              <a:buFontTx/>
              <a:buChar char="-"/>
              <a:defRPr/>
            </a:pPr>
            <a:r>
              <a:rPr lang="ru-RU" sz="1500" dirty="0"/>
              <a:t> </a:t>
            </a:r>
            <a:r>
              <a:rPr lang="ru-RU" sz="1500" b="1" dirty="0">
                <a:solidFill>
                  <a:schemeClr val="hlink"/>
                </a:solidFill>
              </a:rPr>
              <a:t>угла между вектором скорости эритроцитов и вектором ультразвукового луча(</a:t>
            </a:r>
            <a:r>
              <a:rPr lang="ru-RU" sz="1500" b="1" dirty="0" err="1">
                <a:solidFill>
                  <a:schemeClr val="hlink"/>
                </a:solidFill>
              </a:rPr>
              <a:t>α</a:t>
            </a:r>
            <a:r>
              <a:rPr lang="ru-RU" sz="1500" b="1" dirty="0">
                <a:solidFill>
                  <a:schemeClr val="hlink"/>
                </a:solidFill>
              </a:rPr>
              <a:t>)</a:t>
            </a:r>
          </a:p>
          <a:p>
            <a:pPr marL="174625" indent="0">
              <a:buNone/>
              <a:defRPr/>
            </a:pPr>
            <a:endParaRPr lang="en-US" sz="1500" dirty="0"/>
          </a:p>
        </p:txBody>
      </p:sp>
      <p:sp>
        <p:nvSpPr>
          <p:cNvPr id="18436" name="Text Box 4"/>
          <p:cNvSpPr txBox="1">
            <a:spLocks noChangeArrowheads="1"/>
          </p:cNvSpPr>
          <p:nvPr/>
        </p:nvSpPr>
        <p:spPr bwMode="auto">
          <a:xfrm>
            <a:off x="6527801" y="2781300"/>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600" u="sng">
              <a:latin typeface="Times New Roman" panose="02020603050405020304" pitchFamily="18" charset="0"/>
            </a:endParaRPr>
          </a:p>
        </p:txBody>
      </p:sp>
      <p:grpSp>
        <p:nvGrpSpPr>
          <p:cNvPr id="18437" name="Group 5"/>
          <p:cNvGrpSpPr>
            <a:grpSpLocks/>
          </p:cNvGrpSpPr>
          <p:nvPr/>
        </p:nvGrpSpPr>
        <p:grpSpPr bwMode="auto">
          <a:xfrm>
            <a:off x="2640013" y="893764"/>
            <a:ext cx="6697662" cy="2808287"/>
            <a:chOff x="612" y="527"/>
            <a:chExt cx="4219" cy="2270"/>
          </a:xfrm>
        </p:grpSpPr>
        <p:pic>
          <p:nvPicPr>
            <p:cNvPr id="18439" name="Picture 6" descr="Допп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527"/>
              <a:ext cx="4219" cy="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7"/>
            <p:cNvSpPr>
              <a:spLocks noChangeArrowheads="1"/>
            </p:cNvSpPr>
            <p:nvPr/>
          </p:nvSpPr>
          <p:spPr bwMode="auto">
            <a:xfrm>
              <a:off x="1020" y="754"/>
              <a:ext cx="1905" cy="363"/>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2400">
                  <a:latin typeface="Times New Roman" panose="02020603050405020304" pitchFamily="18" charset="0"/>
                </a:rPr>
                <a:t>V = ∆f ∙ с / 2f0 ∙  cos α.</a:t>
              </a:r>
            </a:p>
          </p:txBody>
        </p:sp>
        <p:sp>
          <p:nvSpPr>
            <p:cNvPr id="18441" name="Text Box 8"/>
            <p:cNvSpPr txBox="1">
              <a:spLocks noChangeArrowheads="1"/>
            </p:cNvSpPr>
            <p:nvPr/>
          </p:nvSpPr>
          <p:spPr bwMode="auto">
            <a:xfrm>
              <a:off x="3116" y="1253"/>
              <a:ext cx="3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ru-RU" sz="1600" b="1">
                  <a:latin typeface="Times New Roman" panose="02020603050405020304" pitchFamily="18" charset="0"/>
                </a:rPr>
                <a:t>f0</a:t>
              </a:r>
              <a:endParaRPr lang="ru-RU" altLang="ru-RU" sz="1600" b="1">
                <a:latin typeface="Times New Roman" panose="02020603050405020304" pitchFamily="18" charset="0"/>
              </a:endParaRPr>
            </a:p>
          </p:txBody>
        </p:sp>
        <p:sp>
          <p:nvSpPr>
            <p:cNvPr id="18442" name="Rectangle 9"/>
            <p:cNvSpPr>
              <a:spLocks noChangeArrowheads="1"/>
            </p:cNvSpPr>
            <p:nvPr/>
          </p:nvSpPr>
          <p:spPr bwMode="auto">
            <a:xfrm>
              <a:off x="3107" y="1706"/>
              <a:ext cx="21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2400">
                  <a:solidFill>
                    <a:srgbClr val="000000"/>
                  </a:solidFill>
                  <a:latin typeface="Times New Roman" panose="02020603050405020304" pitchFamily="18" charset="0"/>
                </a:rPr>
                <a:t>α</a:t>
              </a:r>
            </a:p>
          </p:txBody>
        </p:sp>
        <p:sp>
          <p:nvSpPr>
            <p:cNvPr id="18443" name="Text Box 10"/>
            <p:cNvSpPr txBox="1">
              <a:spLocks noChangeArrowheads="1"/>
            </p:cNvSpPr>
            <p:nvPr/>
          </p:nvSpPr>
          <p:spPr bwMode="auto">
            <a:xfrm>
              <a:off x="1688" y="1629"/>
              <a:ext cx="220"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ru-RU" sz="1800">
                  <a:solidFill>
                    <a:srgbClr val="000000"/>
                  </a:solidFill>
                  <a:latin typeface="Times New Roman" panose="02020603050405020304" pitchFamily="18" charset="0"/>
                </a:rPr>
                <a:t>V</a:t>
              </a:r>
              <a:endParaRPr lang="ru-RU" altLang="ru-RU" sz="1800">
                <a:solidFill>
                  <a:srgbClr val="000000"/>
                </a:solidFill>
                <a:latin typeface="Times New Roman" panose="02020603050405020304" pitchFamily="18" charset="0"/>
              </a:endParaRPr>
            </a:p>
          </p:txBody>
        </p:sp>
      </p:grpSp>
      <p:sp>
        <p:nvSpPr>
          <p:cNvPr id="54283" name="Rectangle 11"/>
          <p:cNvSpPr>
            <a:spLocks noChangeArrowheads="1"/>
          </p:cNvSpPr>
          <p:nvPr/>
        </p:nvSpPr>
        <p:spPr bwMode="auto">
          <a:xfrm>
            <a:off x="1703388" y="5157788"/>
            <a:ext cx="8748712" cy="1223962"/>
          </a:xfrm>
          <a:prstGeom prst="rect">
            <a:avLst/>
          </a:prstGeom>
          <a:noFill/>
          <a:ln w="9525">
            <a:noFill/>
            <a:miter lim="800000"/>
            <a:headEnd/>
            <a:tailEnd/>
          </a:ln>
          <a:effectLst/>
        </p:spPr>
        <p:txBody>
          <a:bodyPr/>
          <a:lstStyle/>
          <a:p>
            <a:pPr indent="4763" algn="just">
              <a:spcBef>
                <a:spcPct val="20000"/>
              </a:spcBef>
              <a:buClr>
                <a:schemeClr val="hlink"/>
              </a:buClr>
              <a:buSzPct val="70000"/>
              <a:defRPr/>
            </a:pPr>
            <a:r>
              <a:rPr lang="ru-RU" sz="1500" dirty="0">
                <a:effectLst>
                  <a:outerShdw blurRad="38100" dist="38100" dir="2700000" algn="tl">
                    <a:srgbClr val="000000"/>
                  </a:outerShdw>
                </a:effectLst>
              </a:rPr>
              <a:t>Прибор регистрирует сдвиг допплеровских частот (∆f). </a:t>
            </a:r>
          </a:p>
          <a:p>
            <a:pPr indent="4763" algn="just">
              <a:spcBef>
                <a:spcPct val="20000"/>
              </a:spcBef>
              <a:buClr>
                <a:schemeClr val="hlink"/>
              </a:buClr>
              <a:buSzPct val="70000"/>
              <a:defRPr/>
            </a:pPr>
            <a:endParaRPr lang="en-US" sz="1500" dirty="0">
              <a:effectLst>
                <a:outerShdw blurRad="38100" dist="38100" dir="2700000" algn="tl">
                  <a:srgbClr val="000000"/>
                </a:outerShdw>
              </a:effectLst>
            </a:endParaRPr>
          </a:p>
          <a:p>
            <a:pPr indent="4763" algn="just">
              <a:spcBef>
                <a:spcPct val="20000"/>
              </a:spcBef>
              <a:buClr>
                <a:schemeClr val="hlink"/>
              </a:buClr>
              <a:buSzPct val="70000"/>
              <a:defRPr/>
            </a:pPr>
            <a:r>
              <a:rPr lang="ru-RU" sz="1500" dirty="0">
                <a:solidFill>
                  <a:schemeClr val="bg1"/>
                </a:solidFill>
                <a:effectLst>
                  <a:outerShdw blurRad="38100" dist="38100" dir="2700000" algn="tl">
                    <a:srgbClr val="000000"/>
                  </a:outerShdw>
                </a:effectLst>
              </a:rPr>
              <a:t>Скорость распространения звука – величина постоянная (1540м/сек), а исходная частота излучения соответствует средней частоте датчика.</a:t>
            </a:r>
            <a:r>
              <a:rPr lang="ru-RU" sz="1400" dirty="0">
                <a:solidFill>
                  <a:schemeClr val="bg1"/>
                </a:solidFill>
                <a:effectLst>
                  <a:outerShdw blurRad="38100" dist="38100" dir="2700000" algn="tl">
                    <a:srgbClr val="000000"/>
                  </a:outerShdw>
                </a:effectLst>
              </a:rPr>
              <a:t> </a:t>
            </a:r>
          </a:p>
        </p:txBody>
      </p:sp>
    </p:spTree>
    <p:extLst>
      <p:ext uri="{BB962C8B-B14F-4D97-AF65-F5344CB8AC3E}">
        <p14:creationId xmlns:p14="http://schemas.microsoft.com/office/powerpoint/2010/main" val="3165963111"/>
      </p:ext>
    </p:extLst>
  </p:cSld>
  <p:clrMapOvr>
    <a:masterClrMapping/>
  </p:clrMapOvr>
  <p:transition>
    <p:strips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6037264" y="0"/>
            <a:ext cx="4630737" cy="1143000"/>
          </a:xfrm>
        </p:spPr>
        <p:txBody>
          <a:bodyPr/>
          <a:lstStyle/>
          <a:p>
            <a:pPr eaLnBrk="1" hangingPunct="1">
              <a:defRPr/>
            </a:pPr>
            <a:r>
              <a:rPr lang="ru-RU" sz="2400" dirty="0"/>
              <a:t>ЭФФЕКТ ДОППЛЕРА</a:t>
            </a:r>
          </a:p>
        </p:txBody>
      </p:sp>
      <p:sp>
        <p:nvSpPr>
          <p:cNvPr id="13317" name="Rectangle 5"/>
          <p:cNvSpPr>
            <a:spLocks noGrp="1" noChangeArrowheads="1"/>
          </p:cNvSpPr>
          <p:nvPr>
            <p:ph sz="quarter" idx="13"/>
          </p:nvPr>
        </p:nvSpPr>
        <p:spPr>
          <a:xfrm>
            <a:off x="1992313" y="836613"/>
            <a:ext cx="8229600" cy="4525962"/>
          </a:xfrm>
        </p:spPr>
        <p:txBody>
          <a:bodyPr/>
          <a:lstStyle/>
          <a:p>
            <a:pPr eaLnBrk="1" hangingPunct="1">
              <a:buFont typeface="Wingdings" panose="05000000000000000000" pitchFamily="2" charset="2"/>
              <a:buNone/>
              <a:defRPr/>
            </a:pPr>
            <a:r>
              <a:rPr lang="en-US" sz="5400" dirty="0"/>
              <a:t>  </a:t>
            </a:r>
            <a:r>
              <a:rPr lang="ru-RU" sz="5400" dirty="0" err="1"/>
              <a:t>α</a:t>
            </a:r>
            <a:r>
              <a:rPr lang="ru-RU" sz="4400" b="1" dirty="0" err="1"/>
              <a:t> </a:t>
            </a:r>
            <a:r>
              <a:rPr lang="ru-RU" sz="4400" b="1" dirty="0"/>
              <a:t>- </a:t>
            </a:r>
            <a:r>
              <a:rPr lang="ru-RU" sz="4400" dirty="0"/>
              <a:t>(</a:t>
            </a:r>
            <a:r>
              <a:rPr lang="el-GR" sz="4400" dirty="0"/>
              <a:t>θ</a:t>
            </a:r>
            <a:r>
              <a:rPr lang="ru-RU" sz="4400" dirty="0"/>
              <a:t> </a:t>
            </a:r>
            <a:r>
              <a:rPr lang="ru-RU" sz="4400" dirty="0" err="1" smtClean="0"/>
              <a:t>фета</a:t>
            </a:r>
            <a:r>
              <a:rPr lang="ru-RU" sz="4400" dirty="0" smtClean="0"/>
              <a:t>) </a:t>
            </a:r>
            <a:r>
              <a:rPr lang="ru-RU" dirty="0"/>
              <a:t>–  УГОЛ МЕЖДУ НАПРАВЛЕНИЕМ УЛЬТРАЗВУКОВОГО ЛУЧА И НАПРАВЛЕНИЕМ КРОВОТОКА.</a:t>
            </a:r>
          </a:p>
          <a:p>
            <a:pPr eaLnBrk="1" hangingPunct="1">
              <a:buFont typeface="Wingdings" panose="05000000000000000000" pitchFamily="2" charset="2"/>
              <a:buNone/>
              <a:defRPr/>
            </a:pPr>
            <a:r>
              <a:rPr lang="ru-RU" dirty="0" smtClean="0"/>
              <a:t>    А ЭТО ЗНАЧИТ, ЧТО ВЕЛИЧИНА ВЫЧИСЛЯЕМОЙ СКОРОСТИ ЯВЛЯЕТСЯ </a:t>
            </a:r>
            <a:r>
              <a:rPr lang="ru-RU" b="1" dirty="0" smtClean="0">
                <a:solidFill>
                  <a:srgbClr val="FF0000"/>
                </a:solidFill>
              </a:rPr>
              <a:t>УГОЛЗАВИСИМОЙ</a:t>
            </a:r>
            <a:endParaRPr lang="ru-RU" b="1" dirty="0" smtClean="0"/>
          </a:p>
          <a:p>
            <a:pPr eaLnBrk="1" hangingPunct="1">
              <a:buFont typeface="Wingdings" panose="05000000000000000000" pitchFamily="2" charset="2"/>
              <a:buNone/>
              <a:defRPr/>
            </a:pPr>
            <a:endParaRPr lang="ru-RU" b="1" dirty="0" smtClean="0"/>
          </a:p>
          <a:p>
            <a:pPr eaLnBrk="1" hangingPunct="1">
              <a:buFont typeface="Wingdings" panose="05000000000000000000" pitchFamily="2" charset="2"/>
              <a:buNone/>
              <a:defRPr/>
            </a:pPr>
            <a:r>
              <a:rPr lang="ru-RU" b="1" dirty="0" smtClean="0"/>
              <a:t>    </a:t>
            </a:r>
            <a:endParaRPr lang="en-US" b="1" dirty="0" smtClean="0"/>
          </a:p>
          <a:p>
            <a:pPr eaLnBrk="1" hangingPunct="1">
              <a:buFont typeface="Wingdings" panose="05000000000000000000" pitchFamily="2" charset="2"/>
              <a:buNone/>
              <a:defRPr/>
            </a:pPr>
            <a:endParaRPr lang="ru-RU" b="1" dirty="0"/>
          </a:p>
          <a:p>
            <a:pPr eaLnBrk="1" hangingPunct="1">
              <a:buFont typeface="Wingdings" panose="05000000000000000000" pitchFamily="2" charset="2"/>
              <a:buNone/>
              <a:defRPr/>
            </a:pPr>
            <a:endParaRPr lang="ru-RU" dirty="0"/>
          </a:p>
        </p:txBody>
      </p:sp>
      <p:grpSp>
        <p:nvGrpSpPr>
          <p:cNvPr id="19460" name="Group 6"/>
          <p:cNvGrpSpPr>
            <a:grpSpLocks/>
          </p:cNvGrpSpPr>
          <p:nvPr/>
        </p:nvGrpSpPr>
        <p:grpSpPr bwMode="auto">
          <a:xfrm>
            <a:off x="5651342" y="3346678"/>
            <a:ext cx="4895850" cy="1584325"/>
            <a:chOff x="612" y="527"/>
            <a:chExt cx="4219" cy="2270"/>
          </a:xfrm>
        </p:grpSpPr>
        <p:pic>
          <p:nvPicPr>
            <p:cNvPr id="19461" name="Picture 7" descr="Допп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527"/>
              <a:ext cx="4219" cy="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8"/>
            <p:cNvSpPr>
              <a:spLocks noChangeArrowheads="1"/>
            </p:cNvSpPr>
            <p:nvPr/>
          </p:nvSpPr>
          <p:spPr bwMode="auto">
            <a:xfrm>
              <a:off x="1020" y="754"/>
              <a:ext cx="1905" cy="363"/>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1600">
                  <a:latin typeface="Times New Roman" panose="02020603050405020304" pitchFamily="18" charset="0"/>
                </a:rPr>
                <a:t>V = ∆f ∙ с / 2f0 ∙  cos α.</a:t>
              </a:r>
            </a:p>
          </p:txBody>
        </p:sp>
        <p:sp>
          <p:nvSpPr>
            <p:cNvPr id="19463" name="Text Box 9"/>
            <p:cNvSpPr txBox="1">
              <a:spLocks noChangeArrowheads="1"/>
            </p:cNvSpPr>
            <p:nvPr/>
          </p:nvSpPr>
          <p:spPr bwMode="auto">
            <a:xfrm>
              <a:off x="3102" y="1255"/>
              <a:ext cx="33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ru-RU" sz="1600" b="1">
                  <a:latin typeface="Times New Roman" panose="02020603050405020304" pitchFamily="18" charset="0"/>
                </a:rPr>
                <a:t>f0</a:t>
              </a:r>
              <a:endParaRPr lang="ru-RU" altLang="ru-RU" sz="1600" b="1">
                <a:latin typeface="Times New Roman" panose="02020603050405020304" pitchFamily="18" charset="0"/>
              </a:endParaRPr>
            </a:p>
          </p:txBody>
        </p:sp>
        <p:sp>
          <p:nvSpPr>
            <p:cNvPr id="19464" name="Rectangle 10"/>
            <p:cNvSpPr>
              <a:spLocks noChangeArrowheads="1"/>
            </p:cNvSpPr>
            <p:nvPr/>
          </p:nvSpPr>
          <p:spPr bwMode="auto">
            <a:xfrm>
              <a:off x="3046" y="1703"/>
              <a:ext cx="299"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2400">
                  <a:solidFill>
                    <a:srgbClr val="000000"/>
                  </a:solidFill>
                  <a:latin typeface="Times New Roman" panose="02020603050405020304" pitchFamily="18" charset="0"/>
                </a:rPr>
                <a:t>α</a:t>
              </a:r>
            </a:p>
          </p:txBody>
        </p:sp>
        <p:sp>
          <p:nvSpPr>
            <p:cNvPr id="19465" name="Text Box 11"/>
            <p:cNvSpPr txBox="1">
              <a:spLocks noChangeArrowheads="1"/>
            </p:cNvSpPr>
            <p:nvPr/>
          </p:nvSpPr>
          <p:spPr bwMode="auto">
            <a:xfrm>
              <a:off x="1628" y="1628"/>
              <a:ext cx="301"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ru-RU" sz="1800">
                  <a:solidFill>
                    <a:srgbClr val="000000"/>
                  </a:solidFill>
                  <a:latin typeface="Times New Roman" panose="02020603050405020304" pitchFamily="18" charset="0"/>
                </a:rPr>
                <a:t>V</a:t>
              </a:r>
              <a:endParaRPr lang="ru-RU" altLang="ru-RU" sz="180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3974605249"/>
      </p:ext>
    </p:extLst>
  </p:cSld>
  <p:clrMapOvr>
    <a:masterClrMapping/>
  </p:clrMapOvr>
  <p:transition>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7711894" y="102468"/>
            <a:ext cx="3394075" cy="1143000"/>
          </a:xfrm>
        </p:spPr>
        <p:txBody>
          <a:bodyPr/>
          <a:lstStyle/>
          <a:p>
            <a:pPr eaLnBrk="1" hangingPunct="1">
              <a:defRPr/>
            </a:pPr>
            <a:r>
              <a:rPr lang="ru-RU" sz="2400" dirty="0"/>
              <a:t>Основы </a:t>
            </a:r>
            <a:r>
              <a:rPr lang="ru-RU" sz="2400" dirty="0" err="1"/>
              <a:t>Допплерографии</a:t>
            </a:r>
            <a:endParaRPr lang="ru-RU" sz="2400" dirty="0"/>
          </a:p>
        </p:txBody>
      </p:sp>
      <p:sp>
        <p:nvSpPr>
          <p:cNvPr id="14339" name="Rectangle 3"/>
          <p:cNvSpPr>
            <a:spLocks noGrp="1" noChangeArrowheads="1"/>
          </p:cNvSpPr>
          <p:nvPr>
            <p:ph sz="quarter" idx="13"/>
          </p:nvPr>
        </p:nvSpPr>
        <p:spPr>
          <a:xfrm>
            <a:off x="770968" y="518751"/>
            <a:ext cx="8435975" cy="4525963"/>
          </a:xfrm>
        </p:spPr>
        <p:txBody>
          <a:bodyPr/>
          <a:lstStyle/>
          <a:p>
            <a:pPr eaLnBrk="1" hangingPunct="1">
              <a:buFont typeface="Wingdings" panose="05000000000000000000" pitchFamily="2" charset="2"/>
              <a:buNone/>
              <a:defRPr/>
            </a:pPr>
            <a:r>
              <a:rPr lang="ru-RU" dirty="0" smtClean="0"/>
              <a:t>   ИЗМЕРЕНИЕ СКОРОСТИ КРОВОТОКА </a:t>
            </a:r>
          </a:p>
          <a:p>
            <a:pPr eaLnBrk="1" hangingPunct="1">
              <a:buFont typeface="Wingdings" panose="05000000000000000000" pitchFamily="2" charset="2"/>
              <a:buNone/>
              <a:defRPr/>
            </a:pPr>
            <a:r>
              <a:rPr lang="ru-RU" dirty="0" smtClean="0"/>
              <a:t>   </a:t>
            </a:r>
            <a:r>
              <a:rPr lang="ru-RU" b="1" u="sng" dirty="0" smtClean="0"/>
              <a:t>ДОЛЖНО</a:t>
            </a:r>
            <a:r>
              <a:rPr lang="ru-RU" dirty="0" smtClean="0"/>
              <a:t> ПРОВОДИТЬСЯ ПРИ КОРРЕКЦИИ ДОППЛЕРОВСКОГО УГЛА В ПРЕДЕЛАХ  </a:t>
            </a:r>
            <a:r>
              <a:rPr lang="ru-RU" b="1" dirty="0" smtClean="0"/>
              <a:t>0 – 60</a:t>
            </a:r>
            <a:r>
              <a:rPr lang="en-US" sz="2400" b="1" dirty="0"/>
              <a:t>°</a:t>
            </a:r>
            <a:r>
              <a:rPr lang="ru-RU" sz="2400" b="1" dirty="0"/>
              <a:t>.</a:t>
            </a:r>
          </a:p>
          <a:p>
            <a:pPr eaLnBrk="1" hangingPunct="1">
              <a:buFont typeface="Wingdings" panose="05000000000000000000" pitchFamily="2" charset="2"/>
              <a:buNone/>
              <a:defRPr/>
            </a:pPr>
            <a:r>
              <a:rPr lang="ru-RU" sz="2400" dirty="0"/>
              <a:t>    </a:t>
            </a:r>
          </a:p>
          <a:p>
            <a:pPr eaLnBrk="1" hangingPunct="1">
              <a:buFont typeface="Wingdings" panose="05000000000000000000" pitchFamily="2" charset="2"/>
              <a:buNone/>
              <a:defRPr/>
            </a:pPr>
            <a:r>
              <a:rPr lang="ru-RU" sz="2400" dirty="0"/>
              <a:t>    </a:t>
            </a:r>
            <a:r>
              <a:rPr lang="ru-RU" sz="2400" b="1" dirty="0"/>
              <a:t>ВЕЛИЧИНА СКОРОСТИ БЛИЗКА К ИСТИННОЙ ПРИ НАПРАВЛЕНИИ ЛУЧА МАКСИМАЛЬНО ПАРАЛЛЕЛЬНО КРОВОТОКУ.</a:t>
            </a:r>
          </a:p>
        </p:txBody>
      </p:sp>
      <p:grpSp>
        <p:nvGrpSpPr>
          <p:cNvPr id="20484" name="Group 5"/>
          <p:cNvGrpSpPr>
            <a:grpSpLocks/>
          </p:cNvGrpSpPr>
          <p:nvPr/>
        </p:nvGrpSpPr>
        <p:grpSpPr bwMode="auto">
          <a:xfrm>
            <a:off x="6414951" y="4306195"/>
            <a:ext cx="4895850" cy="1301750"/>
            <a:chOff x="612" y="527"/>
            <a:chExt cx="4219" cy="2270"/>
          </a:xfrm>
        </p:grpSpPr>
        <p:pic>
          <p:nvPicPr>
            <p:cNvPr id="20486" name="Picture 6" descr="Допп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527"/>
              <a:ext cx="4219" cy="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p:cNvSpPr>
              <a:spLocks noChangeArrowheads="1"/>
            </p:cNvSpPr>
            <p:nvPr/>
          </p:nvSpPr>
          <p:spPr bwMode="auto">
            <a:xfrm>
              <a:off x="1020" y="754"/>
              <a:ext cx="1905" cy="363"/>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ru-RU" altLang="ru-RU" sz="1600">
                  <a:latin typeface="Times New Roman" panose="02020603050405020304" pitchFamily="18" charset="0"/>
                </a:rPr>
                <a:t>V = ∆f ∙ с / 2f0 ∙  cos α.</a:t>
              </a:r>
            </a:p>
          </p:txBody>
        </p:sp>
        <p:sp>
          <p:nvSpPr>
            <p:cNvPr id="20488" name="Text Box 8"/>
            <p:cNvSpPr txBox="1">
              <a:spLocks noChangeArrowheads="1"/>
            </p:cNvSpPr>
            <p:nvPr/>
          </p:nvSpPr>
          <p:spPr bwMode="auto">
            <a:xfrm>
              <a:off x="3102" y="1255"/>
              <a:ext cx="336"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ru-RU" sz="1600" b="1">
                  <a:latin typeface="Times New Roman" panose="02020603050405020304" pitchFamily="18" charset="0"/>
                </a:rPr>
                <a:t>f0</a:t>
              </a:r>
              <a:endParaRPr lang="ru-RU" altLang="ru-RU" sz="1600" b="1">
                <a:latin typeface="Times New Roman" panose="02020603050405020304" pitchFamily="18" charset="0"/>
              </a:endParaRPr>
            </a:p>
          </p:txBody>
        </p:sp>
        <p:sp>
          <p:nvSpPr>
            <p:cNvPr id="20489" name="Rectangle 9"/>
            <p:cNvSpPr>
              <a:spLocks noChangeArrowheads="1"/>
            </p:cNvSpPr>
            <p:nvPr/>
          </p:nvSpPr>
          <p:spPr bwMode="auto">
            <a:xfrm>
              <a:off x="3046" y="1704"/>
              <a:ext cx="299"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2400">
                  <a:solidFill>
                    <a:srgbClr val="000000"/>
                  </a:solidFill>
                  <a:latin typeface="Times New Roman" panose="02020603050405020304" pitchFamily="18" charset="0"/>
                </a:rPr>
                <a:t>α</a:t>
              </a:r>
            </a:p>
          </p:txBody>
        </p:sp>
        <p:sp>
          <p:nvSpPr>
            <p:cNvPr id="20490" name="Text Box 10"/>
            <p:cNvSpPr txBox="1">
              <a:spLocks noChangeArrowheads="1"/>
            </p:cNvSpPr>
            <p:nvPr/>
          </p:nvSpPr>
          <p:spPr bwMode="auto">
            <a:xfrm>
              <a:off x="1628" y="1629"/>
              <a:ext cx="301"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ru-RU" sz="1800">
                  <a:solidFill>
                    <a:srgbClr val="000000"/>
                  </a:solidFill>
                  <a:latin typeface="Times New Roman" panose="02020603050405020304" pitchFamily="18" charset="0"/>
                </a:rPr>
                <a:t>V</a:t>
              </a:r>
              <a:endParaRPr lang="ru-RU" altLang="ru-RU" sz="1800">
                <a:solidFill>
                  <a:srgbClr val="000000"/>
                </a:solidFill>
                <a:latin typeface="Times New Roman" panose="02020603050405020304" pitchFamily="18" charset="0"/>
              </a:endParaRPr>
            </a:p>
          </p:txBody>
        </p:sp>
      </p:grpSp>
      <p:sp>
        <p:nvSpPr>
          <p:cNvPr id="14347" name="Text Box 11"/>
          <p:cNvSpPr txBox="1">
            <a:spLocks noChangeArrowheads="1"/>
          </p:cNvSpPr>
          <p:nvPr/>
        </p:nvSpPr>
        <p:spPr bwMode="auto">
          <a:xfrm>
            <a:off x="1434966" y="4481483"/>
            <a:ext cx="3240087" cy="1126462"/>
          </a:xfrm>
          <a:prstGeom prst="rect">
            <a:avLst/>
          </a:prstGeom>
          <a:noFill/>
          <a:ln w="9525">
            <a:noFill/>
            <a:miter lim="800000"/>
            <a:headEnd/>
            <a:tailEnd/>
          </a:ln>
          <a:effectLst/>
        </p:spPr>
        <p:txBody>
          <a:bodyPr>
            <a:spAutoFit/>
          </a:bodyPr>
          <a:lstStyle/>
          <a:p>
            <a:pPr eaLnBrk="1" hangingPunct="1">
              <a:lnSpc>
                <a:spcPct val="90000"/>
              </a:lnSpc>
              <a:spcBef>
                <a:spcPct val="20000"/>
              </a:spcBef>
              <a:buClr>
                <a:schemeClr val="hlink"/>
              </a:buClr>
              <a:buSzPct val="70000"/>
              <a:buFont typeface="Wingdings" pitchFamily="2" charset="2"/>
              <a:buNone/>
              <a:defRPr/>
            </a:pPr>
            <a:r>
              <a:rPr lang="ru-RU" sz="1600">
                <a:effectLst>
                  <a:outerShdw blurRad="38100" dist="38100" dir="2700000" algn="tl">
                    <a:srgbClr val="000000"/>
                  </a:outerShdw>
                </a:effectLst>
              </a:rPr>
              <a:t>ДОППЛЕРОВСКИЙ СИГНАЛ В ДАЛЬНЕЙШЕМ ПОДВЕРГАЕТСЯ КОМПЬЮТЕРНОМУ АНАЛИЗУ.</a:t>
            </a:r>
          </a:p>
          <a:p>
            <a:pPr eaLnBrk="1" hangingPunct="1">
              <a:spcBef>
                <a:spcPct val="50000"/>
              </a:spcBef>
              <a:defRPr/>
            </a:pPr>
            <a:endParaRPr lang="ru-RU" sz="1600"/>
          </a:p>
        </p:txBody>
      </p:sp>
    </p:spTree>
    <p:extLst>
      <p:ext uri="{BB962C8B-B14F-4D97-AF65-F5344CB8AC3E}">
        <p14:creationId xmlns:p14="http://schemas.microsoft.com/office/powerpoint/2010/main" val="990405598"/>
      </p:ext>
    </p:extLst>
  </p:cSld>
  <p:clrMapOvr>
    <a:masterClrMapping/>
  </p:clrMapOvr>
  <p:transition>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610223" y="96535"/>
            <a:ext cx="10396882" cy="1151965"/>
          </a:xfrm>
        </p:spPr>
        <p:txBody>
          <a:bodyPr/>
          <a:lstStyle/>
          <a:p>
            <a:pPr eaLnBrk="1" hangingPunct="1"/>
            <a:r>
              <a:rPr lang="ru-RU" altLang="ru-RU" sz="2400" dirty="0"/>
              <a:t>Зависимость ошибки измерения скорости от величины допплеровского угла.</a:t>
            </a:r>
            <a:br>
              <a:rPr lang="ru-RU" altLang="ru-RU" sz="2400" dirty="0"/>
            </a:br>
            <a:endParaRPr lang="ru-RU" altLang="ru-RU" sz="2400" dirty="0"/>
          </a:p>
        </p:txBody>
      </p:sp>
      <p:pic>
        <p:nvPicPr>
          <p:cNvPr id="21507" name="Picture 4" descr="13707B1C"/>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t="1135" b="50807"/>
          <a:stretch>
            <a:fillRect/>
          </a:stretch>
        </p:blipFill>
        <p:spPr>
          <a:xfrm>
            <a:off x="1603964" y="672517"/>
            <a:ext cx="3419475" cy="3024188"/>
          </a:xfrm>
          <a:noFill/>
          <a:extLst>
            <a:ext uri="{909E8E84-426E-40DD-AFC4-6F175D3DCCD1}">
              <a14:hiddenFill xmlns:a14="http://schemas.microsoft.com/office/drawing/2010/main">
                <a:solidFill>
                  <a:srgbClr val="FFFFFF"/>
                </a:solidFill>
              </a14:hiddenFill>
            </a:ext>
          </a:extLst>
        </p:spPr>
      </p:pic>
      <p:sp>
        <p:nvSpPr>
          <p:cNvPr id="21508" name="Text Box 6"/>
          <p:cNvSpPr txBox="1">
            <a:spLocks noChangeArrowheads="1"/>
          </p:cNvSpPr>
          <p:nvPr/>
        </p:nvSpPr>
        <p:spPr bwMode="auto">
          <a:xfrm>
            <a:off x="5808664" y="2708275"/>
            <a:ext cx="3679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А – ошибка измерения скорости при</a:t>
            </a:r>
          </a:p>
          <a:p>
            <a:pPr eaLnBrk="1" hangingPunct="1">
              <a:spcBef>
                <a:spcPct val="0"/>
              </a:spcBef>
              <a:buClrTx/>
              <a:buSzTx/>
              <a:buFontTx/>
              <a:buNone/>
            </a:pPr>
            <a:r>
              <a:rPr lang="ru-RU" altLang="ru-RU" sz="1800"/>
              <a:t>       различных положениях датчика.</a:t>
            </a:r>
          </a:p>
        </p:txBody>
      </p:sp>
      <p:sp>
        <p:nvSpPr>
          <p:cNvPr id="21509" name="Text Box 7"/>
          <p:cNvSpPr txBox="1">
            <a:spLocks noChangeArrowheads="1"/>
          </p:cNvSpPr>
          <p:nvPr/>
        </p:nvSpPr>
        <p:spPr bwMode="auto">
          <a:xfrm>
            <a:off x="5537995" y="4809400"/>
            <a:ext cx="4221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dirty="0"/>
              <a:t>Б – величина ошибки измерения скорости</a:t>
            </a:r>
          </a:p>
          <a:p>
            <a:pPr eaLnBrk="1" hangingPunct="1">
              <a:spcBef>
                <a:spcPct val="0"/>
              </a:spcBef>
              <a:buClrTx/>
              <a:buSzTx/>
              <a:buFontTx/>
              <a:buNone/>
            </a:pPr>
            <a:r>
              <a:rPr lang="ru-RU" altLang="ru-RU" sz="1800" dirty="0"/>
              <a:t> от величины допплеровского угла.</a:t>
            </a:r>
          </a:p>
        </p:txBody>
      </p:sp>
      <p:pic>
        <p:nvPicPr>
          <p:cNvPr id="21510" name="Picture 8" descr="13707B1C"/>
          <p:cNvPicPr>
            <a:picLocks noChangeAspect="1" noChangeArrowheads="1"/>
          </p:cNvPicPr>
          <p:nvPr/>
        </p:nvPicPr>
        <p:blipFill>
          <a:blip r:embed="rId2">
            <a:extLst>
              <a:ext uri="{28A0092B-C50C-407E-A947-70E740481C1C}">
                <a14:useLocalDpi xmlns:a14="http://schemas.microsoft.com/office/drawing/2010/main" val="0"/>
              </a:ext>
            </a:extLst>
          </a:blip>
          <a:srcRect t="49193" b="14177"/>
          <a:stretch>
            <a:fillRect/>
          </a:stretch>
        </p:blipFill>
        <p:spPr bwMode="auto">
          <a:xfrm>
            <a:off x="1603964" y="3831908"/>
            <a:ext cx="34194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656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8598944" y="12202"/>
            <a:ext cx="3053124" cy="1143000"/>
          </a:xfrm>
        </p:spPr>
        <p:txBody>
          <a:bodyPr>
            <a:normAutofit/>
          </a:bodyPr>
          <a:lstStyle/>
          <a:p>
            <a:pPr eaLnBrk="1" hangingPunct="1">
              <a:defRPr/>
            </a:pPr>
            <a:r>
              <a:rPr lang="ru-RU" sz="2800" dirty="0">
                <a:solidFill>
                  <a:schemeClr val="hlink"/>
                </a:solidFill>
              </a:rPr>
              <a:t>Основы </a:t>
            </a:r>
            <a:br>
              <a:rPr lang="ru-RU" sz="2800" dirty="0">
                <a:solidFill>
                  <a:schemeClr val="hlink"/>
                </a:solidFill>
              </a:rPr>
            </a:br>
            <a:r>
              <a:rPr lang="ru-RU" sz="2800" dirty="0" err="1">
                <a:solidFill>
                  <a:schemeClr val="hlink"/>
                </a:solidFill>
              </a:rPr>
              <a:t>Допплерографии</a:t>
            </a:r>
            <a:endParaRPr lang="ru-RU" sz="2800" dirty="0">
              <a:solidFill>
                <a:schemeClr val="hlink"/>
              </a:solidFill>
            </a:endParaRPr>
          </a:p>
        </p:txBody>
      </p:sp>
      <p:sp>
        <p:nvSpPr>
          <p:cNvPr id="16387" name="Rectangle 3"/>
          <p:cNvSpPr>
            <a:spLocks noGrp="1" noChangeArrowheads="1"/>
          </p:cNvSpPr>
          <p:nvPr>
            <p:ph sz="quarter" idx="13"/>
          </p:nvPr>
        </p:nvSpPr>
        <p:spPr>
          <a:xfrm>
            <a:off x="3126196" y="1358810"/>
            <a:ext cx="8229600" cy="4525963"/>
          </a:xfrm>
        </p:spPr>
        <p:txBody>
          <a:bodyPr/>
          <a:lstStyle/>
          <a:p>
            <a:pPr eaLnBrk="1" hangingPunct="1">
              <a:defRPr/>
            </a:pPr>
            <a:r>
              <a:rPr lang="ru-RU" b="1" dirty="0" smtClean="0">
                <a:solidFill>
                  <a:schemeClr val="hlink"/>
                </a:solidFill>
              </a:rPr>
              <a:t>ЦДК</a:t>
            </a:r>
            <a:r>
              <a:rPr lang="ru-RU" dirty="0" smtClean="0">
                <a:solidFill>
                  <a:schemeClr val="hlink"/>
                </a:solidFill>
              </a:rPr>
              <a:t> - цветовое допплеровское картирование (кодирование) – получение допплеровских картограмм, дающих информацию </a:t>
            </a:r>
            <a:endParaRPr lang="ru-RU" dirty="0" smtClean="0">
              <a:solidFill>
                <a:schemeClr val="hlink"/>
              </a:solidFill>
            </a:endParaRPr>
          </a:p>
          <a:p>
            <a:pPr marL="0" indent="0" eaLnBrk="1" hangingPunct="1">
              <a:buNone/>
              <a:defRPr/>
            </a:pPr>
            <a:r>
              <a:rPr lang="ru-RU" sz="2800" b="1" u="sng" dirty="0" smtClean="0">
                <a:solidFill>
                  <a:srgbClr val="FF0000"/>
                </a:solidFill>
              </a:rPr>
              <a:t>    о направлении </a:t>
            </a:r>
            <a:r>
              <a:rPr lang="ru-RU" sz="2800" b="1" u="sng" dirty="0">
                <a:solidFill>
                  <a:srgbClr val="FF0000"/>
                </a:solidFill>
              </a:rPr>
              <a:t>и скорости</a:t>
            </a:r>
            <a:r>
              <a:rPr lang="ru-RU" sz="3600" dirty="0">
                <a:solidFill>
                  <a:srgbClr val="FF0000"/>
                </a:solidFill>
              </a:rPr>
              <a:t> </a:t>
            </a:r>
            <a:r>
              <a:rPr lang="ru-RU" dirty="0" smtClean="0">
                <a:solidFill>
                  <a:schemeClr val="hlink"/>
                </a:solidFill>
              </a:rPr>
              <a:t>движения потока крови с </a:t>
            </a:r>
            <a:r>
              <a:rPr lang="ru-RU" dirty="0" smtClean="0">
                <a:solidFill>
                  <a:schemeClr val="hlink"/>
                </a:solidFill>
              </a:rPr>
              <a:t> </a:t>
            </a:r>
          </a:p>
          <a:p>
            <a:pPr marL="0" indent="0" eaLnBrk="1" hangingPunct="1">
              <a:buNone/>
              <a:defRPr/>
            </a:pPr>
            <a:r>
              <a:rPr lang="ru-RU" dirty="0" smtClean="0">
                <a:solidFill>
                  <a:schemeClr val="hlink"/>
                </a:solidFill>
              </a:rPr>
              <a:t>    помощью </a:t>
            </a:r>
            <a:r>
              <a:rPr lang="ru-RU" dirty="0" smtClean="0">
                <a:solidFill>
                  <a:schemeClr val="hlink"/>
                </a:solidFill>
              </a:rPr>
              <a:t>различных цветов и их оттенков.</a:t>
            </a:r>
          </a:p>
        </p:txBody>
      </p:sp>
      <p:pic>
        <p:nvPicPr>
          <p:cNvPr id="22532" name="Picture 5" descr="mso64C2F"/>
          <p:cNvPicPr>
            <a:picLocks noChangeAspect="1" noChangeArrowheads="1"/>
          </p:cNvPicPr>
          <p:nvPr/>
        </p:nvPicPr>
        <p:blipFill>
          <a:blip r:embed="rId2">
            <a:lum bright="-18000"/>
            <a:extLst>
              <a:ext uri="{28A0092B-C50C-407E-A947-70E740481C1C}">
                <a14:useLocalDpi xmlns:a14="http://schemas.microsoft.com/office/drawing/2010/main" val="0"/>
              </a:ext>
            </a:extLst>
          </a:blip>
          <a:srcRect l="8934" t="7031" r="58672" b="69029"/>
          <a:stretch>
            <a:fillRect/>
          </a:stretch>
        </p:blipFill>
        <p:spPr bwMode="auto">
          <a:xfrm>
            <a:off x="9232537" y="4263935"/>
            <a:ext cx="1785938"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Прямоугольник 1"/>
          <p:cNvSpPr>
            <a:spLocks noChangeArrowheads="1"/>
          </p:cNvSpPr>
          <p:nvPr/>
        </p:nvSpPr>
        <p:spPr bwMode="auto">
          <a:xfrm>
            <a:off x="555625" y="282167"/>
            <a:ext cx="457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2400" b="1" dirty="0">
                <a:solidFill>
                  <a:srgbClr val="002060"/>
                </a:solidFill>
              </a:rPr>
              <a:t>На основании открытия </a:t>
            </a:r>
            <a:r>
              <a:rPr lang="ru-RU" altLang="ru-RU" sz="2400" b="1" dirty="0" err="1">
                <a:solidFill>
                  <a:srgbClr val="002060"/>
                </a:solidFill>
              </a:rPr>
              <a:t>Христиана</a:t>
            </a:r>
            <a:r>
              <a:rPr lang="ru-RU" altLang="ru-RU" sz="2400" b="1" dirty="0">
                <a:solidFill>
                  <a:srgbClr val="002060"/>
                </a:solidFill>
              </a:rPr>
              <a:t> Андреаса </a:t>
            </a:r>
            <a:r>
              <a:rPr lang="ru-RU" altLang="ru-RU" sz="2400" b="1" dirty="0" err="1">
                <a:solidFill>
                  <a:srgbClr val="002060"/>
                </a:solidFill>
              </a:rPr>
              <a:t>Допплера</a:t>
            </a:r>
            <a:r>
              <a:rPr lang="ru-RU" altLang="ru-RU" sz="2400" b="1" dirty="0">
                <a:solidFill>
                  <a:srgbClr val="002060"/>
                </a:solidFill>
              </a:rPr>
              <a:t> становится принципиально возможным оценивать направление и скорость движения крови.</a:t>
            </a:r>
          </a:p>
        </p:txBody>
      </p:sp>
    </p:spTree>
    <p:extLst>
      <p:ext uri="{BB962C8B-B14F-4D97-AF65-F5344CB8AC3E}">
        <p14:creationId xmlns:p14="http://schemas.microsoft.com/office/powerpoint/2010/main" val="2548319145"/>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215538" y="171995"/>
            <a:ext cx="10396882" cy="1151965"/>
          </a:xfrm>
        </p:spPr>
        <p:txBody>
          <a:bodyPr/>
          <a:lstStyle/>
          <a:p>
            <a:pPr eaLnBrk="1" hangingPunct="1">
              <a:defRPr/>
            </a:pPr>
            <a:r>
              <a:rPr lang="ru-RU" sz="3600" dirty="0">
                <a:solidFill>
                  <a:srgbClr val="FF0000"/>
                </a:solidFill>
              </a:rPr>
              <a:t>ОСНОВНЫЕ ВИДЫ ЦДК</a:t>
            </a:r>
          </a:p>
        </p:txBody>
      </p:sp>
      <p:sp>
        <p:nvSpPr>
          <p:cNvPr id="17411" name="Rectangle 3"/>
          <p:cNvSpPr>
            <a:spLocks noGrp="1" noChangeArrowheads="1"/>
          </p:cNvSpPr>
          <p:nvPr>
            <p:ph sz="quarter" idx="13"/>
          </p:nvPr>
        </p:nvSpPr>
        <p:spPr>
          <a:xfrm>
            <a:off x="1757181" y="1048612"/>
            <a:ext cx="8229600" cy="4525962"/>
          </a:xfrm>
        </p:spPr>
        <p:txBody>
          <a:bodyPr/>
          <a:lstStyle/>
          <a:p>
            <a:pPr eaLnBrk="1" hangingPunct="1">
              <a:defRPr/>
            </a:pPr>
            <a:r>
              <a:rPr lang="ru-RU" b="1" dirty="0" smtClean="0">
                <a:solidFill>
                  <a:schemeClr val="hlink"/>
                </a:solidFill>
              </a:rPr>
              <a:t>ЦДК СДВИГА ЧАСТОТ </a:t>
            </a:r>
            <a:r>
              <a:rPr lang="ru-RU" dirty="0" smtClean="0">
                <a:solidFill>
                  <a:schemeClr val="hlink"/>
                </a:solidFill>
              </a:rPr>
              <a:t>(скорости);</a:t>
            </a:r>
          </a:p>
          <a:p>
            <a:pPr eaLnBrk="1" hangingPunct="1">
              <a:defRPr/>
            </a:pPr>
            <a:endParaRPr lang="ru-RU" dirty="0" smtClean="0">
              <a:solidFill>
                <a:schemeClr val="hlink"/>
              </a:solidFill>
            </a:endParaRPr>
          </a:p>
          <a:p>
            <a:pPr eaLnBrk="1" hangingPunct="1">
              <a:defRPr/>
            </a:pPr>
            <a:r>
              <a:rPr lang="ru-RU" b="1" dirty="0" smtClean="0">
                <a:solidFill>
                  <a:schemeClr val="hlink"/>
                </a:solidFill>
              </a:rPr>
              <a:t>ЦДК «ЭНЕРГИИ» </a:t>
            </a:r>
            <a:r>
              <a:rPr lang="ru-RU" dirty="0" smtClean="0">
                <a:solidFill>
                  <a:schemeClr val="hlink"/>
                </a:solidFill>
              </a:rPr>
              <a:t>- энергетическое допплеровское картирование – </a:t>
            </a:r>
            <a:r>
              <a:rPr lang="ru-RU" b="1" dirty="0" smtClean="0">
                <a:solidFill>
                  <a:schemeClr val="hlink"/>
                </a:solidFill>
              </a:rPr>
              <a:t>ЭДК, ЭОДС</a:t>
            </a:r>
            <a:r>
              <a:rPr lang="ru-RU" dirty="0" smtClean="0">
                <a:solidFill>
                  <a:schemeClr val="hlink"/>
                </a:solidFill>
              </a:rPr>
              <a:t>;</a:t>
            </a:r>
          </a:p>
          <a:p>
            <a:pPr eaLnBrk="1" hangingPunct="1">
              <a:defRPr/>
            </a:pPr>
            <a:endParaRPr lang="ru-RU" dirty="0" smtClean="0">
              <a:solidFill>
                <a:schemeClr val="hlink"/>
              </a:solidFill>
            </a:endParaRPr>
          </a:p>
          <a:p>
            <a:pPr eaLnBrk="1" hangingPunct="1">
              <a:defRPr/>
            </a:pPr>
            <a:r>
              <a:rPr lang="ru-RU" b="1" dirty="0" smtClean="0">
                <a:solidFill>
                  <a:schemeClr val="hlink"/>
                </a:solidFill>
              </a:rPr>
              <a:t>ЦДК движения тканей </a:t>
            </a:r>
            <a:r>
              <a:rPr lang="ru-RU" dirty="0" smtClean="0">
                <a:solidFill>
                  <a:schemeClr val="hlink"/>
                </a:solidFill>
              </a:rPr>
              <a:t>(применяется в основном в </a:t>
            </a:r>
            <a:r>
              <a:rPr lang="ru-RU" dirty="0" err="1" smtClean="0">
                <a:solidFill>
                  <a:schemeClr val="hlink"/>
                </a:solidFill>
              </a:rPr>
              <a:t>ЭхоКГ</a:t>
            </a:r>
            <a:r>
              <a:rPr lang="ru-RU" dirty="0" smtClean="0">
                <a:solidFill>
                  <a:schemeClr val="hlink"/>
                </a:solidFill>
              </a:rPr>
              <a:t>).</a:t>
            </a:r>
          </a:p>
        </p:txBody>
      </p:sp>
    </p:spTree>
    <p:extLst>
      <p:ext uri="{BB962C8B-B14F-4D97-AF65-F5344CB8AC3E}">
        <p14:creationId xmlns:p14="http://schemas.microsoft.com/office/powerpoint/2010/main" val="2372151475"/>
      </p:ext>
    </p:extLst>
  </p:cSld>
  <p:clrMapOvr>
    <a:masterClrMapping/>
  </p:clrMapOvr>
  <p:transition>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2093913" y="2139950"/>
            <a:ext cx="8229600" cy="1143000"/>
          </a:xfrm>
        </p:spPr>
        <p:txBody>
          <a:bodyPr>
            <a:normAutofit fontScale="90000"/>
          </a:bodyPr>
          <a:lstStyle/>
          <a:p>
            <a:pPr algn="r" eaLnBrk="1" hangingPunct="1">
              <a:defRPr/>
            </a:pPr>
            <a:r>
              <a:rPr lang="ru-RU" sz="4000" dirty="0">
                <a:solidFill>
                  <a:schemeClr val="hlink"/>
                </a:solidFill>
              </a:rPr>
              <a:t>ХРИСТИАН</a:t>
            </a:r>
            <a:r>
              <a:rPr lang="en-US" sz="4000" dirty="0">
                <a:solidFill>
                  <a:schemeClr val="hlink"/>
                </a:solidFill>
              </a:rPr>
              <a:t/>
            </a:r>
            <a:br>
              <a:rPr lang="en-US" sz="4000" dirty="0">
                <a:solidFill>
                  <a:schemeClr val="hlink"/>
                </a:solidFill>
              </a:rPr>
            </a:br>
            <a:r>
              <a:rPr lang="ru-RU" sz="4000" dirty="0">
                <a:solidFill>
                  <a:schemeClr val="hlink"/>
                </a:solidFill>
              </a:rPr>
              <a:t> АНДРЕАС </a:t>
            </a:r>
            <a:br>
              <a:rPr lang="ru-RU" sz="4000" dirty="0">
                <a:solidFill>
                  <a:schemeClr val="hlink"/>
                </a:solidFill>
              </a:rPr>
            </a:br>
            <a:r>
              <a:rPr lang="ru-RU" sz="4000" dirty="0">
                <a:solidFill>
                  <a:schemeClr val="hlink"/>
                </a:solidFill>
              </a:rPr>
              <a:t>ДОППЛЕР</a:t>
            </a:r>
            <a:r>
              <a:rPr lang="ru-RU" sz="4000" dirty="0"/>
              <a:t/>
            </a:r>
            <a:br>
              <a:rPr lang="ru-RU" sz="4000" dirty="0"/>
            </a:br>
            <a:r>
              <a:rPr lang="ru-RU" sz="4000" dirty="0"/>
              <a:t>(1803-1853)</a:t>
            </a:r>
          </a:p>
        </p:txBody>
      </p:sp>
      <p:sp>
        <p:nvSpPr>
          <p:cNvPr id="3075" name="Rectangle 3"/>
          <p:cNvSpPr>
            <a:spLocks noGrp="1" noChangeArrowheads="1"/>
          </p:cNvSpPr>
          <p:nvPr>
            <p:ph sz="quarter" idx="13"/>
          </p:nvPr>
        </p:nvSpPr>
        <p:spPr>
          <a:xfrm>
            <a:off x="1992314" y="1959429"/>
            <a:ext cx="8218487" cy="4075611"/>
          </a:xfrm>
        </p:spPr>
        <p:txBody>
          <a:bodyPr>
            <a:normAutofit lnSpcReduction="10000"/>
          </a:bodyPr>
          <a:lstStyle/>
          <a:p>
            <a:pPr eaLnBrk="1" hangingPunct="1">
              <a:defRPr/>
            </a:pPr>
            <a:endParaRPr lang="ru-RU" sz="2400" dirty="0"/>
          </a:p>
          <a:p>
            <a:pPr eaLnBrk="1" hangingPunct="1">
              <a:defRPr/>
            </a:pPr>
            <a:endParaRPr lang="ru-RU" sz="2400" dirty="0"/>
          </a:p>
          <a:p>
            <a:pPr eaLnBrk="1" hangingPunct="1">
              <a:defRPr/>
            </a:pPr>
            <a:endParaRPr lang="ru-RU" sz="2400" dirty="0"/>
          </a:p>
          <a:p>
            <a:pPr eaLnBrk="1" hangingPunct="1">
              <a:defRPr/>
            </a:pPr>
            <a:endParaRPr lang="ru-RU" sz="2400" dirty="0"/>
          </a:p>
          <a:p>
            <a:pPr eaLnBrk="1" hangingPunct="1">
              <a:defRPr/>
            </a:pPr>
            <a:r>
              <a:rPr lang="ru-RU" sz="2400" b="1" dirty="0">
                <a:solidFill>
                  <a:schemeClr val="hlink"/>
                </a:solidFill>
              </a:rPr>
              <a:t>ДОППЛЕР</a:t>
            </a:r>
            <a:r>
              <a:rPr lang="ru-RU" sz="2400" dirty="0">
                <a:solidFill>
                  <a:schemeClr val="hlink"/>
                </a:solidFill>
              </a:rPr>
              <a:t> – МАТЕМАТИК, АСТРОФИЗИК.</a:t>
            </a:r>
          </a:p>
          <a:p>
            <a:pPr eaLnBrk="1" hangingPunct="1">
              <a:defRPr/>
            </a:pPr>
            <a:r>
              <a:rPr lang="ru-RU" sz="2400" dirty="0">
                <a:solidFill>
                  <a:schemeClr val="hlink"/>
                </a:solidFill>
              </a:rPr>
              <a:t>В 1842 ГОДУ СДЕЛАЛ ОТКРЫТИЕ, КОТОРОЕ СПУСТЯ МНОГО ЛЕТ, ЛЕГЛО В ОСНОВУ МНОГИХ НАПРАВЛЕНИЙ  В НАУКЕ, ТЕХНИКЕ И ПР., В ТОМ ЧИСЛЕ И В МЕДИЦИНЕ.</a:t>
            </a:r>
          </a:p>
        </p:txBody>
      </p:sp>
      <p:pic>
        <p:nvPicPr>
          <p:cNvPr id="5124" name="Picture 4"/>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84188" y="133350"/>
            <a:ext cx="3219450" cy="401320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85791"/>
      </p:ext>
    </p:extLst>
  </p:cSld>
  <p:clrMapOvr>
    <a:masterClrMapping/>
  </p:clrMapOvr>
  <p:transition>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5951539" y="188913"/>
            <a:ext cx="4630737" cy="1143000"/>
          </a:xfrm>
        </p:spPr>
        <p:txBody>
          <a:bodyPr>
            <a:normAutofit fontScale="90000"/>
          </a:bodyPr>
          <a:lstStyle/>
          <a:p>
            <a:pPr eaLnBrk="1" hangingPunct="1">
              <a:defRPr/>
            </a:pPr>
            <a:r>
              <a:rPr lang="ru-RU" sz="2800" dirty="0">
                <a:solidFill>
                  <a:schemeClr val="hlink"/>
                </a:solidFill>
              </a:rPr>
              <a:t>ЦДК СДВИГА ЧАСТОТ (скорости)</a:t>
            </a:r>
            <a:br>
              <a:rPr lang="ru-RU" sz="2800" dirty="0">
                <a:solidFill>
                  <a:schemeClr val="hlink"/>
                </a:solidFill>
              </a:rPr>
            </a:br>
            <a:endParaRPr lang="ru-RU" sz="2800" dirty="0">
              <a:solidFill>
                <a:schemeClr val="hlink"/>
              </a:solidFill>
            </a:endParaRPr>
          </a:p>
        </p:txBody>
      </p:sp>
      <p:sp>
        <p:nvSpPr>
          <p:cNvPr id="18435" name="Rectangle 3"/>
          <p:cNvSpPr>
            <a:spLocks noGrp="1" noChangeArrowheads="1"/>
          </p:cNvSpPr>
          <p:nvPr>
            <p:ph sz="quarter" idx="13"/>
          </p:nvPr>
        </p:nvSpPr>
        <p:spPr/>
        <p:txBody>
          <a:bodyPr/>
          <a:lstStyle/>
          <a:p>
            <a:pPr eaLnBrk="1" hangingPunct="1">
              <a:defRPr/>
            </a:pPr>
            <a:r>
              <a:rPr lang="ru-RU" dirty="0" smtClean="0">
                <a:solidFill>
                  <a:schemeClr val="accent4">
                    <a:lumMod val="50000"/>
                  </a:schemeClr>
                </a:solidFill>
              </a:rPr>
              <a:t>Кривая скорости математически обрабатывается и полученные значения кодируются определенным цветом.</a:t>
            </a:r>
          </a:p>
          <a:p>
            <a:pPr eaLnBrk="1" hangingPunct="1">
              <a:defRPr/>
            </a:pPr>
            <a:r>
              <a:rPr lang="ru-RU" b="1" dirty="0" smtClean="0">
                <a:solidFill>
                  <a:srgbClr val="FF0000"/>
                </a:solidFill>
              </a:rPr>
              <a:t>Красный</a:t>
            </a:r>
            <a:r>
              <a:rPr lang="ru-RU" b="1" dirty="0" smtClean="0">
                <a:solidFill>
                  <a:schemeClr val="accent4">
                    <a:lumMod val="50000"/>
                  </a:schemeClr>
                </a:solidFill>
              </a:rPr>
              <a:t> цвет</a:t>
            </a:r>
            <a:r>
              <a:rPr lang="ru-RU" dirty="0" smtClean="0">
                <a:solidFill>
                  <a:schemeClr val="accent4">
                    <a:lumMod val="50000"/>
                  </a:schemeClr>
                </a:solidFill>
              </a:rPr>
              <a:t> показывает движение крови </a:t>
            </a:r>
            <a:r>
              <a:rPr lang="ru-RU" sz="3600" b="1" u="sng" dirty="0">
                <a:solidFill>
                  <a:schemeClr val="accent4">
                    <a:lumMod val="50000"/>
                  </a:schemeClr>
                </a:solidFill>
              </a:rPr>
              <a:t>к</a:t>
            </a:r>
            <a:r>
              <a:rPr lang="ru-RU" dirty="0" smtClean="0">
                <a:solidFill>
                  <a:schemeClr val="accent4">
                    <a:lumMod val="50000"/>
                  </a:schemeClr>
                </a:solidFill>
              </a:rPr>
              <a:t> </a:t>
            </a:r>
            <a:r>
              <a:rPr lang="ru-RU" dirty="0" smtClean="0">
                <a:solidFill>
                  <a:schemeClr val="accent4">
                    <a:lumMod val="50000"/>
                  </a:schemeClr>
                </a:solidFill>
              </a:rPr>
              <a:t> датчику</a:t>
            </a:r>
            <a:r>
              <a:rPr lang="ru-RU" dirty="0" smtClean="0">
                <a:solidFill>
                  <a:schemeClr val="accent4">
                    <a:lumMod val="50000"/>
                  </a:schemeClr>
                </a:solidFill>
              </a:rPr>
              <a:t>, </a:t>
            </a:r>
            <a:r>
              <a:rPr lang="ru-RU" b="1" dirty="0" smtClean="0">
                <a:solidFill>
                  <a:srgbClr val="00B0F0"/>
                </a:solidFill>
              </a:rPr>
              <a:t>синий</a:t>
            </a:r>
            <a:r>
              <a:rPr lang="ru-RU" dirty="0" smtClean="0">
                <a:solidFill>
                  <a:schemeClr val="accent4">
                    <a:lumMod val="50000"/>
                  </a:schemeClr>
                </a:solidFill>
              </a:rPr>
              <a:t> – движение </a:t>
            </a:r>
            <a:r>
              <a:rPr lang="ru-RU" sz="3600" b="1" u="sng" dirty="0">
                <a:solidFill>
                  <a:schemeClr val="accent4">
                    <a:lumMod val="50000"/>
                  </a:schemeClr>
                </a:solidFill>
              </a:rPr>
              <a:t>от</a:t>
            </a:r>
            <a:r>
              <a:rPr lang="ru-RU" dirty="0" smtClean="0">
                <a:solidFill>
                  <a:schemeClr val="accent4">
                    <a:lumMod val="50000"/>
                  </a:schemeClr>
                </a:solidFill>
              </a:rPr>
              <a:t> датчика.</a:t>
            </a:r>
          </a:p>
          <a:p>
            <a:pPr eaLnBrk="1" hangingPunct="1">
              <a:defRPr/>
            </a:pPr>
            <a:r>
              <a:rPr lang="ru-RU" dirty="0" smtClean="0">
                <a:solidFill>
                  <a:schemeClr val="accent4">
                    <a:lumMod val="50000"/>
                  </a:schemeClr>
                </a:solidFill>
              </a:rPr>
              <a:t>Светлые оттенки красного и синего соответствуют более высоким скоростям, насыщенные темные – более низким.</a:t>
            </a:r>
          </a:p>
        </p:txBody>
      </p:sp>
    </p:spTree>
    <p:extLst>
      <p:ext uri="{BB962C8B-B14F-4D97-AF65-F5344CB8AC3E}">
        <p14:creationId xmlns:p14="http://schemas.microsoft.com/office/powerpoint/2010/main" val="3266721286"/>
      </p:ext>
    </p:extLst>
  </p:cSld>
  <p:clrMapOvr>
    <a:masterClrMapping/>
  </p:clrMapOvr>
  <p:transition>
    <p:comb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6326188" y="115888"/>
            <a:ext cx="4341812" cy="1143000"/>
          </a:xfrm>
        </p:spPr>
        <p:txBody>
          <a:bodyPr/>
          <a:lstStyle/>
          <a:p>
            <a:pPr eaLnBrk="1" hangingPunct="1">
              <a:defRPr/>
            </a:pPr>
            <a:r>
              <a:rPr lang="ru-RU" sz="2400" dirty="0">
                <a:solidFill>
                  <a:schemeClr val="hlink"/>
                </a:solidFill>
              </a:rPr>
              <a:t>ЦДК СДВИГА ЧАСТОТ (скорости)</a:t>
            </a:r>
            <a:br>
              <a:rPr lang="ru-RU" sz="2400" dirty="0">
                <a:solidFill>
                  <a:schemeClr val="hlink"/>
                </a:solidFill>
              </a:rPr>
            </a:br>
            <a:endParaRPr lang="ru-RU" sz="2400" dirty="0">
              <a:solidFill>
                <a:schemeClr val="hlink"/>
              </a:solidFill>
            </a:endParaRPr>
          </a:p>
        </p:txBody>
      </p:sp>
      <p:pic>
        <p:nvPicPr>
          <p:cNvPr id="25603" name="Picture 5" descr="mso64C2F"/>
          <p:cNvPicPr>
            <a:picLocks noChangeAspect="1" noChangeArrowheads="1"/>
          </p:cNvPicPr>
          <p:nvPr/>
        </p:nvPicPr>
        <p:blipFill>
          <a:blip r:embed="rId2">
            <a:lum bright="-18000"/>
            <a:extLst>
              <a:ext uri="{28A0092B-C50C-407E-A947-70E740481C1C}">
                <a14:useLocalDpi xmlns:a14="http://schemas.microsoft.com/office/drawing/2010/main" val="0"/>
              </a:ext>
            </a:extLst>
          </a:blip>
          <a:srcRect l="-873" t="3659" r="58578" b="59659"/>
          <a:stretch>
            <a:fillRect/>
          </a:stretch>
        </p:blipFill>
        <p:spPr bwMode="auto">
          <a:xfrm>
            <a:off x="552043" y="444457"/>
            <a:ext cx="56896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p:cNvSpPr txBox="1">
            <a:spLocks noChangeArrowheads="1"/>
          </p:cNvSpPr>
          <p:nvPr/>
        </p:nvSpPr>
        <p:spPr bwMode="auto">
          <a:xfrm>
            <a:off x="7824789" y="2193926"/>
            <a:ext cx="2592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Более светлые оттенки в центре артерии, где движение частиц крови самое быстрое.</a:t>
            </a:r>
          </a:p>
        </p:txBody>
      </p:sp>
    </p:spTree>
    <p:extLst>
      <p:ext uri="{BB962C8B-B14F-4D97-AF65-F5344CB8AC3E}">
        <p14:creationId xmlns:p14="http://schemas.microsoft.com/office/powerpoint/2010/main" val="3643328725"/>
      </p:ext>
    </p:extLst>
  </p:cSld>
  <p:clrMapOvr>
    <a:masterClrMapping/>
  </p:clrMapOvr>
  <p:transition>
    <p:check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defRPr/>
            </a:pPr>
            <a:r>
              <a:rPr lang="ru-RU" dirty="0" smtClean="0">
                <a:solidFill>
                  <a:schemeClr val="hlink"/>
                </a:solidFill>
              </a:rPr>
              <a:t>ЦДК «ЭНЕРГИИ»</a:t>
            </a:r>
          </a:p>
        </p:txBody>
      </p:sp>
      <p:sp>
        <p:nvSpPr>
          <p:cNvPr id="20483" name="Rectangle 3"/>
          <p:cNvSpPr>
            <a:spLocks noGrp="1" noChangeArrowheads="1"/>
          </p:cNvSpPr>
          <p:nvPr>
            <p:ph sz="quarter" idx="13"/>
          </p:nvPr>
        </p:nvSpPr>
        <p:spPr>
          <a:xfrm>
            <a:off x="1919288" y="1628776"/>
            <a:ext cx="8229600" cy="4525963"/>
          </a:xfrm>
        </p:spPr>
        <p:txBody>
          <a:bodyPr/>
          <a:lstStyle/>
          <a:p>
            <a:pPr eaLnBrk="1" hangingPunct="1">
              <a:defRPr/>
            </a:pPr>
            <a:r>
              <a:rPr lang="ru-RU" dirty="0" smtClean="0"/>
              <a:t>ЦДК «ЭНЕРГИИ» - </a:t>
            </a:r>
            <a:r>
              <a:rPr lang="ru-RU" dirty="0" err="1" smtClean="0"/>
              <a:t>картирует</a:t>
            </a:r>
            <a:r>
              <a:rPr lang="ru-RU" dirty="0" smtClean="0"/>
              <a:t>  не скорость кровотока, а энергию отраженного от него ультразвука. </a:t>
            </a:r>
          </a:p>
          <a:p>
            <a:pPr eaLnBrk="1" hangingPunct="1">
              <a:defRPr/>
            </a:pPr>
            <a:endParaRPr lang="ru-RU" dirty="0" smtClean="0"/>
          </a:p>
          <a:p>
            <a:pPr eaLnBrk="1" hangingPunct="1">
              <a:defRPr/>
            </a:pPr>
            <a:r>
              <a:rPr lang="ru-RU" dirty="0" smtClean="0"/>
              <a:t>При этом окраска сосуда (цвет) не зависит от направления потока и  мало зависима от угла сканирования.</a:t>
            </a:r>
          </a:p>
        </p:txBody>
      </p:sp>
    </p:spTree>
    <p:extLst>
      <p:ext uri="{BB962C8B-B14F-4D97-AF65-F5344CB8AC3E}">
        <p14:creationId xmlns:p14="http://schemas.microsoft.com/office/powerpoint/2010/main" val="364679889"/>
      </p:ext>
    </p:extLst>
  </p:cSld>
  <p:clrMapOvr>
    <a:masterClrMapping/>
  </p:clrMapOvr>
  <p:transition>
    <p:check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6743701" y="9525"/>
            <a:ext cx="3768725" cy="1143000"/>
          </a:xfrm>
        </p:spPr>
        <p:txBody>
          <a:bodyPr/>
          <a:lstStyle/>
          <a:p>
            <a:pPr eaLnBrk="1" hangingPunct="1">
              <a:defRPr/>
            </a:pPr>
            <a:r>
              <a:rPr lang="ru-RU" sz="2800" dirty="0">
                <a:solidFill>
                  <a:schemeClr val="hlink"/>
                </a:solidFill>
              </a:rPr>
              <a:t>ЦДК «ЭНЕРГИИ»</a:t>
            </a:r>
          </a:p>
        </p:txBody>
      </p:sp>
      <p:pic>
        <p:nvPicPr>
          <p:cNvPr id="28675" name="Picture 4" descr="mso95EBD"/>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l="29744" t="8760" r="42580" b="58231"/>
          <a:stretch>
            <a:fillRect/>
          </a:stretch>
        </p:blipFill>
        <p:spPr bwMode="auto">
          <a:xfrm>
            <a:off x="527731" y="581025"/>
            <a:ext cx="4037012" cy="287972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28676" name="Text Box 5"/>
          <p:cNvSpPr txBox="1">
            <a:spLocks noChangeArrowheads="1"/>
          </p:cNvSpPr>
          <p:nvPr/>
        </p:nvSpPr>
        <p:spPr bwMode="auto">
          <a:xfrm>
            <a:off x="5808664" y="3885703"/>
            <a:ext cx="45005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 </a:t>
            </a:r>
            <a:r>
              <a:rPr lang="ru-RU" altLang="ru-RU" sz="1800" b="1" dirty="0"/>
              <a:t>ЭДК ПОЗВОЛЯЕТ КОДИРОВАТЬ :</a:t>
            </a:r>
          </a:p>
          <a:p>
            <a:pPr eaLnBrk="1" hangingPunct="1">
              <a:spcBef>
                <a:spcPct val="50000"/>
              </a:spcBef>
              <a:buClrTx/>
              <a:buSzTx/>
              <a:buFontTx/>
              <a:buNone/>
            </a:pPr>
            <a:r>
              <a:rPr lang="ru-RU" altLang="ru-RU" sz="1800" dirty="0"/>
              <a:t>- НИЗКОСКОРОСТНЫЕ ПОТОКИ;</a:t>
            </a:r>
          </a:p>
          <a:p>
            <a:pPr eaLnBrk="1" hangingPunct="1">
              <a:spcBef>
                <a:spcPct val="50000"/>
              </a:spcBef>
              <a:buClrTx/>
              <a:buSzTx/>
              <a:buFontTx/>
              <a:buNone/>
            </a:pPr>
            <a:r>
              <a:rPr lang="ru-RU" altLang="ru-RU" sz="1800" dirty="0"/>
              <a:t>- ПОТОКИ, ПЕРПЕНДИКУЛЯРНЫЕ      НАПРАВЛЕНИЮ ЛУЧА. </a:t>
            </a:r>
          </a:p>
        </p:txBody>
      </p:sp>
      <p:pic>
        <p:nvPicPr>
          <p:cNvPr id="28677" name="Picture 6"/>
          <p:cNvPicPr>
            <a:picLocks noChangeAspect="1" noChangeArrowheads="1"/>
          </p:cNvPicPr>
          <p:nvPr/>
        </p:nvPicPr>
        <p:blipFill>
          <a:blip r:embed="rId3">
            <a:extLst>
              <a:ext uri="{28A0092B-C50C-407E-A947-70E740481C1C}">
                <a14:useLocalDpi xmlns:a14="http://schemas.microsoft.com/office/drawing/2010/main" val="0"/>
              </a:ext>
            </a:extLst>
          </a:blip>
          <a:srcRect l="12798" t="21806" r="13615" b="5687"/>
          <a:stretch>
            <a:fillRect/>
          </a:stretch>
        </p:blipFill>
        <p:spPr bwMode="auto">
          <a:xfrm>
            <a:off x="5018201" y="914945"/>
            <a:ext cx="378618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8678" name="Line 7"/>
          <p:cNvSpPr>
            <a:spLocks noChangeShapeType="1"/>
          </p:cNvSpPr>
          <p:nvPr/>
        </p:nvSpPr>
        <p:spPr bwMode="auto">
          <a:xfrm flipV="1">
            <a:off x="1703388" y="1341439"/>
            <a:ext cx="0" cy="2879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679" name="Line 8"/>
          <p:cNvSpPr>
            <a:spLocks noChangeShapeType="1"/>
          </p:cNvSpPr>
          <p:nvPr/>
        </p:nvSpPr>
        <p:spPr bwMode="auto">
          <a:xfrm>
            <a:off x="1703389" y="4221163"/>
            <a:ext cx="4105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680" name="Line 9"/>
          <p:cNvSpPr>
            <a:spLocks noChangeShapeType="1"/>
          </p:cNvSpPr>
          <p:nvPr/>
        </p:nvSpPr>
        <p:spPr bwMode="auto">
          <a:xfrm flipV="1">
            <a:off x="5735638" y="1412875"/>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681" name="Line 10"/>
          <p:cNvSpPr>
            <a:spLocks noChangeShapeType="1"/>
          </p:cNvSpPr>
          <p:nvPr/>
        </p:nvSpPr>
        <p:spPr bwMode="auto">
          <a:xfrm>
            <a:off x="1703388" y="1341438"/>
            <a:ext cx="4032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3076659142"/>
      </p:ext>
    </p:extLst>
  </p:cSld>
  <p:clrMapOvr>
    <a:masterClrMapping/>
  </p:clrMapOvr>
  <p:transition>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7619637" y="171995"/>
            <a:ext cx="3907183" cy="1151965"/>
          </a:xfrm>
        </p:spPr>
        <p:txBody>
          <a:bodyPr>
            <a:normAutofit/>
          </a:bodyPr>
          <a:lstStyle/>
          <a:p>
            <a:pPr eaLnBrk="1" hangingPunct="1">
              <a:defRPr/>
            </a:pPr>
            <a:r>
              <a:rPr lang="ru-RU" sz="2400" dirty="0" smtClean="0">
                <a:solidFill>
                  <a:schemeClr val="hlink"/>
                </a:solidFill>
              </a:rPr>
              <a:t>ЦДК движения тканей (ТДК)</a:t>
            </a:r>
          </a:p>
        </p:txBody>
      </p:sp>
      <p:pic>
        <p:nvPicPr>
          <p:cNvPr id="30723" name="Picture 4" descr="mso95EBD"/>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t="62556" r="74667" b="2637"/>
          <a:stretch>
            <a:fillRect/>
          </a:stretch>
        </p:blipFill>
        <p:spPr>
          <a:xfrm>
            <a:off x="4011704" y="1539512"/>
            <a:ext cx="2665412" cy="2192338"/>
          </a:xfrm>
          <a:noFill/>
          <a:extLst>
            <a:ext uri="{909E8E84-426E-40DD-AFC4-6F175D3DCCD1}">
              <a14:hiddenFill xmlns:a14="http://schemas.microsoft.com/office/drawing/2010/main">
                <a:solidFill>
                  <a:srgbClr val="FFFFFF"/>
                </a:solidFill>
              </a14:hiddenFill>
            </a:ext>
          </a:extLst>
        </p:spPr>
      </p:pic>
      <p:pic>
        <p:nvPicPr>
          <p:cNvPr id="30724" name="Picture 5" descr="mso95EBD"/>
          <p:cNvPicPr>
            <a:picLocks noChangeAspect="1" noChangeArrowheads="1"/>
          </p:cNvPicPr>
          <p:nvPr/>
        </p:nvPicPr>
        <p:blipFill>
          <a:blip r:embed="rId2">
            <a:extLst>
              <a:ext uri="{28A0092B-C50C-407E-A947-70E740481C1C}">
                <a14:useLocalDpi xmlns:a14="http://schemas.microsoft.com/office/drawing/2010/main" val="0"/>
              </a:ext>
            </a:extLst>
          </a:blip>
          <a:srcRect l="31509" t="62413" r="40109" b="6728"/>
          <a:stretch>
            <a:fillRect/>
          </a:stretch>
        </p:blipFill>
        <p:spPr bwMode="auto">
          <a:xfrm>
            <a:off x="565876" y="280717"/>
            <a:ext cx="2879725"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mso95EBD"/>
          <p:cNvPicPr>
            <a:picLocks noChangeAspect="1" noChangeArrowheads="1"/>
          </p:cNvPicPr>
          <p:nvPr/>
        </p:nvPicPr>
        <p:blipFill>
          <a:blip r:embed="rId2">
            <a:extLst>
              <a:ext uri="{28A0092B-C50C-407E-A947-70E740481C1C}">
                <a14:useLocalDpi xmlns:a14="http://schemas.microsoft.com/office/drawing/2010/main" val="0"/>
              </a:ext>
            </a:extLst>
          </a:blip>
          <a:srcRect l="66068" t="60274" r="5551" b="4681"/>
          <a:stretch>
            <a:fillRect/>
          </a:stretch>
        </p:blipFill>
        <p:spPr bwMode="auto">
          <a:xfrm>
            <a:off x="7521168" y="3247572"/>
            <a:ext cx="287972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7"/>
          <p:cNvSpPr txBox="1">
            <a:spLocks noChangeArrowheads="1"/>
          </p:cNvSpPr>
          <p:nvPr/>
        </p:nvSpPr>
        <p:spPr bwMode="auto">
          <a:xfrm>
            <a:off x="647837" y="4033702"/>
            <a:ext cx="52562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solidFill>
                  <a:schemeClr val="hlink"/>
                </a:solidFill>
              </a:rPr>
              <a:t>Технология допплеровского исследования движения тканей  используется, в основном, в диагностике нарушений локальной сократимости миокарда.</a:t>
            </a:r>
          </a:p>
        </p:txBody>
      </p:sp>
    </p:spTree>
    <p:extLst>
      <p:ext uri="{BB962C8B-B14F-4D97-AF65-F5344CB8AC3E}">
        <p14:creationId xmlns:p14="http://schemas.microsoft.com/office/powerpoint/2010/main" val="1774785288"/>
      </p:ext>
    </p:extLst>
  </p:cSld>
  <p:clrMapOvr>
    <a:masterClrMapping/>
  </p:clrMapOvr>
  <p:transition>
    <p:comb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500" y="2071688"/>
            <a:ext cx="8229600" cy="1143000"/>
          </a:xfrm>
        </p:spPr>
        <p:txBody>
          <a:bodyPr>
            <a:normAutofit fontScale="90000"/>
          </a:bodyPr>
          <a:lstStyle/>
          <a:p>
            <a:pPr>
              <a:defRPr/>
            </a:pPr>
            <a:r>
              <a:rPr lang="ru-RU" dirty="0" smtClean="0">
                <a:solidFill>
                  <a:schemeClr val="hlink"/>
                </a:solidFill>
              </a:rPr>
              <a:t>ОПТИМИЗАЦИЯ </a:t>
            </a:r>
            <a:br>
              <a:rPr lang="ru-RU" dirty="0" smtClean="0">
                <a:solidFill>
                  <a:schemeClr val="hlink"/>
                </a:solidFill>
              </a:rPr>
            </a:br>
            <a:r>
              <a:rPr lang="ru-RU" dirty="0" smtClean="0">
                <a:solidFill>
                  <a:schemeClr val="hlink"/>
                </a:solidFill>
              </a:rPr>
              <a:t>ДОППЛЕРОВСКОГО ИЗОБРАЖЕНИЯ.</a:t>
            </a:r>
            <a:endParaRPr lang="ru-RU" dirty="0"/>
          </a:p>
        </p:txBody>
      </p:sp>
    </p:spTree>
    <p:extLst>
      <p:ext uri="{BB962C8B-B14F-4D97-AF65-F5344CB8AC3E}">
        <p14:creationId xmlns:p14="http://schemas.microsoft.com/office/powerpoint/2010/main" val="3275670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337458" y="265673"/>
            <a:ext cx="10396882" cy="1151965"/>
          </a:xfrm>
        </p:spPr>
        <p:txBody>
          <a:bodyPr>
            <a:normAutofit fontScale="90000"/>
          </a:bodyPr>
          <a:lstStyle/>
          <a:p>
            <a:pPr eaLnBrk="1" hangingPunct="1">
              <a:defRPr/>
            </a:pPr>
            <a:r>
              <a:rPr lang="ru-RU" sz="3200" dirty="0">
                <a:solidFill>
                  <a:schemeClr val="hlink"/>
                </a:solidFill>
              </a:rPr>
              <a:t/>
            </a:r>
            <a:br>
              <a:rPr lang="ru-RU" sz="3200" dirty="0">
                <a:solidFill>
                  <a:schemeClr val="hlink"/>
                </a:solidFill>
              </a:rPr>
            </a:br>
            <a:r>
              <a:rPr lang="ru-RU" sz="2800" dirty="0">
                <a:solidFill>
                  <a:schemeClr val="hlink"/>
                </a:solidFill>
              </a:rPr>
              <a:t>РАЗМЕРЫ </a:t>
            </a:r>
            <a:br>
              <a:rPr lang="ru-RU" sz="2800" dirty="0">
                <a:solidFill>
                  <a:schemeClr val="hlink"/>
                </a:solidFill>
              </a:rPr>
            </a:br>
            <a:r>
              <a:rPr lang="ru-RU" sz="2800" dirty="0">
                <a:solidFill>
                  <a:schemeClr val="hlink"/>
                </a:solidFill>
              </a:rPr>
              <a:t>ИНСОНИРУЕМОЙ </a:t>
            </a:r>
            <a:br>
              <a:rPr lang="ru-RU" sz="2800" dirty="0">
                <a:solidFill>
                  <a:schemeClr val="hlink"/>
                </a:solidFill>
              </a:rPr>
            </a:br>
            <a:r>
              <a:rPr lang="ru-RU" sz="2800" dirty="0">
                <a:solidFill>
                  <a:schemeClr val="hlink"/>
                </a:solidFill>
              </a:rPr>
              <a:t>ЗОНЫ - ЗОНА ОПРОСА.</a:t>
            </a:r>
          </a:p>
        </p:txBody>
      </p:sp>
      <p:pic>
        <p:nvPicPr>
          <p:cNvPr id="32771" name="Picture 4" descr="mso6791B"/>
          <p:cNvPicPr>
            <a:picLocks noChangeAspect="1" noChangeArrowheads="1"/>
          </p:cNvPicPr>
          <p:nvPr/>
        </p:nvPicPr>
        <p:blipFill>
          <a:blip r:embed="rId2">
            <a:extLst>
              <a:ext uri="{28A0092B-C50C-407E-A947-70E740481C1C}">
                <a14:useLocalDpi xmlns:a14="http://schemas.microsoft.com/office/drawing/2010/main" val="0"/>
              </a:ext>
            </a:extLst>
          </a:blip>
          <a:srcRect l="12398" t="2623" r="48573" b="85127"/>
          <a:stretch>
            <a:fillRect/>
          </a:stretch>
        </p:blipFill>
        <p:spPr bwMode="auto">
          <a:xfrm>
            <a:off x="531042" y="1750651"/>
            <a:ext cx="3836988"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mso6791B"/>
          <p:cNvPicPr>
            <a:picLocks noChangeAspect="1" noChangeArrowheads="1"/>
          </p:cNvPicPr>
          <p:nvPr/>
        </p:nvPicPr>
        <p:blipFill>
          <a:blip r:embed="rId2">
            <a:extLst>
              <a:ext uri="{28A0092B-C50C-407E-A947-70E740481C1C}">
                <a14:useLocalDpi xmlns:a14="http://schemas.microsoft.com/office/drawing/2010/main" val="0"/>
              </a:ext>
            </a:extLst>
          </a:blip>
          <a:srcRect l="60306" t="2623" r="665" b="82504"/>
          <a:stretch>
            <a:fillRect/>
          </a:stretch>
        </p:blipFill>
        <p:spPr bwMode="auto">
          <a:xfrm>
            <a:off x="5270592" y="1750651"/>
            <a:ext cx="3571875"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6"/>
          <p:cNvSpPr txBox="1">
            <a:spLocks noChangeArrowheads="1"/>
          </p:cNvSpPr>
          <p:nvPr/>
        </p:nvSpPr>
        <p:spPr bwMode="auto">
          <a:xfrm>
            <a:off x="992597" y="4254139"/>
            <a:ext cx="835342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solidFill>
                  <a:schemeClr val="hlink"/>
                </a:solidFill>
              </a:rPr>
              <a:t>РАЗМЕР </a:t>
            </a:r>
            <a:r>
              <a:rPr lang="ru-RU" altLang="ru-RU" sz="1800" b="1" dirty="0">
                <a:solidFill>
                  <a:schemeClr val="hlink"/>
                </a:solidFill>
              </a:rPr>
              <a:t>ЗОНЫ ОПРОСА</a:t>
            </a:r>
            <a:r>
              <a:rPr lang="ru-RU" altLang="ru-RU" sz="1800" dirty="0">
                <a:solidFill>
                  <a:schemeClr val="hlink"/>
                </a:solidFill>
              </a:rPr>
              <a:t> (рамки) ДОЛЖЕН СТРОГО СООТВЕТСТВОВАТЬ ИНТЕРЕСУЮЩЕЙ ОБЛАСТИ.</a:t>
            </a:r>
          </a:p>
          <a:p>
            <a:pPr eaLnBrk="1" hangingPunct="1">
              <a:spcBef>
                <a:spcPct val="50000"/>
              </a:spcBef>
              <a:buClrTx/>
              <a:buSzTx/>
              <a:buFontTx/>
              <a:buNone/>
            </a:pPr>
            <a:r>
              <a:rPr lang="ru-RU" altLang="ru-RU" sz="1800" b="1" dirty="0">
                <a:solidFill>
                  <a:schemeClr val="hlink"/>
                </a:solidFill>
              </a:rPr>
              <a:t>ОПТИМАЛЬНЫМ ВАРИАНТОМ </a:t>
            </a:r>
            <a:r>
              <a:rPr lang="ru-RU" altLang="ru-RU" sz="1800" dirty="0">
                <a:solidFill>
                  <a:schemeClr val="hlink"/>
                </a:solidFill>
              </a:rPr>
              <a:t>ЯВЛЯЕТСЯ СЛЕДУЮЩИЙ ПРИНЦИП: СНАЧАЛА ОСУЩЕСТВЛЯЕТСЯ ОБЗОРНОЕ СКАНИРОВАНИЕ С ШИРОКИМ </a:t>
            </a:r>
            <a:r>
              <a:rPr lang="ru-RU" altLang="ru-RU" sz="1800" dirty="0">
                <a:solidFill>
                  <a:schemeClr val="bg1"/>
                </a:solidFill>
              </a:rPr>
              <a:t>ПОЛЕМ ЦВЕТОВОГО ОПРОСА, ПОСЛЕ ЧЕГО ЗОНА СУЖАЕТСЯ И «МАЛЫМ ОКНОМ»  ИНСОНИРУЮТСЯ ИНТЕРЕСУЮЩИЕ ОБЛАСТИ.</a:t>
            </a:r>
          </a:p>
        </p:txBody>
      </p:sp>
      <p:sp>
        <p:nvSpPr>
          <p:cNvPr id="2" name="TextBox 1"/>
          <p:cNvSpPr txBox="1"/>
          <p:nvPr/>
        </p:nvSpPr>
        <p:spPr>
          <a:xfrm>
            <a:off x="9529280" y="5796358"/>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507444444"/>
      </p:ext>
    </p:extLst>
  </p:cSld>
  <p:clrMapOvr>
    <a:masterClrMapping/>
  </p:clrMapOvr>
  <p:transition>
    <p:zoom dir="in"/>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defRPr/>
            </a:pPr>
            <a:r>
              <a:rPr lang="ru-RU" sz="2800" dirty="0">
                <a:solidFill>
                  <a:schemeClr val="hlink"/>
                </a:solidFill>
              </a:rPr>
              <a:t>ВАРИАНТНЫЕ КАРТЫ.</a:t>
            </a:r>
          </a:p>
        </p:txBody>
      </p:sp>
      <p:pic>
        <p:nvPicPr>
          <p:cNvPr id="33795" name="Picture 4" descr="mso6791B"/>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l="11351" t="27289" r="48936" b="59422"/>
          <a:stretch>
            <a:fillRect/>
          </a:stretch>
        </p:blipFill>
        <p:spPr>
          <a:xfrm>
            <a:off x="2208213" y="1341438"/>
            <a:ext cx="3168650" cy="2151062"/>
          </a:xfrm>
          <a:noFill/>
          <a:extLst>
            <a:ext uri="{909E8E84-426E-40DD-AFC4-6F175D3DCCD1}">
              <a14:hiddenFill xmlns:a14="http://schemas.microsoft.com/office/drawing/2010/main">
                <a:solidFill>
                  <a:srgbClr val="FFFFFF"/>
                </a:solidFill>
              </a14:hiddenFill>
            </a:ext>
          </a:extLst>
        </p:spPr>
      </p:pic>
      <p:pic>
        <p:nvPicPr>
          <p:cNvPr id="33796" name="Picture 5" descr="mso6791B"/>
          <p:cNvPicPr>
            <a:picLocks noChangeAspect="1" noChangeArrowheads="1"/>
          </p:cNvPicPr>
          <p:nvPr/>
        </p:nvPicPr>
        <p:blipFill>
          <a:blip r:embed="rId2">
            <a:extLst>
              <a:ext uri="{28A0092B-C50C-407E-A947-70E740481C1C}">
                <a14:useLocalDpi xmlns:a14="http://schemas.microsoft.com/office/drawing/2010/main" val="0"/>
              </a:ext>
            </a:extLst>
          </a:blip>
          <a:srcRect l="60561" t="27289" r="719" b="57326"/>
          <a:stretch>
            <a:fillRect/>
          </a:stretch>
        </p:blipFill>
        <p:spPr bwMode="auto">
          <a:xfrm>
            <a:off x="6527801" y="1341439"/>
            <a:ext cx="30956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p:cNvSpPr txBox="1">
            <a:spLocks noChangeArrowheads="1"/>
          </p:cNvSpPr>
          <p:nvPr/>
        </p:nvSpPr>
        <p:spPr bwMode="auto">
          <a:xfrm>
            <a:off x="983887" y="5633979"/>
            <a:ext cx="8064500" cy="641350"/>
          </a:xfrm>
          <a:prstGeom prst="rect">
            <a:avLst/>
          </a:prstGeom>
          <a:noFill/>
          <a:ln w="9525">
            <a:noFill/>
            <a:miter lim="800000"/>
            <a:headEnd/>
            <a:tailEnd/>
          </a:ln>
          <a:effectLst/>
        </p:spPr>
        <p:txBody>
          <a:bodyPr>
            <a:spAutoFit/>
          </a:bodyPr>
          <a:lstStyle/>
          <a:p>
            <a:pPr eaLnBrk="1" hangingPunct="1">
              <a:spcBef>
                <a:spcPct val="50000"/>
              </a:spcBef>
              <a:defRPr/>
            </a:pPr>
            <a:r>
              <a:rPr lang="ru-RU" dirty="0">
                <a:solidFill>
                  <a:schemeClr val="accent3">
                    <a:lumMod val="75000"/>
                  </a:schemeClr>
                </a:solidFill>
              </a:rPr>
              <a:t>РАЗЛИЧНЫЕ ПОЛОЖЕНИЯ ВАРИАНТНЫХ КАРТ (ДОППЛЕРОВСКИЙ УГОЛ НЕ ПРЕВЫШАЕТ 90</a:t>
            </a:r>
            <a:r>
              <a:rPr lang="en-US" dirty="0">
                <a:solidFill>
                  <a:schemeClr val="accent3">
                    <a:lumMod val="75000"/>
                  </a:schemeClr>
                </a:solidFill>
                <a:effectLst>
                  <a:outerShdw blurRad="38100" dist="38100" dir="2700000" algn="tl">
                    <a:srgbClr val="000000"/>
                  </a:outerShdw>
                </a:effectLst>
              </a:rPr>
              <a:t>°</a:t>
            </a:r>
            <a:r>
              <a:rPr lang="ru-RU" dirty="0">
                <a:solidFill>
                  <a:schemeClr val="accent3">
                    <a:lumMod val="75000"/>
                  </a:schemeClr>
                </a:solidFill>
              </a:rPr>
              <a:t>).</a:t>
            </a:r>
          </a:p>
        </p:txBody>
      </p:sp>
      <p:sp>
        <p:nvSpPr>
          <p:cNvPr id="33798" name="Text Box 8"/>
          <p:cNvSpPr txBox="1">
            <a:spLocks noChangeArrowheads="1"/>
          </p:cNvSpPr>
          <p:nvPr/>
        </p:nvSpPr>
        <p:spPr bwMode="auto">
          <a:xfrm>
            <a:off x="2279651" y="3716339"/>
            <a:ext cx="7345363"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ПРАВИЛЬНАЯ ИНФОРМАЦИЯ О КРОВОТОКЕ ВОЗМОЖНА ПРИ МАКСИМАЛЬНО ПАРАЛЛЕЛЬНОМ ПОЛОЖЕНИИ УЛЬТРАЗВУКОВОГО ЛУЧА И ПОТОКА КРОВИ.</a:t>
            </a:r>
          </a:p>
          <a:p>
            <a:pPr eaLnBrk="1" hangingPunct="1">
              <a:spcBef>
                <a:spcPct val="50000"/>
              </a:spcBef>
              <a:buClrTx/>
              <a:buSzTx/>
              <a:buFontTx/>
              <a:buNone/>
            </a:pPr>
            <a:r>
              <a:rPr lang="ru-RU" altLang="ru-RU" sz="1800"/>
              <a:t>ВЕРТИКАЛЬНЫЕ ЛИНИИ РАМКИ ПОКАЗЫВАЮТ НАПРАВЛЕНИЕ РАСПРОСТРАНЕНИЯ ЛУЧА.</a:t>
            </a:r>
          </a:p>
        </p:txBody>
      </p:sp>
      <p:sp>
        <p:nvSpPr>
          <p:cNvPr id="7" name="TextBox 6"/>
          <p:cNvSpPr txBox="1"/>
          <p:nvPr/>
        </p:nvSpPr>
        <p:spPr>
          <a:xfrm>
            <a:off x="9520572" y="575459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268898546"/>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293916" y="132323"/>
            <a:ext cx="10396882" cy="1151965"/>
          </a:xfrm>
        </p:spPr>
        <p:txBody>
          <a:bodyPr/>
          <a:lstStyle/>
          <a:p>
            <a:pPr eaLnBrk="1" hangingPunct="1">
              <a:defRPr/>
            </a:pPr>
            <a:r>
              <a:rPr lang="ru-RU" sz="2800" dirty="0">
                <a:solidFill>
                  <a:schemeClr val="hlink"/>
                </a:solidFill>
              </a:rPr>
              <a:t>ПОЛОЖЕНИЕ</a:t>
            </a:r>
            <a:br>
              <a:rPr lang="ru-RU" sz="2800" dirty="0">
                <a:solidFill>
                  <a:schemeClr val="hlink"/>
                </a:solidFill>
              </a:rPr>
            </a:br>
            <a:r>
              <a:rPr lang="ru-RU" sz="2800" dirty="0">
                <a:solidFill>
                  <a:schemeClr val="hlink"/>
                </a:solidFill>
              </a:rPr>
              <a:t> ДАТЧИКА</a:t>
            </a:r>
          </a:p>
        </p:txBody>
      </p:sp>
      <p:pic>
        <p:nvPicPr>
          <p:cNvPr id="34819" name="Picture 4" descr="mso6791B"/>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l="6035" t="52411" r="50365" b="34573"/>
          <a:stretch>
            <a:fillRect/>
          </a:stretch>
        </p:blipFill>
        <p:spPr>
          <a:xfrm>
            <a:off x="1147809" y="1284288"/>
            <a:ext cx="4176713" cy="2527300"/>
          </a:xfrm>
          <a:noFill/>
          <a:extLst>
            <a:ext uri="{909E8E84-426E-40DD-AFC4-6F175D3DCCD1}">
              <a14:hiddenFill xmlns:a14="http://schemas.microsoft.com/office/drawing/2010/main">
                <a:solidFill>
                  <a:srgbClr val="FFFFFF"/>
                </a:solidFill>
              </a14:hiddenFill>
            </a:ext>
          </a:extLst>
        </p:spPr>
      </p:pic>
      <p:pic>
        <p:nvPicPr>
          <p:cNvPr id="34820" name="Picture 5" descr="mso6791B"/>
          <p:cNvPicPr>
            <a:picLocks noChangeAspect="1" noChangeArrowheads="1"/>
          </p:cNvPicPr>
          <p:nvPr/>
        </p:nvPicPr>
        <p:blipFill>
          <a:blip r:embed="rId2">
            <a:extLst>
              <a:ext uri="{28A0092B-C50C-407E-A947-70E740481C1C}">
                <a14:useLocalDpi xmlns:a14="http://schemas.microsoft.com/office/drawing/2010/main" val="0"/>
              </a:ext>
            </a:extLst>
          </a:blip>
          <a:srcRect l="55670" t="52065" r="2222" b="32750"/>
          <a:stretch>
            <a:fillRect/>
          </a:stretch>
        </p:blipFill>
        <p:spPr bwMode="auto">
          <a:xfrm>
            <a:off x="6708775" y="1399813"/>
            <a:ext cx="3743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293916" y="4252189"/>
            <a:ext cx="7705725" cy="1061829"/>
          </a:xfrm>
          <a:prstGeom prst="rect">
            <a:avLst/>
          </a:prstGeom>
          <a:noFill/>
          <a:ln w="9525">
            <a:noFill/>
            <a:miter lim="800000"/>
            <a:headEnd/>
            <a:tailEnd/>
          </a:ln>
          <a:effectLst/>
        </p:spPr>
        <p:txBody>
          <a:bodyPr>
            <a:spAutoFit/>
          </a:bodyPr>
          <a:lstStyle/>
          <a:p>
            <a:pPr eaLnBrk="1" hangingPunct="1">
              <a:spcBef>
                <a:spcPct val="50000"/>
              </a:spcBef>
              <a:defRPr/>
            </a:pPr>
            <a:r>
              <a:rPr lang="ru-RU" dirty="0">
                <a:solidFill>
                  <a:schemeClr val="hlink"/>
                </a:solidFill>
              </a:rPr>
              <a:t>А - СКАНИРОВАНИЕ ПОД УГЛОМ 80-90</a:t>
            </a:r>
            <a:r>
              <a:rPr lang="en-US" dirty="0">
                <a:solidFill>
                  <a:schemeClr val="hlink"/>
                </a:solidFill>
                <a:effectLst>
                  <a:outerShdw blurRad="38100" dist="38100" dir="2700000" algn="tl">
                    <a:srgbClr val="000000"/>
                  </a:outerShdw>
                </a:effectLst>
              </a:rPr>
              <a:t>°</a:t>
            </a:r>
            <a:r>
              <a:rPr lang="ru-RU" dirty="0">
                <a:solidFill>
                  <a:schemeClr val="hlink"/>
                </a:solidFill>
              </a:rPr>
              <a:t> – КАЧЕСТВО КАРТОГРАММЫ НИЗКОЕ.</a:t>
            </a:r>
          </a:p>
          <a:p>
            <a:pPr eaLnBrk="1" hangingPunct="1">
              <a:spcBef>
                <a:spcPct val="50000"/>
              </a:spcBef>
              <a:defRPr/>
            </a:pPr>
            <a:r>
              <a:rPr lang="ru-RU" dirty="0">
                <a:solidFill>
                  <a:schemeClr val="hlink"/>
                </a:solidFill>
              </a:rPr>
              <a:t>В - СКАНИРОВАНИЕ ПОД УГЛОМ 60</a:t>
            </a:r>
            <a:r>
              <a:rPr lang="en-US" dirty="0">
                <a:solidFill>
                  <a:schemeClr val="hlink"/>
                </a:solidFill>
                <a:effectLst>
                  <a:outerShdw blurRad="38100" dist="38100" dir="2700000" algn="tl">
                    <a:srgbClr val="000000"/>
                  </a:outerShdw>
                </a:effectLst>
              </a:rPr>
              <a:t>°</a:t>
            </a:r>
            <a:r>
              <a:rPr lang="ru-RU" dirty="0">
                <a:solidFill>
                  <a:schemeClr val="hlink"/>
                </a:solidFill>
              </a:rPr>
              <a:t> – ПОСЛЕ ПЕРЕМЕНЫ ПОЛОЖЕНИЯ ДАТЧИКА – ВЫСОКОЕ КАЧЕСТВО КОДИРОВАНИЯ.</a:t>
            </a:r>
          </a:p>
        </p:txBody>
      </p:sp>
      <p:sp>
        <p:nvSpPr>
          <p:cNvPr id="34822" name="Text Box 7"/>
          <p:cNvSpPr txBox="1">
            <a:spLocks noChangeArrowheads="1"/>
          </p:cNvSpPr>
          <p:nvPr/>
        </p:nvSpPr>
        <p:spPr bwMode="auto">
          <a:xfrm>
            <a:off x="2063750" y="37163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А</a:t>
            </a:r>
          </a:p>
        </p:txBody>
      </p:sp>
      <p:sp>
        <p:nvSpPr>
          <p:cNvPr id="34823" name="Text Box 8"/>
          <p:cNvSpPr txBox="1">
            <a:spLocks noChangeArrowheads="1"/>
          </p:cNvSpPr>
          <p:nvPr/>
        </p:nvSpPr>
        <p:spPr bwMode="auto">
          <a:xfrm>
            <a:off x="6600825" y="4859338"/>
            <a:ext cx="215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В</a:t>
            </a:r>
          </a:p>
        </p:txBody>
      </p:sp>
      <p:sp>
        <p:nvSpPr>
          <p:cNvPr id="8" name="TextBox 7"/>
          <p:cNvSpPr txBox="1"/>
          <p:nvPr/>
        </p:nvSpPr>
        <p:spPr>
          <a:xfrm>
            <a:off x="9571446" y="5761524"/>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959729886"/>
      </p:ext>
    </p:extLst>
  </p:cSld>
  <p:clrMapOvr>
    <a:masterClrMapping/>
  </p:clrMapOvr>
  <p:transition>
    <p:zoom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4" name="Group 25"/>
          <p:cNvGrpSpPr>
            <a:grpSpLocks/>
          </p:cNvGrpSpPr>
          <p:nvPr/>
        </p:nvGrpSpPr>
        <p:grpSpPr bwMode="auto">
          <a:xfrm>
            <a:off x="1042988" y="791922"/>
            <a:ext cx="8277225" cy="4943475"/>
            <a:chOff x="340" y="937"/>
            <a:chExt cx="5214" cy="3114"/>
          </a:xfrm>
        </p:grpSpPr>
        <p:sp>
          <p:nvSpPr>
            <p:cNvPr id="35845" name="AutoShape 26"/>
            <p:cNvSpPr>
              <a:spLocks noChangeArrowheads="1"/>
            </p:cNvSpPr>
            <p:nvPr/>
          </p:nvSpPr>
          <p:spPr bwMode="auto">
            <a:xfrm rot="-2934670">
              <a:off x="1068" y="943"/>
              <a:ext cx="478" cy="1238"/>
            </a:xfrm>
            <a:prstGeom prst="upArrow">
              <a:avLst>
                <a:gd name="adj1" fmla="val 50000"/>
                <a:gd name="adj2" fmla="val 64749"/>
              </a:avLst>
            </a:prstGeom>
            <a:gradFill rotWithShape="0">
              <a:gsLst>
                <a:gs pos="0">
                  <a:srgbClr val="969696"/>
                </a:gs>
                <a:gs pos="100000">
                  <a:schemeClr val="bg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35846" name="AutoShape 27"/>
            <p:cNvSpPr>
              <a:spLocks noChangeArrowheads="1"/>
            </p:cNvSpPr>
            <p:nvPr/>
          </p:nvSpPr>
          <p:spPr bwMode="auto">
            <a:xfrm rot="-7180500">
              <a:off x="1104" y="2845"/>
              <a:ext cx="478" cy="1238"/>
            </a:xfrm>
            <a:prstGeom prst="upArrow">
              <a:avLst>
                <a:gd name="adj1" fmla="val 50000"/>
                <a:gd name="adj2" fmla="val 64749"/>
              </a:avLst>
            </a:prstGeom>
            <a:gradFill rotWithShape="0">
              <a:gsLst>
                <a:gs pos="0">
                  <a:schemeClr val="bg1"/>
                </a:gs>
                <a:gs pos="100000">
                  <a:srgbClr val="969696"/>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graphicFrame>
          <p:nvGraphicFramePr>
            <p:cNvPr id="35847" name="Object 28"/>
            <p:cNvGraphicFramePr>
              <a:graphicFrameLocks noChangeAspect="1"/>
            </p:cNvGraphicFramePr>
            <p:nvPr/>
          </p:nvGraphicFramePr>
          <p:xfrm>
            <a:off x="3379" y="1585"/>
            <a:ext cx="2162" cy="2214"/>
          </p:xfrm>
          <a:graphic>
            <a:graphicData uri="http://schemas.openxmlformats.org/presentationml/2006/ole">
              <mc:AlternateContent xmlns:mc="http://schemas.openxmlformats.org/markup-compatibility/2006">
                <mc:Choice xmlns:v="urn:schemas-microsoft-com:vml" Requires="v">
                  <p:oleObj spid="_x0000_s1038" name="Image" r:id="rId4" imgW="4739852" imgH="4854218" progId="Photoshop.Image.4">
                    <p:embed/>
                  </p:oleObj>
                </mc:Choice>
                <mc:Fallback>
                  <p:oleObj name="Image" r:id="rId4" imgW="4739852" imgH="4854218"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9" y="1585"/>
                          <a:ext cx="2162" cy="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8" name="AutoShape 29"/>
            <p:cNvSpPr>
              <a:spLocks noChangeArrowheads="1"/>
            </p:cNvSpPr>
            <p:nvPr/>
          </p:nvSpPr>
          <p:spPr bwMode="auto">
            <a:xfrm>
              <a:off x="3470" y="1434"/>
              <a:ext cx="2084" cy="200"/>
            </a:xfrm>
            <a:custGeom>
              <a:avLst/>
              <a:gdLst>
                <a:gd name="T0" fmla="*/ 2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2156 w 21600"/>
                <a:gd name="T13" fmla="*/ 2160 h 21600"/>
                <a:gd name="T14" fmla="*/ 19444 w 21600"/>
                <a:gd name="T15" fmla="*/ 19440 h 21600"/>
              </a:gdLst>
              <a:ahLst/>
              <a:cxnLst>
                <a:cxn ang="T8">
                  <a:pos x="T0" y="T1"/>
                </a:cxn>
                <a:cxn ang="T9">
                  <a:pos x="T2" y="T3"/>
                </a:cxn>
                <a:cxn ang="T10">
                  <a:pos x="T4" y="T5"/>
                </a:cxn>
                <a:cxn ang="T11">
                  <a:pos x="T6" y="T7"/>
                </a:cxn>
              </a:cxnLst>
              <a:rect l="T12" t="T13" r="T14" b="T15"/>
              <a:pathLst>
                <a:path w="21600" h="21600">
                  <a:moveTo>
                    <a:pt x="0" y="0"/>
                  </a:moveTo>
                  <a:lnTo>
                    <a:pt x="705" y="21600"/>
                  </a:lnTo>
                  <a:lnTo>
                    <a:pt x="20895" y="21600"/>
                  </a:lnTo>
                  <a:lnTo>
                    <a:pt x="21600" y="0"/>
                  </a:lnTo>
                  <a:lnTo>
                    <a:pt x="0" y="0"/>
                  </a:lnTo>
                  <a:close/>
                </a:path>
              </a:pathLst>
            </a:custGeom>
            <a:gradFill rotWithShape="0">
              <a:gsLst>
                <a:gs pos="0">
                  <a:srgbClr val="666666"/>
                </a:gs>
                <a:gs pos="50000">
                  <a:srgbClr val="DDDDDD"/>
                </a:gs>
                <a:gs pos="100000">
                  <a:srgbClr val="666666"/>
                </a:gs>
              </a:gsLst>
              <a:lin ang="0" scaled="1"/>
            </a:gradFill>
            <a:ln w="3175">
              <a:solidFill>
                <a:srgbClr val="969696"/>
              </a:solidFill>
              <a:miter lim="800000"/>
              <a:headEnd/>
              <a:tailEnd/>
            </a:ln>
          </p:spPr>
          <p:txBody>
            <a:bodyPr wrap="none" anchor="ctr"/>
            <a:lstStyle/>
            <a:p>
              <a:endParaRPr lang="ru-RU"/>
            </a:p>
          </p:txBody>
        </p:sp>
        <p:sp>
          <p:nvSpPr>
            <p:cNvPr id="35849" name="Rectangle 30"/>
            <p:cNvSpPr>
              <a:spLocks noChangeArrowheads="1"/>
            </p:cNvSpPr>
            <p:nvPr/>
          </p:nvSpPr>
          <p:spPr bwMode="auto">
            <a:xfrm>
              <a:off x="3470" y="1056"/>
              <a:ext cx="2084" cy="368"/>
            </a:xfrm>
            <a:prstGeom prst="rect">
              <a:avLst/>
            </a:prstGeom>
            <a:gradFill rotWithShape="0">
              <a:gsLst>
                <a:gs pos="0">
                  <a:srgbClr val="666666"/>
                </a:gs>
                <a:gs pos="50000">
                  <a:srgbClr val="DDDDDD"/>
                </a:gs>
                <a:gs pos="100000">
                  <a:srgbClr val="666666"/>
                </a:gs>
              </a:gsLst>
              <a:lin ang="0" scaled="1"/>
            </a:gradFill>
            <a:ln w="3175">
              <a:solidFill>
                <a:srgbClr val="969696"/>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endParaRPr lang="ru-RU" altLang="ru-RU">
                <a:latin typeface="Helvetica" panose="020B0604020202020204" pitchFamily="34" charset="0"/>
              </a:endParaRPr>
            </a:p>
          </p:txBody>
        </p:sp>
        <p:graphicFrame>
          <p:nvGraphicFramePr>
            <p:cNvPr id="35850" name="Object 31"/>
            <p:cNvGraphicFramePr>
              <a:graphicFrameLocks noChangeAspect="1"/>
            </p:cNvGraphicFramePr>
            <p:nvPr/>
          </p:nvGraphicFramePr>
          <p:xfrm>
            <a:off x="340" y="937"/>
            <a:ext cx="272" cy="3114"/>
          </p:xfrm>
          <a:graphic>
            <a:graphicData uri="http://schemas.openxmlformats.org/presentationml/2006/ole">
              <mc:AlternateContent xmlns:mc="http://schemas.openxmlformats.org/markup-compatibility/2006">
                <mc:Choice xmlns:v="urn:schemas-microsoft-com:vml" Requires="v">
                  <p:oleObj spid="_x0000_s1039" name="Image" r:id="rId6" imgW="432051" imgH="5400635" progId="Photoshop.Image.4">
                    <p:embed/>
                  </p:oleObj>
                </mc:Choice>
                <mc:Fallback>
                  <p:oleObj name="Image" r:id="rId6" imgW="432051" imgH="5400635" progId="Photoshop.Imag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937"/>
                          <a:ext cx="272" cy="3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51" name="Line 32"/>
            <p:cNvSpPr>
              <a:spLocks noChangeShapeType="1"/>
            </p:cNvSpPr>
            <p:nvPr/>
          </p:nvSpPr>
          <p:spPr bwMode="auto">
            <a:xfrm flipH="1">
              <a:off x="606" y="2489"/>
              <a:ext cx="511" cy="0"/>
            </a:xfrm>
            <a:prstGeom prst="line">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ru-RU"/>
            </a:p>
          </p:txBody>
        </p:sp>
        <p:sp>
          <p:nvSpPr>
            <p:cNvPr id="35852" name="Text Box 33"/>
            <p:cNvSpPr txBox="1">
              <a:spLocks noChangeArrowheads="1"/>
            </p:cNvSpPr>
            <p:nvPr/>
          </p:nvSpPr>
          <p:spPr bwMode="auto">
            <a:xfrm>
              <a:off x="1202" y="1389"/>
              <a:ext cx="2086"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900" dirty="0">
                  <a:latin typeface="Verdana" panose="020B0604030504040204" pitchFamily="34" charset="0"/>
                </a:rPr>
                <a:t>Потоки, направленные к датчику кодируются красным цветом</a:t>
              </a:r>
            </a:p>
          </p:txBody>
        </p:sp>
        <p:sp>
          <p:nvSpPr>
            <p:cNvPr id="35853" name="Text Box 34"/>
            <p:cNvSpPr txBox="1">
              <a:spLocks noChangeArrowheads="1"/>
            </p:cNvSpPr>
            <p:nvPr/>
          </p:nvSpPr>
          <p:spPr bwMode="auto">
            <a:xfrm>
              <a:off x="1202" y="2795"/>
              <a:ext cx="2086"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900">
                  <a:latin typeface="Verdana" panose="020B0604030504040204" pitchFamily="34" charset="0"/>
                </a:rPr>
                <a:t>Потоки, направленные от датчика кодируются синим цветом</a:t>
              </a:r>
            </a:p>
          </p:txBody>
        </p:sp>
      </p:grpSp>
      <p:sp>
        <p:nvSpPr>
          <p:cNvPr id="35" name="TextBox 34"/>
          <p:cNvSpPr txBox="1"/>
          <p:nvPr/>
        </p:nvSpPr>
        <p:spPr>
          <a:xfrm>
            <a:off x="9442194" y="5892152"/>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437498273"/>
      </p:ext>
    </p:extLst>
  </p:cSld>
  <p:clrMapOvr>
    <a:masterClrMapping/>
  </p:clrMapOvr>
  <p:transition>
    <p:wheel spokes="2"/>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48526" y="274638"/>
            <a:ext cx="2962275" cy="1143000"/>
          </a:xfrm>
        </p:spPr>
        <p:txBody>
          <a:bodyPr/>
          <a:lstStyle/>
          <a:p>
            <a:pPr>
              <a:defRPr/>
            </a:pPr>
            <a:r>
              <a:rPr lang="ru-RU" sz="1600" dirty="0">
                <a:solidFill>
                  <a:schemeClr val="hlink"/>
                </a:solidFill>
              </a:rPr>
              <a:t>ХРИСТИАН</a:t>
            </a:r>
            <a:r>
              <a:rPr lang="en-US" sz="1600" dirty="0">
                <a:solidFill>
                  <a:schemeClr val="hlink"/>
                </a:solidFill>
              </a:rPr>
              <a:t/>
            </a:r>
            <a:br>
              <a:rPr lang="en-US" sz="1600" dirty="0">
                <a:solidFill>
                  <a:schemeClr val="hlink"/>
                </a:solidFill>
              </a:rPr>
            </a:br>
            <a:r>
              <a:rPr lang="ru-RU" sz="1600" dirty="0">
                <a:solidFill>
                  <a:schemeClr val="hlink"/>
                </a:solidFill>
              </a:rPr>
              <a:t> АНДРЕАС </a:t>
            </a:r>
            <a:br>
              <a:rPr lang="ru-RU" sz="1600" dirty="0">
                <a:solidFill>
                  <a:schemeClr val="hlink"/>
                </a:solidFill>
              </a:rPr>
            </a:br>
            <a:r>
              <a:rPr lang="ru-RU" sz="1600" dirty="0">
                <a:solidFill>
                  <a:schemeClr val="hlink"/>
                </a:solidFill>
              </a:rPr>
              <a:t>ДОППЛЕР</a:t>
            </a:r>
            <a:endParaRPr lang="ru-RU" sz="1600" dirty="0"/>
          </a:p>
        </p:txBody>
      </p:sp>
      <p:sp>
        <p:nvSpPr>
          <p:cNvPr id="3" name="Объект 2"/>
          <p:cNvSpPr>
            <a:spLocks noGrp="1"/>
          </p:cNvSpPr>
          <p:nvPr>
            <p:ph sz="quarter" idx="13"/>
          </p:nvPr>
        </p:nvSpPr>
        <p:spPr/>
        <p:txBody>
          <a:bodyPr/>
          <a:lstStyle/>
          <a:p>
            <a:pPr>
              <a:defRPr/>
            </a:pPr>
            <a:r>
              <a:rPr lang="ru-RU" dirty="0">
                <a:effectLst/>
              </a:rPr>
              <a:t>Имя австрийского физика </a:t>
            </a:r>
            <a:r>
              <a:rPr lang="ru-RU" dirty="0" err="1">
                <a:effectLst/>
              </a:rPr>
              <a:t>Кристиана</a:t>
            </a:r>
            <a:r>
              <a:rPr lang="ru-RU" dirty="0">
                <a:effectLst/>
              </a:rPr>
              <a:t> </a:t>
            </a:r>
            <a:r>
              <a:rPr lang="ru-RU" dirty="0" err="1">
                <a:effectLst/>
              </a:rPr>
              <a:t>Допплера</a:t>
            </a:r>
            <a:r>
              <a:rPr lang="ru-RU" dirty="0">
                <a:effectLst/>
              </a:rPr>
              <a:t> стало нарицательным в области </a:t>
            </a:r>
            <a:r>
              <a:rPr lang="ru-RU" dirty="0" err="1">
                <a:effectLst/>
              </a:rPr>
              <a:t>неинвазивных</a:t>
            </a:r>
            <a:r>
              <a:rPr lang="ru-RU" dirty="0">
                <a:effectLst/>
              </a:rPr>
              <a:t> диагностических методов. Тем не менее, основные биографические вехи этого человека, так много давшего медицине, мало известны широкому кругу врачей, занимающихся ультразвуковой диагностикой, основанной на физическом эффекте, носящем имя </a:t>
            </a:r>
            <a:r>
              <a:rPr lang="ru-RU" dirty="0" err="1">
                <a:effectLst/>
              </a:rPr>
              <a:t>Допплера</a:t>
            </a:r>
            <a:r>
              <a:rPr lang="ru-RU" dirty="0">
                <a:effectLst/>
              </a:rPr>
              <a:t>.</a:t>
            </a:r>
            <a:endParaRPr lang="ru-RU" dirty="0"/>
          </a:p>
        </p:txBody>
      </p:sp>
      <p:pic>
        <p:nvPicPr>
          <p:cNvPr id="6148" name="Picture 9" descr="Допплер Кристи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239714"/>
            <a:ext cx="993775"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882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1919288" y="0"/>
            <a:ext cx="8229600" cy="1143000"/>
          </a:xfrm>
        </p:spPr>
        <p:txBody>
          <a:bodyPr/>
          <a:lstStyle/>
          <a:p>
            <a:pPr eaLnBrk="1" hangingPunct="1">
              <a:defRPr/>
            </a:pPr>
            <a:r>
              <a:rPr lang="en-US" dirty="0" smtClean="0">
                <a:solidFill>
                  <a:schemeClr val="hlink"/>
                </a:solidFill>
              </a:rPr>
              <a:t>ALIASING </a:t>
            </a:r>
            <a:r>
              <a:rPr lang="ru-RU" dirty="0" smtClean="0">
                <a:solidFill>
                  <a:schemeClr val="hlink"/>
                </a:solidFill>
              </a:rPr>
              <a:t>– ЭФФЕКТ.</a:t>
            </a:r>
          </a:p>
        </p:txBody>
      </p:sp>
      <p:pic>
        <p:nvPicPr>
          <p:cNvPr id="37891" name="Picture 4" descr="mso6791B"/>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l="59415" t="81554" r="2322" b="3485"/>
          <a:stretch>
            <a:fillRect/>
          </a:stretch>
        </p:blipFill>
        <p:spPr>
          <a:xfrm>
            <a:off x="5519738" y="981076"/>
            <a:ext cx="3168650" cy="2513013"/>
          </a:xfrm>
          <a:noFill/>
          <a:extLst>
            <a:ext uri="{909E8E84-426E-40DD-AFC4-6F175D3DCCD1}">
              <a14:hiddenFill xmlns:a14="http://schemas.microsoft.com/office/drawing/2010/main">
                <a:solidFill>
                  <a:srgbClr val="FFFFFF"/>
                </a:solidFill>
              </a14:hiddenFill>
            </a:ext>
          </a:extLst>
        </p:spPr>
      </p:pic>
      <p:pic>
        <p:nvPicPr>
          <p:cNvPr id="37892" name="Picture 5" descr="mso6791B"/>
          <p:cNvPicPr>
            <a:picLocks noChangeAspect="1" noChangeArrowheads="1"/>
          </p:cNvPicPr>
          <p:nvPr/>
        </p:nvPicPr>
        <p:blipFill>
          <a:blip r:embed="rId2">
            <a:extLst>
              <a:ext uri="{28A0092B-C50C-407E-A947-70E740481C1C}">
                <a14:useLocalDpi xmlns:a14="http://schemas.microsoft.com/office/drawing/2010/main" val="0"/>
              </a:ext>
            </a:extLst>
          </a:blip>
          <a:srcRect l="3957" t="77650" r="48528"/>
          <a:stretch>
            <a:fillRect/>
          </a:stretch>
        </p:blipFill>
        <p:spPr bwMode="auto">
          <a:xfrm>
            <a:off x="2135188" y="1125538"/>
            <a:ext cx="2087562"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992313" y="3573464"/>
            <a:ext cx="8280400" cy="2031325"/>
          </a:xfrm>
          <a:prstGeom prst="rect">
            <a:avLst/>
          </a:prstGeom>
          <a:noFill/>
          <a:ln w="9525">
            <a:noFill/>
            <a:miter lim="800000"/>
            <a:headEnd/>
            <a:tailEnd/>
          </a:ln>
          <a:effectLst/>
        </p:spPr>
        <p:txBody>
          <a:bodyPr>
            <a:spAutoFit/>
          </a:bodyPr>
          <a:lstStyle/>
          <a:p>
            <a:pPr eaLnBrk="1" hangingPunct="1">
              <a:spcBef>
                <a:spcPct val="50000"/>
              </a:spcBef>
              <a:defRPr/>
            </a:pPr>
            <a:r>
              <a:rPr lang="ru-RU" dirty="0">
                <a:solidFill>
                  <a:schemeClr val="hlink"/>
                </a:solidFill>
              </a:rPr>
              <a:t>УРОВЕНЬ ШКАЛЫ ОТРАЖАЕТ ЧАСТОТУ ПОВТОРЕНИЯ ИМПУЛЬСОВ (</a:t>
            </a:r>
            <a:r>
              <a:rPr lang="ru-RU" b="1" dirty="0">
                <a:solidFill>
                  <a:schemeClr val="hlink"/>
                </a:solidFill>
              </a:rPr>
              <a:t>ЧПИ</a:t>
            </a:r>
            <a:r>
              <a:rPr lang="ru-RU" dirty="0">
                <a:solidFill>
                  <a:schemeClr val="hlink"/>
                </a:solidFill>
              </a:rPr>
              <a:t>), КОТОРЫЕ НА ЭКРАНЕ ОТРАЖАЮТСЯ В ЗНАЧЕНИЯХ СКОРОСТИ В СМ/СЕК. </a:t>
            </a:r>
          </a:p>
          <a:p>
            <a:pPr eaLnBrk="1" hangingPunct="1">
              <a:spcBef>
                <a:spcPct val="50000"/>
              </a:spcBef>
              <a:defRPr/>
            </a:pPr>
            <a:r>
              <a:rPr lang="ru-RU" dirty="0">
                <a:solidFill>
                  <a:schemeClr val="hlink"/>
                </a:solidFill>
              </a:rPr>
              <a:t>УРОВЕНЬ ШКАЛЫ АДЕКВАТНЫЙ, ЕСЛИ ВСЕ СКОРОСТНЫЕ ПАРАМЕТРЫ  УКЛАДЫВАЮТСЯ В УСТАНОВЛЕННЫЙ ДИАПАЗОН..</a:t>
            </a:r>
          </a:p>
          <a:p>
            <a:pPr eaLnBrk="1" hangingPunct="1">
              <a:spcBef>
                <a:spcPct val="50000"/>
              </a:spcBef>
              <a:defRPr/>
            </a:pPr>
            <a:r>
              <a:rPr lang="ru-RU" dirty="0">
                <a:solidFill>
                  <a:schemeClr val="hlink"/>
                </a:solidFill>
              </a:rPr>
              <a:t>ЕСЛИ ЖЕ ЗНАЧЕНИЯ АНАЛИЗИРУЕМЫХ СКОРОСТЕЙ ПРЕВЫШАЮТ УСТАНОВЛЕННЫЙ ДИИАПАЗОН, ТО ВОЗНИКАЕТ ЦВЕТОВОЙ </a:t>
            </a:r>
            <a:r>
              <a:rPr lang="en-US" b="1" dirty="0">
                <a:solidFill>
                  <a:srgbClr val="CC0000"/>
                </a:solidFill>
                <a:effectLst>
                  <a:outerShdw blurRad="38100" dist="38100" dir="2700000" algn="tl">
                    <a:srgbClr val="000000"/>
                  </a:outerShdw>
                </a:effectLst>
              </a:rPr>
              <a:t>ALIASING </a:t>
            </a:r>
            <a:r>
              <a:rPr lang="ru-RU" b="1" dirty="0">
                <a:solidFill>
                  <a:srgbClr val="CC0000"/>
                </a:solidFill>
                <a:effectLst>
                  <a:outerShdw blurRad="38100" dist="38100" dir="2700000" algn="tl">
                    <a:srgbClr val="000000"/>
                  </a:outerShdw>
                </a:effectLst>
              </a:rPr>
              <a:t>– ЭФФЕКТ</a:t>
            </a:r>
          </a:p>
        </p:txBody>
      </p:sp>
      <p:sp>
        <p:nvSpPr>
          <p:cNvPr id="6" name="TextBox 5"/>
          <p:cNvSpPr txBox="1"/>
          <p:nvPr/>
        </p:nvSpPr>
        <p:spPr>
          <a:xfrm>
            <a:off x="9564115" y="5860348"/>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554367458"/>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7824788" y="193675"/>
            <a:ext cx="2673350" cy="1143000"/>
          </a:xfrm>
        </p:spPr>
        <p:txBody>
          <a:bodyPr/>
          <a:lstStyle/>
          <a:p>
            <a:pPr eaLnBrk="1" hangingPunct="1">
              <a:defRPr/>
            </a:pPr>
            <a:r>
              <a:rPr lang="en-US" sz="2800" dirty="0">
                <a:solidFill>
                  <a:schemeClr val="hlink"/>
                </a:solidFill>
              </a:rPr>
              <a:t>ALIASING </a:t>
            </a:r>
            <a:r>
              <a:rPr lang="ru-RU" sz="2800" dirty="0">
                <a:solidFill>
                  <a:schemeClr val="hlink"/>
                </a:solidFill>
              </a:rPr>
              <a:t>– ЭФФЕКТ.</a:t>
            </a:r>
          </a:p>
        </p:txBody>
      </p:sp>
      <p:pic>
        <p:nvPicPr>
          <p:cNvPr id="38916" name="Picture 5" descr="mso532C9"/>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l="55075" t="32210" r="3886" b="56226"/>
          <a:stretch>
            <a:fillRect/>
          </a:stretch>
        </p:blipFill>
        <p:spPr>
          <a:xfrm>
            <a:off x="2135188" y="1412876"/>
            <a:ext cx="3313112" cy="2728913"/>
          </a:xfrm>
          <a:noFill/>
          <a:extLst>
            <a:ext uri="{909E8E84-426E-40DD-AFC4-6F175D3DCCD1}">
              <a14:hiddenFill xmlns:a14="http://schemas.microsoft.com/office/drawing/2010/main">
                <a:solidFill>
                  <a:srgbClr val="FFFFFF"/>
                </a:solidFill>
              </a14:hiddenFill>
            </a:ext>
          </a:extLst>
        </p:spPr>
      </p:pic>
      <p:pic>
        <p:nvPicPr>
          <p:cNvPr id="38915" name="Picture 4" descr="mso532C9"/>
          <p:cNvPicPr>
            <a:picLocks noChangeAspect="1" noChangeArrowheads="1"/>
          </p:cNvPicPr>
          <p:nvPr/>
        </p:nvPicPr>
        <p:blipFill>
          <a:blip r:embed="rId2">
            <a:extLst>
              <a:ext uri="{28A0092B-C50C-407E-A947-70E740481C1C}">
                <a14:useLocalDpi xmlns:a14="http://schemas.microsoft.com/office/drawing/2010/main" val="0"/>
              </a:ext>
            </a:extLst>
          </a:blip>
          <a:srcRect l="6990" t="31947" r="55713" b="54266"/>
          <a:stretch>
            <a:fillRect/>
          </a:stretch>
        </p:blipFill>
        <p:spPr bwMode="auto">
          <a:xfrm>
            <a:off x="6167438" y="1628775"/>
            <a:ext cx="36004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p:cNvSpPr txBox="1">
            <a:spLocks noChangeArrowheads="1"/>
          </p:cNvSpPr>
          <p:nvPr/>
        </p:nvSpPr>
        <p:spPr bwMode="auto">
          <a:xfrm>
            <a:off x="1607322" y="4657695"/>
            <a:ext cx="7991475" cy="784830"/>
          </a:xfrm>
          <a:prstGeom prst="rect">
            <a:avLst/>
          </a:prstGeom>
          <a:noFill/>
          <a:ln w="9525">
            <a:noFill/>
            <a:miter lim="800000"/>
            <a:headEnd/>
            <a:tailEnd/>
          </a:ln>
          <a:effectLst/>
        </p:spPr>
        <p:txBody>
          <a:bodyPr>
            <a:spAutoFit/>
          </a:bodyPr>
          <a:lstStyle/>
          <a:p>
            <a:pPr eaLnBrk="1" hangingPunct="1">
              <a:spcBef>
                <a:spcPct val="50000"/>
              </a:spcBef>
              <a:defRPr/>
            </a:pPr>
            <a:r>
              <a:rPr lang="ru-RU" dirty="0">
                <a:solidFill>
                  <a:srgbClr val="C00000"/>
                </a:solidFill>
              </a:rPr>
              <a:t>ИЗМЕНЕНИЕ УРОВНЯ ШКАЛЫ: А - НИЗКОЕ ЗНАЧЕНИЕ (ЦВЕТОВОЙ </a:t>
            </a:r>
            <a:r>
              <a:rPr lang="en-US" b="1" dirty="0">
                <a:solidFill>
                  <a:srgbClr val="C00000"/>
                </a:solidFill>
                <a:effectLst>
                  <a:outerShdw blurRad="38100" dist="38100" dir="2700000" algn="tl">
                    <a:srgbClr val="000000"/>
                  </a:outerShdw>
                </a:effectLst>
              </a:rPr>
              <a:t>ALIASING </a:t>
            </a:r>
            <a:r>
              <a:rPr lang="ru-RU" b="1" dirty="0">
                <a:solidFill>
                  <a:srgbClr val="C00000"/>
                </a:solidFill>
                <a:effectLst>
                  <a:outerShdw blurRad="38100" dist="38100" dir="2700000" algn="tl">
                    <a:srgbClr val="000000"/>
                  </a:outerShdw>
                </a:effectLst>
              </a:rPr>
              <a:t>– ЭФФЕКТ)</a:t>
            </a:r>
          </a:p>
          <a:p>
            <a:pPr eaLnBrk="1" hangingPunct="1">
              <a:spcBef>
                <a:spcPct val="50000"/>
              </a:spcBef>
              <a:defRPr/>
            </a:pPr>
            <a:r>
              <a:rPr lang="ru-RU" dirty="0">
                <a:solidFill>
                  <a:srgbClr val="C00000"/>
                </a:solidFill>
                <a:effectLst>
                  <a:outerShdw blurRad="38100" dist="38100" dir="2700000" algn="tl">
                    <a:srgbClr val="000000"/>
                  </a:outerShdw>
                </a:effectLst>
              </a:rPr>
              <a:t>В - КОРРЕКТНОЕ ЗНАЧЕНИЕ</a:t>
            </a:r>
            <a:r>
              <a:rPr lang="ru-RU" b="1" dirty="0">
                <a:solidFill>
                  <a:srgbClr val="C00000"/>
                </a:solidFill>
                <a:effectLst>
                  <a:outerShdw blurRad="38100" dist="38100" dir="2700000" algn="tl">
                    <a:srgbClr val="000000"/>
                  </a:outerShdw>
                </a:effectLst>
              </a:rPr>
              <a:t>. </a:t>
            </a:r>
          </a:p>
        </p:txBody>
      </p:sp>
      <p:sp>
        <p:nvSpPr>
          <p:cNvPr id="38918" name="Text Box 7"/>
          <p:cNvSpPr txBox="1">
            <a:spLocks noChangeArrowheads="1"/>
          </p:cNvSpPr>
          <p:nvPr/>
        </p:nvSpPr>
        <p:spPr bwMode="auto">
          <a:xfrm>
            <a:off x="2332039" y="2957513"/>
            <a:ext cx="33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А</a:t>
            </a:r>
          </a:p>
        </p:txBody>
      </p:sp>
      <p:sp>
        <p:nvSpPr>
          <p:cNvPr id="38919" name="Text Box 8"/>
          <p:cNvSpPr txBox="1">
            <a:spLocks noChangeArrowheads="1"/>
          </p:cNvSpPr>
          <p:nvPr/>
        </p:nvSpPr>
        <p:spPr bwMode="auto">
          <a:xfrm>
            <a:off x="6311900" y="2852738"/>
            <a:ext cx="325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В</a:t>
            </a:r>
          </a:p>
        </p:txBody>
      </p:sp>
      <p:sp>
        <p:nvSpPr>
          <p:cNvPr id="8" name="TextBox 7"/>
          <p:cNvSpPr txBox="1"/>
          <p:nvPr/>
        </p:nvSpPr>
        <p:spPr>
          <a:xfrm>
            <a:off x="9161463" y="5867370"/>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4144441156"/>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5448300" y="274639"/>
            <a:ext cx="4762500" cy="1570037"/>
          </a:xfrm>
        </p:spPr>
        <p:txBody>
          <a:bodyPr/>
          <a:lstStyle/>
          <a:p>
            <a:pPr eaLnBrk="1" hangingPunct="1">
              <a:defRPr/>
            </a:pPr>
            <a:r>
              <a:rPr lang="ru-RU" sz="2800" dirty="0"/>
              <a:t>УРОВНИ МОЩНОСТИ ПРИ ЦДК.</a:t>
            </a:r>
          </a:p>
        </p:txBody>
      </p:sp>
      <p:pic>
        <p:nvPicPr>
          <p:cNvPr id="39939" name="Picture 4" descr="msoCF747"/>
          <p:cNvPicPr>
            <a:picLocks noChangeAspect="1" noChangeArrowheads="1"/>
          </p:cNvPicPr>
          <p:nvPr/>
        </p:nvPicPr>
        <p:blipFill>
          <a:blip r:embed="rId2">
            <a:extLst>
              <a:ext uri="{28A0092B-C50C-407E-A947-70E740481C1C}">
                <a14:useLocalDpi xmlns:a14="http://schemas.microsoft.com/office/drawing/2010/main" val="0"/>
              </a:ext>
            </a:extLst>
          </a:blip>
          <a:srcRect l="71907" t="16928" r="1762" b="31137"/>
          <a:stretch>
            <a:fillRect/>
          </a:stretch>
        </p:blipFill>
        <p:spPr bwMode="auto">
          <a:xfrm>
            <a:off x="4583113" y="1989139"/>
            <a:ext cx="29527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msoCF747"/>
          <p:cNvPicPr>
            <a:picLocks noChangeAspect="1" noChangeArrowheads="1"/>
          </p:cNvPicPr>
          <p:nvPr/>
        </p:nvPicPr>
        <p:blipFill>
          <a:blip r:embed="rId2">
            <a:extLst>
              <a:ext uri="{28A0092B-C50C-407E-A947-70E740481C1C}">
                <a14:useLocalDpi xmlns:a14="http://schemas.microsoft.com/office/drawing/2010/main" val="0"/>
              </a:ext>
            </a:extLst>
          </a:blip>
          <a:srcRect l="39066" t="15056" r="35158" b="34937"/>
          <a:stretch>
            <a:fillRect/>
          </a:stretch>
        </p:blipFill>
        <p:spPr bwMode="auto">
          <a:xfrm>
            <a:off x="1524000" y="1"/>
            <a:ext cx="316865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descr="msoCF747"/>
          <p:cNvPicPr>
            <a:picLocks noChangeAspect="1" noChangeArrowheads="1"/>
          </p:cNvPicPr>
          <p:nvPr/>
        </p:nvPicPr>
        <p:blipFill>
          <a:blip r:embed="rId2">
            <a:extLst>
              <a:ext uri="{28A0092B-C50C-407E-A947-70E740481C1C}">
                <a14:useLocalDpi xmlns:a14="http://schemas.microsoft.com/office/drawing/2010/main" val="0"/>
              </a:ext>
            </a:extLst>
          </a:blip>
          <a:srcRect l="4039" t="17712" r="69249" b="31892"/>
          <a:stretch>
            <a:fillRect/>
          </a:stretch>
        </p:blipFill>
        <p:spPr bwMode="auto">
          <a:xfrm>
            <a:off x="7896226" y="3128170"/>
            <a:ext cx="30241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7"/>
          <p:cNvSpPr txBox="1">
            <a:spLocks noChangeArrowheads="1"/>
          </p:cNvSpPr>
          <p:nvPr/>
        </p:nvSpPr>
        <p:spPr bwMode="auto">
          <a:xfrm>
            <a:off x="8087815" y="5506377"/>
            <a:ext cx="2447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НИЗКИЙ УРОВЕНЬ</a:t>
            </a:r>
          </a:p>
          <a:p>
            <a:pPr eaLnBrk="1" hangingPunct="1">
              <a:spcBef>
                <a:spcPct val="50000"/>
              </a:spcBef>
              <a:buClrTx/>
              <a:buSzTx/>
              <a:buFontTx/>
              <a:buNone/>
            </a:pPr>
            <a:r>
              <a:rPr lang="ru-RU" altLang="ru-RU" sz="1800" dirty="0"/>
              <a:t>(неполная картограмма)</a:t>
            </a:r>
          </a:p>
        </p:txBody>
      </p:sp>
      <p:sp>
        <p:nvSpPr>
          <p:cNvPr id="39943" name="Text Box 8"/>
          <p:cNvSpPr txBox="1">
            <a:spLocks noChangeArrowheads="1"/>
          </p:cNvSpPr>
          <p:nvPr/>
        </p:nvSpPr>
        <p:spPr bwMode="auto">
          <a:xfrm>
            <a:off x="1524000" y="2420939"/>
            <a:ext cx="31686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t>ОПТИМАЛЬНЫЙ УРОВЕНЬ</a:t>
            </a:r>
          </a:p>
          <a:p>
            <a:pPr eaLnBrk="1" hangingPunct="1">
              <a:spcBef>
                <a:spcPct val="50000"/>
              </a:spcBef>
              <a:buClrTx/>
              <a:buSzTx/>
              <a:buFontTx/>
              <a:buNone/>
            </a:pPr>
            <a:r>
              <a:rPr lang="ru-RU" altLang="ru-RU" sz="1800"/>
              <a:t>(качественная картограмма, отсутствие артефактов)</a:t>
            </a:r>
          </a:p>
        </p:txBody>
      </p:sp>
      <p:sp>
        <p:nvSpPr>
          <p:cNvPr id="39944" name="Text Box 9"/>
          <p:cNvSpPr txBox="1">
            <a:spLocks noChangeArrowheads="1"/>
          </p:cNvSpPr>
          <p:nvPr/>
        </p:nvSpPr>
        <p:spPr bwMode="auto">
          <a:xfrm>
            <a:off x="4440238" y="4437063"/>
            <a:ext cx="266541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ВЫСОКИЙ УРОВЕНЬ</a:t>
            </a:r>
          </a:p>
          <a:p>
            <a:pPr eaLnBrk="1" hangingPunct="1">
              <a:spcBef>
                <a:spcPct val="50000"/>
              </a:spcBef>
              <a:buClrTx/>
              <a:buSzTx/>
              <a:buFontTx/>
              <a:buNone/>
            </a:pPr>
            <a:r>
              <a:rPr lang="ru-RU" altLang="ru-RU" sz="1800" dirty="0"/>
              <a:t>(множественные цветовые артефакты)</a:t>
            </a:r>
          </a:p>
        </p:txBody>
      </p:sp>
      <p:sp>
        <p:nvSpPr>
          <p:cNvPr id="9" name="TextBox 8"/>
          <p:cNvSpPr txBox="1"/>
          <p:nvPr/>
        </p:nvSpPr>
        <p:spPr>
          <a:xfrm>
            <a:off x="265310" y="5824285"/>
            <a:ext cx="2238704" cy="400110"/>
          </a:xfrm>
          <a:prstGeom prst="rect">
            <a:avLst/>
          </a:prstGeom>
          <a:noFill/>
        </p:spPr>
        <p:txBody>
          <a:bodyPr wrap="square" rtlCol="0">
            <a:spAutoFit/>
          </a:bodyPr>
          <a:lstStyle/>
          <a:p>
            <a:r>
              <a:rPr lang="ru-RU" sz="1000" dirty="0" err="1" smtClean="0">
                <a:solidFill>
                  <a:schemeClr val="tx2">
                    <a:lumMod val="20000"/>
                    <a:lumOff val="80000"/>
                  </a:schemeClr>
                </a:solidFill>
              </a:rPr>
              <a:t>Лелюк</a:t>
            </a:r>
            <a:r>
              <a:rPr lang="ru-RU" sz="1000" dirty="0" smtClean="0">
                <a:solidFill>
                  <a:schemeClr val="tx2">
                    <a:lumMod val="20000"/>
                    <a:lumOff val="80000"/>
                  </a:schemeClr>
                </a:solidFill>
              </a:rPr>
              <a:t> В.Г,.</a:t>
            </a:r>
            <a:r>
              <a:rPr lang="ru-RU" sz="1000" dirty="0" err="1" smtClean="0">
                <a:solidFill>
                  <a:schemeClr val="tx2">
                    <a:lumMod val="20000"/>
                    <a:lumOff val="80000"/>
                  </a:schemeClr>
                </a:solidFill>
              </a:rPr>
              <a:t>Лелюк</a:t>
            </a:r>
            <a:r>
              <a:rPr lang="ru-RU" sz="1000" dirty="0" smtClean="0">
                <a:solidFill>
                  <a:schemeClr val="tx2">
                    <a:lumMod val="20000"/>
                    <a:lumOff val="80000"/>
                  </a:schemeClr>
                </a:solidFill>
              </a:rPr>
              <a:t> С.Э. Ультразвуковая ангиология, 2007г</a:t>
            </a:r>
            <a:endParaRPr lang="ru-RU" sz="1000" dirty="0">
              <a:solidFill>
                <a:schemeClr val="tx2">
                  <a:lumMod val="20000"/>
                  <a:lumOff val="80000"/>
                </a:schemeClr>
              </a:solidFill>
            </a:endParaRPr>
          </a:p>
        </p:txBody>
      </p:sp>
    </p:spTree>
    <p:extLst>
      <p:ext uri="{BB962C8B-B14F-4D97-AF65-F5344CB8AC3E}">
        <p14:creationId xmlns:p14="http://schemas.microsoft.com/office/powerpoint/2010/main" val="3790543401"/>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5808664" y="274638"/>
            <a:ext cx="4402137" cy="1143000"/>
          </a:xfrm>
        </p:spPr>
        <p:txBody>
          <a:bodyPr>
            <a:normAutofit/>
          </a:bodyPr>
          <a:lstStyle/>
          <a:p>
            <a:pPr eaLnBrk="1" hangingPunct="1">
              <a:defRPr/>
            </a:pPr>
            <a:r>
              <a:rPr lang="ru-RU" sz="2800" dirty="0"/>
              <a:t>УРОВНИ МОЩНОСТИ</a:t>
            </a:r>
            <a:br>
              <a:rPr lang="ru-RU" sz="2800" dirty="0"/>
            </a:br>
            <a:r>
              <a:rPr lang="ru-RU" sz="2800" dirty="0"/>
              <a:t>В СПЕКТРАЛЬНОМ РЕЖИМЕ.</a:t>
            </a:r>
          </a:p>
        </p:txBody>
      </p:sp>
      <p:pic>
        <p:nvPicPr>
          <p:cNvPr id="40963"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597400" y="160928"/>
            <a:ext cx="3024187" cy="2092325"/>
          </a:xfrm>
          <a:noFill/>
          <a:extLst>
            <a:ext uri="{909E8E84-426E-40DD-AFC4-6F175D3DCCD1}">
              <a14:hiddenFill xmlns:a14="http://schemas.microsoft.com/office/drawing/2010/main">
                <a:solidFill>
                  <a:srgbClr val="FFFFFF"/>
                </a:solidFill>
              </a14:hiddenFill>
            </a:ext>
          </a:extLst>
        </p:spPr>
      </p:pic>
      <p:pic>
        <p:nvPicPr>
          <p:cNvPr id="409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2" y="1397590"/>
            <a:ext cx="3240088"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8699" y="2848565"/>
            <a:ext cx="293052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p:cNvSpPr txBox="1">
            <a:spLocks noChangeArrowheads="1"/>
          </p:cNvSpPr>
          <p:nvPr/>
        </p:nvSpPr>
        <p:spPr bwMode="auto">
          <a:xfrm>
            <a:off x="669630" y="2253253"/>
            <a:ext cx="28797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НИЗКИЕ ЗНАЧЕНИЯ – СЛАБОЕ ОТРАЖЕНИЕ ДОППЛЕРОВСКОГО СИГНАЛА.</a:t>
            </a:r>
          </a:p>
        </p:txBody>
      </p:sp>
      <p:sp>
        <p:nvSpPr>
          <p:cNvPr id="40967" name="Text Box 8"/>
          <p:cNvSpPr txBox="1">
            <a:spLocks noChangeArrowheads="1"/>
          </p:cNvSpPr>
          <p:nvPr/>
        </p:nvSpPr>
        <p:spPr bwMode="auto">
          <a:xfrm>
            <a:off x="4583906" y="3526632"/>
            <a:ext cx="2374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СРЕДНИЕ ЗНАЧЕНИЯ – КАЧЕСТВЕННЫЙ СПЕКТР.</a:t>
            </a:r>
          </a:p>
        </p:txBody>
      </p:sp>
      <p:sp>
        <p:nvSpPr>
          <p:cNvPr id="40968" name="Text Box 9"/>
          <p:cNvSpPr txBox="1">
            <a:spLocks noChangeArrowheads="1"/>
          </p:cNvSpPr>
          <p:nvPr/>
        </p:nvSpPr>
        <p:spPr bwMode="auto">
          <a:xfrm>
            <a:off x="8268699" y="4850402"/>
            <a:ext cx="28813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ВЫСОКИЕ ЗНАЧЕНИЯ – МНОЖЕСТВЕННЫЕ АРТЕФАКТЫ.</a:t>
            </a:r>
          </a:p>
        </p:txBody>
      </p:sp>
      <p:sp>
        <p:nvSpPr>
          <p:cNvPr id="9" name="TextBox 8"/>
          <p:cNvSpPr txBox="1"/>
          <p:nvPr/>
        </p:nvSpPr>
        <p:spPr>
          <a:xfrm>
            <a:off x="9381234" y="588121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149481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7632700" y="188913"/>
            <a:ext cx="3035300" cy="1143000"/>
          </a:xfrm>
        </p:spPr>
        <p:txBody>
          <a:bodyPr/>
          <a:lstStyle/>
          <a:p>
            <a:pPr eaLnBrk="1" hangingPunct="1">
              <a:defRPr/>
            </a:pPr>
            <a:r>
              <a:rPr lang="ru-RU" sz="2800" dirty="0"/>
              <a:t>БАЗОВАЯ ЛИНИЯ.</a:t>
            </a:r>
          </a:p>
        </p:txBody>
      </p:sp>
      <p:sp>
        <p:nvSpPr>
          <p:cNvPr id="41987" name="Text Box 6"/>
          <p:cNvSpPr txBox="1">
            <a:spLocks noChangeArrowheads="1"/>
          </p:cNvSpPr>
          <p:nvPr/>
        </p:nvSpPr>
        <p:spPr bwMode="auto">
          <a:xfrm>
            <a:off x="7338060" y="2660650"/>
            <a:ext cx="3887788"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БАЗОВАЯ ЛИНИЯ ЯВЛЯЕТСЯ СРЕДНИМ ПОЛОЖЕНИЕМ, ПРИ КОТОРОМ ЗНАЧЕНИЕ СКОРОСТИ РАВНО </a:t>
            </a:r>
            <a:r>
              <a:rPr lang="ru-RU" altLang="ru-RU" sz="2400" dirty="0"/>
              <a:t>0.</a:t>
            </a:r>
          </a:p>
        </p:txBody>
      </p:sp>
      <p:pic>
        <p:nvPicPr>
          <p:cNvPr id="4198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327" y="1018177"/>
            <a:ext cx="45847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0691" y="188913"/>
            <a:ext cx="4318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281954" y="578764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809060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3719514" y="0"/>
            <a:ext cx="6789737" cy="1143000"/>
          </a:xfrm>
        </p:spPr>
        <p:txBody>
          <a:bodyPr/>
          <a:lstStyle/>
          <a:p>
            <a:pPr eaLnBrk="1" hangingPunct="1">
              <a:defRPr/>
            </a:pPr>
            <a:r>
              <a:rPr lang="ru-RU" sz="2800" dirty="0"/>
              <a:t>ВЕЛИЧИНА ШКАЛЫ - МАСШТАБ.</a:t>
            </a:r>
          </a:p>
        </p:txBody>
      </p:sp>
      <p:pic>
        <p:nvPicPr>
          <p:cNvPr id="43011"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6435725" y="881086"/>
            <a:ext cx="3281363" cy="2368550"/>
          </a:xfrm>
          <a:noFill/>
          <a:extLst>
            <a:ext uri="{909E8E84-426E-40DD-AFC4-6F175D3DCCD1}">
              <a14:hiddenFill xmlns:a14="http://schemas.microsoft.com/office/drawing/2010/main">
                <a:solidFill>
                  <a:srgbClr val="FFFFFF"/>
                </a:solidFill>
              </a14:hiddenFill>
            </a:ext>
          </a:extLst>
        </p:spPr>
      </p:pic>
      <p:pic>
        <p:nvPicPr>
          <p:cNvPr id="43012" name="Picture 5"/>
          <p:cNvPicPr>
            <a:picLocks noChangeAspect="1" noChangeArrowheads="1"/>
          </p:cNvPicPr>
          <p:nvPr/>
        </p:nvPicPr>
        <p:blipFill>
          <a:blip r:embed="rId3">
            <a:extLst>
              <a:ext uri="{28A0092B-C50C-407E-A947-70E740481C1C}">
                <a14:useLocalDpi xmlns:a14="http://schemas.microsoft.com/office/drawing/2010/main" val="0"/>
              </a:ext>
            </a:extLst>
          </a:blip>
          <a:srcRect r="9650"/>
          <a:stretch>
            <a:fillRect/>
          </a:stretch>
        </p:blipFill>
        <p:spPr bwMode="auto">
          <a:xfrm>
            <a:off x="1763758" y="818924"/>
            <a:ext cx="324008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46" y="4160044"/>
            <a:ext cx="3871912"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7"/>
          <p:cNvSpPr txBox="1">
            <a:spLocks noChangeArrowheads="1"/>
          </p:cNvSpPr>
          <p:nvPr/>
        </p:nvSpPr>
        <p:spPr bwMode="auto">
          <a:xfrm>
            <a:off x="2065202" y="3023736"/>
            <a:ext cx="3168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ОПТИМАЛЬНАЯ- спектр отражен полностью, занимает все поле.</a:t>
            </a:r>
          </a:p>
        </p:txBody>
      </p:sp>
      <p:sp>
        <p:nvSpPr>
          <p:cNvPr id="43015" name="Text Box 8"/>
          <p:cNvSpPr txBox="1">
            <a:spLocks noChangeArrowheads="1"/>
          </p:cNvSpPr>
          <p:nvPr/>
        </p:nvSpPr>
        <p:spPr bwMode="auto">
          <a:xfrm>
            <a:off x="6522447" y="3249636"/>
            <a:ext cx="367188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СЛИШКОМ ВЫСОКИЕ ЗНАЧЕНИЯ – спектр занимает малую часть поля.</a:t>
            </a:r>
          </a:p>
        </p:txBody>
      </p:sp>
      <p:sp>
        <p:nvSpPr>
          <p:cNvPr id="77834" name="Text Box 10"/>
          <p:cNvSpPr txBox="1">
            <a:spLocks noChangeArrowheads="1"/>
          </p:cNvSpPr>
          <p:nvPr/>
        </p:nvSpPr>
        <p:spPr bwMode="auto">
          <a:xfrm>
            <a:off x="6096001" y="4797425"/>
            <a:ext cx="3960813" cy="641350"/>
          </a:xfrm>
          <a:prstGeom prst="rect">
            <a:avLst/>
          </a:prstGeom>
          <a:noFill/>
          <a:ln w="9525">
            <a:noFill/>
            <a:miter lim="800000"/>
            <a:headEnd/>
            <a:tailEnd/>
          </a:ln>
          <a:effectLst/>
        </p:spPr>
        <p:txBody>
          <a:bodyPr>
            <a:spAutoFit/>
          </a:bodyPr>
          <a:lstStyle/>
          <a:p>
            <a:pPr eaLnBrk="1" hangingPunct="1">
              <a:spcBef>
                <a:spcPct val="50000"/>
              </a:spcBef>
              <a:defRPr/>
            </a:pPr>
            <a:r>
              <a:rPr lang="ru-RU"/>
              <a:t>Слишком низкие значения - </a:t>
            </a:r>
            <a:r>
              <a:rPr lang="en-US" sz="1400" b="1">
                <a:solidFill>
                  <a:schemeClr val="tx2"/>
                </a:solidFill>
                <a:effectLst>
                  <a:outerShdw blurRad="38100" dist="38100" dir="2700000" algn="tl">
                    <a:srgbClr val="000000"/>
                  </a:outerShdw>
                </a:effectLst>
              </a:rPr>
              <a:t>ALIASING </a:t>
            </a:r>
            <a:r>
              <a:rPr lang="ru-RU" sz="1400" b="1">
                <a:solidFill>
                  <a:schemeClr val="tx2"/>
                </a:solidFill>
                <a:effectLst>
                  <a:outerShdw blurRad="38100" dist="38100" dir="2700000" algn="tl">
                    <a:srgbClr val="000000"/>
                  </a:outerShdw>
                </a:effectLst>
              </a:rPr>
              <a:t>–</a:t>
            </a:r>
            <a:r>
              <a:rPr lang="ru-RU" b="1">
                <a:solidFill>
                  <a:schemeClr val="tx2"/>
                </a:solidFill>
                <a:effectLst>
                  <a:outerShdw blurRad="38100" dist="38100" dir="2700000" algn="tl">
                    <a:srgbClr val="000000"/>
                  </a:outerShdw>
                </a:effectLst>
              </a:rPr>
              <a:t>эффект в спектральном режиме.</a:t>
            </a:r>
          </a:p>
        </p:txBody>
      </p:sp>
      <p:pic>
        <p:nvPicPr>
          <p:cNvPr id="43017" name="Picture 11" descr="mso6791B"/>
          <p:cNvPicPr>
            <a:picLocks noChangeAspect="1" noChangeArrowheads="1"/>
          </p:cNvPicPr>
          <p:nvPr/>
        </p:nvPicPr>
        <p:blipFill>
          <a:blip r:embed="rId5">
            <a:extLst>
              <a:ext uri="{28A0092B-C50C-407E-A947-70E740481C1C}">
                <a14:useLocalDpi xmlns:a14="http://schemas.microsoft.com/office/drawing/2010/main" val="0"/>
              </a:ext>
            </a:extLst>
          </a:blip>
          <a:srcRect l="3957" t="77650" r="48528"/>
          <a:stretch>
            <a:fillRect/>
          </a:stretch>
        </p:blipFill>
        <p:spPr bwMode="auto">
          <a:xfrm>
            <a:off x="222932" y="111125"/>
            <a:ext cx="108108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9477028" y="5870522"/>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354942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eaLnBrk="1" hangingPunct="1">
              <a:defRPr/>
            </a:pPr>
            <a:r>
              <a:rPr lang="ru-RU" sz="2800" dirty="0"/>
              <a:t>КОНТРОЛЬНЫЙ ОБЪЕМ.</a:t>
            </a:r>
          </a:p>
        </p:txBody>
      </p:sp>
      <p:pic>
        <p:nvPicPr>
          <p:cNvPr id="44036" name="Picture 7" descr="mso2998A"/>
          <p:cNvPicPr>
            <a:picLocks noGrp="1" noChangeAspect="1" noChangeArrowheads="1"/>
          </p:cNvPicPr>
          <p:nvPr>
            <p:ph sz="quarter" idx="13"/>
          </p:nvPr>
        </p:nvPicPr>
        <p:blipFill>
          <a:blip r:embed="rId2">
            <a:lum bright="-30000" contrast="18000"/>
            <a:extLst>
              <a:ext uri="{28A0092B-C50C-407E-A947-70E740481C1C}">
                <a14:useLocalDpi xmlns:a14="http://schemas.microsoft.com/office/drawing/2010/main" val="0"/>
              </a:ext>
            </a:extLst>
          </a:blip>
          <a:srcRect l="46487" t="6700" r="43810" b="85880"/>
          <a:stretch>
            <a:fillRect/>
          </a:stretch>
        </p:blipFill>
        <p:spPr>
          <a:xfrm>
            <a:off x="3524250" y="1643063"/>
            <a:ext cx="5486400" cy="3429000"/>
          </a:xfrm>
          <a:noFill/>
          <a:extLst>
            <a:ext uri="{909E8E84-426E-40DD-AFC4-6F175D3DCCD1}">
              <a14:hiddenFill xmlns:a14="http://schemas.microsoft.com/office/drawing/2010/main">
                <a:solidFill>
                  <a:srgbClr val="FFFFFF"/>
                </a:solidFill>
              </a14:hiddenFill>
            </a:ext>
          </a:extLst>
        </p:spPr>
      </p:pic>
      <p:sp>
        <p:nvSpPr>
          <p:cNvPr id="44035" name="Text Box 5"/>
          <p:cNvSpPr txBox="1">
            <a:spLocks noChangeArrowheads="1"/>
          </p:cNvSpPr>
          <p:nvPr/>
        </p:nvSpPr>
        <p:spPr bwMode="auto">
          <a:xfrm>
            <a:off x="6600825" y="1844676"/>
            <a:ext cx="3671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ru-RU" altLang="ru-RU" sz="1800"/>
          </a:p>
        </p:txBody>
      </p:sp>
      <p:sp>
        <p:nvSpPr>
          <p:cNvPr id="44037" name="Text Box 8"/>
          <p:cNvSpPr txBox="1">
            <a:spLocks noChangeArrowheads="1"/>
          </p:cNvSpPr>
          <p:nvPr/>
        </p:nvSpPr>
        <p:spPr bwMode="auto">
          <a:xfrm>
            <a:off x="6600826" y="1989138"/>
            <a:ext cx="3851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ru-RU" altLang="ru-RU" sz="1800"/>
          </a:p>
        </p:txBody>
      </p:sp>
      <p:sp>
        <p:nvSpPr>
          <p:cNvPr id="44038" name="Text Box 9"/>
          <p:cNvSpPr txBox="1">
            <a:spLocks noChangeArrowheads="1"/>
          </p:cNvSpPr>
          <p:nvPr/>
        </p:nvSpPr>
        <p:spPr bwMode="auto">
          <a:xfrm>
            <a:off x="2485890" y="5507802"/>
            <a:ext cx="6929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2400" b="1" dirty="0"/>
              <a:t>Размер контрольного объема  должен составлять </a:t>
            </a:r>
          </a:p>
          <a:p>
            <a:pPr algn="ctr" eaLnBrk="1" hangingPunct="1">
              <a:spcBef>
                <a:spcPct val="50000"/>
              </a:spcBef>
              <a:buClrTx/>
              <a:buSzTx/>
              <a:buFontTx/>
              <a:buNone/>
            </a:pPr>
            <a:r>
              <a:rPr lang="ru-RU" altLang="ru-RU" sz="2400" b="1" dirty="0"/>
              <a:t>2/3 диаметра сосуда</a:t>
            </a:r>
            <a:r>
              <a:rPr lang="ru-RU" altLang="ru-RU" sz="1800" dirty="0"/>
              <a:t>.</a:t>
            </a:r>
          </a:p>
        </p:txBody>
      </p:sp>
      <p:sp>
        <p:nvSpPr>
          <p:cNvPr id="7" name="TextBox 6"/>
          <p:cNvSpPr txBox="1"/>
          <p:nvPr/>
        </p:nvSpPr>
        <p:spPr>
          <a:xfrm>
            <a:off x="9686034" y="5815747"/>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045198399"/>
      </p:ext>
    </p:extLst>
  </p:cSld>
  <p:clrMapOvr>
    <a:masterClrMapping/>
  </p:clrMapOvr>
  <p:transition>
    <p:push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5808664" y="98758"/>
            <a:ext cx="5543550" cy="993775"/>
          </a:xfrm>
        </p:spPr>
        <p:txBody>
          <a:bodyPr>
            <a:normAutofit/>
          </a:bodyPr>
          <a:lstStyle/>
          <a:p>
            <a:pPr eaLnBrk="1" hangingPunct="1">
              <a:defRPr/>
            </a:pPr>
            <a:r>
              <a:rPr lang="ru-RU" sz="2700" dirty="0" smtClean="0"/>
              <a:t>Размер контрольного объема.</a:t>
            </a:r>
          </a:p>
        </p:txBody>
      </p:sp>
      <p:pic>
        <p:nvPicPr>
          <p:cNvPr id="45059"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t="4747"/>
          <a:stretch>
            <a:fillRect/>
          </a:stretch>
        </p:blipFill>
        <p:spPr>
          <a:xfrm>
            <a:off x="6527801" y="1628776"/>
            <a:ext cx="3929063" cy="2898775"/>
          </a:xfrm>
          <a:noFill/>
          <a:extLst>
            <a:ext uri="{909E8E84-426E-40DD-AFC4-6F175D3DCCD1}">
              <a14:hiddenFill xmlns:a14="http://schemas.microsoft.com/office/drawing/2010/main">
                <a:solidFill>
                  <a:srgbClr val="FFFFFF"/>
                </a:solidFill>
              </a14:hiddenFill>
            </a:ext>
          </a:extLst>
        </p:spPr>
      </p:pic>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634" y="1487669"/>
            <a:ext cx="39608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6"/>
          <p:cNvSpPr txBox="1">
            <a:spLocks noChangeArrowheads="1"/>
          </p:cNvSpPr>
          <p:nvPr/>
        </p:nvSpPr>
        <p:spPr bwMode="auto">
          <a:xfrm>
            <a:off x="1992314" y="4868863"/>
            <a:ext cx="32400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b="1"/>
              <a:t>Нормальный (качественный допплеровский спектр).</a:t>
            </a:r>
          </a:p>
        </p:txBody>
      </p:sp>
      <p:sp>
        <p:nvSpPr>
          <p:cNvPr id="45062" name="Text Box 7"/>
          <p:cNvSpPr txBox="1">
            <a:spLocks noChangeArrowheads="1"/>
          </p:cNvSpPr>
          <p:nvPr/>
        </p:nvSpPr>
        <p:spPr bwMode="auto">
          <a:xfrm>
            <a:off x="6456363" y="5002213"/>
            <a:ext cx="381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b="1"/>
              <a:t>Слишком большой (получение артефактов).</a:t>
            </a:r>
          </a:p>
        </p:txBody>
      </p:sp>
      <p:sp>
        <p:nvSpPr>
          <p:cNvPr id="7" name="TextBox 6"/>
          <p:cNvSpPr txBox="1"/>
          <p:nvPr/>
        </p:nvSpPr>
        <p:spPr>
          <a:xfrm>
            <a:off x="9651201" y="578764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519153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normAutofit fontScale="90000"/>
          </a:bodyPr>
          <a:lstStyle/>
          <a:p>
            <a:pPr eaLnBrk="1" hangingPunct="1">
              <a:defRPr/>
            </a:pPr>
            <a:r>
              <a:rPr lang="ru-RU" sz="4000" dirty="0" err="1">
                <a:solidFill>
                  <a:schemeClr val="hlink"/>
                </a:solidFill>
              </a:rPr>
              <a:t>Допплерографическая</a:t>
            </a:r>
            <a:r>
              <a:rPr lang="ru-RU" sz="4000" dirty="0">
                <a:solidFill>
                  <a:schemeClr val="hlink"/>
                </a:solidFill>
              </a:rPr>
              <a:t> характеристика кровотока</a:t>
            </a:r>
          </a:p>
        </p:txBody>
      </p:sp>
      <p:sp>
        <p:nvSpPr>
          <p:cNvPr id="30723" name="Rectangle 3"/>
          <p:cNvSpPr>
            <a:spLocks noGrp="1" noChangeArrowheads="1"/>
          </p:cNvSpPr>
          <p:nvPr>
            <p:ph sz="quarter" idx="13"/>
          </p:nvPr>
        </p:nvSpPr>
        <p:spPr>
          <a:xfrm>
            <a:off x="1419497" y="1261782"/>
            <a:ext cx="8686800" cy="4525963"/>
          </a:xfrm>
        </p:spPr>
        <p:txBody>
          <a:bodyPr/>
          <a:lstStyle/>
          <a:p>
            <a:pPr eaLnBrk="1" hangingPunct="1">
              <a:buFont typeface="Wingdings" panose="05000000000000000000" pitchFamily="2" charset="2"/>
              <a:buNone/>
              <a:defRPr/>
            </a:pPr>
            <a:r>
              <a:rPr lang="ru-RU" dirty="0" smtClean="0"/>
              <a:t>   </a:t>
            </a:r>
          </a:p>
          <a:p>
            <a:pPr eaLnBrk="1" hangingPunct="1">
              <a:buFont typeface="Wingdings" panose="05000000000000000000" pitchFamily="2" charset="2"/>
              <a:buNone/>
              <a:defRPr/>
            </a:pPr>
            <a:r>
              <a:rPr lang="ru-RU" dirty="0" smtClean="0"/>
              <a:t>   </a:t>
            </a:r>
            <a:r>
              <a:rPr lang="ru-RU" dirty="0" smtClean="0">
                <a:solidFill>
                  <a:schemeClr val="hlink"/>
                </a:solidFill>
              </a:rPr>
              <a:t>АНАЛИЗ СПЕКТРА ДОППЛЕРОВСКОГО СДВИГА ЧАСТОТ ЯВЛЯЕТСЯ </a:t>
            </a:r>
            <a:r>
              <a:rPr lang="ru-RU" b="1" dirty="0" smtClean="0">
                <a:solidFill>
                  <a:schemeClr val="hlink"/>
                </a:solidFill>
              </a:rPr>
              <a:t>ОСНОВОЙ</a:t>
            </a:r>
            <a:r>
              <a:rPr lang="ru-RU" dirty="0" smtClean="0">
                <a:solidFill>
                  <a:schemeClr val="hlink"/>
                </a:solidFill>
              </a:rPr>
              <a:t> УЛЬТРАЗВУКОВОЙ ДОППЛЕРОГРАФИИ</a:t>
            </a:r>
            <a:r>
              <a:rPr lang="ru-RU" dirty="0" smtClean="0"/>
              <a:t>.</a:t>
            </a:r>
          </a:p>
          <a:p>
            <a:pPr eaLnBrk="1" hangingPunct="1">
              <a:buFont typeface="Wingdings" panose="05000000000000000000" pitchFamily="2" charset="2"/>
              <a:buNone/>
              <a:defRPr/>
            </a:pPr>
            <a:r>
              <a:rPr lang="ru-RU" dirty="0" smtClean="0"/>
              <a:t>   </a:t>
            </a:r>
          </a:p>
          <a:p>
            <a:pPr eaLnBrk="1" hangingPunct="1">
              <a:buFont typeface="Wingdings" panose="05000000000000000000" pitchFamily="2" charset="2"/>
              <a:buNone/>
              <a:defRPr/>
            </a:pPr>
            <a:r>
              <a:rPr lang="ru-RU" dirty="0" smtClean="0"/>
              <a:t>   Сущность спектрального анализа заключается в разделении комплексного частотного сигнала, полученного из кровотока, на составляющие.</a:t>
            </a:r>
          </a:p>
        </p:txBody>
      </p:sp>
    </p:spTree>
    <p:extLst>
      <p:ext uri="{BB962C8B-B14F-4D97-AF65-F5344CB8AC3E}">
        <p14:creationId xmlns:p14="http://schemas.microsoft.com/office/powerpoint/2010/main" val="3517404954"/>
      </p:ext>
    </p:extLst>
  </p:cSld>
  <p:clrMapOvr>
    <a:masterClrMapping/>
  </p:clrMapOvr>
  <p:transition>
    <p:strips/>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1992313" y="260350"/>
            <a:ext cx="8229600" cy="1143000"/>
          </a:xfrm>
        </p:spPr>
        <p:txBody>
          <a:bodyPr/>
          <a:lstStyle/>
          <a:p>
            <a:pPr eaLnBrk="1" hangingPunct="1">
              <a:defRPr/>
            </a:pPr>
            <a:r>
              <a:rPr lang="ru-RU" sz="3600" dirty="0"/>
              <a:t>ДОППЛЕРОГРАММА</a:t>
            </a:r>
          </a:p>
        </p:txBody>
      </p:sp>
      <p:sp>
        <p:nvSpPr>
          <p:cNvPr id="86019" name="Rectangle 3"/>
          <p:cNvSpPr>
            <a:spLocks noGrp="1" noChangeArrowheads="1"/>
          </p:cNvSpPr>
          <p:nvPr>
            <p:ph sz="quarter" idx="13"/>
          </p:nvPr>
        </p:nvSpPr>
        <p:spPr/>
        <p:txBody>
          <a:bodyPr>
            <a:normAutofit lnSpcReduction="10000"/>
          </a:bodyPr>
          <a:lstStyle/>
          <a:p>
            <a:pPr eaLnBrk="1" hangingPunct="1">
              <a:buFont typeface="Wingdings" panose="05000000000000000000" pitchFamily="2" charset="2"/>
              <a:buNone/>
              <a:defRPr/>
            </a:pPr>
            <a:r>
              <a:rPr lang="ru-RU" dirty="0" smtClean="0"/>
              <a:t>   ДОППЛЕРОГРАММА представляет собой кривую допплеровского сдвига частот, развернутую во времени.</a:t>
            </a:r>
          </a:p>
          <a:p>
            <a:pPr eaLnBrk="1" hangingPunct="1">
              <a:buFont typeface="Wingdings" panose="05000000000000000000" pitchFamily="2" charset="2"/>
              <a:buNone/>
              <a:defRPr/>
            </a:pPr>
            <a:endParaRPr lang="ru-RU" dirty="0" smtClean="0"/>
          </a:p>
          <a:p>
            <a:pPr eaLnBrk="1" hangingPunct="1">
              <a:buFont typeface="Wingdings" panose="05000000000000000000" pitchFamily="2" charset="2"/>
              <a:buNone/>
              <a:defRPr/>
            </a:pPr>
            <a:endParaRPr lang="ru-RU" dirty="0" smtClean="0"/>
          </a:p>
          <a:p>
            <a:pPr eaLnBrk="1" hangingPunct="1">
              <a:buFont typeface="Wingdings" panose="05000000000000000000" pitchFamily="2" charset="2"/>
              <a:buNone/>
              <a:defRPr/>
            </a:pPr>
            <a:r>
              <a:rPr lang="ru-RU" dirty="0" smtClean="0">
                <a:effectLst/>
              </a:rPr>
              <a:t>  1</a:t>
            </a:r>
            <a:r>
              <a:rPr lang="ru-RU" dirty="0" smtClean="0">
                <a:solidFill>
                  <a:srgbClr val="FFFF00"/>
                </a:solidFill>
                <a:effectLst/>
              </a:rPr>
              <a:t>. </a:t>
            </a:r>
            <a:r>
              <a:rPr lang="ru-RU" b="1" dirty="0" smtClean="0">
                <a:solidFill>
                  <a:srgbClr val="FF0000"/>
                </a:solidFill>
                <a:effectLst/>
              </a:rPr>
              <a:t>КАЧЕСТВЕННЫЕ</a:t>
            </a:r>
            <a:r>
              <a:rPr lang="ru-RU" b="1" dirty="0" smtClean="0">
                <a:solidFill>
                  <a:srgbClr val="FFFF00"/>
                </a:solidFill>
                <a:effectLst/>
              </a:rPr>
              <a:t> </a:t>
            </a:r>
            <a:r>
              <a:rPr lang="ru-RU" sz="2400" dirty="0"/>
              <a:t>ПОКАЗАТЕЛИ</a:t>
            </a:r>
            <a:r>
              <a:rPr lang="ru-RU" dirty="0"/>
              <a:t>.</a:t>
            </a:r>
          </a:p>
          <a:p>
            <a:pPr eaLnBrk="1" hangingPunct="1">
              <a:buFont typeface="Wingdings" panose="05000000000000000000" pitchFamily="2" charset="2"/>
              <a:buNone/>
              <a:defRPr/>
            </a:pPr>
            <a:endParaRPr lang="ru-RU" dirty="0"/>
          </a:p>
          <a:p>
            <a:pPr eaLnBrk="1" hangingPunct="1">
              <a:buFont typeface="Wingdings" panose="05000000000000000000" pitchFamily="2" charset="2"/>
              <a:buNone/>
              <a:defRPr/>
            </a:pPr>
            <a:r>
              <a:rPr lang="ru-RU" b="1" dirty="0" smtClean="0">
                <a:effectLst/>
              </a:rPr>
              <a:t>  2. </a:t>
            </a:r>
            <a:r>
              <a:rPr lang="ru-RU" b="1" dirty="0" smtClean="0">
                <a:solidFill>
                  <a:srgbClr val="FF0000"/>
                </a:solidFill>
                <a:effectLst/>
              </a:rPr>
              <a:t>КОЛИЧЕСТВЕННЫЕ</a:t>
            </a:r>
            <a:r>
              <a:rPr lang="ru-RU" dirty="0" smtClean="0">
                <a:effectLst/>
              </a:rPr>
              <a:t> </a:t>
            </a:r>
            <a:r>
              <a:rPr lang="ru-RU" sz="2400" dirty="0"/>
              <a:t>ПОКАЗАТЕЛИ КРОВОТОКА.</a:t>
            </a:r>
          </a:p>
          <a:p>
            <a:pPr eaLnBrk="1" hangingPunct="1">
              <a:defRPr/>
            </a:pPr>
            <a:endParaRPr lang="ru-RU" sz="2400" dirty="0"/>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l="23607" t="53313" b="7959"/>
          <a:stretch>
            <a:fillRect/>
          </a:stretch>
        </p:blipFill>
        <p:spPr bwMode="auto">
          <a:xfrm>
            <a:off x="7541338" y="3276162"/>
            <a:ext cx="30257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433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8229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3"/>
          </p:nvPr>
        </p:nvSpPr>
        <p:spPr>
          <a:xfrm>
            <a:off x="2063750" y="2276476"/>
            <a:ext cx="8229600" cy="4525963"/>
          </a:xfrm>
        </p:spPr>
        <p:txBody>
          <a:bodyPr/>
          <a:lstStyle/>
          <a:p>
            <a:pPr>
              <a:defRPr/>
            </a:pPr>
            <a:r>
              <a:rPr lang="ru-RU" dirty="0">
                <a:effectLst/>
              </a:rPr>
              <a:t>25 мая 1842 года он представил статью, которая впоследствии сделала его широко известным, - "О цветном свете двойных звезд и некоторых других звезд на </a:t>
            </a:r>
            <a:r>
              <a:rPr lang="ru-RU" dirty="0" smtClean="0">
                <a:effectLst/>
              </a:rPr>
              <a:t>небесах".</a:t>
            </a:r>
            <a:endParaRPr lang="ru-RU" dirty="0"/>
          </a:p>
        </p:txBody>
      </p:sp>
      <p:pic>
        <p:nvPicPr>
          <p:cNvPr id="7172"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701" y="354014"/>
            <a:ext cx="3389448" cy="341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36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6238876" y="0"/>
            <a:ext cx="4257675" cy="1143000"/>
          </a:xfrm>
        </p:spPr>
        <p:txBody>
          <a:bodyPr/>
          <a:lstStyle/>
          <a:p>
            <a:pPr eaLnBrk="1" hangingPunct="1">
              <a:defRPr/>
            </a:pPr>
            <a:r>
              <a:rPr lang="ru-RU" sz="2800" dirty="0"/>
              <a:t>ДОППЛЕРОГРАММА</a:t>
            </a:r>
          </a:p>
        </p:txBody>
      </p:sp>
      <p:pic>
        <p:nvPicPr>
          <p:cNvPr id="48131" name="Picture 4" descr="msoF9DF1"/>
          <p:cNvPicPr>
            <a:picLocks noChangeAspect="1" noChangeArrowheads="1"/>
          </p:cNvPicPr>
          <p:nvPr/>
        </p:nvPicPr>
        <p:blipFill>
          <a:blip r:embed="rId2">
            <a:extLst>
              <a:ext uri="{28A0092B-C50C-407E-A947-70E740481C1C}">
                <a14:useLocalDpi xmlns:a14="http://schemas.microsoft.com/office/drawing/2010/main" val="0"/>
              </a:ext>
            </a:extLst>
          </a:blip>
          <a:srcRect l="2902" t="3371" r="1627" b="14333"/>
          <a:stretch>
            <a:fillRect/>
          </a:stretch>
        </p:blipFill>
        <p:spPr bwMode="auto">
          <a:xfrm>
            <a:off x="261395" y="167505"/>
            <a:ext cx="475297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descr="mso24DB1"/>
          <p:cNvPicPr>
            <a:picLocks noChangeAspect="1" noChangeArrowheads="1"/>
          </p:cNvPicPr>
          <p:nvPr/>
        </p:nvPicPr>
        <p:blipFill>
          <a:blip r:embed="rId3">
            <a:extLst>
              <a:ext uri="{28A0092B-C50C-407E-A947-70E740481C1C}">
                <a14:useLocalDpi xmlns:a14="http://schemas.microsoft.com/office/drawing/2010/main" val="0"/>
              </a:ext>
            </a:extLst>
          </a:blip>
          <a:srcRect l="27213" t="7462" r="30943" b="20178"/>
          <a:stretch>
            <a:fillRect/>
          </a:stretch>
        </p:blipFill>
        <p:spPr bwMode="auto">
          <a:xfrm>
            <a:off x="7239001" y="857251"/>
            <a:ext cx="24241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7"/>
          <p:cNvSpPr txBox="1">
            <a:spLocks noChangeArrowheads="1"/>
          </p:cNvSpPr>
          <p:nvPr/>
        </p:nvSpPr>
        <p:spPr bwMode="auto">
          <a:xfrm>
            <a:off x="261395" y="3694930"/>
            <a:ext cx="820896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2000" b="1" dirty="0">
                <a:solidFill>
                  <a:srgbClr val="FF0000"/>
                </a:solidFill>
              </a:rPr>
              <a:t>КАЧЕСТВЕННЫЕ ПОКАЗАТЕЛИ: </a:t>
            </a:r>
          </a:p>
          <a:p>
            <a:pPr eaLnBrk="1" hangingPunct="1">
              <a:spcBef>
                <a:spcPct val="50000"/>
              </a:spcBef>
              <a:buClrTx/>
              <a:buSzTx/>
              <a:buFontTx/>
              <a:buChar char="-"/>
            </a:pPr>
            <a:r>
              <a:rPr lang="ru-RU" altLang="ru-RU" sz="2000" b="1" dirty="0">
                <a:solidFill>
                  <a:srgbClr val="FF0000"/>
                </a:solidFill>
              </a:rPr>
              <a:t>форма огибающей спектра; </a:t>
            </a:r>
          </a:p>
          <a:p>
            <a:pPr eaLnBrk="1" hangingPunct="1">
              <a:spcBef>
                <a:spcPct val="50000"/>
              </a:spcBef>
              <a:buClrTx/>
              <a:buSzTx/>
              <a:buFontTx/>
              <a:buChar char="-"/>
            </a:pPr>
            <a:r>
              <a:rPr lang="ru-RU" altLang="ru-RU" sz="2000" b="1" dirty="0">
                <a:solidFill>
                  <a:srgbClr val="FF0000"/>
                </a:solidFill>
              </a:rPr>
              <a:t>спектральное распределение; </a:t>
            </a:r>
          </a:p>
          <a:p>
            <a:pPr eaLnBrk="1" hangingPunct="1">
              <a:spcBef>
                <a:spcPct val="50000"/>
              </a:spcBef>
              <a:buClrTx/>
              <a:buSzTx/>
              <a:buFontTx/>
              <a:buChar char="-"/>
            </a:pPr>
            <a:r>
              <a:rPr lang="ru-RU" altLang="ru-RU" sz="2000" b="1" dirty="0">
                <a:solidFill>
                  <a:srgbClr val="FF0000"/>
                </a:solidFill>
              </a:rPr>
              <a:t>наличие и выраженность спектрального окна.</a:t>
            </a:r>
          </a:p>
        </p:txBody>
      </p:sp>
      <p:sp>
        <p:nvSpPr>
          <p:cNvPr id="6" name="TextBox 5"/>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228652297"/>
      </p:ext>
    </p:extLst>
  </p:cSld>
  <p:clrMapOvr>
    <a:masterClrMapping/>
  </p:clrMapOvr>
  <p:transition>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pPr eaLnBrk="1" hangingPunct="1">
              <a:defRPr/>
            </a:pPr>
            <a:r>
              <a:rPr lang="ru-RU" sz="2800" dirty="0"/>
              <a:t>КАЧЕСТВЕННАЯ ХАРАКТЕРИСТИКА ДОППЛЕРОГРАММЫ</a:t>
            </a:r>
          </a:p>
        </p:txBody>
      </p:sp>
      <p:pic>
        <p:nvPicPr>
          <p:cNvPr id="49156" name="Picture 4" descr="mso2998A"/>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l="67580" t="29196" r="5450" b="52185"/>
          <a:stretch>
            <a:fillRect/>
          </a:stretch>
        </p:blipFill>
        <p:spPr bwMode="auto">
          <a:xfrm>
            <a:off x="685801" y="1807369"/>
            <a:ext cx="468153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6048830" y="2590520"/>
            <a:ext cx="3960813"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 1 – ПИКОВАЯ СИСТОЛИЧЕСКАЯ СКОРОСТЬ </a:t>
            </a:r>
            <a:r>
              <a:rPr lang="ru-RU" altLang="ru-RU" sz="1000" dirty="0"/>
              <a:t>(МАКСИМАЛЬНЫЙ ПОДЪЕМ КРИВОЙ);</a:t>
            </a:r>
          </a:p>
          <a:p>
            <a:pPr eaLnBrk="1" hangingPunct="1">
              <a:spcBef>
                <a:spcPct val="50000"/>
              </a:spcBef>
              <a:buClrTx/>
              <a:buSzTx/>
              <a:buFontTx/>
              <a:buNone/>
            </a:pPr>
            <a:r>
              <a:rPr lang="ru-RU" altLang="ru-RU" sz="1800" dirty="0"/>
              <a:t>3 – ИНЦИЗУРА </a:t>
            </a:r>
            <a:r>
              <a:rPr lang="ru-RU" altLang="ru-RU" sz="1000" dirty="0"/>
              <a:t>(ДИКРОТИЧЕСКАЯ ВЫРЕЗКА)</a:t>
            </a:r>
          </a:p>
          <a:p>
            <a:pPr eaLnBrk="1" hangingPunct="1">
              <a:spcBef>
                <a:spcPct val="50000"/>
              </a:spcBef>
              <a:buClrTx/>
              <a:buSzTx/>
              <a:buFontTx/>
              <a:buNone/>
            </a:pPr>
            <a:r>
              <a:rPr lang="ru-RU" altLang="ru-RU" sz="1800" dirty="0"/>
              <a:t>5 – КОНЕЧНАЯ ДИАСТОЛИЧЕСКАЯ СКОРОСТЬ.</a:t>
            </a:r>
          </a:p>
        </p:txBody>
      </p:sp>
      <p:sp>
        <p:nvSpPr>
          <p:cNvPr id="49159" name="Text Box 7"/>
          <p:cNvSpPr txBox="1">
            <a:spLocks noChangeArrowheads="1"/>
          </p:cNvSpPr>
          <p:nvPr/>
        </p:nvSpPr>
        <p:spPr bwMode="auto">
          <a:xfrm>
            <a:off x="4367213" y="4724401"/>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5</a:t>
            </a:r>
          </a:p>
        </p:txBody>
      </p:sp>
      <p:sp>
        <p:nvSpPr>
          <p:cNvPr id="8" name="TextBox 7"/>
          <p:cNvSpPr txBox="1"/>
          <p:nvPr/>
        </p:nvSpPr>
        <p:spPr>
          <a:xfrm>
            <a:off x="9389943" y="578764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357042470"/>
      </p:ext>
    </p:extLst>
  </p:cSld>
  <p:clrMapOvr>
    <a:masterClrMapping/>
  </p:clrMapOvr>
  <p:transition>
    <p:strips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defRPr/>
            </a:pPr>
            <a:r>
              <a:rPr lang="ru-RU" sz="3200" dirty="0">
                <a:solidFill>
                  <a:schemeClr val="hlink"/>
                </a:solidFill>
              </a:rPr>
              <a:t>КАЧЕСТВЕННАЯ ХАРАКТЕРИСТИКА ДОППЛЕРОГРАММЫ</a:t>
            </a:r>
          </a:p>
        </p:txBody>
      </p:sp>
      <p:sp>
        <p:nvSpPr>
          <p:cNvPr id="40963" name="Rectangle 3"/>
          <p:cNvSpPr>
            <a:spLocks noGrp="1" noChangeArrowheads="1"/>
          </p:cNvSpPr>
          <p:nvPr>
            <p:ph sz="quarter" idx="13"/>
          </p:nvPr>
        </p:nvSpPr>
        <p:spPr>
          <a:xfrm>
            <a:off x="2024063" y="1643063"/>
            <a:ext cx="8229600" cy="4525962"/>
          </a:xfrm>
        </p:spPr>
        <p:txBody>
          <a:bodyPr/>
          <a:lstStyle/>
          <a:p>
            <a:pPr algn="ctr" eaLnBrk="1" hangingPunct="1">
              <a:buFont typeface="Wingdings" panose="05000000000000000000" pitchFamily="2" charset="2"/>
              <a:buNone/>
              <a:defRPr/>
            </a:pPr>
            <a:r>
              <a:rPr lang="ru-RU" sz="2000" dirty="0"/>
              <a:t>   </a:t>
            </a:r>
            <a:r>
              <a:rPr lang="ru-RU" dirty="0">
                <a:solidFill>
                  <a:schemeClr val="hlink"/>
                </a:solidFill>
              </a:rPr>
              <a:t>В ЗАВИСИМОСТИ ОТ ФОРМЫ КРИВОЙ ВЫДЕЛЯЮТ ТРИ ТИПА ДОППЛЕРОГРАММ:</a:t>
            </a:r>
          </a:p>
          <a:p>
            <a:pPr algn="ctr" eaLnBrk="1" hangingPunct="1">
              <a:buFont typeface="Wingdings" panose="05000000000000000000" pitchFamily="2" charset="2"/>
              <a:buNone/>
              <a:defRPr/>
            </a:pPr>
            <a:endParaRPr lang="ru-RU" dirty="0">
              <a:solidFill>
                <a:schemeClr val="hlink"/>
              </a:solidFill>
            </a:endParaRPr>
          </a:p>
          <a:p>
            <a:pPr algn="ctr" eaLnBrk="1" hangingPunct="1">
              <a:buFont typeface="Wingdings" panose="05000000000000000000" pitchFamily="2" charset="2"/>
              <a:buNone/>
              <a:defRPr/>
            </a:pPr>
            <a:r>
              <a:rPr lang="ru-RU" b="1" dirty="0" smtClean="0">
                <a:solidFill>
                  <a:srgbClr val="FF0000"/>
                </a:solidFill>
              </a:rPr>
              <a:t>МОНОФАЗНАЯ;</a:t>
            </a:r>
          </a:p>
          <a:p>
            <a:pPr algn="ctr" eaLnBrk="1" hangingPunct="1">
              <a:buFont typeface="Wingdings" panose="05000000000000000000" pitchFamily="2" charset="2"/>
              <a:buNone/>
              <a:defRPr/>
            </a:pPr>
            <a:endParaRPr lang="ru-RU" b="1" dirty="0" smtClean="0">
              <a:solidFill>
                <a:srgbClr val="FF0000"/>
              </a:solidFill>
            </a:endParaRPr>
          </a:p>
          <a:p>
            <a:pPr algn="ctr" eaLnBrk="1" hangingPunct="1">
              <a:buFont typeface="Wingdings" panose="05000000000000000000" pitchFamily="2" charset="2"/>
              <a:buNone/>
              <a:defRPr/>
            </a:pPr>
            <a:r>
              <a:rPr lang="ru-RU" b="1" dirty="0" smtClean="0">
                <a:solidFill>
                  <a:srgbClr val="FF0000"/>
                </a:solidFill>
              </a:rPr>
              <a:t> ДВУХФАЗНАЯ (БИФАЗНАЯ);</a:t>
            </a:r>
          </a:p>
          <a:p>
            <a:pPr algn="ctr" eaLnBrk="1" hangingPunct="1">
              <a:buFont typeface="Wingdings" panose="05000000000000000000" pitchFamily="2" charset="2"/>
              <a:buNone/>
              <a:defRPr/>
            </a:pPr>
            <a:endParaRPr lang="ru-RU" b="1" dirty="0" smtClean="0">
              <a:solidFill>
                <a:srgbClr val="FF0000"/>
              </a:solidFill>
            </a:endParaRPr>
          </a:p>
          <a:p>
            <a:pPr algn="ctr" eaLnBrk="1" hangingPunct="1">
              <a:buFont typeface="Wingdings" panose="05000000000000000000" pitchFamily="2" charset="2"/>
              <a:buNone/>
              <a:defRPr/>
            </a:pPr>
            <a:r>
              <a:rPr lang="ru-RU" b="1" dirty="0" smtClean="0">
                <a:solidFill>
                  <a:srgbClr val="FF0000"/>
                </a:solidFill>
              </a:rPr>
              <a:t>ТРЕХФАЗНАЯ.</a:t>
            </a:r>
          </a:p>
          <a:p>
            <a:pPr algn="ctr" eaLnBrk="1" hangingPunct="1">
              <a:buFont typeface="Wingdings" panose="05000000000000000000" pitchFamily="2" charset="2"/>
              <a:buNone/>
              <a:defRPr/>
            </a:pPr>
            <a:endParaRPr lang="ru-RU" b="1" dirty="0" smtClean="0">
              <a:solidFill>
                <a:schemeClr val="hlink"/>
              </a:solidFill>
            </a:endParaRPr>
          </a:p>
        </p:txBody>
      </p:sp>
    </p:spTree>
    <p:extLst>
      <p:ext uri="{BB962C8B-B14F-4D97-AF65-F5344CB8AC3E}">
        <p14:creationId xmlns:p14="http://schemas.microsoft.com/office/powerpoint/2010/main" val="1967068595"/>
      </p:ext>
    </p:extLst>
  </p:cSld>
  <p:clrMapOvr>
    <a:masterClrMapping/>
  </p:clrMapOvr>
  <p:transition>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pPr eaLnBrk="1" hangingPunct="1">
              <a:defRPr/>
            </a:pPr>
            <a:r>
              <a:rPr lang="ru-RU" dirty="0" smtClean="0">
                <a:solidFill>
                  <a:schemeClr val="hlink"/>
                </a:solidFill>
              </a:rPr>
              <a:t>МОНОФАЗНАЯ </a:t>
            </a:r>
            <a:r>
              <a:rPr lang="ru-RU" sz="3200" dirty="0">
                <a:solidFill>
                  <a:schemeClr val="hlink"/>
                </a:solidFill>
              </a:rPr>
              <a:t>КРИВАЯ</a:t>
            </a:r>
          </a:p>
        </p:txBody>
      </p:sp>
      <p:pic>
        <p:nvPicPr>
          <p:cNvPr id="51203" name="Picture 4" descr="mso2998A"/>
          <p:cNvPicPr>
            <a:picLocks noGrp="1" noChangeAspect="1" noChangeArrowheads="1"/>
          </p:cNvPicPr>
          <p:nvPr>
            <p:ph sz="quarter" idx="13"/>
          </p:nvPr>
        </p:nvPicPr>
        <p:blipFill>
          <a:blip r:embed="rId2">
            <a:lum bright="-24000"/>
            <a:extLst>
              <a:ext uri="{28A0092B-C50C-407E-A947-70E740481C1C}">
                <a14:useLocalDpi xmlns:a14="http://schemas.microsoft.com/office/drawing/2010/main" val="0"/>
              </a:ext>
            </a:extLst>
          </a:blip>
          <a:srcRect l="36397" t="77496" r="38049" b="3893"/>
          <a:stretch>
            <a:fillRect/>
          </a:stretch>
        </p:blipFill>
        <p:spPr>
          <a:xfrm>
            <a:off x="1703388" y="1916113"/>
            <a:ext cx="4178300" cy="3255962"/>
          </a:xfrm>
          <a:noFill/>
          <a:extLst>
            <a:ext uri="{909E8E84-426E-40DD-AFC4-6F175D3DCCD1}">
              <a14:hiddenFill xmlns:a14="http://schemas.microsoft.com/office/drawing/2010/main">
                <a:solidFill>
                  <a:srgbClr val="FFFFFF"/>
                </a:solidFill>
              </a14:hiddenFill>
            </a:ext>
          </a:extLst>
        </p:spPr>
      </p:pic>
      <p:sp>
        <p:nvSpPr>
          <p:cNvPr id="51204" name="Text Box 5"/>
          <p:cNvSpPr txBox="1">
            <a:spLocks noChangeArrowheads="1"/>
          </p:cNvSpPr>
          <p:nvPr/>
        </p:nvSpPr>
        <p:spPr bwMode="auto">
          <a:xfrm>
            <a:off x="6024564" y="2214564"/>
            <a:ext cx="43211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b="1" u="sng">
                <a:solidFill>
                  <a:schemeClr val="hlink"/>
                </a:solidFill>
              </a:rPr>
              <a:t>ОПРЕДЕЛЯЮТСЯ</a:t>
            </a:r>
            <a:r>
              <a:rPr lang="ru-RU" altLang="ru-RU" sz="1800">
                <a:solidFill>
                  <a:schemeClr val="hlink"/>
                </a:solidFill>
              </a:rPr>
              <a:t>: </a:t>
            </a:r>
          </a:p>
          <a:p>
            <a:pPr eaLnBrk="1" hangingPunct="1">
              <a:spcBef>
                <a:spcPct val="50000"/>
              </a:spcBef>
              <a:buClrTx/>
              <a:buSzTx/>
              <a:buFontTx/>
              <a:buNone/>
            </a:pPr>
            <a:r>
              <a:rPr lang="ru-RU" altLang="ru-RU" sz="1800">
                <a:solidFill>
                  <a:schemeClr val="hlink"/>
                </a:solidFill>
              </a:rPr>
              <a:t>1 -  ПИКОВАЯ СИСТОЛИЧЕСКАЯ</a:t>
            </a:r>
          </a:p>
          <a:p>
            <a:pPr eaLnBrk="1" hangingPunct="1">
              <a:spcBef>
                <a:spcPct val="50000"/>
              </a:spcBef>
              <a:buClrTx/>
              <a:buSzTx/>
              <a:buFontTx/>
              <a:buNone/>
            </a:pPr>
            <a:r>
              <a:rPr lang="ru-RU" altLang="ru-RU" sz="1800">
                <a:solidFill>
                  <a:schemeClr val="hlink"/>
                </a:solidFill>
              </a:rPr>
              <a:t>2 - КОНЕЧНАЯ ДИАСТОЛИЧЕСКАЯ СКОРОСТИ.</a:t>
            </a:r>
          </a:p>
          <a:p>
            <a:pPr eaLnBrk="1" hangingPunct="1">
              <a:spcBef>
                <a:spcPct val="50000"/>
              </a:spcBef>
              <a:buClrTx/>
              <a:buSzTx/>
              <a:buFontTx/>
              <a:buNone/>
            </a:pPr>
            <a:endParaRPr lang="ru-RU" altLang="ru-RU" sz="1800">
              <a:solidFill>
                <a:schemeClr val="hlink"/>
              </a:solidFill>
            </a:endParaRPr>
          </a:p>
          <a:p>
            <a:pPr eaLnBrk="1" hangingPunct="1">
              <a:spcBef>
                <a:spcPct val="50000"/>
              </a:spcBef>
              <a:buClrTx/>
              <a:buSzTx/>
              <a:buFontTx/>
              <a:buNone/>
            </a:pPr>
            <a:r>
              <a:rPr lang="ru-RU" altLang="ru-RU" sz="1800">
                <a:solidFill>
                  <a:schemeClr val="hlink"/>
                </a:solidFill>
              </a:rPr>
              <a:t>МОНОФАЗНАЯ КРИВАЯ ХАРАКТЕРНА ДЛЯ АРТЕРИЙ С НИЗКИМ СОСУДИСТЫМ СОПРОТИВЛЕНИЕМ.</a:t>
            </a:r>
          </a:p>
        </p:txBody>
      </p:sp>
      <p:sp>
        <p:nvSpPr>
          <p:cNvPr id="51205" name="Text Box 6"/>
          <p:cNvSpPr txBox="1">
            <a:spLocks noChangeArrowheads="1"/>
          </p:cNvSpPr>
          <p:nvPr/>
        </p:nvSpPr>
        <p:spPr bwMode="auto">
          <a:xfrm>
            <a:off x="4079875" y="4005263"/>
            <a:ext cx="292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1</a:t>
            </a:r>
          </a:p>
        </p:txBody>
      </p:sp>
      <p:sp>
        <p:nvSpPr>
          <p:cNvPr id="51206" name="Text Box 7"/>
          <p:cNvSpPr txBox="1">
            <a:spLocks noChangeArrowheads="1"/>
          </p:cNvSpPr>
          <p:nvPr/>
        </p:nvSpPr>
        <p:spPr bwMode="auto">
          <a:xfrm>
            <a:off x="4800600" y="4076701"/>
            <a:ext cx="29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2</a:t>
            </a:r>
          </a:p>
        </p:txBody>
      </p:sp>
      <p:sp>
        <p:nvSpPr>
          <p:cNvPr id="51207" name="Line 8"/>
          <p:cNvSpPr>
            <a:spLocks noChangeShapeType="1"/>
          </p:cNvSpPr>
          <p:nvPr/>
        </p:nvSpPr>
        <p:spPr bwMode="auto">
          <a:xfrm>
            <a:off x="4079875" y="4005264"/>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208" name="Line 9"/>
          <p:cNvSpPr>
            <a:spLocks noChangeShapeType="1"/>
          </p:cNvSpPr>
          <p:nvPr/>
        </p:nvSpPr>
        <p:spPr bwMode="auto">
          <a:xfrm>
            <a:off x="4943475" y="4508500"/>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 name="TextBox 8"/>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973229913"/>
      </p:ext>
    </p:extLst>
  </p:cSld>
  <p:clrMapOvr>
    <a:masterClrMapping/>
  </p:clrMapOvr>
  <p:transition>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685801" y="167249"/>
            <a:ext cx="10396882" cy="1151965"/>
          </a:xfrm>
        </p:spPr>
        <p:txBody>
          <a:bodyPr/>
          <a:lstStyle/>
          <a:p>
            <a:pPr eaLnBrk="1" hangingPunct="1">
              <a:defRPr/>
            </a:pPr>
            <a:r>
              <a:rPr lang="ru-RU" sz="3200" dirty="0" smtClean="0">
                <a:solidFill>
                  <a:schemeClr val="hlink"/>
                </a:solidFill>
              </a:rPr>
              <a:t>ДВУХФАЗНАЯ </a:t>
            </a:r>
            <a:r>
              <a:rPr lang="ru-RU" sz="3200" dirty="0">
                <a:solidFill>
                  <a:schemeClr val="hlink"/>
                </a:solidFill>
              </a:rPr>
              <a:t>КРИВАЯ</a:t>
            </a:r>
          </a:p>
        </p:txBody>
      </p:sp>
      <p:pic>
        <p:nvPicPr>
          <p:cNvPr id="52227" name="Picture 4" descr="mso2998A"/>
          <p:cNvPicPr>
            <a:picLocks noGrp="1" noChangeAspect="1" noChangeArrowheads="1"/>
          </p:cNvPicPr>
          <p:nvPr>
            <p:ph sz="quarter" idx="13"/>
          </p:nvPr>
        </p:nvPicPr>
        <p:blipFill>
          <a:blip r:embed="rId2">
            <a:lum bright="-18000"/>
            <a:extLst>
              <a:ext uri="{28A0092B-C50C-407E-A947-70E740481C1C}">
                <a14:useLocalDpi xmlns:a14="http://schemas.microsoft.com/office/drawing/2010/main" val="0"/>
              </a:ext>
            </a:extLst>
          </a:blip>
          <a:srcRect l="36397" t="5026" r="38049" b="75835"/>
          <a:stretch>
            <a:fillRect/>
          </a:stretch>
        </p:blipFill>
        <p:spPr>
          <a:xfrm>
            <a:off x="1703388" y="1484313"/>
            <a:ext cx="4635500" cy="4260850"/>
          </a:xfrm>
          <a:noFill/>
          <a:extLst>
            <a:ext uri="{909E8E84-426E-40DD-AFC4-6F175D3DCCD1}">
              <a14:hiddenFill xmlns:a14="http://schemas.microsoft.com/office/drawing/2010/main">
                <a:solidFill>
                  <a:srgbClr val="FFFFFF"/>
                </a:solidFill>
              </a14:hiddenFill>
            </a:ext>
          </a:extLst>
        </p:spPr>
      </p:pic>
      <p:sp>
        <p:nvSpPr>
          <p:cNvPr id="52228" name="Text Box 5"/>
          <p:cNvSpPr txBox="1">
            <a:spLocks noChangeArrowheads="1"/>
          </p:cNvSpPr>
          <p:nvPr/>
        </p:nvSpPr>
        <p:spPr bwMode="auto">
          <a:xfrm>
            <a:off x="6527801" y="1906588"/>
            <a:ext cx="396081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solidFill>
                  <a:schemeClr val="hlink"/>
                </a:solidFill>
              </a:rPr>
              <a:t>НА ДИАСТОЛИТЧЕСКОЙ ЧАСТИ КРИВОЙ ОПРЕДЕЛЯЕТСЯ ИНЦИЗУРА (ДИКРОТИЧЕСКАЯ ВЫРЕЗКА).</a:t>
            </a:r>
          </a:p>
          <a:p>
            <a:pPr eaLnBrk="1" hangingPunct="1">
              <a:spcBef>
                <a:spcPct val="50000"/>
              </a:spcBef>
              <a:buClrTx/>
              <a:buSzTx/>
              <a:buFontTx/>
              <a:buNone/>
            </a:pPr>
            <a:endParaRPr lang="ru-RU" altLang="ru-RU" sz="1800">
              <a:solidFill>
                <a:schemeClr val="hlink"/>
              </a:solidFill>
            </a:endParaRPr>
          </a:p>
          <a:p>
            <a:pPr eaLnBrk="1" hangingPunct="1">
              <a:spcBef>
                <a:spcPct val="50000"/>
              </a:spcBef>
              <a:buClrTx/>
              <a:buSzTx/>
              <a:buFontTx/>
              <a:buNone/>
            </a:pPr>
            <a:r>
              <a:rPr lang="ru-RU" altLang="ru-RU" sz="1800">
                <a:solidFill>
                  <a:schemeClr val="hlink"/>
                </a:solidFill>
              </a:rPr>
              <a:t>ХАРАКТЕРНА ДЛЯ СОСУДОВ С БОЛЕЕ ВЫСОКИМ СОСУДИСТЫМ СОПРОТИВЛЕНИЕМ.</a:t>
            </a:r>
          </a:p>
        </p:txBody>
      </p:sp>
      <p:sp>
        <p:nvSpPr>
          <p:cNvPr id="52229" name="Text Box 6"/>
          <p:cNvSpPr txBox="1">
            <a:spLocks noChangeArrowheads="1"/>
          </p:cNvSpPr>
          <p:nvPr/>
        </p:nvSpPr>
        <p:spPr bwMode="auto">
          <a:xfrm>
            <a:off x="5087938" y="4437063"/>
            <a:ext cx="292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a:t>1</a:t>
            </a:r>
          </a:p>
        </p:txBody>
      </p:sp>
      <p:sp>
        <p:nvSpPr>
          <p:cNvPr id="52230" name="Line 7"/>
          <p:cNvSpPr>
            <a:spLocks noChangeShapeType="1"/>
          </p:cNvSpPr>
          <p:nvPr/>
        </p:nvSpPr>
        <p:spPr bwMode="auto">
          <a:xfrm flipH="1">
            <a:off x="5087939" y="4797426"/>
            <a:ext cx="71437"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 name="TextBox 6"/>
          <p:cNvSpPr txBox="1"/>
          <p:nvPr/>
        </p:nvSpPr>
        <p:spPr>
          <a:xfrm>
            <a:off x="9369262" y="590956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58698853"/>
      </p:ext>
    </p:extLst>
  </p:cSld>
  <p:clrMapOvr>
    <a:masterClrMapping/>
  </p:clrMapOvr>
  <p:transition>
    <p:pull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372292" y="76200"/>
            <a:ext cx="10396882" cy="1151965"/>
          </a:xfrm>
        </p:spPr>
        <p:txBody>
          <a:bodyPr>
            <a:normAutofit/>
          </a:bodyPr>
          <a:lstStyle/>
          <a:p>
            <a:pPr eaLnBrk="1" hangingPunct="1">
              <a:defRPr/>
            </a:pPr>
            <a:r>
              <a:rPr lang="ru-RU" sz="2800" dirty="0" smtClean="0">
                <a:solidFill>
                  <a:schemeClr val="hlink"/>
                </a:solidFill>
              </a:rPr>
              <a:t>ТРЕХФАЗНАЯ </a:t>
            </a:r>
            <a:r>
              <a:rPr lang="ru-RU" sz="2800" dirty="0">
                <a:solidFill>
                  <a:schemeClr val="hlink"/>
                </a:solidFill>
              </a:rPr>
              <a:t>КРИВАЯ</a:t>
            </a:r>
          </a:p>
        </p:txBody>
      </p:sp>
      <p:pic>
        <p:nvPicPr>
          <p:cNvPr id="53251" name="Picture 4" descr="mso2998A"/>
          <p:cNvPicPr>
            <a:picLocks noGrp="1" noChangeAspect="1" noChangeArrowheads="1"/>
          </p:cNvPicPr>
          <p:nvPr>
            <p:ph sz="quarter" idx="13"/>
          </p:nvPr>
        </p:nvPicPr>
        <p:blipFill>
          <a:blip r:embed="rId2">
            <a:lum bright="-18000"/>
            <a:extLst>
              <a:ext uri="{28A0092B-C50C-407E-A947-70E740481C1C}">
                <a14:useLocalDpi xmlns:a14="http://schemas.microsoft.com/office/drawing/2010/main" val="0"/>
              </a:ext>
            </a:extLst>
          </a:blip>
          <a:srcRect l="2362" t="4820" r="69707" b="75598"/>
          <a:stretch>
            <a:fillRect/>
          </a:stretch>
        </p:blipFill>
        <p:spPr>
          <a:xfrm>
            <a:off x="1703389" y="1484313"/>
            <a:ext cx="4897437" cy="3960812"/>
          </a:xfrm>
          <a:noFill/>
          <a:extLst>
            <a:ext uri="{909E8E84-426E-40DD-AFC4-6F175D3DCCD1}">
              <a14:hiddenFill xmlns:a14="http://schemas.microsoft.com/office/drawing/2010/main">
                <a:solidFill>
                  <a:srgbClr val="FFFFFF"/>
                </a:solidFill>
              </a14:hiddenFill>
            </a:ext>
          </a:extLst>
        </p:spPr>
      </p:pic>
      <p:sp>
        <p:nvSpPr>
          <p:cNvPr id="53252" name="Text Box 5"/>
          <p:cNvSpPr txBox="1">
            <a:spLocks noChangeArrowheads="1"/>
          </p:cNvSpPr>
          <p:nvPr/>
        </p:nvSpPr>
        <p:spPr bwMode="auto">
          <a:xfrm>
            <a:off x="6743700" y="1617664"/>
            <a:ext cx="39243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solidFill>
                  <a:schemeClr val="hlink"/>
                </a:solidFill>
              </a:rPr>
              <a:t>НА ДОППЛЕРОГРАММЕ РЕГИСТРИРУЕТСЯ ЭПИЗОД ОБРАТНОГО КРОВОТОКА В НАЧАЛЕ ДИАСТОЛЫ – ДИАСТОЛИЧЕСКИЙ ВОЗВРАТ ИЛИ РАННЯЯ ДИАСТОЛА.</a:t>
            </a:r>
          </a:p>
          <a:p>
            <a:pPr eaLnBrk="1" hangingPunct="1">
              <a:spcBef>
                <a:spcPct val="50000"/>
              </a:spcBef>
              <a:buClrTx/>
              <a:buSzTx/>
              <a:buFontTx/>
              <a:buNone/>
            </a:pPr>
            <a:endParaRPr lang="ru-RU" altLang="ru-RU" sz="1800">
              <a:solidFill>
                <a:schemeClr val="hlink"/>
              </a:solidFill>
            </a:endParaRPr>
          </a:p>
          <a:p>
            <a:pPr eaLnBrk="1" hangingPunct="1">
              <a:spcBef>
                <a:spcPct val="50000"/>
              </a:spcBef>
              <a:buClrTx/>
              <a:buSzTx/>
              <a:buFontTx/>
              <a:buNone/>
            </a:pPr>
            <a:r>
              <a:rPr lang="ru-RU" altLang="ru-RU" sz="1800">
                <a:solidFill>
                  <a:schemeClr val="hlink"/>
                </a:solidFill>
              </a:rPr>
              <a:t>ХАРАКТЕРНА ДЛЯ СОСУДОВ С ВЫСОКИМ СОСУДИСТЫМ СОПРОТИВЛЕНИЕМ.</a:t>
            </a:r>
          </a:p>
        </p:txBody>
      </p:sp>
      <p:sp>
        <p:nvSpPr>
          <p:cNvPr id="5" name="TextBox 4"/>
          <p:cNvSpPr txBox="1"/>
          <p:nvPr/>
        </p:nvSpPr>
        <p:spPr>
          <a:xfrm>
            <a:off x="9548648" y="5831192"/>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339230384"/>
      </p:ext>
    </p:extLst>
  </p:cSld>
  <p:clrMapOvr>
    <a:masterClrMapping/>
  </p:clrMapOvr>
  <p:transition>
    <p:pull dir="l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2209800" y="228600"/>
            <a:ext cx="7772400" cy="1143000"/>
          </a:xfrm>
        </p:spPr>
        <p:txBody>
          <a:bodyPr/>
          <a:lstStyle/>
          <a:p>
            <a:pPr eaLnBrk="1" hangingPunct="1">
              <a:defRPr/>
            </a:pPr>
            <a:r>
              <a:rPr lang="ru-RU" sz="4000" dirty="0">
                <a:solidFill>
                  <a:srgbClr val="FF0000"/>
                </a:solidFill>
                <a:latin typeface="Arial" charset="0"/>
              </a:rPr>
              <a:t>АРТЕРИИ</a:t>
            </a:r>
          </a:p>
        </p:txBody>
      </p:sp>
      <p:sp>
        <p:nvSpPr>
          <p:cNvPr id="67587" name="Rectangle 3"/>
          <p:cNvSpPr>
            <a:spLocks noGrp="1" noChangeArrowheads="1"/>
          </p:cNvSpPr>
          <p:nvPr>
            <p:ph sz="quarter" idx="13"/>
          </p:nvPr>
        </p:nvSpPr>
        <p:spPr>
          <a:xfrm>
            <a:off x="1851026" y="1800225"/>
            <a:ext cx="4244975" cy="4724400"/>
          </a:xfrm>
        </p:spPr>
        <p:txBody>
          <a:bodyPr/>
          <a:lstStyle/>
          <a:p>
            <a:pPr algn="ctr" eaLnBrk="1" hangingPunct="1">
              <a:lnSpc>
                <a:spcPct val="90000"/>
              </a:lnSpc>
              <a:buFont typeface="Wingdings" panose="05000000000000000000" pitchFamily="2" charset="2"/>
              <a:buNone/>
              <a:defRPr/>
            </a:pPr>
            <a:r>
              <a:rPr lang="ru-RU" i="1" dirty="0" smtClean="0">
                <a:solidFill>
                  <a:schemeClr val="tx2"/>
                </a:solidFill>
                <a:latin typeface="Arial" charset="0"/>
              </a:rPr>
              <a:t>Высокое периферическое сопротивление</a:t>
            </a:r>
          </a:p>
          <a:p>
            <a:pPr eaLnBrk="1" hangingPunct="1">
              <a:lnSpc>
                <a:spcPct val="90000"/>
              </a:lnSpc>
              <a:defRPr/>
            </a:pPr>
            <a:r>
              <a:rPr lang="ru-RU" dirty="0" smtClean="0">
                <a:solidFill>
                  <a:srgbClr val="FF0000"/>
                </a:solidFill>
                <a:latin typeface="Arial" charset="0"/>
              </a:rPr>
              <a:t>Аорта</a:t>
            </a:r>
          </a:p>
          <a:p>
            <a:pPr eaLnBrk="1" hangingPunct="1">
              <a:lnSpc>
                <a:spcPct val="90000"/>
              </a:lnSpc>
              <a:defRPr/>
            </a:pPr>
            <a:r>
              <a:rPr lang="ru-RU" dirty="0" smtClean="0">
                <a:solidFill>
                  <a:srgbClr val="FF0000"/>
                </a:solidFill>
                <a:latin typeface="Arial" charset="0"/>
              </a:rPr>
              <a:t>Артерии верхних и</a:t>
            </a:r>
          </a:p>
          <a:p>
            <a:pPr eaLnBrk="1" hangingPunct="1">
              <a:lnSpc>
                <a:spcPct val="90000"/>
              </a:lnSpc>
              <a:buFont typeface="Wingdings" panose="05000000000000000000" pitchFamily="2" charset="2"/>
              <a:buNone/>
              <a:defRPr/>
            </a:pPr>
            <a:r>
              <a:rPr lang="ru-RU" dirty="0" smtClean="0">
                <a:solidFill>
                  <a:srgbClr val="FF0000"/>
                </a:solidFill>
                <a:latin typeface="Arial" charset="0"/>
              </a:rPr>
              <a:t>нижних конечностей</a:t>
            </a:r>
          </a:p>
          <a:p>
            <a:pPr eaLnBrk="1" hangingPunct="1">
              <a:lnSpc>
                <a:spcPct val="90000"/>
              </a:lnSpc>
              <a:defRPr/>
            </a:pPr>
            <a:r>
              <a:rPr lang="ru-RU" dirty="0" smtClean="0">
                <a:solidFill>
                  <a:srgbClr val="FF0000"/>
                </a:solidFill>
                <a:latin typeface="Arial" charset="0"/>
              </a:rPr>
              <a:t>Верхняя, нижняя</a:t>
            </a:r>
          </a:p>
          <a:p>
            <a:pPr eaLnBrk="1" hangingPunct="1">
              <a:lnSpc>
                <a:spcPct val="90000"/>
              </a:lnSpc>
              <a:buFont typeface="Wingdings" panose="05000000000000000000" pitchFamily="2" charset="2"/>
              <a:buNone/>
              <a:defRPr/>
            </a:pPr>
            <a:r>
              <a:rPr lang="ru-RU" dirty="0" smtClean="0">
                <a:solidFill>
                  <a:srgbClr val="FF0000"/>
                </a:solidFill>
                <a:latin typeface="Arial" charset="0"/>
              </a:rPr>
              <a:t>брыжеечная артерии</a:t>
            </a:r>
          </a:p>
          <a:p>
            <a:pPr eaLnBrk="1" hangingPunct="1">
              <a:lnSpc>
                <a:spcPct val="90000"/>
              </a:lnSpc>
              <a:defRPr/>
            </a:pPr>
            <a:endParaRPr lang="ru-RU" dirty="0" smtClean="0">
              <a:solidFill>
                <a:srgbClr val="FF0000"/>
              </a:solidFill>
              <a:latin typeface="Arial" charset="0"/>
            </a:endParaRPr>
          </a:p>
          <a:p>
            <a:pPr eaLnBrk="1" hangingPunct="1">
              <a:lnSpc>
                <a:spcPct val="90000"/>
              </a:lnSpc>
              <a:defRPr/>
            </a:pPr>
            <a:endParaRPr lang="ru-RU" dirty="0" smtClean="0">
              <a:solidFill>
                <a:srgbClr val="FF0000"/>
              </a:solidFill>
              <a:latin typeface="Arial" charset="0"/>
            </a:endParaRPr>
          </a:p>
        </p:txBody>
      </p:sp>
      <p:sp>
        <p:nvSpPr>
          <p:cNvPr id="67588" name="Rectangle 4"/>
          <p:cNvSpPr>
            <a:spLocks noGrp="1" noChangeArrowheads="1"/>
          </p:cNvSpPr>
          <p:nvPr>
            <p:ph sz="quarter" idx="14"/>
          </p:nvPr>
        </p:nvSpPr>
        <p:spPr>
          <a:xfrm>
            <a:off x="6389688" y="1728788"/>
            <a:ext cx="3810000" cy="4724400"/>
          </a:xfrm>
        </p:spPr>
        <p:txBody>
          <a:bodyPr/>
          <a:lstStyle/>
          <a:p>
            <a:pPr algn="ctr" eaLnBrk="1" hangingPunct="1">
              <a:lnSpc>
                <a:spcPct val="90000"/>
              </a:lnSpc>
              <a:buFont typeface="Wingdings" panose="05000000000000000000" pitchFamily="2" charset="2"/>
              <a:buNone/>
              <a:defRPr/>
            </a:pPr>
            <a:r>
              <a:rPr lang="ru-RU" i="1" dirty="0" smtClean="0">
                <a:solidFill>
                  <a:schemeClr val="tx2"/>
                </a:solidFill>
                <a:latin typeface="Arial" charset="0"/>
              </a:rPr>
              <a:t>Низкое периферическое сопротивление</a:t>
            </a:r>
          </a:p>
          <a:p>
            <a:pPr eaLnBrk="1" hangingPunct="1">
              <a:lnSpc>
                <a:spcPct val="90000"/>
              </a:lnSpc>
              <a:defRPr/>
            </a:pPr>
            <a:r>
              <a:rPr lang="ru-RU" dirty="0" smtClean="0">
                <a:solidFill>
                  <a:srgbClr val="FF0000"/>
                </a:solidFill>
                <a:latin typeface="Arial" charset="0"/>
              </a:rPr>
              <a:t>Внутренние сонные артерии</a:t>
            </a:r>
          </a:p>
          <a:p>
            <a:pPr eaLnBrk="1" hangingPunct="1">
              <a:lnSpc>
                <a:spcPct val="90000"/>
              </a:lnSpc>
              <a:defRPr/>
            </a:pPr>
            <a:r>
              <a:rPr lang="ru-RU" dirty="0" smtClean="0">
                <a:solidFill>
                  <a:srgbClr val="FF0000"/>
                </a:solidFill>
                <a:latin typeface="Arial" charset="0"/>
              </a:rPr>
              <a:t>Позвоночные</a:t>
            </a:r>
          </a:p>
          <a:p>
            <a:pPr eaLnBrk="1" hangingPunct="1">
              <a:lnSpc>
                <a:spcPct val="90000"/>
              </a:lnSpc>
              <a:defRPr/>
            </a:pPr>
            <a:r>
              <a:rPr lang="ru-RU" dirty="0" smtClean="0">
                <a:solidFill>
                  <a:srgbClr val="FF0000"/>
                </a:solidFill>
                <a:latin typeface="Arial" charset="0"/>
              </a:rPr>
              <a:t>Почечные</a:t>
            </a:r>
          </a:p>
          <a:p>
            <a:pPr eaLnBrk="1" hangingPunct="1">
              <a:lnSpc>
                <a:spcPct val="90000"/>
              </a:lnSpc>
              <a:defRPr/>
            </a:pPr>
            <a:r>
              <a:rPr lang="ru-RU" dirty="0" smtClean="0">
                <a:solidFill>
                  <a:srgbClr val="FF0000"/>
                </a:solidFill>
                <a:latin typeface="Arial" charset="0"/>
              </a:rPr>
              <a:t>Чревный ствол и его ветви</a:t>
            </a:r>
          </a:p>
          <a:p>
            <a:pPr eaLnBrk="1" hangingPunct="1">
              <a:lnSpc>
                <a:spcPct val="90000"/>
              </a:lnSpc>
              <a:defRPr/>
            </a:pPr>
            <a:r>
              <a:rPr lang="ru-RU" dirty="0" smtClean="0">
                <a:solidFill>
                  <a:srgbClr val="FF0000"/>
                </a:solidFill>
                <a:latin typeface="Arial" charset="0"/>
              </a:rPr>
              <a:t>Мозговые сосуды</a:t>
            </a:r>
          </a:p>
        </p:txBody>
      </p:sp>
    </p:spTree>
    <p:extLst>
      <p:ext uri="{BB962C8B-B14F-4D97-AF65-F5344CB8AC3E}">
        <p14:creationId xmlns:p14="http://schemas.microsoft.com/office/powerpoint/2010/main" val="269096144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pPr eaLnBrk="1" hangingPunct="1">
              <a:defRPr/>
            </a:pPr>
            <a:r>
              <a:rPr lang="ru-RU" sz="3200" dirty="0">
                <a:solidFill>
                  <a:srgbClr val="FF0000"/>
                </a:solidFill>
              </a:rPr>
              <a:t>КОЛИЧЕСТВЕННЫЕ ПАРАМЕТРЫ КРОВОТОКА.</a:t>
            </a:r>
          </a:p>
        </p:txBody>
      </p:sp>
      <p:sp>
        <p:nvSpPr>
          <p:cNvPr id="44035" name="Rectangle 3"/>
          <p:cNvSpPr>
            <a:spLocks noGrp="1" noChangeArrowheads="1"/>
          </p:cNvSpPr>
          <p:nvPr>
            <p:ph sz="quarter" idx="13"/>
          </p:nvPr>
        </p:nvSpPr>
        <p:spPr>
          <a:xfrm>
            <a:off x="2232026" y="1557338"/>
            <a:ext cx="8435975" cy="4525962"/>
          </a:xfrm>
        </p:spPr>
        <p:txBody>
          <a:bodyPr/>
          <a:lstStyle/>
          <a:p>
            <a:pPr eaLnBrk="1" hangingPunct="1">
              <a:defRPr/>
            </a:pPr>
            <a:r>
              <a:rPr lang="ru-RU" dirty="0">
                <a:solidFill>
                  <a:schemeClr val="hlink"/>
                </a:solidFill>
              </a:rPr>
              <a:t>1 – ПИКОВАЯ СИСТОЛИЧЕСКАЯ СКОРОСТЬ. </a:t>
            </a:r>
          </a:p>
          <a:p>
            <a:pPr eaLnBrk="1" hangingPunct="1">
              <a:defRPr/>
            </a:pPr>
            <a:endParaRPr lang="ru-RU" dirty="0">
              <a:solidFill>
                <a:schemeClr val="hlink"/>
              </a:solidFill>
            </a:endParaRPr>
          </a:p>
          <a:p>
            <a:pPr eaLnBrk="1" hangingPunct="1">
              <a:defRPr/>
            </a:pPr>
            <a:r>
              <a:rPr lang="ru-RU" dirty="0">
                <a:solidFill>
                  <a:schemeClr val="hlink"/>
                </a:solidFill>
              </a:rPr>
              <a:t>2 – КОНЕЧНАЯ ДИАСТОЛИЧЕСКАЯ СКОРОСТЬ.</a:t>
            </a:r>
          </a:p>
          <a:p>
            <a:pPr eaLnBrk="1" hangingPunct="1">
              <a:defRPr/>
            </a:pPr>
            <a:endParaRPr lang="ru-RU" dirty="0">
              <a:solidFill>
                <a:schemeClr val="hlink"/>
              </a:solidFill>
            </a:endParaRPr>
          </a:p>
          <a:p>
            <a:pPr eaLnBrk="1" hangingPunct="1">
              <a:defRPr/>
            </a:pPr>
            <a:r>
              <a:rPr lang="ru-RU" dirty="0">
                <a:solidFill>
                  <a:schemeClr val="hlink"/>
                </a:solidFill>
              </a:rPr>
              <a:t>3 – ИНДЕКС ПЕРИФЕРИЧЕСКОГО СОПРОТИВЛЕНИЯ (</a:t>
            </a:r>
            <a:r>
              <a:rPr lang="en-US" dirty="0" err="1">
                <a:solidFill>
                  <a:schemeClr val="hlink"/>
                </a:solidFill>
              </a:rPr>
              <a:t>Pourcelot</a:t>
            </a:r>
            <a:r>
              <a:rPr lang="ru-RU" dirty="0">
                <a:solidFill>
                  <a:schemeClr val="hlink"/>
                </a:solidFill>
              </a:rPr>
              <a:t>).</a:t>
            </a:r>
          </a:p>
          <a:p>
            <a:pPr eaLnBrk="1" hangingPunct="1">
              <a:defRPr/>
            </a:pPr>
            <a:endParaRPr lang="ru-RU" dirty="0">
              <a:solidFill>
                <a:schemeClr val="hlink"/>
              </a:solidFill>
            </a:endParaRPr>
          </a:p>
          <a:p>
            <a:pPr eaLnBrk="1" hangingPunct="1">
              <a:defRPr/>
            </a:pPr>
            <a:r>
              <a:rPr lang="ru-RU" dirty="0">
                <a:solidFill>
                  <a:schemeClr val="hlink"/>
                </a:solidFill>
              </a:rPr>
              <a:t>4 – ПУЛЬСАЦИОННЫЙ ИНДЕКС</a:t>
            </a:r>
            <a:r>
              <a:rPr lang="en-US" dirty="0">
                <a:solidFill>
                  <a:schemeClr val="hlink"/>
                </a:solidFill>
              </a:rPr>
              <a:t> (Gosling)</a:t>
            </a:r>
            <a:r>
              <a:rPr lang="ru-RU" dirty="0">
                <a:solidFill>
                  <a:schemeClr val="hlink"/>
                </a:solidFill>
              </a:rPr>
              <a:t>.</a:t>
            </a:r>
          </a:p>
        </p:txBody>
      </p:sp>
    </p:spTree>
    <p:extLst>
      <p:ext uri="{BB962C8B-B14F-4D97-AF65-F5344CB8AC3E}">
        <p14:creationId xmlns:p14="http://schemas.microsoft.com/office/powerpoint/2010/main" val="3035820995"/>
      </p:ext>
    </p:extLst>
  </p:cSld>
  <p:clrMapOvr>
    <a:masterClrMapping/>
  </p:clrMapOvr>
  <p:transition>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lstStyle/>
          <a:p>
            <a:pPr eaLnBrk="1" hangingPunct="1">
              <a:defRPr/>
            </a:pPr>
            <a:r>
              <a:rPr lang="ru-RU" sz="3200" dirty="0">
                <a:solidFill>
                  <a:schemeClr val="hlink"/>
                </a:solidFill>
              </a:rPr>
              <a:t>КОЛИЧЕСТВЕННЫЕ ПАРАМЕТРЫ КРОВОТОКА</a:t>
            </a:r>
          </a:p>
        </p:txBody>
      </p:sp>
      <p:sp>
        <p:nvSpPr>
          <p:cNvPr id="51203" name="Rectangle 3"/>
          <p:cNvSpPr>
            <a:spLocks noGrp="1" noChangeArrowheads="1"/>
          </p:cNvSpPr>
          <p:nvPr>
            <p:ph sz="quarter" idx="13"/>
          </p:nvPr>
        </p:nvSpPr>
        <p:spPr/>
        <p:txBody>
          <a:bodyPr>
            <a:normAutofit lnSpcReduction="10000"/>
          </a:bodyPr>
          <a:lstStyle/>
          <a:p>
            <a:pPr eaLnBrk="1" hangingPunct="1">
              <a:defRPr/>
            </a:pPr>
            <a:r>
              <a:rPr lang="ru-RU">
                <a:solidFill>
                  <a:schemeClr val="hlink"/>
                </a:solidFill>
              </a:rPr>
              <a:t>5 – усредненная по времени максимальная скорость (ТАМХ);</a:t>
            </a:r>
          </a:p>
          <a:p>
            <a:pPr eaLnBrk="1" hangingPunct="1">
              <a:defRPr/>
            </a:pPr>
            <a:r>
              <a:rPr lang="ru-RU">
                <a:solidFill>
                  <a:schemeClr val="hlink"/>
                </a:solidFill>
              </a:rPr>
              <a:t>6 – усредненная по времени средняя скорость (ТА</a:t>
            </a:r>
            <a:r>
              <a:rPr lang="en-US">
                <a:solidFill>
                  <a:schemeClr val="hlink"/>
                </a:solidFill>
              </a:rPr>
              <a:t>V</a:t>
            </a:r>
            <a:r>
              <a:rPr lang="ru-RU">
                <a:solidFill>
                  <a:schemeClr val="hlink"/>
                </a:solidFill>
              </a:rPr>
              <a:t>);</a:t>
            </a:r>
          </a:p>
          <a:p>
            <a:pPr eaLnBrk="1" hangingPunct="1">
              <a:defRPr/>
            </a:pPr>
            <a:r>
              <a:rPr lang="ru-RU">
                <a:solidFill>
                  <a:schemeClr val="hlink"/>
                </a:solidFill>
              </a:rPr>
              <a:t>7 – индекс спектрального расширения (Стюарта);</a:t>
            </a:r>
          </a:p>
          <a:p>
            <a:pPr eaLnBrk="1" hangingPunct="1">
              <a:defRPr/>
            </a:pPr>
            <a:r>
              <a:rPr lang="ru-RU">
                <a:solidFill>
                  <a:schemeClr val="hlink"/>
                </a:solidFill>
              </a:rPr>
              <a:t>8 – систоло-диастолическое соотношение;</a:t>
            </a:r>
          </a:p>
          <a:p>
            <a:pPr eaLnBrk="1" hangingPunct="1">
              <a:defRPr/>
            </a:pPr>
            <a:r>
              <a:rPr lang="ru-RU">
                <a:solidFill>
                  <a:schemeClr val="hlink"/>
                </a:solidFill>
              </a:rPr>
              <a:t>9 – время ускорения;</a:t>
            </a:r>
          </a:p>
          <a:p>
            <a:pPr eaLnBrk="1" hangingPunct="1">
              <a:defRPr/>
            </a:pPr>
            <a:r>
              <a:rPr lang="ru-RU">
                <a:solidFill>
                  <a:schemeClr val="hlink"/>
                </a:solidFill>
              </a:rPr>
              <a:t>10 – индекс ускорения;</a:t>
            </a:r>
          </a:p>
          <a:p>
            <a:pPr eaLnBrk="1" hangingPunct="1">
              <a:defRPr/>
            </a:pPr>
            <a:r>
              <a:rPr lang="ru-RU">
                <a:solidFill>
                  <a:schemeClr val="hlink"/>
                </a:solidFill>
              </a:rPr>
              <a:t>11 – объемная скорость кровотока.</a:t>
            </a:r>
          </a:p>
        </p:txBody>
      </p:sp>
    </p:spTree>
    <p:extLst>
      <p:ext uri="{BB962C8B-B14F-4D97-AF65-F5344CB8AC3E}">
        <p14:creationId xmlns:p14="http://schemas.microsoft.com/office/powerpoint/2010/main" val="2969889592"/>
      </p:ext>
    </p:extLst>
  </p:cSld>
  <p:clrMapOvr>
    <a:masterClrMapping/>
  </p:clrMapOvr>
  <p:transition>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2063750" y="125413"/>
            <a:ext cx="7772400" cy="1143000"/>
          </a:xfrm>
        </p:spPr>
        <p:txBody>
          <a:bodyPr/>
          <a:lstStyle/>
          <a:p>
            <a:pPr eaLnBrk="1" hangingPunct="1">
              <a:defRPr/>
            </a:pPr>
            <a:r>
              <a:rPr lang="ru-RU" sz="4000" dirty="0">
                <a:solidFill>
                  <a:srgbClr val="FF0000"/>
                </a:solidFill>
              </a:rPr>
              <a:t>Индексы</a:t>
            </a:r>
          </a:p>
        </p:txBody>
      </p:sp>
      <p:sp>
        <p:nvSpPr>
          <p:cNvPr id="58371" name="Rectangle 3"/>
          <p:cNvSpPr>
            <a:spLocks noGrp="1" noChangeArrowheads="1"/>
          </p:cNvSpPr>
          <p:nvPr>
            <p:ph type="body" sz="half" idx="1"/>
          </p:nvPr>
        </p:nvSpPr>
        <p:spPr>
          <a:xfrm>
            <a:off x="6030913" y="908050"/>
            <a:ext cx="3810000" cy="4114800"/>
          </a:xfrm>
        </p:spPr>
        <p:txBody>
          <a:bodyPr/>
          <a:lstStyle/>
          <a:p>
            <a:pPr algn="ctr" eaLnBrk="1" hangingPunct="1">
              <a:buFont typeface="Wingdings" panose="05000000000000000000" pitchFamily="2" charset="2"/>
              <a:buNone/>
              <a:defRPr/>
            </a:pPr>
            <a:endParaRPr lang="ru-RU"/>
          </a:p>
          <a:p>
            <a:pPr algn="ctr" eaLnBrk="1" hangingPunct="1">
              <a:buFont typeface="Wingdings" panose="05000000000000000000" pitchFamily="2" charset="2"/>
              <a:buNone/>
              <a:defRPr/>
            </a:pPr>
            <a:r>
              <a:rPr lang="en-US" b="1" u="sng"/>
              <a:t>S</a:t>
            </a:r>
            <a:r>
              <a:rPr lang="ru-RU" b="1" u="sng"/>
              <a:t> </a:t>
            </a:r>
            <a:r>
              <a:rPr lang="en-US" b="1" u="sng"/>
              <a:t>-</a:t>
            </a:r>
            <a:r>
              <a:rPr lang="ru-RU" b="1" u="sng"/>
              <a:t> </a:t>
            </a:r>
            <a:r>
              <a:rPr lang="en-US" b="1" u="sng"/>
              <a:t>D</a:t>
            </a:r>
          </a:p>
          <a:p>
            <a:pPr algn="ctr" eaLnBrk="1" hangingPunct="1">
              <a:buFont typeface="Wingdings" panose="05000000000000000000" pitchFamily="2" charset="2"/>
              <a:buNone/>
              <a:defRPr/>
            </a:pPr>
            <a:r>
              <a:rPr lang="en-US" b="1"/>
              <a:t> D</a:t>
            </a:r>
            <a:r>
              <a:rPr lang="en-US" b="1" u="sng"/>
              <a:t> </a:t>
            </a:r>
            <a:r>
              <a:rPr lang="ru-RU" b="1"/>
              <a:t> </a:t>
            </a:r>
            <a:endParaRPr lang="en-US" b="1"/>
          </a:p>
          <a:p>
            <a:pPr algn="ctr" eaLnBrk="1" hangingPunct="1">
              <a:buFont typeface="Wingdings" panose="05000000000000000000" pitchFamily="2" charset="2"/>
              <a:buNone/>
              <a:defRPr/>
            </a:pPr>
            <a:endParaRPr lang="en-US" b="1"/>
          </a:p>
          <a:p>
            <a:pPr algn="ctr" eaLnBrk="1" hangingPunct="1">
              <a:buFont typeface="Wingdings" panose="05000000000000000000" pitchFamily="2" charset="2"/>
              <a:buNone/>
              <a:defRPr/>
            </a:pPr>
            <a:r>
              <a:rPr lang="en-US" b="1" u="sng"/>
              <a:t>S</a:t>
            </a:r>
            <a:r>
              <a:rPr lang="ru-RU" b="1" u="sng"/>
              <a:t> </a:t>
            </a:r>
            <a:r>
              <a:rPr lang="en-US" b="1" u="sng"/>
              <a:t>-</a:t>
            </a:r>
            <a:r>
              <a:rPr lang="ru-RU" b="1" u="sng"/>
              <a:t> </a:t>
            </a:r>
            <a:r>
              <a:rPr lang="en-US" b="1" u="sng"/>
              <a:t>D</a:t>
            </a:r>
          </a:p>
          <a:p>
            <a:pPr algn="ctr" eaLnBrk="1" hangingPunct="1">
              <a:buFont typeface="Wingdings" panose="05000000000000000000" pitchFamily="2" charset="2"/>
              <a:buNone/>
              <a:defRPr/>
            </a:pPr>
            <a:r>
              <a:rPr lang="en-US" b="1"/>
              <a:t> Vcp</a:t>
            </a:r>
            <a:r>
              <a:rPr lang="en-US" b="1" u="sng"/>
              <a:t> </a:t>
            </a:r>
            <a:r>
              <a:rPr lang="ru-RU" b="1"/>
              <a:t> </a:t>
            </a:r>
            <a:endParaRPr lang="en-US" b="1"/>
          </a:p>
          <a:p>
            <a:pPr algn="ctr" eaLnBrk="1" hangingPunct="1">
              <a:buFont typeface="Wingdings" panose="05000000000000000000" pitchFamily="2" charset="2"/>
              <a:buNone/>
              <a:defRPr/>
            </a:pPr>
            <a:endParaRPr lang="en-US" b="1"/>
          </a:p>
          <a:p>
            <a:pPr algn="ctr" eaLnBrk="1" hangingPunct="1">
              <a:buFont typeface="Wingdings" panose="05000000000000000000" pitchFamily="2" charset="2"/>
              <a:buNone/>
              <a:defRPr/>
            </a:pPr>
            <a:endParaRPr lang="ru-RU" b="1"/>
          </a:p>
        </p:txBody>
      </p:sp>
      <p:pic>
        <p:nvPicPr>
          <p:cNvPr id="57352" name="Picture 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11867"/>
          <a:stretch>
            <a:fillRect/>
          </a:stretch>
        </p:blipFill>
        <p:spPr>
          <a:xfrm>
            <a:off x="1680482" y="3994587"/>
            <a:ext cx="8243888" cy="2332037"/>
          </a:xfrm>
          <a:noFill/>
          <a:ln w="76200" cmpd="tri">
            <a:solidFill>
              <a:schemeClr val="bg1"/>
            </a:solidFill>
          </a:ln>
          <a:extLst>
            <a:ext uri="{909E8E84-426E-40DD-AFC4-6F175D3DCCD1}">
              <a14:hiddenFill xmlns:a14="http://schemas.microsoft.com/office/drawing/2010/main">
                <a:solidFill>
                  <a:srgbClr val="FFFFFF"/>
                </a:solidFill>
              </a14:hiddenFill>
            </a:ext>
          </a:extLst>
        </p:spPr>
      </p:pic>
      <p:sp>
        <p:nvSpPr>
          <p:cNvPr id="57348" name="Text Box 4"/>
          <p:cNvSpPr txBox="1">
            <a:spLocks noChangeArrowheads="1"/>
          </p:cNvSpPr>
          <p:nvPr/>
        </p:nvSpPr>
        <p:spPr bwMode="auto">
          <a:xfrm>
            <a:off x="6384925" y="1501776"/>
            <a:ext cx="113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4000">
                <a:latin typeface="Arial" panose="020B0604020202020204" pitchFamily="34" charset="0"/>
              </a:rPr>
              <a:t>RI =</a:t>
            </a:r>
            <a:endParaRPr lang="ru-RU" altLang="ru-RU" sz="4000">
              <a:latin typeface="Arial" panose="020B0604020202020204" pitchFamily="34" charset="0"/>
            </a:endParaRPr>
          </a:p>
        </p:txBody>
      </p:sp>
      <p:sp>
        <p:nvSpPr>
          <p:cNvPr id="57349" name="Text Box 5"/>
          <p:cNvSpPr txBox="1">
            <a:spLocks noChangeArrowheads="1"/>
          </p:cNvSpPr>
          <p:nvPr/>
        </p:nvSpPr>
        <p:spPr bwMode="auto">
          <a:xfrm>
            <a:off x="6384926" y="3086101"/>
            <a:ext cx="1101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4000">
                <a:latin typeface="Arial" panose="020B0604020202020204" pitchFamily="34" charset="0"/>
              </a:rPr>
              <a:t>PI =</a:t>
            </a:r>
            <a:endParaRPr lang="ru-RU" altLang="ru-RU" sz="4000">
              <a:latin typeface="Arial" panose="020B0604020202020204" pitchFamily="34" charset="0"/>
            </a:endParaRPr>
          </a:p>
        </p:txBody>
      </p:sp>
      <p:sp>
        <p:nvSpPr>
          <p:cNvPr id="58374" name="Text Box 6"/>
          <p:cNvSpPr txBox="1">
            <a:spLocks noChangeArrowheads="1"/>
          </p:cNvSpPr>
          <p:nvPr/>
        </p:nvSpPr>
        <p:spPr bwMode="auto">
          <a:xfrm>
            <a:off x="2866178" y="2837657"/>
            <a:ext cx="2328971" cy="1107996"/>
          </a:xfrm>
          <a:prstGeom prst="rect">
            <a:avLst/>
          </a:prstGeom>
          <a:noFill/>
          <a:ln w="9525">
            <a:noFill/>
            <a:miter lim="800000"/>
            <a:headEnd/>
            <a:tailEnd/>
          </a:ln>
          <a:effectLst/>
        </p:spPr>
        <p:txBody>
          <a:bodyPr wrap="none">
            <a:spAutoFit/>
          </a:bodyPr>
          <a:lstStyle/>
          <a:p>
            <a:pPr algn="ctr" eaLnBrk="1" hangingPunct="1">
              <a:defRPr/>
            </a:pPr>
            <a:r>
              <a:rPr lang="ru-RU" sz="2400" i="1" dirty="0" err="1">
                <a:solidFill>
                  <a:srgbClr val="FF0000"/>
                </a:solidFill>
                <a:latin typeface="Arial" charset="0"/>
              </a:rPr>
              <a:t>пульсаторный</a:t>
            </a:r>
            <a:endParaRPr lang="ru-RU" sz="2400" i="1" dirty="0">
              <a:solidFill>
                <a:srgbClr val="FF0000"/>
              </a:solidFill>
              <a:latin typeface="Arial" charset="0"/>
            </a:endParaRPr>
          </a:p>
          <a:p>
            <a:pPr algn="ctr" eaLnBrk="1" hangingPunct="1">
              <a:defRPr/>
            </a:pPr>
            <a:r>
              <a:rPr lang="ru-RU" sz="2400" i="1" dirty="0">
                <a:solidFill>
                  <a:srgbClr val="FF0000"/>
                </a:solidFill>
                <a:latin typeface="Arial" charset="0"/>
              </a:rPr>
              <a:t>индекс</a:t>
            </a:r>
          </a:p>
          <a:p>
            <a:pPr algn="ctr" eaLnBrk="1" hangingPunct="1">
              <a:defRPr/>
            </a:pPr>
            <a:r>
              <a:rPr lang="en-US" dirty="0">
                <a:solidFill>
                  <a:schemeClr val="hlink"/>
                </a:solidFill>
                <a:effectLst>
                  <a:outerShdw blurRad="38100" dist="38100" dir="2700000" algn="tl">
                    <a:srgbClr val="000000"/>
                  </a:outerShdw>
                </a:effectLst>
              </a:rPr>
              <a:t>(Gosling)</a:t>
            </a:r>
            <a:endParaRPr lang="ru-RU" dirty="0">
              <a:solidFill>
                <a:schemeClr val="hlink"/>
              </a:solidFill>
              <a:effectLst>
                <a:outerShdw blurRad="38100" dist="38100" dir="2700000" algn="tl">
                  <a:srgbClr val="000000"/>
                </a:outerShdw>
              </a:effectLst>
            </a:endParaRPr>
          </a:p>
        </p:txBody>
      </p:sp>
      <p:sp>
        <p:nvSpPr>
          <p:cNvPr id="58375" name="Text Box 7"/>
          <p:cNvSpPr txBox="1">
            <a:spLocks noChangeArrowheads="1"/>
          </p:cNvSpPr>
          <p:nvPr/>
        </p:nvSpPr>
        <p:spPr bwMode="auto">
          <a:xfrm>
            <a:off x="2193365" y="1454150"/>
            <a:ext cx="3911135" cy="1107996"/>
          </a:xfrm>
          <a:prstGeom prst="rect">
            <a:avLst/>
          </a:prstGeom>
          <a:noFill/>
          <a:ln w="9525">
            <a:noFill/>
            <a:miter lim="800000"/>
            <a:headEnd/>
            <a:tailEnd/>
          </a:ln>
          <a:effectLst/>
        </p:spPr>
        <p:txBody>
          <a:bodyPr wrap="none">
            <a:spAutoFit/>
          </a:bodyPr>
          <a:lstStyle/>
          <a:p>
            <a:pPr algn="ctr" eaLnBrk="1" hangingPunct="1">
              <a:defRPr/>
            </a:pPr>
            <a:r>
              <a:rPr lang="ru-RU" sz="2400" i="1" dirty="0">
                <a:solidFill>
                  <a:srgbClr val="FF0000"/>
                </a:solidFill>
                <a:latin typeface="Arial" charset="0"/>
              </a:rPr>
              <a:t>индекс периферического </a:t>
            </a:r>
          </a:p>
          <a:p>
            <a:pPr algn="ctr" eaLnBrk="1" hangingPunct="1">
              <a:defRPr/>
            </a:pPr>
            <a:r>
              <a:rPr lang="ru-RU" sz="2400" i="1" dirty="0">
                <a:solidFill>
                  <a:srgbClr val="FF0000"/>
                </a:solidFill>
                <a:latin typeface="Arial" charset="0"/>
              </a:rPr>
              <a:t>сопротивления</a:t>
            </a:r>
          </a:p>
          <a:p>
            <a:pPr algn="ctr" eaLnBrk="1" hangingPunct="1">
              <a:defRPr/>
            </a:pPr>
            <a:r>
              <a:rPr lang="ru-RU" dirty="0">
                <a:solidFill>
                  <a:srgbClr val="FF0000"/>
                </a:solidFill>
                <a:effectLst>
                  <a:outerShdw blurRad="38100" dist="38100" dir="2700000" algn="tl">
                    <a:srgbClr val="000000"/>
                  </a:outerShdw>
                </a:effectLst>
              </a:rPr>
              <a:t>(</a:t>
            </a:r>
            <a:r>
              <a:rPr lang="en-US" dirty="0" err="1">
                <a:solidFill>
                  <a:srgbClr val="FF0000"/>
                </a:solidFill>
                <a:effectLst>
                  <a:outerShdw blurRad="38100" dist="38100" dir="2700000" algn="tl">
                    <a:srgbClr val="000000"/>
                  </a:outerShdw>
                </a:effectLst>
              </a:rPr>
              <a:t>Pourcelot</a:t>
            </a:r>
            <a:r>
              <a:rPr lang="ru-RU" dirty="0">
                <a:solidFill>
                  <a:srgbClr val="FF0000"/>
                </a:solidFill>
                <a:effectLst>
                  <a:outerShdw blurRad="38100" dist="38100" dir="2700000" algn="tl">
                    <a:srgbClr val="000000"/>
                  </a:outerShdw>
                </a:effectLst>
              </a:rPr>
              <a:t>).</a:t>
            </a:r>
          </a:p>
        </p:txBody>
      </p:sp>
    </p:spTree>
    <p:extLst>
      <p:ext uri="{BB962C8B-B14F-4D97-AF65-F5344CB8AC3E}">
        <p14:creationId xmlns:p14="http://schemas.microsoft.com/office/powerpoint/2010/main" val="2735495165"/>
      </p:ext>
    </p:extLst>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15889"/>
            <a:ext cx="9937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3"/>
          </p:nvPr>
        </p:nvSpPr>
        <p:spPr>
          <a:xfrm>
            <a:off x="2063750" y="1773238"/>
            <a:ext cx="8229600" cy="4248150"/>
          </a:xfrm>
        </p:spPr>
        <p:txBody>
          <a:bodyPr>
            <a:normAutofit/>
          </a:bodyPr>
          <a:lstStyle/>
          <a:p>
            <a:pPr>
              <a:defRPr/>
            </a:pPr>
            <a:r>
              <a:rPr lang="ru-RU" dirty="0"/>
              <a:t>В статье, опубликованной в 1846 году, </a:t>
            </a:r>
            <a:r>
              <a:rPr lang="ru-RU" dirty="0" err="1"/>
              <a:t>Допплер</a:t>
            </a:r>
            <a:r>
              <a:rPr lang="ru-RU" dirty="0"/>
              <a:t> написал о своем принципе следующее пророчество: "Я все еще верю, и даже сильнее, чем когда-либо, что со временем эта теория станет желанной помощью для астрономов, исследующих явления во Вселенной... Значительный интерес, который уже вызвала эта теория, наполняет меня радостной надеждой, что ее миновала опасность быть отложенной в сторону, непроверенной, незамеченной или преданной забвению."</a:t>
            </a:r>
          </a:p>
        </p:txBody>
      </p:sp>
    </p:spTree>
    <p:extLst>
      <p:ext uri="{BB962C8B-B14F-4D97-AF65-F5344CB8AC3E}">
        <p14:creationId xmlns:p14="http://schemas.microsoft.com/office/powerpoint/2010/main" val="2319716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a:xfrm>
            <a:off x="6862354" y="208098"/>
            <a:ext cx="4600303" cy="1143000"/>
          </a:xfrm>
        </p:spPr>
        <p:txBody>
          <a:bodyPr>
            <a:normAutofit fontScale="90000"/>
          </a:bodyPr>
          <a:lstStyle/>
          <a:p>
            <a:pPr eaLnBrk="1" hangingPunct="1">
              <a:defRPr/>
            </a:pPr>
            <a:r>
              <a:rPr lang="ru-RU" sz="2800" dirty="0">
                <a:solidFill>
                  <a:srgbClr val="FF0000"/>
                </a:solidFill>
                <a:latin typeface="Arial" charset="0"/>
              </a:rPr>
              <a:t>Уровень периферического сопротивления</a:t>
            </a:r>
          </a:p>
        </p:txBody>
      </p:sp>
      <p:graphicFrame>
        <p:nvGraphicFramePr>
          <p:cNvPr id="58371" name="Object 3"/>
          <p:cNvGraphicFramePr>
            <a:graphicFrameLocks/>
          </p:cNvGraphicFramePr>
          <p:nvPr>
            <p:extLst>
              <p:ext uri="{D42A27DB-BD31-4B8C-83A1-F6EECF244321}">
                <p14:modId xmlns:p14="http://schemas.microsoft.com/office/powerpoint/2010/main" val="1873316109"/>
              </p:ext>
            </p:extLst>
          </p:nvPr>
        </p:nvGraphicFramePr>
        <p:xfrm>
          <a:off x="5590949" y="2826612"/>
          <a:ext cx="4584700" cy="2525712"/>
        </p:xfrm>
        <a:graphic>
          <a:graphicData uri="http://schemas.openxmlformats.org/presentationml/2006/ole">
            <mc:AlternateContent xmlns:mc="http://schemas.openxmlformats.org/markup-compatibility/2006">
              <mc:Choice xmlns:v="urn:schemas-microsoft-com:vml" Requires="v">
                <p:oleObj spid="_x0000_s2058" name="Image" r:id="rId3" imgW="4584700" imgH="2525713" progId="Photoshop.Image.4">
                  <p:embed/>
                </p:oleObj>
              </mc:Choice>
              <mc:Fallback>
                <p:oleObj name="Image" r:id="rId3" imgW="4584700" imgH="2525713" progId="Photoshop.Image.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0949" y="2826612"/>
                        <a:ext cx="4584700" cy="2525712"/>
                      </a:xfrm>
                      <a:prstGeom prst="rect">
                        <a:avLst/>
                      </a:prstGeom>
                      <a:noFill/>
                      <a:ln w="38100" cmpd="dbl">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2" name="Object 4"/>
          <p:cNvGraphicFramePr>
            <a:graphicFrameLocks/>
          </p:cNvGraphicFramePr>
          <p:nvPr>
            <p:extLst>
              <p:ext uri="{D42A27DB-BD31-4B8C-83A1-F6EECF244321}">
                <p14:modId xmlns:p14="http://schemas.microsoft.com/office/powerpoint/2010/main" val="2924013652"/>
              </p:ext>
            </p:extLst>
          </p:nvPr>
        </p:nvGraphicFramePr>
        <p:xfrm>
          <a:off x="625385" y="868000"/>
          <a:ext cx="4625975" cy="2552700"/>
        </p:xfrm>
        <a:graphic>
          <a:graphicData uri="http://schemas.openxmlformats.org/presentationml/2006/ole">
            <mc:AlternateContent xmlns:mc="http://schemas.openxmlformats.org/markup-compatibility/2006">
              <mc:Choice xmlns:v="urn:schemas-microsoft-com:vml" Requires="v">
                <p:oleObj spid="_x0000_s2059" name="Image" r:id="rId5" imgW="4625975" imgH="2552700" progId="Photoshop.Image.4">
                  <p:embed/>
                </p:oleObj>
              </mc:Choice>
              <mc:Fallback>
                <p:oleObj name="Image" r:id="rId5" imgW="4625975" imgH="2552700" progId="Photoshop.Image.4">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385" y="868000"/>
                        <a:ext cx="4625975" cy="2552700"/>
                      </a:xfrm>
                      <a:prstGeom prst="rect">
                        <a:avLst/>
                      </a:prstGeom>
                      <a:noFill/>
                      <a:ln w="38100" cmpd="dbl">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1035530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normAutofit fontScale="90000"/>
          </a:bodyPr>
          <a:lstStyle/>
          <a:p>
            <a:pPr eaLnBrk="1" hangingPunct="1">
              <a:defRPr/>
            </a:pPr>
            <a:r>
              <a:rPr lang="ru-RU" sz="4000" dirty="0">
                <a:solidFill>
                  <a:srgbClr val="FF0000"/>
                </a:solidFill>
                <a:latin typeface="Arial" charset="0"/>
              </a:rPr>
              <a:t>Объёмная скорость кровотока</a:t>
            </a:r>
            <a:br>
              <a:rPr lang="ru-RU" sz="4000" dirty="0">
                <a:solidFill>
                  <a:srgbClr val="FF0000"/>
                </a:solidFill>
                <a:latin typeface="Arial" charset="0"/>
              </a:rPr>
            </a:br>
            <a:endParaRPr lang="ru-RU" sz="4000" dirty="0">
              <a:solidFill>
                <a:srgbClr val="FF0000"/>
              </a:solidFill>
              <a:latin typeface="Arial" charset="0"/>
            </a:endParaRPr>
          </a:p>
        </p:txBody>
      </p:sp>
      <p:sp>
        <p:nvSpPr>
          <p:cNvPr id="68611" name="Rectangle 3"/>
          <p:cNvSpPr>
            <a:spLocks noGrp="1" noChangeArrowheads="1"/>
          </p:cNvSpPr>
          <p:nvPr>
            <p:ph sz="quarter" idx="13"/>
          </p:nvPr>
        </p:nvSpPr>
        <p:spPr/>
        <p:txBody>
          <a:bodyPr>
            <a:normAutofit fontScale="85000" lnSpcReduction="20000"/>
          </a:bodyPr>
          <a:lstStyle/>
          <a:p>
            <a:pPr algn="ctr" eaLnBrk="1" hangingPunct="1">
              <a:buFont typeface="Wingdings" panose="05000000000000000000" pitchFamily="2" charset="2"/>
              <a:buNone/>
              <a:defRPr/>
            </a:pPr>
            <a:endParaRPr lang="ru-RU" b="1" dirty="0" smtClean="0">
              <a:solidFill>
                <a:srgbClr val="FFFF00"/>
              </a:solidFill>
              <a:latin typeface="Arial" charset="0"/>
            </a:endParaRPr>
          </a:p>
          <a:p>
            <a:pPr algn="ctr" eaLnBrk="1" hangingPunct="1">
              <a:buFont typeface="Wingdings" panose="05000000000000000000" pitchFamily="2" charset="2"/>
              <a:buNone/>
              <a:defRPr/>
            </a:pPr>
            <a:endParaRPr lang="ru-RU" b="1" dirty="0" smtClean="0">
              <a:solidFill>
                <a:srgbClr val="FFFF00"/>
              </a:solidFill>
              <a:latin typeface="Arial" charset="0"/>
            </a:endParaRPr>
          </a:p>
          <a:p>
            <a:pPr algn="ctr" eaLnBrk="1" hangingPunct="1">
              <a:buFont typeface="Wingdings" panose="05000000000000000000" pitchFamily="2" charset="2"/>
              <a:buNone/>
              <a:defRPr/>
            </a:pPr>
            <a:endParaRPr lang="ru-RU" b="1" dirty="0" smtClean="0">
              <a:solidFill>
                <a:srgbClr val="FFFF00"/>
              </a:solidFill>
              <a:latin typeface="Arial" charset="0"/>
            </a:endParaRPr>
          </a:p>
          <a:p>
            <a:pPr eaLnBrk="1" hangingPunct="1">
              <a:buFont typeface="Wingdings" panose="05000000000000000000" pitchFamily="2" charset="2"/>
              <a:buNone/>
              <a:defRPr/>
            </a:pPr>
            <a:r>
              <a:rPr lang="ru-RU" sz="2400" b="1" dirty="0">
                <a:solidFill>
                  <a:srgbClr val="FF0000"/>
                </a:solidFill>
                <a:latin typeface="Arial" charset="0"/>
              </a:rPr>
              <a:t>где </a:t>
            </a:r>
            <a:r>
              <a:rPr lang="en-US" sz="2400" b="1" dirty="0">
                <a:solidFill>
                  <a:srgbClr val="FF0000"/>
                </a:solidFill>
                <a:latin typeface="Arial" charset="0"/>
              </a:rPr>
              <a:t>d </a:t>
            </a:r>
            <a:r>
              <a:rPr lang="ru-RU" sz="2400" b="1" dirty="0">
                <a:solidFill>
                  <a:srgbClr val="FF0000"/>
                </a:solidFill>
                <a:latin typeface="Arial" charset="0"/>
              </a:rPr>
              <a:t>– диаметр сосуда в диастолу, </a:t>
            </a:r>
          </a:p>
          <a:p>
            <a:pPr eaLnBrk="1" hangingPunct="1">
              <a:buFont typeface="Wingdings" panose="05000000000000000000" pitchFamily="2" charset="2"/>
              <a:buNone/>
              <a:defRPr/>
            </a:pPr>
            <a:r>
              <a:rPr lang="en-US" sz="2400" b="1" dirty="0">
                <a:solidFill>
                  <a:srgbClr val="FF0000"/>
                </a:solidFill>
                <a:latin typeface="Arial" charset="0"/>
              </a:rPr>
              <a:t>TAV</a:t>
            </a:r>
            <a:r>
              <a:rPr lang="ru-RU" sz="2400" b="1" dirty="0">
                <a:solidFill>
                  <a:srgbClr val="FF0000"/>
                </a:solidFill>
                <a:latin typeface="Arial" charset="0"/>
              </a:rPr>
              <a:t> – средняя линейная скорость кровотока</a:t>
            </a:r>
          </a:p>
          <a:p>
            <a:pPr eaLnBrk="1" hangingPunct="1">
              <a:buFont typeface="Wingdings" panose="05000000000000000000" pitchFamily="2" charset="2"/>
              <a:buNone/>
              <a:defRPr/>
            </a:pPr>
            <a:r>
              <a:rPr lang="ru-RU" sz="2400" b="1" dirty="0">
                <a:solidFill>
                  <a:srgbClr val="FF0000"/>
                </a:solidFill>
                <a:latin typeface="Arial" charset="0"/>
              </a:rPr>
              <a:t>            за цикл</a:t>
            </a:r>
          </a:p>
          <a:p>
            <a:pPr eaLnBrk="1" hangingPunct="1">
              <a:buFont typeface="Wingdings" panose="05000000000000000000" pitchFamily="2" charset="2"/>
              <a:buNone/>
              <a:defRPr/>
            </a:pPr>
            <a:r>
              <a:rPr lang="ru-RU" sz="2400" b="1" dirty="0">
                <a:solidFill>
                  <a:srgbClr val="FF0000"/>
                </a:solidFill>
                <a:latin typeface="Arial" charset="0"/>
              </a:rPr>
              <a:t>60   -  дополнительный множитель для получения   величины кровотока в мл</a:t>
            </a:r>
            <a:r>
              <a:rPr lang="en-US" sz="2400" b="1" dirty="0">
                <a:solidFill>
                  <a:srgbClr val="FF0000"/>
                </a:solidFill>
                <a:latin typeface="Arial" charset="0"/>
              </a:rPr>
              <a:t>/</a:t>
            </a:r>
            <a:r>
              <a:rPr lang="ru-RU" sz="2400" b="1" dirty="0">
                <a:solidFill>
                  <a:srgbClr val="FF0000"/>
                </a:solidFill>
                <a:latin typeface="Arial" charset="0"/>
              </a:rPr>
              <a:t>мин.</a:t>
            </a:r>
          </a:p>
        </p:txBody>
      </p:sp>
      <p:sp>
        <p:nvSpPr>
          <p:cNvPr id="59396" name="Text Box 4"/>
          <p:cNvSpPr txBox="1">
            <a:spLocks noChangeArrowheads="1"/>
          </p:cNvSpPr>
          <p:nvPr/>
        </p:nvSpPr>
        <p:spPr bwMode="auto">
          <a:xfrm>
            <a:off x="2351088" y="2060576"/>
            <a:ext cx="683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4000" b="1" dirty="0">
                <a:solidFill>
                  <a:srgbClr val="FF0000"/>
                </a:solidFill>
                <a:latin typeface="Times New Roman" panose="02020603050405020304" pitchFamily="18" charset="0"/>
                <a:cs typeface="Times New Roman" panose="02020603050405020304" pitchFamily="18" charset="0"/>
              </a:rPr>
              <a:t>Q</a:t>
            </a:r>
            <a:r>
              <a:rPr lang="ru-RU" altLang="ru-RU" sz="2400" b="1" dirty="0">
                <a:solidFill>
                  <a:srgbClr val="FF0000"/>
                </a:solidFill>
                <a:latin typeface="Times New Roman" panose="02020603050405020304" pitchFamily="18" charset="0"/>
                <a:cs typeface="Times New Roman" panose="02020603050405020304" pitchFamily="18" charset="0"/>
              </a:rPr>
              <a:t>(мл</a:t>
            </a:r>
            <a:r>
              <a:rPr lang="en-US" altLang="ru-RU" sz="2400" b="1" dirty="0">
                <a:solidFill>
                  <a:srgbClr val="FF0000"/>
                </a:solidFill>
                <a:latin typeface="Times New Roman" panose="02020603050405020304" pitchFamily="18" charset="0"/>
                <a:cs typeface="Times New Roman" panose="02020603050405020304" pitchFamily="18" charset="0"/>
              </a:rPr>
              <a:t>/</a:t>
            </a:r>
            <a:r>
              <a:rPr lang="ru-RU" altLang="ru-RU" sz="2400" b="1" dirty="0">
                <a:solidFill>
                  <a:srgbClr val="FF0000"/>
                </a:solidFill>
                <a:latin typeface="Times New Roman" panose="02020603050405020304" pitchFamily="18" charset="0"/>
                <a:cs typeface="Times New Roman" panose="02020603050405020304" pitchFamily="18" charset="0"/>
              </a:rPr>
              <a:t>мин) </a:t>
            </a:r>
            <a:r>
              <a:rPr lang="ru-RU" altLang="ru-RU" sz="4000" b="1" dirty="0">
                <a:solidFill>
                  <a:srgbClr val="FF0000"/>
                </a:solidFill>
                <a:latin typeface="Times New Roman" panose="02020603050405020304" pitchFamily="18" charset="0"/>
                <a:cs typeface="Times New Roman" panose="02020603050405020304" pitchFamily="18" charset="0"/>
              </a:rPr>
              <a:t>= </a:t>
            </a:r>
            <a:r>
              <a:rPr lang="el-GR" altLang="ru-RU" sz="4000" b="1" dirty="0">
                <a:solidFill>
                  <a:srgbClr val="FF0000"/>
                </a:solidFill>
                <a:latin typeface="Times New Roman" panose="02020603050405020304" pitchFamily="18" charset="0"/>
                <a:cs typeface="Times New Roman" panose="02020603050405020304" pitchFamily="18" charset="0"/>
              </a:rPr>
              <a:t>π</a:t>
            </a:r>
            <a:r>
              <a:rPr lang="en-US" altLang="ru-RU" sz="4000" b="1" dirty="0">
                <a:solidFill>
                  <a:srgbClr val="FF0000"/>
                </a:solidFill>
                <a:latin typeface="Times New Roman" panose="02020603050405020304" pitchFamily="18" charset="0"/>
                <a:cs typeface="Times New Roman" panose="02020603050405020304" pitchFamily="18" charset="0"/>
              </a:rPr>
              <a:t>d</a:t>
            </a:r>
            <a:r>
              <a:rPr lang="ru-RU" altLang="ru-RU" sz="4000" b="1" dirty="0">
                <a:solidFill>
                  <a:srgbClr val="FF0000"/>
                </a:solidFill>
                <a:latin typeface="Times New Roman" panose="02020603050405020304" pitchFamily="18" charset="0"/>
                <a:cs typeface="Times New Roman" panose="02020603050405020304" pitchFamily="18" charset="0"/>
              </a:rPr>
              <a:t> </a:t>
            </a:r>
            <a:r>
              <a:rPr lang="en-US" altLang="ru-RU" sz="4000" b="1" dirty="0">
                <a:solidFill>
                  <a:srgbClr val="FF0000"/>
                </a:solidFill>
                <a:latin typeface="Times New Roman" panose="02020603050405020304" pitchFamily="18" charset="0"/>
                <a:cs typeface="Times New Roman" panose="02020603050405020304" pitchFamily="18" charset="0"/>
              </a:rPr>
              <a:t>/4*TAV*60</a:t>
            </a:r>
          </a:p>
        </p:txBody>
      </p:sp>
      <p:sp>
        <p:nvSpPr>
          <p:cNvPr id="59397" name="Text Box 5"/>
          <p:cNvSpPr txBox="1">
            <a:spLocks noChangeArrowheads="1"/>
          </p:cNvSpPr>
          <p:nvPr/>
        </p:nvSpPr>
        <p:spPr bwMode="auto">
          <a:xfrm>
            <a:off x="5688013" y="1963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ru-RU" sz="2400" b="1">
                <a:solidFill>
                  <a:srgbClr val="FFFF00"/>
                </a:solidFill>
                <a:latin typeface="Times New Roman" panose="02020603050405020304" pitchFamily="18" charset="0"/>
              </a:rPr>
              <a:t>2</a:t>
            </a:r>
            <a:endParaRPr lang="ru-RU" altLang="ru-RU" sz="2400" b="1">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407528927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a:xfrm>
            <a:off x="2024063" y="0"/>
            <a:ext cx="8229600" cy="1143000"/>
          </a:xfrm>
        </p:spPr>
        <p:txBody>
          <a:bodyPr/>
          <a:lstStyle/>
          <a:p>
            <a:pPr eaLnBrk="1" hangingPunct="1">
              <a:defRPr/>
            </a:pPr>
            <a:r>
              <a:rPr lang="ru-RU" dirty="0" smtClean="0">
                <a:solidFill>
                  <a:schemeClr val="hlink"/>
                </a:solidFill>
              </a:rPr>
              <a:t>Характеристика потока</a:t>
            </a:r>
          </a:p>
        </p:txBody>
      </p:sp>
      <p:sp>
        <p:nvSpPr>
          <p:cNvPr id="87043" name="Rectangle 3"/>
          <p:cNvSpPr>
            <a:spLocks noGrp="1" noChangeArrowheads="1"/>
          </p:cNvSpPr>
          <p:nvPr>
            <p:ph sz="quarter" idx="13"/>
          </p:nvPr>
        </p:nvSpPr>
        <p:spPr>
          <a:xfrm>
            <a:off x="973028" y="1143000"/>
            <a:ext cx="8229600" cy="5186363"/>
          </a:xfrm>
        </p:spPr>
        <p:txBody>
          <a:bodyPr/>
          <a:lstStyle/>
          <a:p>
            <a:pPr eaLnBrk="1" hangingPunct="1">
              <a:defRPr/>
            </a:pPr>
            <a:r>
              <a:rPr lang="ru-RU" dirty="0" smtClean="0">
                <a:solidFill>
                  <a:schemeClr val="hlink"/>
                </a:solidFill>
                <a:effectLst/>
              </a:rPr>
              <a:t> </a:t>
            </a:r>
            <a:r>
              <a:rPr lang="ru-RU" b="1" dirty="0" smtClean="0">
                <a:solidFill>
                  <a:srgbClr val="FF0000"/>
                </a:solidFill>
                <a:effectLst/>
              </a:rPr>
              <a:t>ЛАМИНАРНЫ</a:t>
            </a:r>
            <a:r>
              <a:rPr lang="ru-RU" dirty="0" smtClean="0">
                <a:solidFill>
                  <a:srgbClr val="FF0000"/>
                </a:solidFill>
                <a:effectLst/>
              </a:rPr>
              <a:t>Й </a:t>
            </a:r>
            <a:r>
              <a:rPr lang="ru-RU" dirty="0" smtClean="0">
                <a:solidFill>
                  <a:schemeClr val="hlink"/>
                </a:solidFill>
                <a:effectLst/>
              </a:rPr>
              <a:t>- </a:t>
            </a:r>
            <a:r>
              <a:rPr lang="ru-RU" sz="2400" dirty="0">
                <a:solidFill>
                  <a:schemeClr val="hlink"/>
                </a:solidFill>
              </a:rPr>
              <a:t>ОРГАНИЗОВАННЫЙ</a:t>
            </a:r>
            <a:r>
              <a:rPr lang="ru-RU" dirty="0" smtClean="0">
                <a:solidFill>
                  <a:schemeClr val="hlink"/>
                </a:solidFill>
                <a:effectLst/>
              </a:rPr>
              <a:t> поток.</a:t>
            </a:r>
          </a:p>
          <a:p>
            <a:pPr eaLnBrk="1" hangingPunct="1">
              <a:defRPr/>
            </a:pPr>
            <a:endParaRPr lang="ru-RU" dirty="0" smtClean="0">
              <a:solidFill>
                <a:schemeClr val="hlink"/>
              </a:solidFill>
              <a:effectLst/>
            </a:endParaRPr>
          </a:p>
          <a:p>
            <a:pPr eaLnBrk="1" hangingPunct="1">
              <a:defRPr/>
            </a:pPr>
            <a:endParaRPr lang="ru-RU" dirty="0" smtClean="0">
              <a:solidFill>
                <a:schemeClr val="hlink"/>
              </a:solidFill>
              <a:effectLst/>
            </a:endParaRPr>
          </a:p>
          <a:p>
            <a:pPr eaLnBrk="1" hangingPunct="1">
              <a:defRPr/>
            </a:pPr>
            <a:endParaRPr lang="ru-RU" dirty="0" smtClean="0">
              <a:solidFill>
                <a:schemeClr val="hlink"/>
              </a:solidFill>
              <a:effectLst/>
            </a:endParaRPr>
          </a:p>
          <a:p>
            <a:pPr eaLnBrk="1" hangingPunct="1">
              <a:defRPr/>
            </a:pPr>
            <a:r>
              <a:rPr lang="ru-RU" dirty="0" smtClean="0">
                <a:solidFill>
                  <a:schemeClr val="hlink"/>
                </a:solidFill>
                <a:effectLst/>
              </a:rPr>
              <a:t> </a:t>
            </a:r>
            <a:r>
              <a:rPr lang="ru-RU" b="1" dirty="0" smtClean="0">
                <a:solidFill>
                  <a:srgbClr val="FF0000"/>
                </a:solidFill>
                <a:effectLst/>
              </a:rPr>
              <a:t>ТУРБУЛЕНТНЫЙ - </a:t>
            </a:r>
            <a:r>
              <a:rPr lang="ru-RU" sz="2400" dirty="0">
                <a:solidFill>
                  <a:schemeClr val="hlink"/>
                </a:solidFill>
              </a:rPr>
              <a:t>ДЕЗОРГАНИЗОВАННЫЙ</a:t>
            </a:r>
            <a:r>
              <a:rPr lang="ru-RU" dirty="0" smtClean="0">
                <a:solidFill>
                  <a:schemeClr val="hlink"/>
                </a:solidFill>
                <a:effectLst/>
              </a:rPr>
              <a:t> поток.</a:t>
            </a:r>
          </a:p>
          <a:p>
            <a:pPr eaLnBrk="1" hangingPunct="1">
              <a:defRPr/>
            </a:pPr>
            <a:endParaRPr lang="ru-RU" dirty="0" smtClean="0"/>
          </a:p>
        </p:txBody>
      </p:sp>
      <p:pic>
        <p:nvPicPr>
          <p:cNvPr id="6042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3585" y="1143000"/>
            <a:ext cx="3481387"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1835" y="3612222"/>
            <a:ext cx="35131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3777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1347653" y="-55253"/>
            <a:ext cx="10396882" cy="1151965"/>
          </a:xfrm>
        </p:spPr>
        <p:txBody>
          <a:bodyPr>
            <a:normAutofit/>
          </a:bodyPr>
          <a:lstStyle/>
          <a:p>
            <a:pPr eaLnBrk="1" hangingPunct="1">
              <a:defRPr/>
            </a:pPr>
            <a:r>
              <a:rPr lang="ru-RU" sz="3200" dirty="0">
                <a:solidFill>
                  <a:schemeClr val="hlink"/>
                </a:solidFill>
              </a:rPr>
              <a:t>Спектральная характеристика потока</a:t>
            </a:r>
          </a:p>
        </p:txBody>
      </p:sp>
      <p:pic>
        <p:nvPicPr>
          <p:cNvPr id="61443" name="Picture 4" descr="mso9AA8E"/>
          <p:cNvPicPr>
            <a:picLocks noChangeAspect="1" noChangeArrowheads="1"/>
          </p:cNvPicPr>
          <p:nvPr/>
        </p:nvPicPr>
        <p:blipFill>
          <a:blip r:embed="rId2">
            <a:lum bright="6000"/>
            <a:extLst>
              <a:ext uri="{28A0092B-C50C-407E-A947-70E740481C1C}">
                <a14:useLocalDpi xmlns:a14="http://schemas.microsoft.com/office/drawing/2010/main" val="0"/>
              </a:ext>
            </a:extLst>
          </a:blip>
          <a:srcRect t="11166" r="7959" b="30841"/>
          <a:stretch>
            <a:fillRect/>
          </a:stretch>
        </p:blipFill>
        <p:spPr bwMode="auto">
          <a:xfrm>
            <a:off x="114800" y="931376"/>
            <a:ext cx="385416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p:cNvSpPr txBox="1">
            <a:spLocks noChangeArrowheads="1"/>
          </p:cNvSpPr>
          <p:nvPr/>
        </p:nvSpPr>
        <p:spPr bwMode="auto">
          <a:xfrm>
            <a:off x="5303203" y="1628503"/>
            <a:ext cx="35290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Спектр допплеровского сигнала зависит от характеристики потока крови.</a:t>
            </a:r>
          </a:p>
        </p:txBody>
      </p:sp>
      <p:sp>
        <p:nvSpPr>
          <p:cNvPr id="61445" name="Text Box 6"/>
          <p:cNvSpPr txBox="1">
            <a:spLocks noChangeArrowheads="1"/>
          </p:cNvSpPr>
          <p:nvPr/>
        </p:nvSpPr>
        <p:spPr bwMode="auto">
          <a:xfrm>
            <a:off x="3968960" y="3623539"/>
            <a:ext cx="7775575"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solidFill>
                  <a:schemeClr val="hlink"/>
                </a:solidFill>
              </a:rPr>
              <a:t>А – ОРГАНИЗОВАННЫЙ (</a:t>
            </a:r>
            <a:r>
              <a:rPr lang="ru-RU" altLang="ru-RU" sz="1800" b="1" dirty="0">
                <a:solidFill>
                  <a:schemeClr val="hlink"/>
                </a:solidFill>
              </a:rPr>
              <a:t>ЛАМИНАРНЫ</a:t>
            </a:r>
            <a:r>
              <a:rPr lang="ru-RU" altLang="ru-RU" sz="1800" dirty="0">
                <a:solidFill>
                  <a:schemeClr val="hlink"/>
                </a:solidFill>
              </a:rPr>
              <a:t>Й) ПОТОК ИМЕЕТ ПАРАБОЛИЧЕСКИЙ СПЕКТР.</a:t>
            </a:r>
          </a:p>
          <a:p>
            <a:pPr eaLnBrk="1" hangingPunct="1">
              <a:spcBef>
                <a:spcPct val="50000"/>
              </a:spcBef>
              <a:buClrTx/>
              <a:buSzTx/>
              <a:buFontTx/>
              <a:buNone/>
            </a:pPr>
            <a:r>
              <a:rPr lang="ru-RU" altLang="ru-RU" sz="1800" dirty="0">
                <a:solidFill>
                  <a:schemeClr val="hlink"/>
                </a:solidFill>
              </a:rPr>
              <a:t>Б – ДЕЗОРГАНИЗОВАННЫЙ (</a:t>
            </a:r>
            <a:r>
              <a:rPr lang="ru-RU" altLang="ru-RU" sz="1800" b="1" dirty="0">
                <a:solidFill>
                  <a:schemeClr val="hlink"/>
                </a:solidFill>
              </a:rPr>
              <a:t>ТУРБУЛЕНТНЫЙ</a:t>
            </a:r>
            <a:r>
              <a:rPr lang="ru-RU" altLang="ru-RU" sz="1800" dirty="0">
                <a:solidFill>
                  <a:schemeClr val="hlink"/>
                </a:solidFill>
              </a:rPr>
              <a:t>) – ПРОФИЛЬ ПОТОКА ПЛОСКИЙ.</a:t>
            </a:r>
          </a:p>
          <a:p>
            <a:pPr eaLnBrk="1" hangingPunct="1">
              <a:spcBef>
                <a:spcPct val="50000"/>
              </a:spcBef>
              <a:buClrTx/>
              <a:buSzTx/>
              <a:buFontTx/>
              <a:buNone/>
            </a:pPr>
            <a:r>
              <a:rPr lang="ru-RU" altLang="ru-RU" sz="1800" dirty="0">
                <a:solidFill>
                  <a:schemeClr val="hlink"/>
                </a:solidFill>
              </a:rPr>
              <a:t>В – ПОТОК ТИПА «СТРУЯ» ПРИ ВЫРАЖЕННОМ СТЕНОЗЕ АРТЕРИИ.</a:t>
            </a:r>
          </a:p>
        </p:txBody>
      </p:sp>
      <p:sp>
        <p:nvSpPr>
          <p:cNvPr id="6" name="TextBox 5"/>
          <p:cNvSpPr txBox="1"/>
          <p:nvPr/>
        </p:nvSpPr>
        <p:spPr>
          <a:xfrm>
            <a:off x="9381234" y="5839900"/>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498360585"/>
      </p:ext>
    </p:extLst>
  </p:cSld>
  <p:clrMapOvr>
    <a:masterClrMapping/>
  </p:clrMapOvr>
  <p:transition>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293AB0E"/>
          <p:cNvPicPr>
            <a:picLocks noChangeAspect="1" noChangeArrowheads="1"/>
          </p:cNvPicPr>
          <p:nvPr/>
        </p:nvPicPr>
        <p:blipFill>
          <a:blip r:embed="rId2">
            <a:extLst>
              <a:ext uri="{28A0092B-C50C-407E-A947-70E740481C1C}">
                <a14:useLocalDpi xmlns:a14="http://schemas.microsoft.com/office/drawing/2010/main" val="0"/>
              </a:ext>
            </a:extLst>
          </a:blip>
          <a:srcRect t="61282" r="50595" b="5803"/>
          <a:stretch>
            <a:fillRect/>
          </a:stretch>
        </p:blipFill>
        <p:spPr bwMode="auto">
          <a:xfrm>
            <a:off x="5843429" y="671151"/>
            <a:ext cx="3240088"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6" descr="293AB0E"/>
          <p:cNvPicPr>
            <a:picLocks noChangeAspect="1" noChangeArrowheads="1"/>
          </p:cNvPicPr>
          <p:nvPr/>
        </p:nvPicPr>
        <p:blipFill>
          <a:blip r:embed="rId2">
            <a:extLst>
              <a:ext uri="{28A0092B-C50C-407E-A947-70E740481C1C}">
                <a14:useLocalDpi xmlns:a14="http://schemas.microsoft.com/office/drawing/2010/main" val="0"/>
              </a:ext>
            </a:extLst>
          </a:blip>
          <a:srcRect l="6683" t="645" r="54251" b="61632"/>
          <a:stretch>
            <a:fillRect/>
          </a:stretch>
        </p:blipFill>
        <p:spPr bwMode="auto">
          <a:xfrm>
            <a:off x="1224144" y="542291"/>
            <a:ext cx="295116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738286" y="5981700"/>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619901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9004663" y="84909"/>
            <a:ext cx="2626660" cy="1151965"/>
          </a:xfrm>
        </p:spPr>
        <p:txBody>
          <a:bodyPr>
            <a:normAutofit fontScale="90000"/>
          </a:bodyPr>
          <a:lstStyle/>
          <a:p>
            <a:pPr eaLnBrk="1" hangingPunct="1">
              <a:defRPr/>
            </a:pPr>
            <a:r>
              <a:rPr lang="ru-RU" sz="2800" dirty="0">
                <a:solidFill>
                  <a:srgbClr val="FF0000"/>
                </a:solidFill>
                <a:latin typeface="Arial" charset="0"/>
              </a:rPr>
              <a:t>Ламинарный </a:t>
            </a:r>
            <a:r>
              <a:rPr lang="ru-RU" sz="2800" dirty="0" smtClean="0">
                <a:solidFill>
                  <a:srgbClr val="FF0000"/>
                </a:solidFill>
                <a:latin typeface="Arial" charset="0"/>
              </a:rPr>
              <a:t/>
            </a:r>
            <a:br>
              <a:rPr lang="ru-RU" sz="2800" dirty="0" smtClean="0">
                <a:solidFill>
                  <a:srgbClr val="FF0000"/>
                </a:solidFill>
                <a:latin typeface="Arial" charset="0"/>
              </a:rPr>
            </a:br>
            <a:r>
              <a:rPr lang="ru-RU" sz="2800" dirty="0" smtClean="0">
                <a:solidFill>
                  <a:srgbClr val="FF0000"/>
                </a:solidFill>
                <a:latin typeface="Arial" charset="0"/>
              </a:rPr>
              <a:t>характер</a:t>
            </a:r>
            <a:br>
              <a:rPr lang="ru-RU" sz="2800" dirty="0" smtClean="0">
                <a:solidFill>
                  <a:srgbClr val="FF0000"/>
                </a:solidFill>
                <a:latin typeface="Arial" charset="0"/>
              </a:rPr>
            </a:br>
            <a:r>
              <a:rPr lang="ru-RU" sz="2800" dirty="0" smtClean="0">
                <a:solidFill>
                  <a:srgbClr val="FF0000"/>
                </a:solidFill>
                <a:latin typeface="Arial" charset="0"/>
              </a:rPr>
              <a:t> </a:t>
            </a:r>
            <a:r>
              <a:rPr lang="ru-RU" sz="2800" dirty="0">
                <a:solidFill>
                  <a:srgbClr val="FF0000"/>
                </a:solidFill>
                <a:latin typeface="Arial" charset="0"/>
              </a:rPr>
              <a:t>кровотока</a:t>
            </a:r>
          </a:p>
        </p:txBody>
      </p:sp>
      <p:pic>
        <p:nvPicPr>
          <p:cNvPr id="63491"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571274" y="360908"/>
            <a:ext cx="6408737" cy="2673350"/>
          </a:xfrm>
          <a:noFill/>
          <a:ln w="76200" cmpd="tri">
            <a:solidFill>
              <a:schemeClr val="bg1"/>
            </a:solidFill>
          </a:ln>
          <a:extLst>
            <a:ext uri="{909E8E84-426E-40DD-AFC4-6F175D3DCCD1}">
              <a14:hiddenFill xmlns:a14="http://schemas.microsoft.com/office/drawing/2010/main">
                <a:solidFill>
                  <a:srgbClr val="FFFFFF"/>
                </a:solidFill>
              </a14:hiddenFill>
            </a:ext>
          </a:extLst>
        </p:spPr>
      </p:pic>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935" y="2140088"/>
            <a:ext cx="36734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004663" y="5831191"/>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12618739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7942217" y="40246"/>
            <a:ext cx="3889403" cy="1151965"/>
          </a:xfrm>
        </p:spPr>
        <p:txBody>
          <a:bodyPr>
            <a:normAutofit fontScale="90000"/>
          </a:bodyPr>
          <a:lstStyle/>
          <a:p>
            <a:pPr eaLnBrk="1" hangingPunct="1">
              <a:defRPr/>
            </a:pPr>
            <a:r>
              <a:rPr lang="ru-RU" sz="2800" dirty="0">
                <a:solidFill>
                  <a:srgbClr val="FF0000"/>
                </a:solidFill>
                <a:latin typeface="Arial" charset="0"/>
              </a:rPr>
              <a:t>Турбулентный характер кровотока</a:t>
            </a:r>
          </a:p>
        </p:txBody>
      </p:sp>
      <p:pic>
        <p:nvPicPr>
          <p:cNvPr id="64515"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35845" y="332581"/>
            <a:ext cx="5700712" cy="2160587"/>
          </a:xfrm>
          <a:noFill/>
          <a:ln w="76200" cmpd="tri">
            <a:solidFill>
              <a:schemeClr val="bg1"/>
            </a:solidFill>
          </a:ln>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044" y="3047593"/>
            <a:ext cx="3392487"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p:cNvSpPr txBox="1">
            <a:spLocks noChangeArrowheads="1"/>
          </p:cNvSpPr>
          <p:nvPr/>
        </p:nvSpPr>
        <p:spPr bwMode="auto">
          <a:xfrm>
            <a:off x="934357" y="3156585"/>
            <a:ext cx="41036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Траектория движения частиц крови в области изгиба</a:t>
            </a:r>
          </a:p>
          <a:p>
            <a:pPr eaLnBrk="1" hangingPunct="1">
              <a:spcBef>
                <a:spcPct val="50000"/>
              </a:spcBef>
              <a:buClrTx/>
              <a:buSzTx/>
              <a:buFontTx/>
              <a:buNone/>
            </a:pPr>
            <a:endParaRPr lang="ru-RU" altLang="ru-RU" sz="1800" dirty="0"/>
          </a:p>
        </p:txBody>
      </p:sp>
      <p:pic>
        <p:nvPicPr>
          <p:cNvPr id="645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960" y="1064532"/>
            <a:ext cx="2971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398652" y="5866027"/>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356493194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4"/>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a:xfrm>
            <a:off x="468540" y="420188"/>
            <a:ext cx="4752975" cy="3427413"/>
          </a:xfrm>
          <a:noFill/>
          <a:extLst>
            <a:ext uri="{909E8E84-426E-40DD-AFC4-6F175D3DCCD1}">
              <a14:hiddenFill xmlns:a14="http://schemas.microsoft.com/office/drawing/2010/main">
                <a:solidFill>
                  <a:srgbClr val="FFFFFF"/>
                </a:solidFill>
              </a14:hiddenFill>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440" y="2047037"/>
            <a:ext cx="414020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937097" y="5717980"/>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12446835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1847850" y="1"/>
            <a:ext cx="8637588" cy="936625"/>
          </a:xfrm>
        </p:spPr>
        <p:txBody>
          <a:bodyPr>
            <a:normAutofit fontScale="90000"/>
          </a:bodyPr>
          <a:lstStyle/>
          <a:p>
            <a:pPr eaLnBrk="1" hangingPunct="1">
              <a:lnSpc>
                <a:spcPct val="140000"/>
              </a:lnSpc>
              <a:defRPr/>
            </a:pPr>
            <a:r>
              <a:rPr lang="ru-RU" sz="4000" dirty="0"/>
              <a:t>Допплеровские спектрограммы</a:t>
            </a:r>
            <a:r>
              <a:rPr lang="en-US" sz="4000" dirty="0"/>
              <a:t/>
            </a:r>
            <a:br>
              <a:rPr lang="en-US" sz="4000" dirty="0"/>
            </a:br>
            <a:r>
              <a:rPr lang="ru-RU" sz="2400" dirty="0"/>
              <a:t> ламинарного и турбулентного потоков в кровеносном сосуде.</a:t>
            </a:r>
          </a:p>
        </p:txBody>
      </p:sp>
      <p:sp>
        <p:nvSpPr>
          <p:cNvPr id="66563" name="AutoShape 3"/>
          <p:cNvSpPr>
            <a:spLocks noChangeArrowheads="1"/>
          </p:cNvSpPr>
          <p:nvPr/>
        </p:nvSpPr>
        <p:spPr bwMode="auto">
          <a:xfrm>
            <a:off x="3792539" y="2340071"/>
            <a:ext cx="361183" cy="737996"/>
          </a:xfrm>
          <a:prstGeom prst="rightArrow">
            <a:avLst>
              <a:gd name="adj1" fmla="val 50000"/>
              <a:gd name="adj2" fmla="val 24433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66564" name="AutoShape 4"/>
          <p:cNvSpPr>
            <a:spLocks noChangeArrowheads="1"/>
          </p:cNvSpPr>
          <p:nvPr/>
        </p:nvSpPr>
        <p:spPr bwMode="auto">
          <a:xfrm>
            <a:off x="3863976" y="2195609"/>
            <a:ext cx="361183" cy="737996"/>
          </a:xfrm>
          <a:prstGeom prst="rightArrow">
            <a:avLst>
              <a:gd name="adj1" fmla="val 50000"/>
              <a:gd name="adj2" fmla="val 22555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66565" name="AutoShape 5"/>
          <p:cNvSpPr>
            <a:spLocks noChangeArrowheads="1"/>
          </p:cNvSpPr>
          <p:nvPr/>
        </p:nvSpPr>
        <p:spPr bwMode="auto">
          <a:xfrm>
            <a:off x="3792539" y="2016221"/>
            <a:ext cx="361183" cy="737996"/>
          </a:xfrm>
          <a:prstGeom prst="rightArrow">
            <a:avLst>
              <a:gd name="adj1" fmla="val 50000"/>
              <a:gd name="adj2" fmla="val 17973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66566" name="AutoShape 6"/>
          <p:cNvSpPr>
            <a:spLocks noChangeArrowheads="1"/>
          </p:cNvSpPr>
          <p:nvPr/>
        </p:nvSpPr>
        <p:spPr bwMode="auto">
          <a:xfrm>
            <a:off x="4008439" y="1979709"/>
            <a:ext cx="2447925" cy="737996"/>
          </a:xfrm>
          <a:prstGeom prst="rightArrow">
            <a:avLst>
              <a:gd name="adj1" fmla="val 50000"/>
              <a:gd name="adj2" fmla="val 21298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sp>
        <p:nvSpPr>
          <p:cNvPr id="66567" name="Line 7"/>
          <p:cNvSpPr>
            <a:spLocks noChangeShapeType="1"/>
          </p:cNvSpPr>
          <p:nvPr/>
        </p:nvSpPr>
        <p:spPr bwMode="auto">
          <a:xfrm>
            <a:off x="3792538" y="2420939"/>
            <a:ext cx="2519362" cy="71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lIns="90000" tIns="46800" rIns="90000" bIns="46800" anchor="b">
            <a:spAutoFit/>
          </a:bodyPr>
          <a:lstStyle/>
          <a:p>
            <a:endParaRPr lang="ru-RU"/>
          </a:p>
        </p:txBody>
      </p:sp>
      <p:sp>
        <p:nvSpPr>
          <p:cNvPr id="66568" name="AutoShape 8"/>
          <p:cNvSpPr>
            <a:spLocks noChangeArrowheads="1"/>
          </p:cNvSpPr>
          <p:nvPr/>
        </p:nvSpPr>
        <p:spPr bwMode="auto">
          <a:xfrm>
            <a:off x="3863976" y="1872552"/>
            <a:ext cx="361183" cy="737996"/>
          </a:xfrm>
          <a:prstGeom prst="rightArrow">
            <a:avLst>
              <a:gd name="adj1" fmla="val 50000"/>
              <a:gd name="adj2" fmla="val 2834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ru-RU" altLang="ru-RU" sz="1800"/>
          </a:p>
        </p:txBody>
      </p:sp>
      <p:pic>
        <p:nvPicPr>
          <p:cNvPr id="66569" name="Picture 9" descr="DOPPLER3"/>
          <p:cNvPicPr>
            <a:picLocks noChangeAspect="1" noChangeArrowheads="1"/>
          </p:cNvPicPr>
          <p:nvPr/>
        </p:nvPicPr>
        <p:blipFill>
          <a:blip r:embed="rId2">
            <a:extLst>
              <a:ext uri="{28A0092B-C50C-407E-A947-70E740481C1C}">
                <a14:useLocalDpi xmlns:a14="http://schemas.microsoft.com/office/drawing/2010/main" val="0"/>
              </a:ext>
            </a:extLst>
          </a:blip>
          <a:srcRect l="5489" t="15532" r="52362" b="6712"/>
          <a:stretch>
            <a:fillRect/>
          </a:stretch>
        </p:blipFill>
        <p:spPr bwMode="auto">
          <a:xfrm>
            <a:off x="6167438" y="1341438"/>
            <a:ext cx="1244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DOPPLER3"/>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56763" t="26654" r="1129"/>
          <a:stretch>
            <a:fillRect/>
          </a:stretch>
        </p:blipFill>
        <p:spPr bwMode="auto">
          <a:xfrm>
            <a:off x="6024564" y="3860800"/>
            <a:ext cx="143033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1" descr="ламин"/>
          <p:cNvPicPr>
            <a:picLocks noChangeAspect="1" noChangeArrowheads="1"/>
          </p:cNvPicPr>
          <p:nvPr/>
        </p:nvPicPr>
        <p:blipFill>
          <a:blip r:embed="rId4">
            <a:extLst>
              <a:ext uri="{28A0092B-C50C-407E-A947-70E740481C1C}">
                <a14:useLocalDpi xmlns:a14="http://schemas.microsoft.com/office/drawing/2010/main" val="0"/>
              </a:ext>
            </a:extLst>
          </a:blip>
          <a:srcRect l="14816" r="13231"/>
          <a:stretch>
            <a:fillRect/>
          </a:stretch>
        </p:blipFill>
        <p:spPr bwMode="auto">
          <a:xfrm>
            <a:off x="2351089" y="1268414"/>
            <a:ext cx="223202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2" descr="турб"/>
          <p:cNvPicPr>
            <a:picLocks noChangeAspect="1" noChangeArrowheads="1"/>
          </p:cNvPicPr>
          <p:nvPr/>
        </p:nvPicPr>
        <p:blipFill>
          <a:blip r:embed="rId5">
            <a:extLst>
              <a:ext uri="{28A0092B-C50C-407E-A947-70E740481C1C}">
                <a14:useLocalDpi xmlns:a14="http://schemas.microsoft.com/office/drawing/2010/main" val="0"/>
              </a:ext>
            </a:extLst>
          </a:blip>
          <a:srcRect l="15694" t="11928" r="9770" b="6952"/>
          <a:stretch>
            <a:fillRect/>
          </a:stretch>
        </p:blipFill>
        <p:spPr bwMode="auto">
          <a:xfrm>
            <a:off x="2351089" y="3860800"/>
            <a:ext cx="22320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3" name="Line 13"/>
          <p:cNvSpPr>
            <a:spLocks noChangeShapeType="1"/>
          </p:cNvSpPr>
          <p:nvPr/>
        </p:nvSpPr>
        <p:spPr bwMode="auto">
          <a:xfrm>
            <a:off x="4943476" y="2349500"/>
            <a:ext cx="790575" cy="0"/>
          </a:xfrm>
          <a:prstGeom prst="line">
            <a:avLst/>
          </a:prstGeom>
          <a:noFill/>
          <a:ln w="57150" cmpd="thinThick">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74" name="Line 14"/>
          <p:cNvSpPr>
            <a:spLocks noChangeShapeType="1"/>
          </p:cNvSpPr>
          <p:nvPr/>
        </p:nvSpPr>
        <p:spPr bwMode="auto">
          <a:xfrm>
            <a:off x="4943476" y="4941888"/>
            <a:ext cx="790575" cy="0"/>
          </a:xfrm>
          <a:prstGeom prst="line">
            <a:avLst/>
          </a:prstGeom>
          <a:noFill/>
          <a:ln w="57150" cmpd="thinThick">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75" name="Line 15"/>
          <p:cNvSpPr>
            <a:spLocks noChangeShapeType="1"/>
          </p:cNvSpPr>
          <p:nvPr/>
        </p:nvSpPr>
        <p:spPr bwMode="auto">
          <a:xfrm flipH="1">
            <a:off x="7032626" y="1916113"/>
            <a:ext cx="1008063" cy="0"/>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76" name="Line 16"/>
          <p:cNvSpPr>
            <a:spLocks noChangeShapeType="1"/>
          </p:cNvSpPr>
          <p:nvPr/>
        </p:nvSpPr>
        <p:spPr bwMode="auto">
          <a:xfrm flipH="1" flipV="1">
            <a:off x="7032625" y="4795839"/>
            <a:ext cx="1079500" cy="1587"/>
          </a:xfrm>
          <a:prstGeom prst="line">
            <a:avLst/>
          </a:prstGeom>
          <a:noFill/>
          <a:ln w="127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77" name="Text Box 17"/>
          <p:cNvSpPr txBox="1">
            <a:spLocks noChangeArrowheads="1"/>
          </p:cNvSpPr>
          <p:nvPr/>
        </p:nvSpPr>
        <p:spPr bwMode="auto">
          <a:xfrm>
            <a:off x="8040689" y="1557339"/>
            <a:ext cx="18002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500">
                <a:latin typeface="Verdana" panose="020B0604030504040204" pitchFamily="34" charset="0"/>
              </a:rPr>
              <a:t>«окно» внутри допплеровской спектрограммы</a:t>
            </a:r>
          </a:p>
        </p:txBody>
      </p:sp>
      <p:sp>
        <p:nvSpPr>
          <p:cNvPr id="66578" name="Text Box 18"/>
          <p:cNvSpPr txBox="1">
            <a:spLocks noChangeArrowheads="1"/>
          </p:cNvSpPr>
          <p:nvPr/>
        </p:nvSpPr>
        <p:spPr bwMode="auto">
          <a:xfrm>
            <a:off x="8112125" y="4652964"/>
            <a:ext cx="21605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500">
                <a:latin typeface="Verdana" panose="020B0604030504040204" pitchFamily="34" charset="0"/>
              </a:rPr>
              <a:t>Отсутствие «окна»</a:t>
            </a:r>
          </a:p>
        </p:txBody>
      </p:sp>
      <p:sp>
        <p:nvSpPr>
          <p:cNvPr id="66579" name="Line 19"/>
          <p:cNvSpPr>
            <a:spLocks noChangeShapeType="1"/>
          </p:cNvSpPr>
          <p:nvPr/>
        </p:nvSpPr>
        <p:spPr bwMode="auto">
          <a:xfrm flipV="1">
            <a:off x="3287713" y="5300664"/>
            <a:ext cx="0" cy="358775"/>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80" name="Line 20"/>
          <p:cNvSpPr>
            <a:spLocks noChangeShapeType="1"/>
          </p:cNvSpPr>
          <p:nvPr/>
        </p:nvSpPr>
        <p:spPr bwMode="auto">
          <a:xfrm>
            <a:off x="3287713" y="4292600"/>
            <a:ext cx="0" cy="36195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6581" name="Text Box 21"/>
          <p:cNvSpPr txBox="1">
            <a:spLocks noChangeArrowheads="1"/>
          </p:cNvSpPr>
          <p:nvPr/>
        </p:nvSpPr>
        <p:spPr bwMode="auto">
          <a:xfrm>
            <a:off x="1919288" y="3213101"/>
            <a:ext cx="8280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500">
                <a:latin typeface="Verdana" panose="020B0604030504040204" pitchFamily="34" charset="0"/>
              </a:rPr>
              <a:t>Все участники движения (эритроциты) движутся с одной скоростью и в одном направлении</a:t>
            </a:r>
          </a:p>
        </p:txBody>
      </p:sp>
      <p:sp>
        <p:nvSpPr>
          <p:cNvPr id="66582" name="Text Box 22"/>
          <p:cNvSpPr txBox="1">
            <a:spLocks noChangeArrowheads="1"/>
          </p:cNvSpPr>
          <p:nvPr/>
        </p:nvSpPr>
        <p:spPr bwMode="auto">
          <a:xfrm>
            <a:off x="2135188" y="5805489"/>
            <a:ext cx="8280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500">
                <a:latin typeface="Verdana" panose="020B0604030504040204" pitchFamily="34" charset="0"/>
              </a:rPr>
              <a:t>Все участники движения (эритроциты) движутся с различными скоростями и в разные направления. Препятствие на пути кровотока (бляшка, тромб, опухоль) создает турбулентность потока.</a:t>
            </a:r>
          </a:p>
        </p:txBody>
      </p:sp>
    </p:spTree>
    <p:extLst>
      <p:ext uri="{BB962C8B-B14F-4D97-AF65-F5344CB8AC3E}">
        <p14:creationId xmlns:p14="http://schemas.microsoft.com/office/powerpoint/2010/main" val="3173389218"/>
      </p:ext>
    </p:extLst>
  </p:cSld>
  <p:clrMapOvr>
    <a:masterClrMapping/>
  </p:clrMapOvr>
  <p:transition>
    <p:wheel spokes="8"/>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a:xfrm>
            <a:off x="8066088" y="0"/>
            <a:ext cx="2601912" cy="1143000"/>
          </a:xfrm>
        </p:spPr>
        <p:txBody>
          <a:bodyPr/>
          <a:lstStyle/>
          <a:p>
            <a:pPr eaLnBrk="1" hangingPunct="1">
              <a:defRPr/>
            </a:pPr>
            <a:r>
              <a:rPr lang="ru-RU" sz="2400" dirty="0"/>
              <a:t>Венный пульс</a:t>
            </a:r>
            <a:br>
              <a:rPr lang="ru-RU" sz="2400" dirty="0"/>
            </a:br>
            <a:r>
              <a:rPr lang="ru-RU" sz="2400" dirty="0"/>
              <a:t>(</a:t>
            </a:r>
            <a:r>
              <a:rPr lang="ru-RU" sz="2400" dirty="0" err="1"/>
              <a:t>флебограмма</a:t>
            </a:r>
            <a:r>
              <a:rPr lang="ru-RU" sz="2400" dirty="0"/>
              <a:t>)</a:t>
            </a:r>
          </a:p>
        </p:txBody>
      </p:sp>
      <p:pic>
        <p:nvPicPr>
          <p:cNvPr id="67587" name="Picture 3" descr="9B10FF5A"/>
          <p:cNvPicPr>
            <a:picLocks noChangeAspect="1" noChangeArrowheads="1"/>
          </p:cNvPicPr>
          <p:nvPr/>
        </p:nvPicPr>
        <p:blipFill>
          <a:blip r:embed="rId2">
            <a:extLst>
              <a:ext uri="{28A0092B-C50C-407E-A947-70E740481C1C}">
                <a14:useLocalDpi xmlns:a14="http://schemas.microsoft.com/office/drawing/2010/main" val="0"/>
              </a:ext>
            </a:extLst>
          </a:blip>
          <a:srcRect l="7193" t="5569" r="5133" b="16992"/>
          <a:stretch>
            <a:fillRect/>
          </a:stretch>
        </p:blipFill>
        <p:spPr bwMode="auto">
          <a:xfrm>
            <a:off x="858249" y="1982154"/>
            <a:ext cx="439261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p:cNvSpPr txBox="1">
            <a:spLocks noChangeArrowheads="1"/>
          </p:cNvSpPr>
          <p:nvPr/>
        </p:nvSpPr>
        <p:spPr bwMode="auto">
          <a:xfrm>
            <a:off x="5702028" y="2920328"/>
            <a:ext cx="36004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200" dirty="0">
                <a:latin typeface="Arial" panose="020B0604020202020204" pitchFamily="34" charset="0"/>
              </a:rPr>
              <a:t>ЦИКЛИЧЕСКИЕ ИЗМЕНЕНИЯ СКОРОСТИ КРОВОТОКА В МАГИСТРАЛЬНЫХ ВЕНАХ СВЯЗАНЫ С ДЫХАНИЕМ И С СОКРАЩЕНИЯМИ СЕРДЦА И УСИЛИВАЮТСЯ ПО МЕРЕ ПРИБЛИЖЕНИЯ К ПРАВОМУ ПРЕДСЕРДИЮ.</a:t>
            </a:r>
          </a:p>
          <a:p>
            <a:pPr eaLnBrk="1" hangingPunct="1">
              <a:spcBef>
                <a:spcPct val="50000"/>
              </a:spcBef>
              <a:buClrTx/>
              <a:buSzTx/>
              <a:buFontTx/>
              <a:buNone/>
            </a:pPr>
            <a:endParaRPr lang="ru-RU" altLang="ru-RU" sz="1200" dirty="0">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Рукописный ввод 1"/>
              <p14:cNvContentPartPr/>
              <p14:nvPr/>
            </p14:nvContentPartPr>
            <p14:xfrm>
              <a:off x="6207600" y="5981400"/>
              <a:ext cx="360" cy="360"/>
            </p14:xfrm>
          </p:contentPart>
        </mc:Choice>
        <mc:Fallback xmlns="">
          <p:pic>
            <p:nvPicPr>
              <p:cNvPr id="2" name="Рукописный ввод 1"/>
              <p:cNvPicPr/>
              <p:nvPr/>
            </p:nvPicPr>
            <p:blipFill>
              <a:blip r:embed="rId4"/>
              <a:stretch>
                <a:fillRect/>
              </a:stretch>
            </p:blipFill>
            <p:spPr>
              <a:xfrm>
                <a:off x="6198240" y="5972040"/>
                <a:ext cx="19080" cy="19080"/>
              </a:xfrm>
              <a:prstGeom prst="rect">
                <a:avLst/>
              </a:prstGeom>
            </p:spPr>
          </p:pic>
        </mc:Fallback>
      </mc:AlternateContent>
      <p:sp>
        <p:nvSpPr>
          <p:cNvPr id="67590" name="TextBox 2"/>
          <p:cNvSpPr txBox="1">
            <a:spLocks noChangeArrowheads="1"/>
          </p:cNvSpPr>
          <p:nvPr/>
        </p:nvSpPr>
        <p:spPr bwMode="auto">
          <a:xfrm>
            <a:off x="310107" y="689520"/>
            <a:ext cx="7488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1800" b="1" dirty="0">
                <a:solidFill>
                  <a:srgbClr val="FF0000"/>
                </a:solidFill>
              </a:rPr>
              <a:t>КОЛЕБАНИЯ ДАВЛЕНИЯ И ОБЪЕМА В ВЕНАХ НАЗЫВАЮТ ВЕННМ ПУЛЬСОМ.</a:t>
            </a:r>
          </a:p>
        </p:txBody>
      </p:sp>
    </p:spTree>
    <p:extLst>
      <p:ext uri="{BB962C8B-B14F-4D97-AF65-F5344CB8AC3E}">
        <p14:creationId xmlns:p14="http://schemas.microsoft.com/office/powerpoint/2010/main" val="3171383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835150" y="404813"/>
            <a:ext cx="8229600" cy="4525962"/>
          </a:xfrm>
        </p:spPr>
        <p:txBody>
          <a:bodyPr/>
          <a:lstStyle/>
          <a:p>
            <a:pPr>
              <a:defRPr/>
            </a:pPr>
            <a:r>
              <a:rPr lang="ru-RU" dirty="0">
                <a:effectLst/>
              </a:rPr>
              <a:t>В 1850 году профессор </a:t>
            </a:r>
            <a:r>
              <a:rPr lang="ru-RU" dirty="0" err="1">
                <a:effectLst/>
              </a:rPr>
              <a:t>Кристиан</a:t>
            </a:r>
            <a:r>
              <a:rPr lang="ru-RU" dirty="0">
                <a:effectLst/>
              </a:rPr>
              <a:t> </a:t>
            </a:r>
            <a:r>
              <a:rPr lang="ru-RU" dirty="0" err="1">
                <a:effectLst/>
              </a:rPr>
              <a:t>Допплер</a:t>
            </a:r>
            <a:r>
              <a:rPr lang="ru-RU" dirty="0">
                <a:effectLst/>
              </a:rPr>
              <a:t> достиг вершины академической карьеры. Указом Императора Франца Иосифа I от 17 января он </a:t>
            </a:r>
            <a:r>
              <a:rPr lang="ru-RU" dirty="0" smtClean="0">
                <a:effectLst/>
              </a:rPr>
              <a:t>стал первым </a:t>
            </a:r>
            <a:r>
              <a:rPr lang="ru-RU" dirty="0">
                <a:effectLst/>
              </a:rPr>
              <a:t>директором Института Физики, созданного им в Венском Университете (интересно, что среди учеников </a:t>
            </a:r>
            <a:r>
              <a:rPr lang="ru-RU" dirty="0" err="1">
                <a:effectLst/>
              </a:rPr>
              <a:t>Допплера</a:t>
            </a:r>
            <a:r>
              <a:rPr lang="ru-RU" dirty="0">
                <a:effectLst/>
              </a:rPr>
              <a:t> в этот период был </a:t>
            </a:r>
            <a:r>
              <a:rPr lang="ru-RU" dirty="0" err="1">
                <a:effectLst/>
              </a:rPr>
              <a:t>Грегор</a:t>
            </a:r>
            <a:r>
              <a:rPr lang="ru-RU" dirty="0">
                <a:effectLst/>
              </a:rPr>
              <a:t> Мендель, отец современной генетики, изучавший в 1851-1853 годах физику). </a:t>
            </a:r>
            <a:endParaRPr lang="ru-RU" dirty="0"/>
          </a:p>
        </p:txBody>
      </p:sp>
      <p:pic>
        <p:nvPicPr>
          <p:cNvPr id="921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0576" y="3910920"/>
            <a:ext cx="9937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957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p:cNvSpPr>
          <p:nvPr>
            <p:ph type="title"/>
          </p:nvPr>
        </p:nvSpPr>
        <p:spPr>
          <a:xfrm>
            <a:off x="1992313" y="188913"/>
            <a:ext cx="8229600" cy="576262"/>
          </a:xfrm>
        </p:spPr>
        <p:txBody>
          <a:bodyPr/>
          <a:lstStyle/>
          <a:p>
            <a:pPr eaLnBrk="1" hangingPunct="1">
              <a:defRPr/>
            </a:pPr>
            <a:r>
              <a:rPr lang="ru-RU" sz="2800" dirty="0"/>
              <a:t>Факторы, влияющие на венозный возврат.</a:t>
            </a:r>
          </a:p>
        </p:txBody>
      </p:sp>
      <p:sp>
        <p:nvSpPr>
          <p:cNvPr id="91139" name="Rectangle 3"/>
          <p:cNvSpPr>
            <a:spLocks noGrp="1" noChangeArrowheads="1"/>
          </p:cNvSpPr>
          <p:nvPr>
            <p:ph sz="quarter" idx="13"/>
          </p:nvPr>
        </p:nvSpPr>
        <p:spPr>
          <a:xfrm>
            <a:off x="936171" y="0"/>
            <a:ext cx="8229600" cy="5289550"/>
          </a:xfrm>
        </p:spPr>
        <p:txBody>
          <a:bodyPr>
            <a:normAutofit fontScale="92500" lnSpcReduction="20000"/>
          </a:bodyPr>
          <a:lstStyle/>
          <a:p>
            <a:pPr eaLnBrk="1" hangingPunct="1">
              <a:buFont typeface="Wingdings" panose="05000000000000000000" pitchFamily="2" charset="2"/>
              <a:buNone/>
              <a:defRPr/>
            </a:pPr>
            <a:endParaRPr lang="ru-RU" sz="2000" dirty="0">
              <a:solidFill>
                <a:srgbClr val="FF0000"/>
              </a:solidFill>
            </a:endParaRPr>
          </a:p>
          <a:p>
            <a:pPr eaLnBrk="1" hangingPunct="1">
              <a:buFont typeface="Wingdings" panose="05000000000000000000" pitchFamily="2" charset="2"/>
              <a:buNone/>
              <a:defRPr/>
            </a:pPr>
            <a:endParaRPr lang="ru-RU" sz="2000" dirty="0">
              <a:solidFill>
                <a:srgbClr val="FF0000"/>
              </a:solidFill>
            </a:endParaRPr>
          </a:p>
          <a:p>
            <a:pPr eaLnBrk="1" hangingPunct="1">
              <a:buFont typeface="Wingdings" panose="05000000000000000000" pitchFamily="2" charset="2"/>
              <a:buNone/>
              <a:defRPr/>
            </a:pPr>
            <a:r>
              <a:rPr lang="ru-RU" dirty="0">
                <a:solidFill>
                  <a:srgbClr val="FF0000"/>
                </a:solidFill>
              </a:rPr>
              <a:t>Центральные</a:t>
            </a:r>
            <a:r>
              <a:rPr lang="ru-RU" sz="2000" dirty="0"/>
              <a:t>:  дыхательный насос,</a:t>
            </a:r>
          </a:p>
          <a:p>
            <a:pPr eaLnBrk="1" hangingPunct="1">
              <a:buFont typeface="Wingdings" panose="05000000000000000000" pitchFamily="2" charset="2"/>
              <a:buNone/>
              <a:defRPr/>
            </a:pPr>
            <a:r>
              <a:rPr lang="ru-RU" sz="2000" dirty="0"/>
              <a:t>                                  присасывающее действие сердца.</a:t>
            </a:r>
          </a:p>
          <a:p>
            <a:pPr eaLnBrk="1" hangingPunct="1">
              <a:buFont typeface="Wingdings" panose="05000000000000000000" pitchFamily="2" charset="2"/>
              <a:buNone/>
              <a:defRPr/>
            </a:pPr>
            <a:endParaRPr lang="ru-RU" sz="2000" dirty="0"/>
          </a:p>
          <a:p>
            <a:pPr eaLnBrk="1" hangingPunct="1">
              <a:buFont typeface="Wingdings" panose="05000000000000000000" pitchFamily="2" charset="2"/>
              <a:buNone/>
              <a:defRPr/>
            </a:pPr>
            <a:r>
              <a:rPr lang="ru-RU" dirty="0">
                <a:solidFill>
                  <a:srgbClr val="FF0000"/>
                </a:solidFill>
              </a:rPr>
              <a:t>Периферические компенсаторные механизмы</a:t>
            </a:r>
            <a:r>
              <a:rPr lang="ru-RU" sz="2000" dirty="0"/>
              <a:t>: </a:t>
            </a:r>
          </a:p>
          <a:p>
            <a:pPr eaLnBrk="1" hangingPunct="1">
              <a:buFont typeface="Wingdings" panose="05000000000000000000" pitchFamily="2" charset="2"/>
              <a:buNone/>
              <a:defRPr/>
            </a:pPr>
            <a:r>
              <a:rPr lang="ru-RU" sz="2000" dirty="0"/>
              <a:t>                                 мышечный насос,</a:t>
            </a:r>
          </a:p>
          <a:p>
            <a:pPr eaLnBrk="1" hangingPunct="1">
              <a:buFont typeface="Wingdings" panose="05000000000000000000" pitchFamily="2" charset="2"/>
              <a:buNone/>
              <a:defRPr/>
            </a:pPr>
            <a:r>
              <a:rPr lang="ru-RU" sz="2000" dirty="0"/>
              <a:t>                                 клапанный аппарат,</a:t>
            </a:r>
          </a:p>
          <a:p>
            <a:pPr eaLnBrk="1" hangingPunct="1">
              <a:buFont typeface="Wingdings" panose="05000000000000000000" pitchFamily="2" charset="2"/>
              <a:buNone/>
              <a:defRPr/>
            </a:pPr>
            <a:r>
              <a:rPr lang="ru-RU" sz="2000" dirty="0"/>
              <a:t>                                артериовенозные анастомозы,</a:t>
            </a:r>
          </a:p>
          <a:p>
            <a:pPr eaLnBrk="1" hangingPunct="1">
              <a:buFont typeface="Wingdings" panose="05000000000000000000" pitchFamily="2" charset="2"/>
              <a:buNone/>
              <a:defRPr/>
            </a:pPr>
            <a:r>
              <a:rPr lang="ru-RU" sz="2000" dirty="0"/>
              <a:t>                                венозный тонус,</a:t>
            </a:r>
          </a:p>
          <a:p>
            <a:pPr eaLnBrk="1" hangingPunct="1">
              <a:buFont typeface="Wingdings" panose="05000000000000000000" pitchFamily="2" charset="2"/>
              <a:buNone/>
              <a:defRPr/>
            </a:pPr>
            <a:r>
              <a:rPr lang="ru-RU" sz="2000" dirty="0"/>
              <a:t>                                пульсация близлежащих артерий,</a:t>
            </a:r>
          </a:p>
          <a:p>
            <a:pPr eaLnBrk="1" hangingPunct="1">
              <a:buFont typeface="Wingdings" panose="05000000000000000000" pitchFamily="2" charset="2"/>
              <a:buNone/>
              <a:defRPr/>
            </a:pPr>
            <a:r>
              <a:rPr lang="ru-RU" sz="2000" dirty="0"/>
              <a:t>                                </a:t>
            </a:r>
            <a:r>
              <a:rPr lang="ru-RU" sz="2000" dirty="0" err="1"/>
              <a:t>сдавление</a:t>
            </a:r>
            <a:r>
              <a:rPr lang="ru-RU" sz="2000" dirty="0"/>
              <a:t> вен фасциями. </a:t>
            </a:r>
          </a:p>
        </p:txBody>
      </p:sp>
      <p:pic>
        <p:nvPicPr>
          <p:cNvPr id="68612" name="Picture 4" descr="9B10FF5A"/>
          <p:cNvPicPr>
            <a:picLocks noChangeAspect="1" noChangeArrowheads="1"/>
          </p:cNvPicPr>
          <p:nvPr/>
        </p:nvPicPr>
        <p:blipFill>
          <a:blip r:embed="rId2">
            <a:extLst>
              <a:ext uri="{28A0092B-C50C-407E-A947-70E740481C1C}">
                <a14:useLocalDpi xmlns:a14="http://schemas.microsoft.com/office/drawing/2010/main" val="0"/>
              </a:ext>
            </a:extLst>
          </a:blip>
          <a:srcRect l="41698" t="47968" r="8017" b="16992"/>
          <a:stretch>
            <a:fillRect/>
          </a:stretch>
        </p:blipFill>
        <p:spPr bwMode="auto">
          <a:xfrm>
            <a:off x="8295005" y="4382680"/>
            <a:ext cx="208915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7419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a:xfrm>
            <a:off x="4814125" y="177007"/>
            <a:ext cx="6667437" cy="1151965"/>
          </a:xfrm>
        </p:spPr>
        <p:txBody>
          <a:bodyPr>
            <a:normAutofit fontScale="90000"/>
          </a:bodyPr>
          <a:lstStyle/>
          <a:p>
            <a:pPr eaLnBrk="1" hangingPunct="1">
              <a:defRPr/>
            </a:pPr>
            <a:r>
              <a:rPr lang="ru-RU" sz="3600" dirty="0" smtClean="0"/>
              <a:t>Кровоток в яремных венах</a:t>
            </a:r>
            <a:br>
              <a:rPr lang="ru-RU" sz="3600" dirty="0" smtClean="0"/>
            </a:br>
            <a:r>
              <a:rPr lang="ru-RU" sz="2800" dirty="0">
                <a:latin typeface="Arial" charset="0"/>
                <a:cs typeface="Arial" charset="0"/>
              </a:rPr>
              <a:t> имеет трех- или четырехфазный характер </a:t>
            </a:r>
            <a:endParaRPr lang="ru-RU" sz="2800" dirty="0"/>
          </a:p>
        </p:txBody>
      </p:sp>
      <p:pic>
        <p:nvPicPr>
          <p:cNvPr id="69635" name="Picture 3" descr="mso7C8F5"/>
          <p:cNvPicPr>
            <a:picLocks noChangeAspect="1" noChangeArrowheads="1"/>
          </p:cNvPicPr>
          <p:nvPr/>
        </p:nvPicPr>
        <p:blipFill>
          <a:blip r:embed="rId2">
            <a:extLst>
              <a:ext uri="{28A0092B-C50C-407E-A947-70E740481C1C}">
                <a14:useLocalDpi xmlns:a14="http://schemas.microsoft.com/office/drawing/2010/main" val="0"/>
              </a:ext>
            </a:extLst>
          </a:blip>
          <a:srcRect l="33749" t="36458" r="37067" b="43121"/>
          <a:stretch>
            <a:fillRect/>
          </a:stretch>
        </p:blipFill>
        <p:spPr bwMode="auto">
          <a:xfrm>
            <a:off x="1354773" y="2044700"/>
            <a:ext cx="381635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6527801" y="2276476"/>
            <a:ext cx="3529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ru-RU" altLang="ru-RU" sz="1800">
              <a:latin typeface="Arial" panose="020B0604020202020204" pitchFamily="34" charset="0"/>
              <a:cs typeface="Arial" panose="020B0604020202020204" pitchFamily="34" charset="0"/>
            </a:endParaRPr>
          </a:p>
        </p:txBody>
      </p:sp>
      <p:sp>
        <p:nvSpPr>
          <p:cNvPr id="69637" name="Text Box 5"/>
          <p:cNvSpPr txBox="1">
            <a:spLocks noChangeArrowheads="1"/>
          </p:cNvSpPr>
          <p:nvPr/>
        </p:nvSpPr>
        <p:spPr bwMode="auto">
          <a:xfrm>
            <a:off x="5808573" y="2103438"/>
            <a:ext cx="35290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b="1" dirty="0">
                <a:latin typeface="Arial" panose="020B0604020202020204" pitchFamily="34" charset="0"/>
                <a:cs typeface="Arial" panose="020B0604020202020204" pitchFamily="34" charset="0"/>
              </a:rPr>
              <a:t>А</a:t>
            </a:r>
            <a:r>
              <a:rPr lang="ru-RU" altLang="ru-RU" sz="1800" dirty="0">
                <a:latin typeface="Arial" panose="020B0604020202020204" pitchFamily="34" charset="0"/>
                <a:cs typeface="Arial" panose="020B0604020202020204" pitchFamily="34" charset="0"/>
              </a:rPr>
              <a:t> – ретроградный пик обусловлен сокращением предсердий, </a:t>
            </a:r>
          </a:p>
          <a:p>
            <a:pPr eaLnBrk="1" hangingPunct="1">
              <a:spcBef>
                <a:spcPct val="50000"/>
              </a:spcBef>
              <a:buClrTx/>
              <a:buSzTx/>
              <a:buFontTx/>
              <a:buNone/>
            </a:pPr>
            <a:r>
              <a:rPr lang="en-US" altLang="ru-RU" sz="1800" b="1" dirty="0">
                <a:latin typeface="Arial" panose="020B0604020202020204" pitchFamily="34" charset="0"/>
                <a:cs typeface="Arial" panose="020B0604020202020204" pitchFamily="34" charset="0"/>
              </a:rPr>
              <a:t>S</a:t>
            </a:r>
            <a:r>
              <a:rPr lang="ru-RU" altLang="ru-RU" sz="1800" dirty="0">
                <a:latin typeface="Arial" panose="020B0604020202020204" pitchFamily="34" charset="0"/>
                <a:cs typeface="Arial" panose="020B0604020202020204" pitchFamily="34" charset="0"/>
              </a:rPr>
              <a:t> – </a:t>
            </a:r>
            <a:r>
              <a:rPr lang="ru-RU" altLang="ru-RU" sz="1800" dirty="0" err="1">
                <a:latin typeface="Arial" panose="020B0604020202020204" pitchFamily="34" charset="0"/>
                <a:cs typeface="Arial" panose="020B0604020202020204" pitchFamily="34" charset="0"/>
              </a:rPr>
              <a:t>антеградный</a:t>
            </a:r>
            <a:r>
              <a:rPr lang="ru-RU" altLang="ru-RU" sz="1800" dirty="0">
                <a:latin typeface="Arial" panose="020B0604020202020204" pitchFamily="34" charset="0"/>
                <a:cs typeface="Arial" panose="020B0604020202020204" pitchFamily="34" charset="0"/>
              </a:rPr>
              <a:t> пик соответствует систоле, </a:t>
            </a:r>
          </a:p>
          <a:p>
            <a:pPr eaLnBrk="1" hangingPunct="1">
              <a:spcBef>
                <a:spcPct val="50000"/>
              </a:spcBef>
              <a:buClrTx/>
              <a:buSzTx/>
              <a:buFontTx/>
              <a:buNone/>
            </a:pPr>
            <a:r>
              <a:rPr lang="en-US" altLang="ru-RU" sz="1800" b="1" dirty="0">
                <a:latin typeface="Arial" panose="020B0604020202020204" pitchFamily="34" charset="0"/>
                <a:cs typeface="Arial" panose="020B0604020202020204" pitchFamily="34" charset="0"/>
              </a:rPr>
              <a:t>T</a:t>
            </a:r>
            <a:r>
              <a:rPr lang="ru-RU" altLang="ru-RU" sz="1800" b="1" dirty="0">
                <a:latin typeface="Arial" panose="020B0604020202020204" pitchFamily="34" charset="0"/>
                <a:cs typeface="Arial" panose="020B0604020202020204" pitchFamily="34" charset="0"/>
              </a:rPr>
              <a:t> </a:t>
            </a:r>
            <a:r>
              <a:rPr lang="ru-RU" altLang="ru-RU" sz="1800" dirty="0">
                <a:latin typeface="Arial" panose="020B0604020202020204" pitchFamily="34" charset="0"/>
                <a:cs typeface="Arial" panose="020B0604020202020204" pitchFamily="34" charset="0"/>
              </a:rPr>
              <a:t>– </a:t>
            </a:r>
            <a:r>
              <a:rPr lang="ru-RU" altLang="ru-RU" sz="1800" dirty="0" err="1">
                <a:latin typeface="Arial" panose="020B0604020202020204" pitchFamily="34" charset="0"/>
                <a:cs typeface="Arial" panose="020B0604020202020204" pitchFamily="34" charset="0"/>
              </a:rPr>
              <a:t>антеградный</a:t>
            </a:r>
            <a:r>
              <a:rPr lang="ru-RU" altLang="ru-RU" sz="1800" dirty="0">
                <a:latin typeface="Arial" panose="020B0604020202020204" pitchFamily="34" charset="0"/>
                <a:cs typeface="Arial" panose="020B0604020202020204" pitchFamily="34" charset="0"/>
              </a:rPr>
              <a:t> пик – при открытии </a:t>
            </a:r>
            <a:r>
              <a:rPr lang="ru-RU" altLang="ru-RU" sz="1800" dirty="0" err="1">
                <a:latin typeface="Arial" panose="020B0604020202020204" pitchFamily="34" charset="0"/>
                <a:cs typeface="Arial" panose="020B0604020202020204" pitchFamily="34" charset="0"/>
              </a:rPr>
              <a:t>трикуспидального</a:t>
            </a:r>
            <a:r>
              <a:rPr lang="ru-RU" altLang="ru-RU" sz="1800" dirty="0">
                <a:latin typeface="Arial" panose="020B0604020202020204" pitchFamily="34" charset="0"/>
                <a:cs typeface="Arial" panose="020B0604020202020204" pitchFamily="34" charset="0"/>
              </a:rPr>
              <a:t> клапана</a:t>
            </a:r>
          </a:p>
        </p:txBody>
      </p:sp>
      <p:sp>
        <p:nvSpPr>
          <p:cNvPr id="6" name="TextBox 5"/>
          <p:cNvSpPr txBox="1"/>
          <p:nvPr/>
        </p:nvSpPr>
        <p:spPr>
          <a:xfrm>
            <a:off x="9146103" y="5836211"/>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24397157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5880100" y="1978026"/>
            <a:ext cx="403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ru-RU" altLang="ru-RU" sz="1800">
              <a:latin typeface="Arial" panose="020B0604020202020204" pitchFamily="34" charset="0"/>
              <a:cs typeface="Arial" panose="020B0604020202020204" pitchFamily="34" charset="0"/>
            </a:endParaRPr>
          </a:p>
        </p:txBody>
      </p:sp>
      <p:sp>
        <p:nvSpPr>
          <p:cNvPr id="70659" name="Text Box 3"/>
          <p:cNvSpPr txBox="1">
            <a:spLocks noChangeArrowheads="1"/>
          </p:cNvSpPr>
          <p:nvPr/>
        </p:nvSpPr>
        <p:spPr bwMode="auto">
          <a:xfrm>
            <a:off x="6024564" y="2349500"/>
            <a:ext cx="43211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a:latin typeface="Arial" panose="020B0604020202020204" pitchFamily="34" charset="0"/>
                <a:cs typeface="Arial" panose="020B0604020202020204" pitchFamily="34" charset="0"/>
              </a:rPr>
              <a:t>Кровоток синхронизирован с актом дыхания (на вдохе – снижение скорости с уменьшением систоло-диастолической </a:t>
            </a:r>
            <a:r>
              <a:rPr lang="en-US" altLang="ru-RU" sz="1800">
                <a:latin typeface="Arial" panose="020B0604020202020204" pitchFamily="34" charset="0"/>
                <a:cs typeface="Arial" panose="020B0604020202020204" pitchFamily="34" charset="0"/>
              </a:rPr>
              <a:t> </a:t>
            </a:r>
            <a:r>
              <a:rPr lang="ru-RU" altLang="ru-RU" sz="1800">
                <a:latin typeface="Arial" panose="020B0604020202020204" pitchFamily="34" charset="0"/>
                <a:cs typeface="Arial" panose="020B0604020202020204" pitchFamily="34" charset="0"/>
              </a:rPr>
              <a:t>модуляции – соотношения амплитуды </a:t>
            </a:r>
            <a:r>
              <a:rPr lang="en-US" altLang="ru-RU" sz="1800">
                <a:latin typeface="Arial" panose="020B0604020202020204" pitchFamily="34" charset="0"/>
                <a:cs typeface="Arial" panose="020B0604020202020204" pitchFamily="34" charset="0"/>
              </a:rPr>
              <a:t>S</a:t>
            </a:r>
            <a:r>
              <a:rPr lang="ru-RU" altLang="ru-RU" sz="1800">
                <a:latin typeface="Arial" panose="020B0604020202020204" pitchFamily="34" charset="0"/>
                <a:cs typeface="Arial" panose="020B0604020202020204" pitchFamily="34" charset="0"/>
              </a:rPr>
              <a:t>- и</a:t>
            </a:r>
            <a:r>
              <a:rPr lang="en-US" altLang="ru-RU" sz="1800">
                <a:latin typeface="Arial" panose="020B0604020202020204" pitchFamily="34" charset="0"/>
                <a:cs typeface="Arial" panose="020B0604020202020204" pitchFamily="34" charset="0"/>
              </a:rPr>
              <a:t> T</a:t>
            </a:r>
            <a:r>
              <a:rPr lang="ru-RU" altLang="ru-RU" sz="1800">
                <a:latin typeface="Arial" panose="020B0604020202020204" pitchFamily="34" charset="0"/>
                <a:cs typeface="Arial" panose="020B0604020202020204" pitchFamily="34" charset="0"/>
              </a:rPr>
              <a:t>- пиков, на выдохе – усиление фазности  с увеличением скоростных параметров)</a:t>
            </a:r>
          </a:p>
        </p:txBody>
      </p:sp>
      <p:pic>
        <p:nvPicPr>
          <p:cNvPr id="70660" name="Picture 4" descr="mso7C8F5"/>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l="1552" t="36583" r="68724" b="42722"/>
          <a:stretch>
            <a:fillRect/>
          </a:stretch>
        </p:blipFill>
        <p:spPr>
          <a:xfrm>
            <a:off x="1847850" y="1412876"/>
            <a:ext cx="4103688" cy="4037013"/>
          </a:xfr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72526" y="590956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42373469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7088777" y="0"/>
            <a:ext cx="4398928" cy="1151965"/>
          </a:xfrm>
        </p:spPr>
        <p:txBody>
          <a:bodyPr>
            <a:normAutofit/>
          </a:bodyPr>
          <a:lstStyle/>
          <a:p>
            <a:pPr eaLnBrk="1" hangingPunct="1"/>
            <a:r>
              <a:rPr lang="ru-RU" altLang="ru-RU" sz="3200" dirty="0"/>
              <a:t>Венозный кровоток в периферических венах</a:t>
            </a:r>
          </a:p>
        </p:txBody>
      </p:sp>
      <p:pic>
        <p:nvPicPr>
          <p:cNvPr id="71683" name="Picture 4" descr="75F0A3D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l="73033" t="13161" r="1746" b="74815"/>
          <a:stretch>
            <a:fillRect/>
          </a:stretch>
        </p:blipFill>
        <p:spPr>
          <a:xfrm>
            <a:off x="640898" y="446180"/>
            <a:ext cx="2447925" cy="2143125"/>
          </a:xfrm>
          <a:noFill/>
          <a:extLst>
            <a:ext uri="{909E8E84-426E-40DD-AFC4-6F175D3DCCD1}">
              <a14:hiddenFill xmlns:a14="http://schemas.microsoft.com/office/drawing/2010/main">
                <a:solidFill>
                  <a:srgbClr val="FFFFFF"/>
                </a:solidFill>
              </a14:hiddenFill>
            </a:ext>
          </a:extLst>
        </p:spPr>
      </p:pic>
      <p:pic>
        <p:nvPicPr>
          <p:cNvPr id="71684" name="Picture 5" descr="75F0A3D4"/>
          <p:cNvPicPr>
            <a:picLocks noChangeAspect="1" noChangeArrowheads="1"/>
          </p:cNvPicPr>
          <p:nvPr/>
        </p:nvPicPr>
        <p:blipFill>
          <a:blip r:embed="rId2">
            <a:extLst>
              <a:ext uri="{28A0092B-C50C-407E-A947-70E740481C1C}">
                <a14:useLocalDpi xmlns:a14="http://schemas.microsoft.com/office/drawing/2010/main" val="0"/>
              </a:ext>
            </a:extLst>
          </a:blip>
          <a:srcRect l="46066" t="12943" r="31320" b="74345"/>
          <a:stretch>
            <a:fillRect/>
          </a:stretch>
        </p:blipFill>
        <p:spPr bwMode="auto">
          <a:xfrm>
            <a:off x="6863216" y="1800997"/>
            <a:ext cx="187166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descr="75F0A3D4"/>
          <p:cNvPicPr>
            <a:picLocks noChangeAspect="1" noChangeArrowheads="1"/>
          </p:cNvPicPr>
          <p:nvPr/>
        </p:nvPicPr>
        <p:blipFill>
          <a:blip r:embed="rId2">
            <a:extLst>
              <a:ext uri="{28A0092B-C50C-407E-A947-70E740481C1C}">
                <a14:useLocalDpi xmlns:a14="http://schemas.microsoft.com/office/drawing/2010/main" val="0"/>
              </a:ext>
            </a:extLst>
          </a:blip>
          <a:srcRect l="16492" t="13292" r="58287" b="74356"/>
          <a:stretch>
            <a:fillRect/>
          </a:stretch>
        </p:blipFill>
        <p:spPr bwMode="auto">
          <a:xfrm>
            <a:off x="4492117" y="1856559"/>
            <a:ext cx="208756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7"/>
          <p:cNvSpPr txBox="1">
            <a:spLocks noChangeArrowheads="1"/>
          </p:cNvSpPr>
          <p:nvPr/>
        </p:nvSpPr>
        <p:spPr bwMode="auto">
          <a:xfrm>
            <a:off x="4525622" y="3866373"/>
            <a:ext cx="46751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ru-RU" altLang="ru-RU" sz="1800" b="1" dirty="0"/>
              <a:t> Общая бедренная вена</a:t>
            </a:r>
            <a:r>
              <a:rPr lang="ru-RU" altLang="ru-RU" sz="1800" dirty="0"/>
              <a:t>.</a:t>
            </a:r>
          </a:p>
          <a:p>
            <a:pPr eaLnBrk="1" hangingPunct="1">
              <a:spcBef>
                <a:spcPct val="50000"/>
              </a:spcBef>
              <a:buClrTx/>
              <a:buSzTx/>
              <a:buFontTx/>
              <a:buNone/>
            </a:pPr>
            <a:r>
              <a:rPr lang="ru-RU" altLang="ru-RU" sz="1800" dirty="0"/>
              <a:t> А -  монофазный кровоток, синхронизированный с актом дыхания.</a:t>
            </a:r>
          </a:p>
          <a:p>
            <a:pPr eaLnBrk="1" hangingPunct="1">
              <a:spcBef>
                <a:spcPct val="50000"/>
              </a:spcBef>
              <a:buClrTx/>
              <a:buSzTx/>
              <a:buFontTx/>
              <a:buNone/>
            </a:pPr>
            <a:r>
              <a:rPr lang="ru-RU" altLang="ru-RU" sz="1800" dirty="0"/>
              <a:t> Б – трехфазный кровоток у молодого пациента. </a:t>
            </a:r>
          </a:p>
        </p:txBody>
      </p:sp>
      <p:sp>
        <p:nvSpPr>
          <p:cNvPr id="71687" name="Text Box 8"/>
          <p:cNvSpPr txBox="1">
            <a:spLocks noChangeArrowheads="1"/>
          </p:cNvSpPr>
          <p:nvPr/>
        </p:nvSpPr>
        <p:spPr bwMode="auto">
          <a:xfrm>
            <a:off x="1001261" y="2794772"/>
            <a:ext cx="20875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ru-RU" altLang="ru-RU" sz="1800" dirty="0"/>
              <a:t>Кровоток в общей </a:t>
            </a:r>
          </a:p>
          <a:p>
            <a:pPr eaLnBrk="1" hangingPunct="1">
              <a:spcBef>
                <a:spcPct val="50000"/>
              </a:spcBef>
              <a:buClrTx/>
              <a:buSzTx/>
              <a:buFontTx/>
              <a:buNone/>
            </a:pPr>
            <a:r>
              <a:rPr lang="ru-RU" altLang="ru-RU" sz="1800" dirty="0"/>
              <a:t>подвздошной вене.</a:t>
            </a:r>
          </a:p>
        </p:txBody>
      </p:sp>
      <p:sp>
        <p:nvSpPr>
          <p:cNvPr id="8" name="TextBox 7"/>
          <p:cNvSpPr txBox="1"/>
          <p:nvPr/>
        </p:nvSpPr>
        <p:spPr>
          <a:xfrm>
            <a:off x="9816663" y="6275329"/>
            <a:ext cx="2238704" cy="400110"/>
          </a:xfrm>
          <a:prstGeom prst="rect">
            <a:avLst/>
          </a:prstGeom>
          <a:noFill/>
        </p:spPr>
        <p:txBody>
          <a:bodyPr wrap="square" rtlCol="0">
            <a:spAutoFit/>
          </a:bodyPr>
          <a:lstStyle/>
          <a:p>
            <a:r>
              <a:rPr lang="ru-RU" sz="1000" dirty="0" err="1" smtClean="0"/>
              <a:t>Лелюк</a:t>
            </a:r>
            <a:r>
              <a:rPr lang="ru-RU" sz="1000" dirty="0" smtClean="0"/>
              <a:t> В.Г,.</a:t>
            </a:r>
            <a:r>
              <a:rPr lang="ru-RU" sz="1000" dirty="0" err="1" smtClean="0"/>
              <a:t>Лелюк</a:t>
            </a:r>
            <a:r>
              <a:rPr lang="ru-RU" sz="1000" dirty="0" smtClean="0"/>
              <a:t> С.Э. Ультразвуковая ангиология, 2007г</a:t>
            </a:r>
            <a:endParaRPr lang="ru-RU" sz="1000" dirty="0"/>
          </a:p>
        </p:txBody>
      </p:sp>
    </p:spTree>
    <p:extLst>
      <p:ext uri="{BB962C8B-B14F-4D97-AF65-F5344CB8AC3E}">
        <p14:creationId xmlns:p14="http://schemas.microsoft.com/office/powerpoint/2010/main" val="9108021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1703388" y="1238250"/>
            <a:ext cx="8637588" cy="1190625"/>
          </a:xfrm>
        </p:spPr>
        <p:txBody>
          <a:bodyPr anchor="t">
            <a:normAutofit fontScale="90000"/>
          </a:bodyPr>
          <a:lstStyle/>
          <a:p>
            <a:pPr eaLnBrk="1" hangingPunct="1">
              <a:defRPr/>
            </a:pPr>
            <a:r>
              <a:rPr lang="ru-RU" sz="3600" dirty="0">
                <a:solidFill>
                  <a:srgbClr val="FF0000"/>
                </a:solidFill>
              </a:rPr>
              <a:t>Использование допплеровского метода позволяет определить</a:t>
            </a:r>
            <a:r>
              <a:rPr lang="ru-RU" sz="3600" dirty="0" smtClean="0">
                <a:solidFill>
                  <a:srgbClr val="FF0000"/>
                </a:solidFill>
              </a:rPr>
              <a:t>:</a:t>
            </a:r>
            <a:br>
              <a:rPr lang="ru-RU" sz="3600" dirty="0" smtClean="0">
                <a:solidFill>
                  <a:srgbClr val="FF0000"/>
                </a:solidFill>
              </a:rPr>
            </a:br>
            <a:r>
              <a:rPr lang="ru-RU" sz="4000" dirty="0">
                <a:solidFill>
                  <a:srgbClr val="FFFF00"/>
                </a:solidFill>
              </a:rPr>
              <a:t/>
            </a:r>
            <a:br>
              <a:rPr lang="ru-RU" sz="4000" dirty="0">
                <a:solidFill>
                  <a:srgbClr val="FFFF00"/>
                </a:solidFill>
              </a:rPr>
            </a:br>
            <a:endParaRPr lang="ru-RU" sz="4000" dirty="0">
              <a:solidFill>
                <a:srgbClr val="FFFF00"/>
              </a:solidFill>
            </a:endParaRPr>
          </a:p>
        </p:txBody>
      </p:sp>
      <p:sp>
        <p:nvSpPr>
          <p:cNvPr id="63491" name="Rectangle 3"/>
          <p:cNvSpPr>
            <a:spLocks noGrp="1" noChangeArrowheads="1"/>
          </p:cNvSpPr>
          <p:nvPr>
            <p:ph sz="quarter" idx="13"/>
          </p:nvPr>
        </p:nvSpPr>
        <p:spPr>
          <a:xfrm>
            <a:off x="1703388" y="2133601"/>
            <a:ext cx="8964612" cy="2836863"/>
          </a:xfrm>
        </p:spPr>
        <p:txBody>
          <a:bodyPr>
            <a:normAutofit/>
          </a:bodyPr>
          <a:lstStyle/>
          <a:p>
            <a:pPr eaLnBrk="1" hangingPunct="1">
              <a:lnSpc>
                <a:spcPct val="140000"/>
              </a:lnSpc>
              <a:defRPr/>
            </a:pPr>
            <a:endParaRPr lang="ru-RU" dirty="0" smtClean="0"/>
          </a:p>
          <a:p>
            <a:pPr eaLnBrk="1" hangingPunct="1">
              <a:lnSpc>
                <a:spcPct val="140000"/>
              </a:lnSpc>
              <a:defRPr/>
            </a:pPr>
            <a:r>
              <a:rPr lang="ru-RU" dirty="0" smtClean="0"/>
              <a:t>Направление потока (относительно датчика)</a:t>
            </a:r>
          </a:p>
          <a:p>
            <a:pPr eaLnBrk="1" hangingPunct="1">
              <a:lnSpc>
                <a:spcPct val="140000"/>
              </a:lnSpc>
              <a:defRPr/>
            </a:pPr>
            <a:r>
              <a:rPr lang="ru-RU" dirty="0" smtClean="0"/>
              <a:t>Показатели  потока (качественные и количественные характеристики). </a:t>
            </a:r>
          </a:p>
          <a:p>
            <a:pPr eaLnBrk="1" hangingPunct="1">
              <a:lnSpc>
                <a:spcPct val="140000"/>
              </a:lnSpc>
              <a:defRPr/>
            </a:pPr>
            <a:r>
              <a:rPr lang="ru-RU" dirty="0" smtClean="0"/>
              <a:t>Характер потока  (ламинарный или турбулентный).</a:t>
            </a:r>
          </a:p>
          <a:p>
            <a:pPr eaLnBrk="1" hangingPunct="1">
              <a:lnSpc>
                <a:spcPct val="140000"/>
              </a:lnSpc>
              <a:defRPr/>
            </a:pPr>
            <a:endParaRPr lang="ru-RU" dirty="0" smtClean="0"/>
          </a:p>
          <a:p>
            <a:pPr eaLnBrk="1" hangingPunct="1">
              <a:lnSpc>
                <a:spcPct val="140000"/>
              </a:lnSpc>
              <a:defRPr/>
            </a:pPr>
            <a:endParaRPr lang="ru-RU" dirty="0" smtClean="0"/>
          </a:p>
        </p:txBody>
      </p:sp>
      <p:sp>
        <p:nvSpPr>
          <p:cNvPr id="4" name="Заголовок 1"/>
          <p:cNvSpPr txBox="1">
            <a:spLocks/>
          </p:cNvSpPr>
          <p:nvPr/>
        </p:nvSpPr>
        <p:spPr>
          <a:xfrm>
            <a:off x="1866900" y="9525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dirty="0" smtClean="0"/>
              <a:t>ВЫВОДЫ:</a:t>
            </a:r>
            <a:endParaRPr lang="ru-RU" dirty="0"/>
          </a:p>
        </p:txBody>
      </p:sp>
    </p:spTree>
    <p:extLst>
      <p:ext uri="{BB962C8B-B14F-4D97-AF65-F5344CB8AC3E}">
        <p14:creationId xmlns:p14="http://schemas.microsoft.com/office/powerpoint/2010/main" val="3276265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xEl>
                                              <p:pRg st="1" end="1"/>
                                            </p:txEl>
                                          </p:spTgt>
                                        </p:tgtEl>
                                        <p:attrNameLst>
                                          <p:attrName>style.visibility</p:attrName>
                                        </p:attrNameLst>
                                      </p:cBhvr>
                                      <p:to>
                                        <p:strVal val="visible"/>
                                      </p:to>
                                    </p:set>
                                    <p:animEffect transition="in" filter="checkerboard(across)">
                                      <p:cBhvr>
                                        <p:cTn id="7" dur="500"/>
                                        <p:tgtEl>
                                          <p:spTgt spid="6349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3491">
                                            <p:txEl>
                                              <p:pRg st="2" end="2"/>
                                            </p:txEl>
                                          </p:spTgt>
                                        </p:tgtEl>
                                        <p:attrNameLst>
                                          <p:attrName>style.visibility</p:attrName>
                                        </p:attrNameLst>
                                      </p:cBhvr>
                                      <p:to>
                                        <p:strVal val="visible"/>
                                      </p:to>
                                    </p:set>
                                    <p:animEffect transition="in" filter="checkerboard(across)">
                                      <p:cBhvr>
                                        <p:cTn id="12" dur="500"/>
                                        <p:tgtEl>
                                          <p:spTgt spid="634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3491">
                                            <p:txEl>
                                              <p:pRg st="3" end="3"/>
                                            </p:txEl>
                                          </p:spTgt>
                                        </p:tgtEl>
                                        <p:attrNameLst>
                                          <p:attrName>style.visibility</p:attrName>
                                        </p:attrNameLst>
                                      </p:cBhvr>
                                      <p:to>
                                        <p:strVal val="visible"/>
                                      </p:to>
                                    </p:set>
                                    <p:animEffect transition="in" filter="checkerboard(across)">
                                      <p:cBhvr>
                                        <p:cTn id="17" dur="500"/>
                                        <p:tgtEl>
                                          <p:spTgt spid="6349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6" presetClass="path" presetSubtype="0" accel="50000" decel="50000" fill="hold" grpId="0" nodeType="clickEffect">
                                  <p:stCondLst>
                                    <p:cond delay="0"/>
                                  </p:stCondLst>
                                  <p:childTnLst>
                                    <p:animMotion origin="layout" path="M 0 0  L 0.25 -0.33302  E" pathEditMode="relative" ptsTypes="">
                                      <p:cBhvr>
                                        <p:cTn id="21" dur="2000" fill="hold"/>
                                        <p:tgtEl>
                                          <p:spTgt spid="634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349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992313" y="1268413"/>
            <a:ext cx="8229600" cy="4525962"/>
          </a:xfrm>
        </p:spPr>
        <p:txBody>
          <a:bodyPr/>
          <a:lstStyle/>
          <a:p>
            <a:pPr>
              <a:defRPr/>
            </a:pPr>
            <a:r>
              <a:rPr lang="ru-RU" dirty="0">
                <a:effectLst/>
              </a:rPr>
              <a:t>На специальной сессии Имперской Академии наук в Вене в 1853 году, которая была созвана в память о </a:t>
            </a:r>
            <a:r>
              <a:rPr lang="ru-RU" dirty="0" err="1">
                <a:effectLst/>
              </a:rPr>
              <a:t>Кристиане</a:t>
            </a:r>
            <a:r>
              <a:rPr lang="ru-RU" dirty="0">
                <a:effectLst/>
              </a:rPr>
              <a:t> </a:t>
            </a:r>
            <a:r>
              <a:rPr lang="ru-RU" dirty="0" err="1">
                <a:effectLst/>
              </a:rPr>
              <a:t>Допплере</a:t>
            </a:r>
            <a:r>
              <a:rPr lang="ru-RU" dirty="0">
                <a:effectLst/>
              </a:rPr>
              <a:t>, было отмечено, что "..его, без сомнения, очень сильный организм не смог выдержать нагрузку стольких часов лекций в маленьких комнатах, заполненных студентами".</a:t>
            </a:r>
            <a:endParaRPr lang="ru-RU" dirty="0"/>
          </a:p>
        </p:txBody>
      </p:sp>
    </p:spTree>
    <p:extLst>
      <p:ext uri="{BB962C8B-B14F-4D97-AF65-F5344CB8AC3E}">
        <p14:creationId xmlns:p14="http://schemas.microsoft.com/office/powerpoint/2010/main" val="34596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205187" y="515938"/>
            <a:ext cx="4067175" cy="4525962"/>
          </a:xfrm>
        </p:spPr>
      </p:pic>
      <p:sp>
        <p:nvSpPr>
          <p:cNvPr id="11267" name="TextBox 5"/>
          <p:cNvSpPr txBox="1">
            <a:spLocks noChangeArrowheads="1"/>
          </p:cNvSpPr>
          <p:nvPr/>
        </p:nvSpPr>
        <p:spPr bwMode="auto">
          <a:xfrm>
            <a:off x="6318841" y="270669"/>
            <a:ext cx="38163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ru-RU" altLang="ru-RU" sz="4000" dirty="0"/>
              <a:t>Эффект </a:t>
            </a:r>
            <a:r>
              <a:rPr lang="ru-RU" altLang="ru-RU" sz="4000" dirty="0" err="1"/>
              <a:t>Допплера</a:t>
            </a:r>
            <a:r>
              <a:rPr lang="ru-RU" altLang="ru-RU" sz="4000" dirty="0"/>
              <a:t> – это изменение частоты и длины волн, обусловленное  движением объекта.</a:t>
            </a:r>
          </a:p>
        </p:txBody>
      </p:sp>
    </p:spTree>
    <p:extLst>
      <p:ext uri="{BB962C8B-B14F-4D97-AF65-F5344CB8AC3E}">
        <p14:creationId xmlns:p14="http://schemas.microsoft.com/office/powerpoint/2010/main" val="78104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a:xfrm>
            <a:off x="1981200" y="274638"/>
            <a:ext cx="8229600" cy="868362"/>
          </a:xfrm>
        </p:spPr>
        <p:txBody>
          <a:bodyPr/>
          <a:lstStyle/>
          <a:p>
            <a:pPr eaLnBrk="1" hangingPunct="1">
              <a:defRPr/>
            </a:pPr>
            <a:r>
              <a:rPr lang="ru-RU" sz="3600" dirty="0">
                <a:solidFill>
                  <a:schemeClr val="hlink"/>
                </a:solidFill>
              </a:rPr>
              <a:t>ЭФФЕКТ ДОППЛЕРА</a:t>
            </a:r>
          </a:p>
        </p:txBody>
      </p:sp>
      <p:sp>
        <p:nvSpPr>
          <p:cNvPr id="4099" name="Rectangle 3"/>
          <p:cNvSpPr>
            <a:spLocks noGrp="1" noChangeArrowheads="1"/>
          </p:cNvSpPr>
          <p:nvPr>
            <p:ph sz="quarter" idx="13"/>
          </p:nvPr>
        </p:nvSpPr>
        <p:spPr>
          <a:xfrm>
            <a:off x="2024063" y="1285876"/>
            <a:ext cx="8229600" cy="4525963"/>
          </a:xfrm>
        </p:spPr>
        <p:txBody>
          <a:bodyPr/>
          <a:lstStyle/>
          <a:p>
            <a:pPr eaLnBrk="1" hangingPunct="1">
              <a:lnSpc>
                <a:spcPct val="80000"/>
              </a:lnSpc>
              <a:defRPr/>
            </a:pPr>
            <a:r>
              <a:rPr lang="ru-RU" dirty="0">
                <a:solidFill>
                  <a:schemeClr val="hlink"/>
                </a:solidFill>
              </a:rPr>
              <a:t>В ОСНОВЕ ОТКРЫТИЯ ЛЕЖАТ ДВЕ ВАЖНЕЙШИЕ ЗАКОНОМЕРНОСТИ ОТРАЖЕНИЯ УЛЬТРАЗВУКА ОТ </a:t>
            </a:r>
            <a:r>
              <a:rPr lang="ru-RU" b="1" u="sng" dirty="0">
                <a:solidFill>
                  <a:schemeClr val="hlink"/>
                </a:solidFill>
              </a:rPr>
              <a:t>ДВИЖУЩИХСЯ</a:t>
            </a:r>
            <a:r>
              <a:rPr lang="ru-RU" dirty="0">
                <a:solidFill>
                  <a:schemeClr val="hlink"/>
                </a:solidFill>
              </a:rPr>
              <a:t> ОБЪЕКТОВ:</a:t>
            </a:r>
          </a:p>
          <a:p>
            <a:pPr eaLnBrk="1" hangingPunct="1">
              <a:lnSpc>
                <a:spcPct val="80000"/>
              </a:lnSpc>
              <a:defRPr/>
            </a:pPr>
            <a:endParaRPr lang="ru-RU" dirty="0">
              <a:solidFill>
                <a:schemeClr val="hlink"/>
              </a:solidFill>
            </a:endParaRPr>
          </a:p>
          <a:p>
            <a:pPr eaLnBrk="1" hangingPunct="1">
              <a:lnSpc>
                <a:spcPct val="80000"/>
              </a:lnSpc>
              <a:buFont typeface="Wingdings" panose="05000000000000000000" pitchFamily="2" charset="2"/>
              <a:buNone/>
              <a:defRPr/>
            </a:pPr>
            <a:r>
              <a:rPr lang="ru-RU" dirty="0">
                <a:solidFill>
                  <a:schemeClr val="hlink"/>
                </a:solidFill>
              </a:rPr>
              <a:t>   </a:t>
            </a:r>
            <a:r>
              <a:rPr lang="ru-RU" b="1" dirty="0">
                <a:solidFill>
                  <a:schemeClr val="tx1">
                    <a:lumMod val="95000"/>
                  </a:schemeClr>
                </a:solidFill>
              </a:rPr>
              <a:t>- чем больше скорость движения объекта, тем больше сдвиг частоты ультразвука;</a:t>
            </a:r>
            <a:endParaRPr lang="en-US" b="1" dirty="0">
              <a:solidFill>
                <a:schemeClr val="tx1">
                  <a:lumMod val="95000"/>
                </a:schemeClr>
              </a:solidFill>
            </a:endParaRPr>
          </a:p>
          <a:p>
            <a:pPr eaLnBrk="1" hangingPunct="1">
              <a:lnSpc>
                <a:spcPct val="80000"/>
              </a:lnSpc>
              <a:buFont typeface="Wingdings" panose="05000000000000000000" pitchFamily="2" charset="2"/>
              <a:buNone/>
              <a:defRPr/>
            </a:pPr>
            <a:endParaRPr lang="ru-RU" b="1" dirty="0">
              <a:solidFill>
                <a:schemeClr val="tx1">
                  <a:lumMod val="95000"/>
                </a:schemeClr>
              </a:solidFill>
            </a:endParaRPr>
          </a:p>
          <a:p>
            <a:pPr eaLnBrk="1" hangingPunct="1">
              <a:lnSpc>
                <a:spcPct val="80000"/>
              </a:lnSpc>
              <a:buFont typeface="Wingdings" panose="05000000000000000000" pitchFamily="2" charset="2"/>
              <a:buNone/>
              <a:defRPr/>
            </a:pPr>
            <a:r>
              <a:rPr lang="ru-RU" b="1" dirty="0">
                <a:solidFill>
                  <a:schemeClr val="tx1">
                    <a:lumMod val="95000"/>
                  </a:schemeClr>
                </a:solidFill>
              </a:rPr>
              <a:t>   - при движении объекта в сторону источника излучения, частота отраженного от объекта эхосигнала увеличивается, а при движении объекта от источника излучения – уменьшается.</a:t>
            </a:r>
          </a:p>
        </p:txBody>
      </p:sp>
      <p:pic>
        <p:nvPicPr>
          <p:cNvPr id="122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712" y="4835525"/>
            <a:ext cx="2195513" cy="1295400"/>
          </a:xfrm>
          <a:prstGeom prst="rect">
            <a:avLst/>
          </a:prstGeom>
          <a:noFill/>
          <a:ln w="38100" cmpd="dbl">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964575"/>
      </p:ext>
    </p:extLst>
  </p:cSld>
  <p:clrMapOvr>
    <a:masterClrMapping/>
  </p:clrMapOvr>
  <p:transition>
    <p:blinds/>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Главное мероприятие">
  <a:themeElements>
    <a:clrScheme name="Главное мероприятие">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Главное мероприятие">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ое мероприятие">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TC104033927[[fn=Главное мероприятие]]</Template>
  <TotalTime>66</TotalTime>
  <Words>2171</Words>
  <Application>Microsoft Office PowerPoint</Application>
  <PresentationFormat>Широкоэкранный</PresentationFormat>
  <Paragraphs>328</Paragraphs>
  <Slides>64</Slides>
  <Notes>2</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64</vt:i4>
      </vt:variant>
    </vt:vector>
  </HeadingPairs>
  <TitlesOfParts>
    <vt:vector size="74" baseType="lpstr">
      <vt:lpstr>Arial</vt:lpstr>
      <vt:lpstr>Calibri</vt:lpstr>
      <vt:lpstr>Garamond</vt:lpstr>
      <vt:lpstr>Helvetica</vt:lpstr>
      <vt:lpstr>Impact</vt:lpstr>
      <vt:lpstr>Times New Roman</vt:lpstr>
      <vt:lpstr>Verdana</vt:lpstr>
      <vt:lpstr>Wingdings</vt:lpstr>
      <vt:lpstr>Главное мероприятие</vt:lpstr>
      <vt:lpstr>Image</vt:lpstr>
      <vt:lpstr>ОСНОВЫ  ДОППЛЕРОГРАФИЧЕСКОГО УЛЬТРАЗВУКОВОГО ИССЛЕДОВАНИЯ. </vt:lpstr>
      <vt:lpstr>ХРИСТИАН  АНДРЕАС  ДОППЛЕР (1803-1853)</vt:lpstr>
      <vt:lpstr>ХРИСТИАН  АНДРЕАС  ДОППЛЕР</vt:lpstr>
      <vt:lpstr>Презентация PowerPoint</vt:lpstr>
      <vt:lpstr>Презентация PowerPoint</vt:lpstr>
      <vt:lpstr>Презентация PowerPoint</vt:lpstr>
      <vt:lpstr>Презентация PowerPoint</vt:lpstr>
      <vt:lpstr>Презентация PowerPoint</vt:lpstr>
      <vt:lpstr>ЭФФЕКТ ДОППЛЕРА</vt:lpstr>
      <vt:lpstr>ЭФФЕКТ ДОППЛЕРА</vt:lpstr>
      <vt:lpstr>Презентация PowerPoint</vt:lpstr>
      <vt:lpstr>ЭФФЕКТ ДОППЛЕРА</vt:lpstr>
      <vt:lpstr>Презентация PowerPoint</vt:lpstr>
      <vt:lpstr>Уравнение Допплера</vt:lpstr>
      <vt:lpstr>ЭФФЕКТ ДОППЛЕРА</vt:lpstr>
      <vt:lpstr>Основы Допплерографии</vt:lpstr>
      <vt:lpstr>Зависимость ошибки измерения скорости от величины допплеровского угла. </vt:lpstr>
      <vt:lpstr>Основы  Допплерографии</vt:lpstr>
      <vt:lpstr>ОСНОВНЫЕ ВИДЫ ЦДК</vt:lpstr>
      <vt:lpstr>ЦДК СДВИГА ЧАСТОТ (скорости) </vt:lpstr>
      <vt:lpstr>ЦДК СДВИГА ЧАСТОТ (скорости) </vt:lpstr>
      <vt:lpstr>ЦДК «ЭНЕРГИИ»</vt:lpstr>
      <vt:lpstr>ЦДК «ЭНЕРГИИ»</vt:lpstr>
      <vt:lpstr>ЦДК движения тканей (ТДК)</vt:lpstr>
      <vt:lpstr>ОПТИМИЗАЦИЯ  ДОППЛЕРОВСКОГО ИЗОБРАЖЕНИЯ.</vt:lpstr>
      <vt:lpstr> РАЗМЕРЫ  ИНСОНИРУЕМОЙ  ЗОНЫ - ЗОНА ОПРОСА.</vt:lpstr>
      <vt:lpstr>ВАРИАНТНЫЕ КАРТЫ.</vt:lpstr>
      <vt:lpstr>ПОЛОЖЕНИЕ  ДАТЧИКА</vt:lpstr>
      <vt:lpstr>Презентация PowerPoint</vt:lpstr>
      <vt:lpstr>ALIASING – ЭФФЕКТ.</vt:lpstr>
      <vt:lpstr>ALIASING – ЭФФЕКТ.</vt:lpstr>
      <vt:lpstr>УРОВНИ МОЩНОСТИ ПРИ ЦДК.</vt:lpstr>
      <vt:lpstr>УРОВНИ МОЩНОСТИ В СПЕКТРАЛЬНОМ РЕЖИМЕ.</vt:lpstr>
      <vt:lpstr>БАЗОВАЯ ЛИНИЯ.</vt:lpstr>
      <vt:lpstr>ВЕЛИЧИНА ШКАЛЫ - МАСШТАБ.</vt:lpstr>
      <vt:lpstr>КОНТРОЛЬНЫЙ ОБЪЕМ.</vt:lpstr>
      <vt:lpstr>Размер контрольного объема.</vt:lpstr>
      <vt:lpstr>Допплерографическая характеристика кровотока</vt:lpstr>
      <vt:lpstr>ДОППЛЕРОГРАММА</vt:lpstr>
      <vt:lpstr>ДОППЛЕРОГРАММА</vt:lpstr>
      <vt:lpstr>КАЧЕСТВЕННАЯ ХАРАКТЕРИСТИКА ДОППЛЕРОГРАММЫ</vt:lpstr>
      <vt:lpstr>КАЧЕСТВЕННАЯ ХАРАКТЕРИСТИКА ДОППЛЕРОГРАММЫ</vt:lpstr>
      <vt:lpstr>МОНОФАЗНАЯ КРИВАЯ</vt:lpstr>
      <vt:lpstr>ДВУХФАЗНАЯ КРИВАЯ</vt:lpstr>
      <vt:lpstr>ТРЕХФАЗНАЯ КРИВАЯ</vt:lpstr>
      <vt:lpstr>АРТЕРИИ</vt:lpstr>
      <vt:lpstr>КОЛИЧЕСТВЕННЫЕ ПАРАМЕТРЫ КРОВОТОКА.</vt:lpstr>
      <vt:lpstr>КОЛИЧЕСТВЕННЫЕ ПАРАМЕТРЫ КРОВОТОКА</vt:lpstr>
      <vt:lpstr>Индексы</vt:lpstr>
      <vt:lpstr>Уровень периферического сопротивления</vt:lpstr>
      <vt:lpstr>Объёмная скорость кровотока </vt:lpstr>
      <vt:lpstr>Характеристика потока</vt:lpstr>
      <vt:lpstr>Спектральная характеристика потока</vt:lpstr>
      <vt:lpstr>Презентация PowerPoint</vt:lpstr>
      <vt:lpstr>Ламинарный  характер  кровотока</vt:lpstr>
      <vt:lpstr>Турбулентный характер кровотока</vt:lpstr>
      <vt:lpstr>Презентация PowerPoint</vt:lpstr>
      <vt:lpstr>Допплеровские спектрограммы  ламинарного и турбулентного потоков в кровеносном сосуде.</vt:lpstr>
      <vt:lpstr>Венный пульс (флебограмма)</vt:lpstr>
      <vt:lpstr>Факторы, влияющие на венозный возврат.</vt:lpstr>
      <vt:lpstr>Кровоток в яремных венах  имеет трех- или четырехфазный характер </vt:lpstr>
      <vt:lpstr>Презентация PowerPoint</vt:lpstr>
      <vt:lpstr>Венозный кровоток в периферических венах</vt:lpstr>
      <vt:lpstr>Использование допплеровского метода позволяет определить: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ОСНОВЫ  ДОППЛЕРО-ГРАФИЧЕСКОГО УЛЬТРАЗВУКОВОГО ИССЛЕДОВАНИЯ.</dc:title>
  <dc:creator>mvideo</dc:creator>
  <cp:lastModifiedBy>mvideo</cp:lastModifiedBy>
  <cp:revision>7</cp:revision>
  <dcterms:created xsi:type="dcterms:W3CDTF">2014-10-16T10:24:40Z</dcterms:created>
  <dcterms:modified xsi:type="dcterms:W3CDTF">2014-11-02T08:23:24Z</dcterms:modified>
</cp:coreProperties>
</file>