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96" r:id="rId3"/>
    <p:sldId id="264" r:id="rId4"/>
    <p:sldId id="257" r:id="rId5"/>
    <p:sldId id="286" r:id="rId6"/>
    <p:sldId id="287" r:id="rId7"/>
    <p:sldId id="288" r:id="rId8"/>
    <p:sldId id="289" r:id="rId9"/>
    <p:sldId id="290" r:id="rId10"/>
    <p:sldId id="258" r:id="rId11"/>
    <p:sldId id="259" r:id="rId12"/>
    <p:sldId id="303" r:id="rId13"/>
    <p:sldId id="261" r:id="rId14"/>
    <p:sldId id="262" r:id="rId15"/>
    <p:sldId id="263" r:id="rId16"/>
    <p:sldId id="302" r:id="rId17"/>
    <p:sldId id="265" r:id="rId18"/>
    <p:sldId id="266" r:id="rId19"/>
    <p:sldId id="299" r:id="rId20"/>
    <p:sldId id="267" r:id="rId21"/>
    <p:sldId id="268" r:id="rId22"/>
    <p:sldId id="293" r:id="rId23"/>
    <p:sldId id="269" r:id="rId24"/>
    <p:sldId id="294" r:id="rId25"/>
    <p:sldId id="298" r:id="rId26"/>
    <p:sldId id="295" r:id="rId27"/>
    <p:sldId id="271" r:id="rId28"/>
    <p:sldId id="272" r:id="rId29"/>
    <p:sldId id="274" r:id="rId30"/>
    <p:sldId id="305" r:id="rId31"/>
    <p:sldId id="275" r:id="rId32"/>
    <p:sldId id="278" r:id="rId33"/>
    <p:sldId id="280" r:id="rId34"/>
    <p:sldId id="300" r:id="rId35"/>
    <p:sldId id="281" r:id="rId36"/>
    <p:sldId id="301" r:id="rId37"/>
    <p:sldId id="282" r:id="rId38"/>
    <p:sldId id="283" r:id="rId39"/>
    <p:sldId id="284" r:id="rId40"/>
    <p:sldId id="28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1965958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26176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21024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722456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6259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666392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76003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126181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379292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647ED-1C66-48E8-AB37-9E1299C68EAD}"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22363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A5647ED-1C66-48E8-AB37-9E1299C68EAD}"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384090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A5647ED-1C66-48E8-AB37-9E1299C68EAD}" type="datetimeFigureOut">
              <a:rPr lang="ru-RU" smtClean="0"/>
              <a:t>19.02.2022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982208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A5647ED-1C66-48E8-AB37-9E1299C68EAD}" type="datetimeFigureOut">
              <a:rPr lang="ru-RU" smtClean="0"/>
              <a:t>19.02.2022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387402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647ED-1C66-48E8-AB37-9E1299C68EAD}" type="datetimeFigureOut">
              <a:rPr lang="ru-RU" smtClean="0"/>
              <a:t>19.02.2022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8086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5647ED-1C66-48E8-AB37-9E1299C68EAD}"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394404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5647ED-1C66-48E8-AB37-9E1299C68EAD}"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4B13B6-7961-42EC-8070-ED089ACB5FF9}" type="slidenum">
              <a:rPr lang="ru-RU" smtClean="0"/>
              <a:t>‹#›</a:t>
            </a:fld>
            <a:endParaRPr lang="ru-RU"/>
          </a:p>
        </p:txBody>
      </p:sp>
    </p:spTree>
    <p:extLst>
      <p:ext uri="{BB962C8B-B14F-4D97-AF65-F5344CB8AC3E}">
        <p14:creationId xmlns:p14="http://schemas.microsoft.com/office/powerpoint/2010/main" val="264156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647ED-1C66-48E8-AB37-9E1299C68EAD}" type="datetimeFigureOut">
              <a:rPr lang="ru-RU" smtClean="0"/>
              <a:t>19.02.2022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4B13B6-7961-42EC-8070-ED089ACB5FF9}" type="slidenum">
              <a:rPr lang="ru-RU" smtClean="0"/>
              <a:t>‹#›</a:t>
            </a:fld>
            <a:endParaRPr lang="ru-RU"/>
          </a:p>
        </p:txBody>
      </p:sp>
    </p:spTree>
    <p:extLst>
      <p:ext uri="{BB962C8B-B14F-4D97-AF65-F5344CB8AC3E}">
        <p14:creationId xmlns:p14="http://schemas.microsoft.com/office/powerpoint/2010/main" val="5388559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
            </a:r>
            <a:br>
              <a:rPr lang="ru-RU" dirty="0" smtClean="0"/>
            </a:br>
            <a:endParaRPr lang="ru-RU" dirty="0"/>
          </a:p>
        </p:txBody>
      </p:sp>
      <p:sp>
        <p:nvSpPr>
          <p:cNvPr id="3" name="Подзаголовок 2"/>
          <p:cNvSpPr>
            <a:spLocks noGrp="1"/>
          </p:cNvSpPr>
          <p:nvPr>
            <p:ph type="subTitle" idx="1"/>
          </p:nvPr>
        </p:nvSpPr>
        <p:spPr>
          <a:xfrm>
            <a:off x="1354667" y="3130260"/>
            <a:ext cx="7766936" cy="1096899"/>
          </a:xfrm>
        </p:spPr>
        <p:txBody>
          <a:bodyPr>
            <a:noAutofit/>
          </a:bodyPr>
          <a:lstStyle/>
          <a:p>
            <a:r>
              <a:rPr lang="ru-RU" sz="3200" dirty="0" err="1" smtClean="0">
                <a:solidFill>
                  <a:schemeClr val="accent2">
                    <a:lumMod val="75000"/>
                  </a:schemeClr>
                </a:solidFill>
              </a:rPr>
              <a:t>Родоразрешающие</a:t>
            </a:r>
            <a:r>
              <a:rPr lang="ru-RU" sz="3200" dirty="0" smtClean="0">
                <a:solidFill>
                  <a:schemeClr val="accent2">
                    <a:lumMod val="75000"/>
                  </a:schemeClr>
                </a:solidFill>
              </a:rPr>
              <a:t> </a:t>
            </a:r>
            <a:r>
              <a:rPr lang="ru-RU" sz="3200" dirty="0" smtClean="0">
                <a:solidFill>
                  <a:schemeClr val="accent2">
                    <a:lumMod val="75000"/>
                  </a:schemeClr>
                </a:solidFill>
              </a:rPr>
              <a:t>операции: акушерские щипцы</a:t>
            </a:r>
            <a:endParaRPr lang="ru-RU" sz="3200" dirty="0">
              <a:solidFill>
                <a:schemeClr val="accent2">
                  <a:lumMod val="75000"/>
                </a:schemeClr>
              </a:solidFill>
            </a:endParaRPr>
          </a:p>
        </p:txBody>
      </p:sp>
      <p:sp>
        <p:nvSpPr>
          <p:cNvPr id="4" name="Прямоугольник 3"/>
          <p:cNvSpPr/>
          <p:nvPr/>
        </p:nvSpPr>
        <p:spPr>
          <a:xfrm>
            <a:off x="96982" y="272064"/>
            <a:ext cx="9767454" cy="1179810"/>
          </a:xfrm>
          <a:prstGeom prst="rect">
            <a:avLst/>
          </a:prstGeom>
        </p:spPr>
        <p:txBody>
          <a:bodyPr wrap="square">
            <a:spAutoFit/>
          </a:bodyPr>
          <a:lstStyle/>
          <a:p>
            <a:pPr marL="640080" indent="-274320" algn="ctr">
              <a:spcBef>
                <a:spcPts val="1200"/>
              </a:spcBef>
              <a:spcAft>
                <a:spcPts val="0"/>
              </a:spcAft>
              <a:tabLst>
                <a:tab pos="640080" algn="l"/>
                <a:tab pos="449580" algn="l"/>
              </a:tabLst>
            </a:pPr>
            <a:r>
              <a:rPr lang="ru-RU" sz="2400" baseline="30000" dirty="0">
                <a:latin typeface="Times New Roman" panose="02020603050405020304" pitchFamily="18" charset="0"/>
              </a:rPr>
              <a:t>Федеральное государственное бюджетное образовательное </a:t>
            </a:r>
            <a:r>
              <a:rPr lang="ru-RU" sz="2400" baseline="30000" dirty="0" smtClean="0">
                <a:latin typeface="Times New Roman" panose="02020603050405020304" pitchFamily="18" charset="0"/>
              </a:rPr>
              <a:t>учреждение</a:t>
            </a:r>
            <a:r>
              <a:rPr lang="ru-RU" sz="2800" b="1" i="1" baseline="30000" dirty="0" smtClean="0">
                <a:latin typeface="Times New Roman" panose="02020603050405020304" pitchFamily="18" charset="0"/>
              </a:rPr>
              <a:t> </a:t>
            </a:r>
            <a:r>
              <a:rPr lang="ru-RU" sz="2400" baseline="30000" dirty="0" smtClean="0">
                <a:latin typeface="Times New Roman" panose="02020603050405020304" pitchFamily="18" charset="0"/>
              </a:rPr>
              <a:t>высшего образования</a:t>
            </a:r>
            <a:r>
              <a:rPr lang="ru-RU" sz="2800" b="1" i="1" baseline="30000" dirty="0" smtClean="0">
                <a:latin typeface="Times New Roman" panose="02020603050405020304" pitchFamily="18" charset="0"/>
              </a:rPr>
              <a:t> </a:t>
            </a:r>
            <a:r>
              <a:rPr lang="ru-RU" sz="2400" baseline="30000" dirty="0" smtClean="0">
                <a:latin typeface="Times New Roman" panose="02020603050405020304" pitchFamily="18" charset="0"/>
              </a:rPr>
              <a:t>«Красноярский </a:t>
            </a:r>
            <a:r>
              <a:rPr lang="ru-RU" sz="2400" baseline="30000" dirty="0">
                <a:latin typeface="Times New Roman" panose="02020603050405020304" pitchFamily="18" charset="0"/>
              </a:rPr>
              <a:t>государственный медицинский университет </a:t>
            </a:r>
            <a:r>
              <a:rPr lang="ru-RU" sz="2800" b="1" i="1" baseline="30000" dirty="0" smtClean="0">
                <a:latin typeface="Times New Roman" panose="02020603050405020304" pitchFamily="18" charset="0"/>
              </a:rPr>
              <a:t> </a:t>
            </a:r>
            <a:r>
              <a:rPr lang="ru-RU" sz="2400" baseline="30000" dirty="0" smtClean="0">
                <a:latin typeface="Times New Roman" panose="02020603050405020304" pitchFamily="18" charset="0"/>
              </a:rPr>
              <a:t>имени </a:t>
            </a:r>
            <a:r>
              <a:rPr lang="ru-RU" sz="2400" baseline="30000" dirty="0">
                <a:latin typeface="Times New Roman" panose="02020603050405020304" pitchFamily="18" charset="0"/>
              </a:rPr>
              <a:t>профессора В.Ф. </a:t>
            </a:r>
            <a:r>
              <a:rPr lang="ru-RU" sz="2400" baseline="30000" dirty="0" err="1" smtClean="0">
                <a:latin typeface="Times New Roman" panose="02020603050405020304" pitchFamily="18" charset="0"/>
              </a:rPr>
              <a:t>Войно</a:t>
            </a:r>
            <a:r>
              <a:rPr lang="ru-RU" sz="2400" dirty="0" smtClean="0">
                <a:latin typeface="Times New Roman" panose="02020603050405020304" pitchFamily="18" charset="0"/>
              </a:rPr>
              <a:t> </a:t>
            </a:r>
            <a:r>
              <a:rPr lang="ru-RU" sz="2400" baseline="30000" dirty="0" err="1" smtClean="0">
                <a:latin typeface="Times New Roman" panose="02020603050405020304" pitchFamily="18" charset="0"/>
              </a:rPr>
              <a:t>Ясенецкого</a:t>
            </a:r>
            <a:r>
              <a:rPr lang="ru-RU" sz="2400" baseline="30000" dirty="0" smtClean="0">
                <a:latin typeface="Times New Roman" panose="02020603050405020304" pitchFamily="18" charset="0"/>
              </a:rPr>
              <a:t>»</a:t>
            </a:r>
            <a:r>
              <a:rPr lang="ru-RU" sz="2800" b="1" i="1" baseline="30000" dirty="0" smtClean="0">
                <a:latin typeface="Times New Roman" panose="02020603050405020304" pitchFamily="18" charset="0"/>
              </a:rPr>
              <a:t> </a:t>
            </a:r>
            <a:r>
              <a:rPr lang="ru-RU" sz="2400" baseline="30000" dirty="0" smtClean="0">
                <a:latin typeface="Times New Roman" panose="02020603050405020304" pitchFamily="18" charset="0"/>
              </a:rPr>
              <a:t>Министерства </a:t>
            </a:r>
            <a:r>
              <a:rPr lang="ru-RU" sz="2400" baseline="30000" dirty="0">
                <a:latin typeface="Times New Roman" panose="02020603050405020304" pitchFamily="18" charset="0"/>
              </a:rPr>
              <a:t>здравоохранения Российской </a:t>
            </a:r>
            <a:r>
              <a:rPr lang="ru-RU" sz="2400" baseline="30000" dirty="0" smtClean="0">
                <a:latin typeface="Times New Roman" panose="02020603050405020304" pitchFamily="18" charset="0"/>
              </a:rPr>
              <a:t>Федерации</a:t>
            </a:r>
            <a:r>
              <a:rPr lang="ru-RU" sz="2800" b="1" i="1" baseline="30000" dirty="0" smtClean="0">
                <a:latin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3270307" y="1858879"/>
            <a:ext cx="4240456" cy="369332"/>
          </a:xfrm>
          <a:prstGeom prst="rect">
            <a:avLst/>
          </a:prstGeom>
        </p:spPr>
        <p:txBody>
          <a:bodyPr wrap="none">
            <a:spAutoFit/>
          </a:bodyPr>
          <a:lstStyle/>
          <a:p>
            <a:pPr>
              <a:spcAft>
                <a:spcPts val="0"/>
              </a:spcAft>
            </a:pPr>
            <a:r>
              <a:rPr lang="ru-RU" dirty="0" smtClean="0">
                <a:latin typeface="Times New Roman" panose="02020603050405020304" pitchFamily="18" charset="0"/>
                <a:ea typeface="Times New Roman" panose="02020603050405020304" pitchFamily="18" charset="0"/>
              </a:rPr>
              <a:t>Кафедра акушерства </a:t>
            </a:r>
            <a:r>
              <a:rPr lang="ru-RU" dirty="0">
                <a:latin typeface="Times New Roman" panose="02020603050405020304" pitchFamily="18" charset="0"/>
                <a:ea typeface="Times New Roman" panose="02020603050405020304" pitchFamily="18" charset="0"/>
              </a:rPr>
              <a:t>и гинекологии ИПО</a:t>
            </a:r>
          </a:p>
        </p:txBody>
      </p:sp>
      <p:sp>
        <p:nvSpPr>
          <p:cNvPr id="6" name="Прямоугольник 5"/>
          <p:cNvSpPr/>
          <p:nvPr/>
        </p:nvSpPr>
        <p:spPr>
          <a:xfrm>
            <a:off x="6616750" y="5359890"/>
            <a:ext cx="4960012" cy="369332"/>
          </a:xfrm>
          <a:prstGeom prst="rect">
            <a:avLst/>
          </a:prstGeom>
        </p:spPr>
        <p:txBody>
          <a:bodyPr wrap="none">
            <a:spAutoFit/>
          </a:bodyPr>
          <a:lstStyle/>
          <a:p>
            <a:r>
              <a:rPr lang="ru-RU" dirty="0" smtClean="0"/>
              <a:t>Выполнила: ординатор 1 года </a:t>
            </a:r>
            <a:r>
              <a:rPr lang="ru-RU" dirty="0" err="1" smtClean="0"/>
              <a:t>Пфайфер</a:t>
            </a:r>
            <a:r>
              <a:rPr lang="ru-RU" dirty="0" smtClean="0"/>
              <a:t> А.В.</a:t>
            </a:r>
            <a:endParaRPr lang="ru-RU" dirty="0"/>
          </a:p>
        </p:txBody>
      </p:sp>
      <p:sp>
        <p:nvSpPr>
          <p:cNvPr id="7" name="Прямоугольник 6"/>
          <p:cNvSpPr/>
          <p:nvPr/>
        </p:nvSpPr>
        <p:spPr>
          <a:xfrm>
            <a:off x="6666443" y="5905545"/>
            <a:ext cx="4910319" cy="369332"/>
          </a:xfrm>
          <a:prstGeom prst="rect">
            <a:avLst/>
          </a:prstGeom>
        </p:spPr>
        <p:txBody>
          <a:bodyPr wrap="none">
            <a:spAutoFit/>
          </a:bodyPr>
          <a:lstStyle/>
          <a:p>
            <a:r>
              <a:rPr lang="ru-RU" dirty="0"/>
              <a:t>Проверила: д.м.н., профессор Егорова А.Т.</a:t>
            </a:r>
          </a:p>
        </p:txBody>
      </p:sp>
    </p:spTree>
    <p:extLst>
      <p:ext uri="{BB962C8B-B14F-4D97-AF65-F5344CB8AC3E}">
        <p14:creationId xmlns:p14="http://schemas.microsoft.com/office/powerpoint/2010/main" val="1778682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0244" y="346363"/>
            <a:ext cx="8596668" cy="1320800"/>
          </a:xfrm>
        </p:spPr>
        <p:txBody>
          <a:bodyPr/>
          <a:lstStyle/>
          <a:p>
            <a:r>
              <a:rPr lang="ru-RU" b="1" dirty="0"/>
              <a:t>Показания к операции наложения акушерских </a:t>
            </a:r>
            <a:r>
              <a:rPr lang="ru-RU" b="1" dirty="0" smtClean="0"/>
              <a:t>щипцов</a:t>
            </a:r>
            <a:endParaRPr lang="ru-RU" dirty="0"/>
          </a:p>
        </p:txBody>
      </p:sp>
      <p:sp>
        <p:nvSpPr>
          <p:cNvPr id="3" name="Объект 2"/>
          <p:cNvSpPr>
            <a:spLocks noGrp="1"/>
          </p:cNvSpPr>
          <p:nvPr>
            <p:ph idx="1"/>
          </p:nvPr>
        </p:nvSpPr>
        <p:spPr>
          <a:xfrm>
            <a:off x="275552" y="1764145"/>
            <a:ext cx="9949101" cy="4641273"/>
          </a:xfrm>
        </p:spPr>
        <p:txBody>
          <a:bodyPr>
            <a:noAutofit/>
          </a:bodyPr>
          <a:lstStyle/>
          <a:p>
            <a:pPr marL="0" indent="0">
              <a:buNone/>
            </a:pPr>
            <a:r>
              <a:rPr lang="ru-RU" sz="2200" dirty="0" smtClean="0">
                <a:latin typeface="Arial" panose="020B0604020202020204" pitchFamily="34" charset="0"/>
                <a:cs typeface="Arial" panose="020B0604020202020204" pitchFamily="34" charset="0"/>
              </a:rPr>
              <a:t>1. Острая </a:t>
            </a:r>
            <a:r>
              <a:rPr lang="ru-RU" sz="2200" dirty="0">
                <a:latin typeface="Arial" panose="020B0604020202020204" pitchFamily="34" charset="0"/>
                <a:cs typeface="Arial" panose="020B0604020202020204" pitchFamily="34" charset="0"/>
              </a:rPr>
              <a:t>асфиксия плода, либо прогрессирующая гипоксия плода при условии, что роды самопроизвольно в ближайшее время закончиться не могут (головка плода в узкой части полости малого таза и ниже</a:t>
            </a:r>
            <a:r>
              <a:rPr lang="ru-RU" sz="2200" dirty="0" smtClean="0">
                <a:latin typeface="Arial" panose="020B0604020202020204" pitchFamily="34" charset="0"/>
                <a:cs typeface="Arial" panose="020B0604020202020204" pitchFamily="34" charset="0"/>
              </a:rPr>
              <a:t>).</a:t>
            </a:r>
          </a:p>
          <a:p>
            <a:pPr marL="0" indent="0">
              <a:buNone/>
            </a:pPr>
            <a:r>
              <a:rPr lang="ru-RU" sz="2200" dirty="0" smtClean="0">
                <a:latin typeface="Arial" panose="020B0604020202020204" pitchFamily="34" charset="0"/>
                <a:cs typeface="Arial" panose="020B0604020202020204" pitchFamily="34" charset="0"/>
              </a:rPr>
              <a:t>2. Упорная </a:t>
            </a:r>
            <a:r>
              <a:rPr lang="ru-RU" sz="2200" dirty="0">
                <a:latin typeface="Arial" panose="020B0604020202020204" pitchFamily="34" charset="0"/>
                <a:cs typeface="Arial" panose="020B0604020202020204" pitchFamily="34" charset="0"/>
              </a:rPr>
              <a:t>вторичная слабость родовой деятельности, неподдающаяся консервативной терапии окситоцином. </a:t>
            </a:r>
            <a:endParaRPr lang="ru-RU" sz="2200" dirty="0" smtClean="0">
              <a:latin typeface="Arial" panose="020B0604020202020204" pitchFamily="34" charset="0"/>
              <a:cs typeface="Arial" panose="020B0604020202020204" pitchFamily="34" charset="0"/>
            </a:endParaRPr>
          </a:p>
          <a:p>
            <a:pPr marL="0" indent="0">
              <a:buNone/>
            </a:pPr>
            <a:r>
              <a:rPr lang="ru-RU" sz="2200" dirty="0" smtClean="0">
                <a:latin typeface="Arial" panose="020B0604020202020204" pitchFamily="34" charset="0"/>
                <a:cs typeface="Arial" panose="020B0604020202020204" pitchFamily="34" charset="0"/>
              </a:rPr>
              <a:t>3. </a:t>
            </a:r>
            <a:r>
              <a:rPr lang="ru-RU" sz="2200" dirty="0" err="1" smtClean="0">
                <a:latin typeface="Arial" panose="020B0604020202020204" pitchFamily="34" charset="0"/>
                <a:cs typeface="Arial" panose="020B0604020202020204" pitchFamily="34" charset="0"/>
              </a:rPr>
              <a:t>Экстрагенитальная</a:t>
            </a:r>
            <a:r>
              <a:rPr lang="ru-RU" sz="2200" dirty="0" smtClean="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патология, при которой необходимо выключить потуги (по рекомендациям смежных специалистов: окулистов, неврологов, кардиологов и т.д</a:t>
            </a:r>
            <a:r>
              <a:rPr lang="ru-RU" sz="2200" dirty="0" smtClean="0">
                <a:latin typeface="Arial" panose="020B0604020202020204" pitchFamily="34" charset="0"/>
                <a:cs typeface="Arial" panose="020B0604020202020204" pitchFamily="34" charset="0"/>
              </a:rPr>
              <a:t>.)</a:t>
            </a:r>
          </a:p>
          <a:p>
            <a:pPr marL="0" indent="0">
              <a:buNone/>
            </a:pPr>
            <a:r>
              <a:rPr lang="ru-RU" sz="2200" dirty="0" smtClean="0">
                <a:latin typeface="Arial" panose="020B0604020202020204" pitchFamily="34" charset="0"/>
                <a:cs typeface="Arial" panose="020B0604020202020204" pitchFamily="34" charset="0"/>
              </a:rPr>
              <a:t>4. Эклампсия</a:t>
            </a:r>
            <a:r>
              <a:rPr lang="ru-RU" sz="2200" dirty="0">
                <a:latin typeface="Arial" panose="020B0604020202020204" pitchFamily="34" charset="0"/>
                <a:cs typeface="Arial" panose="020B0604020202020204" pitchFamily="34" charset="0"/>
              </a:rPr>
              <a:t>, если приступ произошёл при головке плода, находящейся в плоскости узкой части полости малого таза и ниже. </a:t>
            </a:r>
            <a:endParaRPr lang="ru-RU" sz="2200" dirty="0" smtClean="0">
              <a:latin typeface="Arial" panose="020B0604020202020204" pitchFamily="34" charset="0"/>
              <a:cs typeface="Arial" panose="020B0604020202020204" pitchFamily="34" charset="0"/>
            </a:endParaRPr>
          </a:p>
          <a:p>
            <a:pPr marL="514350" indent="-514350">
              <a:buAutoNum type="arabicPeriod"/>
            </a:pP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9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Показания к операции наложения акушерских щипцов</a:t>
            </a:r>
            <a:endParaRPr lang="ru-RU" dirty="0"/>
          </a:p>
        </p:txBody>
      </p:sp>
      <p:sp>
        <p:nvSpPr>
          <p:cNvPr id="3" name="Объект 2"/>
          <p:cNvSpPr>
            <a:spLocks noGrp="1"/>
          </p:cNvSpPr>
          <p:nvPr>
            <p:ph idx="1"/>
          </p:nvPr>
        </p:nvSpPr>
        <p:spPr/>
        <p:txBody>
          <a:bodyPr>
            <a:normAutofit/>
          </a:bodyPr>
          <a:lstStyle/>
          <a:p>
            <a:pPr marL="0" indent="0">
              <a:buNone/>
            </a:pPr>
            <a:r>
              <a:rPr lang="ru-RU" sz="2200" dirty="0" smtClean="0">
                <a:latin typeface="Arial" panose="020B0604020202020204" pitchFamily="34" charset="0"/>
                <a:cs typeface="Arial" panose="020B0604020202020204" pitchFamily="34" charset="0"/>
              </a:rPr>
              <a:t>5.    Кровотечение </a:t>
            </a:r>
            <a:r>
              <a:rPr lang="ru-RU" sz="2200" dirty="0">
                <a:latin typeface="Arial" panose="020B0604020202020204" pitchFamily="34" charset="0"/>
                <a:cs typeface="Arial" panose="020B0604020202020204" pitchFamily="34" charset="0"/>
              </a:rPr>
              <a:t>во 2 периоде родов при благоприятном расположении головки плода в тазу матери и необходимости быстрого завершения </a:t>
            </a:r>
            <a:r>
              <a:rPr lang="ru-RU" sz="2200" dirty="0" smtClean="0">
                <a:latin typeface="Arial" panose="020B0604020202020204" pitchFamily="34" charset="0"/>
                <a:cs typeface="Arial" panose="020B0604020202020204" pitchFamily="34" charset="0"/>
              </a:rPr>
              <a:t>родов.</a:t>
            </a:r>
          </a:p>
          <a:p>
            <a:pPr marL="0" indent="0">
              <a:buNone/>
            </a:pPr>
            <a:r>
              <a:rPr lang="ru-RU" sz="2200" dirty="0" smtClean="0">
                <a:latin typeface="Arial" panose="020B0604020202020204" pitchFamily="34" charset="0"/>
                <a:cs typeface="Arial" panose="020B0604020202020204" pitchFamily="34" charset="0"/>
              </a:rPr>
              <a:t>6.    Высокая </a:t>
            </a:r>
            <a:r>
              <a:rPr lang="ru-RU" sz="2200" dirty="0">
                <a:latin typeface="Arial" panose="020B0604020202020204" pitchFamily="34" charset="0"/>
                <a:cs typeface="Arial" panose="020B0604020202020204" pitchFamily="34" charset="0"/>
              </a:rPr>
              <a:t>температура у матери (выше 38 градусов Цельсия при </a:t>
            </a:r>
            <a:r>
              <a:rPr lang="ru-RU" sz="2200" dirty="0" err="1">
                <a:latin typeface="Arial" panose="020B0604020202020204" pitchFamily="34" charset="0"/>
                <a:cs typeface="Arial" panose="020B0604020202020204" pitchFamily="34" charset="0"/>
              </a:rPr>
              <a:t>хорионамнионите</a:t>
            </a:r>
            <a:r>
              <a:rPr lang="ru-RU" sz="2200" dirty="0">
                <a:latin typeface="Arial" panose="020B0604020202020204" pitchFamily="34" charset="0"/>
                <a:cs typeface="Arial" panose="020B0604020202020204" pitchFamily="34" charset="0"/>
              </a:rPr>
              <a:t> и при затяжных родах, если лечение гипертермии неэффективно</a:t>
            </a:r>
            <a:r>
              <a:rPr lang="ru-RU" sz="2200" dirty="0" smtClean="0">
                <a:latin typeface="Arial" panose="020B0604020202020204" pitchFamily="34" charset="0"/>
                <a:cs typeface="Arial" panose="020B0604020202020204" pitchFamily="34" charset="0"/>
              </a:rPr>
              <a:t>).</a:t>
            </a:r>
          </a:p>
          <a:p>
            <a:pPr marL="0" indent="0">
              <a:buNone/>
            </a:pPr>
            <a:r>
              <a:rPr lang="ru-RU" sz="2200" dirty="0">
                <a:latin typeface="Arial" panose="020B0604020202020204" pitchFamily="34" charset="0"/>
                <a:cs typeface="Arial" panose="020B0604020202020204" pitchFamily="34" charset="0"/>
              </a:rPr>
              <a:t>7. </a:t>
            </a:r>
            <a:r>
              <a:rPr lang="ru-RU" sz="2200" dirty="0" smtClean="0">
                <a:latin typeface="Arial" panose="020B0604020202020204" pitchFamily="34" charset="0"/>
                <a:cs typeface="Arial" panose="020B0604020202020204" pitchFamily="34" charset="0"/>
              </a:rPr>
              <a:t>   Затруднённое </a:t>
            </a:r>
            <a:r>
              <a:rPr lang="ru-RU" sz="2200" dirty="0">
                <a:latin typeface="Arial" panose="020B0604020202020204" pitchFamily="34" charset="0"/>
                <a:cs typeface="Arial" panose="020B0604020202020204" pitchFamily="34" charset="0"/>
              </a:rPr>
              <a:t>рождение головки при родах в тазовом </a:t>
            </a:r>
            <a:r>
              <a:rPr lang="ru-RU" sz="2200" dirty="0" err="1">
                <a:latin typeface="Arial" panose="020B0604020202020204" pitchFamily="34" charset="0"/>
                <a:cs typeface="Arial" panose="020B0604020202020204" pitchFamily="34" charset="0"/>
              </a:rPr>
              <a:t>предлежании</a:t>
            </a:r>
            <a:r>
              <a:rPr lang="ru-RU" sz="2200" dirty="0">
                <a:latin typeface="Arial" panose="020B0604020202020204" pitchFamily="34" charset="0"/>
                <a:cs typeface="Arial" panose="020B0604020202020204" pitchFamily="34" charset="0"/>
              </a:rPr>
              <a:t>.</a:t>
            </a:r>
          </a:p>
          <a:p>
            <a:pPr marL="0" indent="0">
              <a:buNone/>
            </a:pPr>
            <a:r>
              <a:rPr lang="ru-RU" sz="2200" dirty="0">
                <a:latin typeface="Arial" panose="020B0604020202020204" pitchFamily="34" charset="0"/>
                <a:cs typeface="Arial" panose="020B0604020202020204" pitchFamily="34" charset="0"/>
              </a:rPr>
              <a:t>8. </a:t>
            </a:r>
            <a:r>
              <a:rPr lang="ru-RU" sz="2200" dirty="0" smtClean="0">
                <a:latin typeface="Arial" panose="020B0604020202020204" pitchFamily="34" charset="0"/>
                <a:cs typeface="Arial" panose="020B0604020202020204" pitchFamily="34" charset="0"/>
              </a:rPr>
              <a:t>  Отказ </a:t>
            </a:r>
            <a:r>
              <a:rPr lang="ru-RU" sz="2200" dirty="0">
                <a:latin typeface="Arial" panose="020B0604020202020204" pitchFamily="34" charset="0"/>
                <a:cs typeface="Arial" panose="020B0604020202020204" pitchFamily="34" charset="0"/>
              </a:rPr>
              <a:t>пациентки тужиться.</a:t>
            </a:r>
          </a:p>
          <a:p>
            <a:pPr marL="0" indent="0">
              <a:buNone/>
            </a:pPr>
            <a:endParaRPr lang="ru-RU" sz="2200" dirty="0" smtClean="0"/>
          </a:p>
          <a:p>
            <a:pPr marL="0" indent="0">
              <a:buNone/>
            </a:pPr>
            <a:endParaRPr lang="ru-RU" dirty="0"/>
          </a:p>
        </p:txBody>
      </p:sp>
    </p:spTree>
    <p:extLst>
      <p:ext uri="{BB962C8B-B14F-4D97-AF65-F5344CB8AC3E}">
        <p14:creationId xmlns:p14="http://schemas.microsoft.com/office/powerpoint/2010/main" val="102093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Условия для наложения </a:t>
            </a:r>
            <a:r>
              <a:rPr lang="ru-RU" b="1" i="1" dirty="0" smtClean="0"/>
              <a:t>АЩ</a:t>
            </a:r>
            <a:endParaRPr lang="ru-RU" dirty="0"/>
          </a:p>
        </p:txBody>
      </p:sp>
      <p:sp>
        <p:nvSpPr>
          <p:cNvPr id="3" name="Объект 2"/>
          <p:cNvSpPr>
            <a:spLocks noGrp="1"/>
          </p:cNvSpPr>
          <p:nvPr>
            <p:ph idx="1"/>
          </p:nvPr>
        </p:nvSpPr>
        <p:spPr>
          <a:xfrm>
            <a:off x="677334" y="2160589"/>
            <a:ext cx="8771466" cy="4406466"/>
          </a:xfrm>
        </p:spPr>
        <p:txBody>
          <a:bodyPr/>
          <a:lstStyle/>
          <a:p>
            <a:r>
              <a:rPr lang="ru-RU" dirty="0" smtClean="0"/>
              <a:t>Живой плод</a:t>
            </a:r>
          </a:p>
          <a:p>
            <a:r>
              <a:rPr lang="ru-RU" dirty="0" smtClean="0"/>
              <a:t>Полное открытие маточного зева</a:t>
            </a:r>
          </a:p>
          <a:p>
            <a:r>
              <a:rPr lang="ru-RU" dirty="0" smtClean="0"/>
              <a:t>Отсутствие плодного пузыря</a:t>
            </a:r>
          </a:p>
          <a:p>
            <a:r>
              <a:rPr lang="ru-RU" dirty="0" smtClean="0"/>
              <a:t>Головка находится в узкой части полости или в выходе малого таза</a:t>
            </a:r>
          </a:p>
          <a:p>
            <a:r>
              <a:rPr lang="ru-RU" dirty="0" smtClean="0"/>
              <a:t>Размеры головки должны соответствовать таковым у доношенного плода</a:t>
            </a:r>
          </a:p>
          <a:p>
            <a:r>
              <a:rPr lang="ru-RU" dirty="0" smtClean="0"/>
              <a:t>Нормальные размеры таза</a:t>
            </a:r>
          </a:p>
          <a:p>
            <a:r>
              <a:rPr lang="ru-RU" dirty="0" smtClean="0"/>
              <a:t>Опорожненный мочевой пузырь</a:t>
            </a:r>
          </a:p>
          <a:p>
            <a:pPr marL="0" indent="0">
              <a:buNone/>
            </a:pPr>
            <a:endParaRPr lang="ru-RU" dirty="0"/>
          </a:p>
        </p:txBody>
      </p:sp>
    </p:spTree>
    <p:extLst>
      <p:ext uri="{BB962C8B-B14F-4D97-AF65-F5344CB8AC3E}">
        <p14:creationId xmlns:p14="http://schemas.microsoft.com/office/powerpoint/2010/main" val="215927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15637"/>
            <a:ext cx="8596668" cy="1320800"/>
          </a:xfrm>
        </p:spPr>
        <p:txBody>
          <a:bodyPr/>
          <a:lstStyle/>
          <a:p>
            <a:r>
              <a:rPr lang="ru-RU" b="1" dirty="0"/>
              <a:t>Обезболивание</a:t>
            </a:r>
            <a:r>
              <a:rPr lang="ru-RU" dirty="0" smtClean="0"/>
              <a:t/>
            </a:r>
            <a:br>
              <a:rPr lang="ru-RU" dirty="0" smtClean="0"/>
            </a:br>
            <a:endParaRPr lang="ru-RU" dirty="0"/>
          </a:p>
        </p:txBody>
      </p:sp>
      <p:sp>
        <p:nvSpPr>
          <p:cNvPr id="3" name="Объект 2"/>
          <p:cNvSpPr>
            <a:spLocks noGrp="1"/>
          </p:cNvSpPr>
          <p:nvPr>
            <p:ph idx="1"/>
          </p:nvPr>
        </p:nvSpPr>
        <p:spPr>
          <a:xfrm>
            <a:off x="677334" y="1315462"/>
            <a:ext cx="8596668" cy="3880773"/>
          </a:xfrm>
        </p:spPr>
        <p:txBody>
          <a:bodyPr>
            <a:noAutofit/>
          </a:bodyPr>
          <a:lstStyle/>
          <a:p>
            <a:pPr marL="0" indent="0" algn="ctr" fontAlgn="base">
              <a:buNone/>
            </a:pPr>
            <a:r>
              <a:rPr lang="ru-RU" dirty="0"/>
              <a:t>Операцию АЩ возможно проводить под:</a:t>
            </a:r>
            <a:br>
              <a:rPr lang="ru-RU" dirty="0"/>
            </a:br>
            <a:r>
              <a:rPr lang="ru-RU" dirty="0"/>
              <a:t/>
            </a:r>
            <a:br>
              <a:rPr lang="ru-RU" dirty="0"/>
            </a:br>
            <a:endParaRPr lang="ru-RU" dirty="0"/>
          </a:p>
          <a:p>
            <a:pPr fontAlgn="base"/>
            <a:r>
              <a:rPr lang="ru-RU" dirty="0" smtClean="0"/>
              <a:t>Общей </a:t>
            </a:r>
            <a:r>
              <a:rPr lang="ru-RU" dirty="0"/>
              <a:t>внутривенной анестезией (на самостоятельном дыхании</a:t>
            </a:r>
            <a:r>
              <a:rPr lang="ru-RU" dirty="0" smtClean="0"/>
              <a:t>).</a:t>
            </a:r>
            <a:r>
              <a:rPr lang="ru-RU" dirty="0"/>
              <a:t/>
            </a:r>
            <a:br>
              <a:rPr lang="ru-RU" dirty="0"/>
            </a:br>
            <a:endParaRPr lang="ru-RU" dirty="0"/>
          </a:p>
          <a:p>
            <a:pPr fontAlgn="base"/>
            <a:r>
              <a:rPr lang="ru-RU" dirty="0" smtClean="0"/>
              <a:t>Общей </a:t>
            </a:r>
            <a:r>
              <a:rPr lang="ru-RU" dirty="0"/>
              <a:t>анестезией с интубацией трахеи (при состояниях, угрожающих жизни роженицы).</a:t>
            </a:r>
            <a:br>
              <a:rPr lang="ru-RU" dirty="0"/>
            </a:br>
            <a:endParaRPr lang="ru-RU" dirty="0"/>
          </a:p>
          <a:p>
            <a:pPr fontAlgn="base"/>
            <a:r>
              <a:rPr lang="ru-RU" dirty="0" smtClean="0"/>
              <a:t>Регионарной </a:t>
            </a:r>
            <a:r>
              <a:rPr lang="ru-RU" dirty="0"/>
              <a:t>анестезией.</a:t>
            </a:r>
            <a:br>
              <a:rPr lang="ru-RU" dirty="0"/>
            </a:br>
            <a:endParaRPr lang="ru-RU" dirty="0"/>
          </a:p>
          <a:p>
            <a:pPr fontAlgn="base"/>
            <a:r>
              <a:rPr lang="ru-RU" dirty="0" err="1" smtClean="0"/>
              <a:t>Пудендальной</a:t>
            </a:r>
            <a:r>
              <a:rPr lang="ru-RU" dirty="0" smtClean="0"/>
              <a:t> </a:t>
            </a:r>
            <a:r>
              <a:rPr lang="ru-RU" dirty="0"/>
              <a:t>анестезией (при нахождении головки ниже узкой части).</a:t>
            </a:r>
          </a:p>
          <a:p>
            <a:endParaRPr lang="ru-RU" dirty="0"/>
          </a:p>
        </p:txBody>
      </p:sp>
    </p:spTree>
    <p:extLst>
      <p:ext uri="{BB962C8B-B14F-4D97-AF65-F5344CB8AC3E}">
        <p14:creationId xmlns:p14="http://schemas.microsoft.com/office/powerpoint/2010/main" val="1043657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0351" y="327892"/>
            <a:ext cx="8596668" cy="1320800"/>
          </a:xfrm>
        </p:spPr>
        <p:txBody>
          <a:bodyPr/>
          <a:lstStyle/>
          <a:p>
            <a:r>
              <a:rPr lang="ru-RU" dirty="0" smtClean="0"/>
              <a:t>Подготовка к операции </a:t>
            </a:r>
            <a:endParaRPr lang="ru-RU" dirty="0"/>
          </a:p>
        </p:txBody>
      </p:sp>
      <p:sp>
        <p:nvSpPr>
          <p:cNvPr id="3" name="Объект 2"/>
          <p:cNvSpPr>
            <a:spLocks noGrp="1"/>
          </p:cNvSpPr>
          <p:nvPr>
            <p:ph idx="1"/>
          </p:nvPr>
        </p:nvSpPr>
        <p:spPr>
          <a:xfrm>
            <a:off x="628762" y="1648692"/>
            <a:ext cx="8548257" cy="4835236"/>
          </a:xfrm>
        </p:spPr>
        <p:txBody>
          <a:bodyPr>
            <a:normAutofit/>
          </a:bodyPr>
          <a:lstStyle/>
          <a:p>
            <a:pPr marL="0" indent="0">
              <a:buNone/>
            </a:pPr>
            <a:r>
              <a:rPr lang="ru-RU" dirty="0" smtClean="0"/>
              <a:t>1</a:t>
            </a:r>
            <a:r>
              <a:rPr lang="ru-RU" sz="2000" dirty="0" smtClean="0"/>
              <a:t>. Письменное добровольное информированное согласие пациентки. </a:t>
            </a:r>
          </a:p>
          <a:p>
            <a:pPr marL="0" indent="0">
              <a:buNone/>
            </a:pPr>
            <a:r>
              <a:rPr lang="ru-RU" sz="2000" dirty="0" smtClean="0"/>
              <a:t>2. Опорожнение мочевого пузыря и прямой кишки.</a:t>
            </a:r>
          </a:p>
          <a:p>
            <a:pPr marL="0" indent="0">
              <a:buNone/>
            </a:pPr>
            <a:r>
              <a:rPr lang="ru-RU" sz="2000" dirty="0" smtClean="0"/>
              <a:t>3. Соблюдение асептических условий. </a:t>
            </a:r>
          </a:p>
          <a:p>
            <a:pPr marL="0" indent="0">
              <a:buNone/>
            </a:pPr>
            <a:r>
              <a:rPr lang="ru-RU" sz="2000" dirty="0" smtClean="0"/>
              <a:t>4. Положение роженицы на спине с приподнятым головным концом, который образует с тазом прямой угол, ноги согнуты в тазобедренных и коленных суставах, колени широко разведены в стороны. </a:t>
            </a:r>
          </a:p>
        </p:txBody>
      </p:sp>
    </p:spTree>
    <p:extLst>
      <p:ext uri="{BB962C8B-B14F-4D97-AF65-F5344CB8AC3E}">
        <p14:creationId xmlns:p14="http://schemas.microsoft.com/office/powerpoint/2010/main" val="745485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Техника проведения операции АЩ</a:t>
            </a:r>
            <a:endParaRPr lang="ru-RU" dirty="0"/>
          </a:p>
        </p:txBody>
      </p:sp>
      <p:sp>
        <p:nvSpPr>
          <p:cNvPr id="3" name="Объект 2"/>
          <p:cNvSpPr>
            <a:spLocks noGrp="1"/>
          </p:cNvSpPr>
          <p:nvPr>
            <p:ph idx="1"/>
          </p:nvPr>
        </p:nvSpPr>
        <p:spPr>
          <a:xfrm>
            <a:off x="497225" y="1716462"/>
            <a:ext cx="8596668" cy="4490373"/>
          </a:xfrm>
        </p:spPr>
        <p:txBody>
          <a:bodyPr/>
          <a:lstStyle/>
          <a:p>
            <a:r>
              <a:rPr lang="ru-RU" dirty="0" smtClean="0"/>
              <a:t>1</a:t>
            </a:r>
            <a:r>
              <a:rPr lang="ru-RU" dirty="0"/>
              <a:t>. </a:t>
            </a:r>
            <a:r>
              <a:rPr lang="ru-RU" dirty="0" smtClean="0"/>
              <a:t>Введение и размещение ложек щипцов;</a:t>
            </a:r>
          </a:p>
          <a:p>
            <a:r>
              <a:rPr lang="ru-RU" dirty="0" smtClean="0"/>
              <a:t>2. Замыкание щипцов;</a:t>
            </a:r>
          </a:p>
          <a:p>
            <a:r>
              <a:rPr lang="ru-RU" dirty="0" smtClean="0"/>
              <a:t>3. Пробная </a:t>
            </a:r>
            <a:r>
              <a:rPr lang="ru-RU" dirty="0" err="1" smtClean="0"/>
              <a:t>тракция</a:t>
            </a:r>
            <a:r>
              <a:rPr lang="ru-RU" dirty="0"/>
              <a:t> </a:t>
            </a:r>
            <a:r>
              <a:rPr lang="ru-RU" dirty="0" smtClean="0"/>
              <a:t>(убедиться в правильном наложении щипцов и отсутствие угрозы их соскальзывания);</a:t>
            </a:r>
          </a:p>
          <a:p>
            <a:r>
              <a:rPr lang="ru-RU" dirty="0" smtClean="0"/>
              <a:t>4. Собственно </a:t>
            </a:r>
            <a:r>
              <a:rPr lang="ru-RU" dirty="0" err="1" smtClean="0"/>
              <a:t>тракции</a:t>
            </a:r>
            <a:r>
              <a:rPr lang="ru-RU" dirty="0" smtClean="0"/>
              <a:t>;</a:t>
            </a:r>
          </a:p>
          <a:p>
            <a:r>
              <a:rPr lang="ru-RU" dirty="0" smtClean="0"/>
              <a:t>5. Снятие щипцов. </a:t>
            </a:r>
            <a:endParaRPr lang="ru-RU" dirty="0"/>
          </a:p>
        </p:txBody>
      </p:sp>
      <p:pic>
        <p:nvPicPr>
          <p:cNvPr id="9218" name="Picture 2" descr="Акушерские щипцы — Википе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478" y="1052945"/>
            <a:ext cx="3110160" cy="4544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989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4342" name="Picture 6" descr="https://avatars.mds.yandex.net/get-images-cbir/2186384/7rViqEB98y0VJkvSXXg_Ug0921/o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858" y="452581"/>
            <a:ext cx="10442296" cy="5865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62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2025" y="839788"/>
            <a:ext cx="8596668" cy="2665411"/>
          </a:xfrm>
        </p:spPr>
        <p:txBody>
          <a:bodyPr>
            <a:noAutofit/>
          </a:bodyPr>
          <a:lstStyle/>
          <a:p>
            <a:r>
              <a:rPr lang="ru-RU" dirty="0" smtClean="0">
                <a:solidFill>
                  <a:schemeClr val="accent2">
                    <a:lumMod val="50000"/>
                  </a:schemeClr>
                </a:solidFill>
              </a:rPr>
              <a:t>"Золотым стандартом" </a:t>
            </a:r>
            <a:br>
              <a:rPr lang="ru-RU" dirty="0" smtClean="0">
                <a:solidFill>
                  <a:schemeClr val="accent2">
                    <a:lumMod val="50000"/>
                  </a:schemeClr>
                </a:solidFill>
              </a:rPr>
            </a:br>
            <a:r>
              <a:rPr lang="ru-RU" dirty="0" smtClean="0">
                <a:solidFill>
                  <a:schemeClr val="accent2">
                    <a:lumMod val="50000"/>
                  </a:schemeClr>
                </a:solidFill>
              </a:rPr>
              <a:t>для наложения АЩ </a:t>
            </a:r>
            <a:br>
              <a:rPr lang="ru-RU" dirty="0" smtClean="0">
                <a:solidFill>
                  <a:schemeClr val="accent2">
                    <a:lumMod val="50000"/>
                  </a:schemeClr>
                </a:solidFill>
              </a:rPr>
            </a:br>
            <a:r>
              <a:rPr lang="ru-RU" dirty="0" smtClean="0">
                <a:solidFill>
                  <a:schemeClr val="accent2">
                    <a:lumMod val="50000"/>
                  </a:schemeClr>
                </a:solidFill>
              </a:rPr>
              <a:t>являются три тройных правила</a:t>
            </a:r>
            <a:endParaRPr lang="ru-RU" dirty="0">
              <a:solidFill>
                <a:schemeClr val="accent2">
                  <a:lumMod val="50000"/>
                </a:schemeClr>
              </a:solidFill>
            </a:endParaRPr>
          </a:p>
        </p:txBody>
      </p:sp>
    </p:spTree>
    <p:extLst>
      <p:ext uri="{BB962C8B-B14F-4D97-AF65-F5344CB8AC3E}">
        <p14:creationId xmlns:p14="http://schemas.microsoft.com/office/powerpoint/2010/main" val="2165650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Тройное </a:t>
            </a:r>
            <a:r>
              <a:rPr lang="ru-RU" dirty="0"/>
              <a:t>правило N </a:t>
            </a:r>
            <a:r>
              <a:rPr lang="ru-RU" dirty="0" smtClean="0"/>
              <a:t>1</a:t>
            </a:r>
            <a:endParaRPr lang="ru-RU" dirty="0"/>
          </a:p>
        </p:txBody>
      </p:sp>
      <p:sp>
        <p:nvSpPr>
          <p:cNvPr id="3" name="Объект 2"/>
          <p:cNvSpPr>
            <a:spLocks noGrp="1"/>
          </p:cNvSpPr>
          <p:nvPr>
            <p:ph idx="1"/>
          </p:nvPr>
        </p:nvSpPr>
        <p:spPr/>
        <p:txBody>
          <a:bodyPr>
            <a:normAutofit/>
          </a:bodyPr>
          <a:lstStyle/>
          <a:p>
            <a:r>
              <a:rPr lang="ru-RU" sz="2400" dirty="0" smtClean="0"/>
              <a:t>"Три слева - три справа"</a:t>
            </a:r>
          </a:p>
          <a:p>
            <a:r>
              <a:rPr lang="ru-RU" sz="2400" dirty="0" smtClean="0"/>
              <a:t>Левая ложка щипцов вводится левой рукой в левую сторону таза, правая ложка - правой рукой в правую сторону; </a:t>
            </a:r>
            <a:endParaRPr lang="ru-RU" sz="2400" dirty="0"/>
          </a:p>
        </p:txBody>
      </p:sp>
    </p:spTree>
    <p:extLst>
      <p:ext uri="{BB962C8B-B14F-4D97-AF65-F5344CB8AC3E}">
        <p14:creationId xmlns:p14="http://schemas.microsoft.com/office/powerpoint/2010/main" val="3396754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Золотым стандартом» для наложения АЩ в русскоязычной литературе являются три тройных правила:"/>
          <p:cNvPicPr>
            <a:picLocks noChangeAspect="1" noChangeArrowheads="1"/>
          </p:cNvPicPr>
          <p:nvPr/>
        </p:nvPicPr>
        <p:blipFill rotWithShape="1">
          <a:blip r:embed="rId2">
            <a:extLst>
              <a:ext uri="{28A0092B-C50C-407E-A947-70E740481C1C}">
                <a14:useLocalDpi xmlns:a14="http://schemas.microsoft.com/office/drawing/2010/main" val="0"/>
              </a:ext>
            </a:extLst>
          </a:blip>
          <a:srcRect l="71985" t="16119" r="32" b="20540"/>
          <a:stretch/>
        </p:blipFill>
        <p:spPr bwMode="auto">
          <a:xfrm>
            <a:off x="3053310" y="485687"/>
            <a:ext cx="3472180" cy="5886845"/>
          </a:xfrm>
          <a:prstGeom prst="rect">
            <a:avLst/>
          </a:prstGeom>
          <a:solidFill>
            <a:schemeClr val="bg1"/>
          </a:solidFill>
        </p:spPr>
      </p:pic>
    </p:spTree>
    <p:extLst>
      <p:ext uri="{BB962C8B-B14F-4D97-AF65-F5344CB8AC3E}">
        <p14:creationId xmlns:p14="http://schemas.microsoft.com/office/powerpoint/2010/main" val="13246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a:xfrm>
            <a:off x="677334" y="1731818"/>
            <a:ext cx="8596668" cy="4461163"/>
          </a:xfrm>
        </p:spPr>
        <p:txBody>
          <a:bodyPr/>
          <a:lstStyle/>
          <a:p>
            <a:r>
              <a:rPr lang="ru-RU" dirty="0" err="1" smtClean="0"/>
              <a:t>Родоразрешающие</a:t>
            </a:r>
            <a:r>
              <a:rPr lang="ru-RU" dirty="0" smtClean="0"/>
              <a:t> </a:t>
            </a:r>
            <a:r>
              <a:rPr lang="ru-RU" dirty="0"/>
              <a:t>операции, как </a:t>
            </a:r>
            <a:r>
              <a:rPr lang="ru-RU" dirty="0" err="1"/>
              <a:t>вакуумэкстракция</a:t>
            </a:r>
            <a:r>
              <a:rPr lang="ru-RU" dirty="0"/>
              <a:t> плода (ВЭП) и акушерские щипцы (АЩ) в современном российском акушерстве потеряли свою значимость, и частота их применения сведена к минимуму</a:t>
            </a:r>
            <a:r>
              <a:rPr lang="ru-RU" dirty="0" smtClean="0"/>
              <a:t>.</a:t>
            </a:r>
          </a:p>
          <a:p>
            <a:r>
              <a:rPr lang="ru-RU" dirty="0" smtClean="0"/>
              <a:t>Кроме </a:t>
            </a:r>
            <a:r>
              <a:rPr lang="ru-RU" dirty="0"/>
              <a:t>того, низкая частота применения этих операции в нашей стране, связанная с неверным мнением о высоком риске травматизма, как для плода, так и для матери, не отменяет необходимость в их использовании, а также квалификационную обязанность врача </a:t>
            </a:r>
            <a:r>
              <a:rPr lang="ru-RU" dirty="0" smtClean="0"/>
              <a:t>акушера-гинеколога </a:t>
            </a:r>
            <a:r>
              <a:rPr lang="ru-RU" dirty="0"/>
              <a:t>владеть указанными акушерскими операциями.</a:t>
            </a:r>
          </a:p>
        </p:txBody>
      </p:sp>
    </p:spTree>
    <p:extLst>
      <p:ext uri="{BB962C8B-B14F-4D97-AF65-F5344CB8AC3E}">
        <p14:creationId xmlns:p14="http://schemas.microsoft.com/office/powerpoint/2010/main" val="1854027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Тройное правило N 2. </a:t>
            </a:r>
          </a:p>
        </p:txBody>
      </p:sp>
      <p:sp>
        <p:nvSpPr>
          <p:cNvPr id="3" name="Объект 2"/>
          <p:cNvSpPr>
            <a:spLocks noGrp="1"/>
          </p:cNvSpPr>
          <p:nvPr>
            <p:ph idx="1"/>
          </p:nvPr>
        </p:nvSpPr>
        <p:spPr>
          <a:xfrm>
            <a:off x="677334" y="2160589"/>
            <a:ext cx="9422630" cy="3880773"/>
          </a:xfrm>
        </p:spPr>
        <p:txBody>
          <a:bodyPr>
            <a:normAutofit/>
          </a:bodyPr>
          <a:lstStyle/>
          <a:p>
            <a:r>
              <a:rPr lang="ru-RU" sz="2400" dirty="0" smtClean="0"/>
              <a:t>Относится к введению и расположению щипцов. </a:t>
            </a:r>
          </a:p>
          <a:p>
            <a:pPr marL="0" indent="0">
              <a:buNone/>
            </a:pPr>
            <a:r>
              <a:rPr lang="ru-RU" sz="2400" dirty="0" smtClean="0"/>
              <a:t>1)Введенные ложки щипцов должны быть направлены вверх, в сторону проводной точки; </a:t>
            </a:r>
          </a:p>
          <a:p>
            <a:pPr marL="0" indent="0">
              <a:buNone/>
            </a:pPr>
            <a:r>
              <a:rPr lang="ru-RU" sz="2400" dirty="0" smtClean="0"/>
              <a:t>2)Ложки должны лежать </a:t>
            </a:r>
            <a:r>
              <a:rPr lang="ru-RU" sz="2400" dirty="0" err="1" smtClean="0"/>
              <a:t>бипариетально</a:t>
            </a:r>
            <a:r>
              <a:rPr lang="ru-RU" sz="2400" dirty="0" smtClean="0"/>
              <a:t>, захватить головку по наибольшей периферии, заходя за теменные бугры; </a:t>
            </a:r>
          </a:p>
          <a:p>
            <a:pPr marL="0" indent="0">
              <a:buNone/>
            </a:pPr>
            <a:r>
              <a:rPr lang="ru-RU" sz="2400" dirty="0" smtClean="0"/>
              <a:t>3)Проводная точка и ось головки лежат в плоскости замковой части щипцов</a:t>
            </a:r>
            <a:r>
              <a:rPr lang="ru-RU" sz="2000" dirty="0" smtClean="0"/>
              <a:t>; </a:t>
            </a:r>
            <a:endParaRPr lang="ru-RU" sz="2000" dirty="0"/>
          </a:p>
        </p:txBody>
      </p:sp>
    </p:spTree>
    <p:extLst>
      <p:ext uri="{BB962C8B-B14F-4D97-AF65-F5344CB8AC3E}">
        <p14:creationId xmlns:p14="http://schemas.microsoft.com/office/powerpoint/2010/main" val="1234879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Тройное правило N 3</a:t>
            </a:r>
          </a:p>
        </p:txBody>
      </p:sp>
      <p:sp>
        <p:nvSpPr>
          <p:cNvPr id="3" name="Объект 2"/>
          <p:cNvSpPr>
            <a:spLocks noGrp="1"/>
          </p:cNvSpPr>
          <p:nvPr>
            <p:ph idx="1"/>
          </p:nvPr>
        </p:nvSpPr>
        <p:spPr>
          <a:xfrm>
            <a:off x="528358" y="1648690"/>
            <a:ext cx="8894619" cy="4710546"/>
          </a:xfrm>
        </p:spPr>
        <p:txBody>
          <a:bodyPr>
            <a:normAutofit/>
          </a:bodyPr>
          <a:lstStyle/>
          <a:p>
            <a:pPr marL="0" indent="0" algn="ctr">
              <a:buNone/>
            </a:pPr>
            <a:r>
              <a:rPr lang="ru-RU" sz="2400" u="sng" dirty="0" smtClean="0"/>
              <a:t>«Три позиции - три </a:t>
            </a:r>
            <a:r>
              <a:rPr lang="ru-RU" sz="2400" u="sng" dirty="0" err="1" smtClean="0"/>
              <a:t>тракции</a:t>
            </a:r>
            <a:r>
              <a:rPr lang="ru-RU" sz="2400" u="sng" dirty="0" smtClean="0"/>
              <a:t>»</a:t>
            </a:r>
            <a:r>
              <a:rPr lang="ru-RU" sz="2400" dirty="0" smtClean="0"/>
              <a:t> (помогает определить направление </a:t>
            </a:r>
            <a:r>
              <a:rPr lang="ru-RU" sz="2400" dirty="0" err="1" smtClean="0"/>
              <a:t>тракций</a:t>
            </a:r>
            <a:r>
              <a:rPr lang="ru-RU" sz="2400" dirty="0" smtClean="0"/>
              <a:t>)</a:t>
            </a:r>
          </a:p>
          <a:p>
            <a:pPr marL="0" indent="0">
              <a:buNone/>
            </a:pPr>
            <a:endParaRPr lang="ru-RU" sz="2400" dirty="0" smtClean="0"/>
          </a:p>
          <a:p>
            <a:pPr marL="0" indent="0">
              <a:buNone/>
            </a:pPr>
            <a:r>
              <a:rPr lang="ru-RU" sz="2400" dirty="0" smtClean="0"/>
              <a:t>При головке плода, находящейся в: </a:t>
            </a:r>
          </a:p>
          <a:p>
            <a:pPr>
              <a:buFont typeface="Wingdings" panose="05000000000000000000" pitchFamily="2" charset="2"/>
              <a:buChar char="ü"/>
            </a:pPr>
            <a:r>
              <a:rPr lang="ru-RU" sz="2400" u="sng" dirty="0" smtClean="0"/>
              <a:t>широкой части </a:t>
            </a:r>
            <a:r>
              <a:rPr lang="ru-RU" sz="2400" dirty="0" smtClean="0"/>
              <a:t>полости таза - </a:t>
            </a:r>
            <a:r>
              <a:rPr lang="ru-RU" sz="2400" dirty="0" err="1" smtClean="0"/>
              <a:t>тракции</a:t>
            </a:r>
            <a:r>
              <a:rPr lang="ru-RU" sz="2400" dirty="0" smtClean="0"/>
              <a:t> направлены </a:t>
            </a:r>
            <a:r>
              <a:rPr lang="ru-RU" sz="2400" b="1" dirty="0" smtClean="0"/>
              <a:t>кзади, вниз и кпереди</a:t>
            </a:r>
            <a:r>
              <a:rPr lang="ru-RU" sz="2400" dirty="0" smtClean="0"/>
              <a:t>; </a:t>
            </a:r>
          </a:p>
          <a:p>
            <a:pPr>
              <a:buFont typeface="Wingdings" panose="05000000000000000000" pitchFamily="2" charset="2"/>
              <a:buChar char="ü"/>
            </a:pPr>
            <a:r>
              <a:rPr lang="ru-RU" sz="2400" u="sng" dirty="0" smtClean="0"/>
              <a:t>узкой части </a:t>
            </a:r>
            <a:r>
              <a:rPr lang="ru-RU" sz="2400" dirty="0" smtClean="0"/>
              <a:t>- </a:t>
            </a:r>
            <a:r>
              <a:rPr lang="ru-RU" sz="2400" b="1" dirty="0" smtClean="0"/>
              <a:t>вниз и кпереди</a:t>
            </a:r>
            <a:r>
              <a:rPr lang="ru-RU" sz="2400" dirty="0"/>
              <a:t>;</a:t>
            </a:r>
            <a:r>
              <a:rPr lang="ru-RU" sz="2400" dirty="0" smtClean="0"/>
              <a:t> </a:t>
            </a:r>
          </a:p>
          <a:p>
            <a:pPr>
              <a:buFont typeface="Wingdings" panose="05000000000000000000" pitchFamily="2" charset="2"/>
              <a:buChar char="ü"/>
            </a:pPr>
            <a:r>
              <a:rPr lang="ru-RU" sz="2400" u="sng" dirty="0" smtClean="0"/>
              <a:t>выходе</a:t>
            </a:r>
            <a:r>
              <a:rPr lang="ru-RU" sz="2400" dirty="0" smtClean="0"/>
              <a:t> - </a:t>
            </a:r>
            <a:r>
              <a:rPr lang="ru-RU" sz="2400" b="1" dirty="0" smtClean="0"/>
              <a:t>кпереди</a:t>
            </a:r>
            <a:r>
              <a:rPr lang="ru-RU" sz="2400" dirty="0" smtClean="0"/>
              <a:t>".</a:t>
            </a:r>
            <a:endParaRPr lang="ru-RU" sz="2400" dirty="0"/>
          </a:p>
        </p:txBody>
      </p:sp>
    </p:spTree>
    <p:extLst>
      <p:ext uri="{BB962C8B-B14F-4D97-AF65-F5344CB8AC3E}">
        <p14:creationId xmlns:p14="http://schemas.microsoft.com/office/powerpoint/2010/main" val="102488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Акушерские щипцы: показания и примен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121" y="304799"/>
            <a:ext cx="5715000" cy="61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589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533" y="387927"/>
            <a:ext cx="8596668" cy="1320800"/>
          </a:xfrm>
        </p:spPr>
        <p:txBody>
          <a:bodyPr>
            <a:normAutofit fontScale="90000"/>
          </a:bodyPr>
          <a:lstStyle/>
          <a:p>
            <a:r>
              <a:rPr lang="ru-RU" dirty="0"/>
              <a:t>Если ветви щипцов сомкнулись в замок без затруднений, следует проверить правильность наложения ложек </a:t>
            </a:r>
            <a:r>
              <a:rPr lang="ru-RU" dirty="0" smtClean="0"/>
              <a:t>щипцов</a:t>
            </a:r>
            <a:endParaRPr lang="ru-RU" dirty="0"/>
          </a:p>
        </p:txBody>
      </p:sp>
      <p:sp>
        <p:nvSpPr>
          <p:cNvPr id="3" name="Объект 2"/>
          <p:cNvSpPr>
            <a:spLocks noGrp="1"/>
          </p:cNvSpPr>
          <p:nvPr>
            <p:ph idx="1"/>
          </p:nvPr>
        </p:nvSpPr>
        <p:spPr>
          <a:xfrm>
            <a:off x="677334" y="2548516"/>
            <a:ext cx="9117830" cy="3880773"/>
          </a:xfrm>
        </p:spPr>
        <p:txBody>
          <a:bodyPr>
            <a:normAutofit/>
          </a:bodyPr>
          <a:lstStyle/>
          <a:p>
            <a:r>
              <a:rPr lang="ru-RU" sz="2000" dirty="0" smtClean="0"/>
              <a:t>малый родничок должен находиться на середине между ложками щипцов; </a:t>
            </a:r>
          </a:p>
          <a:p>
            <a:r>
              <a:rPr lang="ru-RU" sz="2000" dirty="0" smtClean="0"/>
              <a:t>малый родничок должен находиться на расстоянии толщины одного пальца от поверхности щипцов в области замка. В противном случае </a:t>
            </a:r>
            <a:r>
              <a:rPr lang="ru-RU" sz="2000" dirty="0" err="1" smtClean="0"/>
              <a:t>тракций</a:t>
            </a:r>
            <a:r>
              <a:rPr lang="ru-RU" sz="2000" dirty="0" smtClean="0"/>
              <a:t> приведут к разгибанию головки; </a:t>
            </a:r>
          </a:p>
          <a:p>
            <a:r>
              <a:rPr lang="ru-RU" sz="2000" dirty="0" smtClean="0"/>
              <a:t>стреловидный шов должен находиться перпендикулярно замку щипцов</a:t>
            </a:r>
            <a:r>
              <a:rPr lang="ru-RU" dirty="0" smtClean="0"/>
              <a:t>. </a:t>
            </a:r>
          </a:p>
        </p:txBody>
      </p:sp>
    </p:spTree>
    <p:extLst>
      <p:ext uri="{BB962C8B-B14F-4D97-AF65-F5344CB8AC3E}">
        <p14:creationId xmlns:p14="http://schemas.microsoft.com/office/powerpoint/2010/main" val="1659727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9515" y="1427018"/>
            <a:ext cx="9090122" cy="3172691"/>
          </a:xfrm>
        </p:spPr>
        <p:txBody>
          <a:bodyPr>
            <a:normAutofit/>
          </a:bodyPr>
          <a:lstStyle/>
          <a:p>
            <a:pPr marL="0" indent="0">
              <a:buNone/>
            </a:pPr>
            <a:r>
              <a:rPr lang="ru-RU" sz="2400" dirty="0" smtClean="0"/>
              <a:t>! После </a:t>
            </a:r>
            <a:r>
              <a:rPr lang="ru-RU" sz="2400" dirty="0"/>
              <a:t>замыкания ложек АЩ необходимо провести пробную </a:t>
            </a:r>
            <a:r>
              <a:rPr lang="ru-RU" sz="2400" dirty="0" err="1"/>
              <a:t>тракцию</a:t>
            </a:r>
            <a:r>
              <a:rPr lang="ru-RU" sz="2400" dirty="0"/>
              <a:t>: рабочей рукой захватывают рукоятки щипцов, противоположной рукой фиксируют их, указательный палец левой руки касается головки плода, если во время </a:t>
            </a:r>
            <a:r>
              <a:rPr lang="ru-RU" sz="2400" dirty="0" err="1"/>
              <a:t>тракции</a:t>
            </a:r>
            <a:r>
              <a:rPr lang="ru-RU" sz="2400" dirty="0"/>
              <a:t> данное положение сохраняется, то АЩ наложены правильно. </a:t>
            </a:r>
          </a:p>
        </p:txBody>
      </p:sp>
    </p:spTree>
    <p:extLst>
      <p:ext uri="{BB962C8B-B14F-4D97-AF65-F5344CB8AC3E}">
        <p14:creationId xmlns:p14="http://schemas.microsoft.com/office/powerpoint/2010/main" val="199853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https://cf.ppt-online.org/files/slide/i/IYhuLS8xyEeBjinkARwgK96MT4UtV2H0svCZOo/slide-17.jpg"/>
          <p:cNvPicPr>
            <a:picLocks noChangeAspect="1" noChangeArrowheads="1"/>
          </p:cNvPicPr>
          <p:nvPr/>
        </p:nvPicPr>
        <p:blipFill rotWithShape="1">
          <a:blip r:embed="rId2">
            <a:extLst>
              <a:ext uri="{28A0092B-C50C-407E-A947-70E740481C1C}">
                <a14:useLocalDpi xmlns:a14="http://schemas.microsoft.com/office/drawing/2010/main" val="0"/>
              </a:ext>
            </a:extLst>
          </a:blip>
          <a:srcRect t="52910" r="11396"/>
          <a:stretch/>
        </p:blipFill>
        <p:spPr bwMode="auto">
          <a:xfrm>
            <a:off x="631941" y="2160589"/>
            <a:ext cx="8642061" cy="3440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02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29491"/>
            <a:ext cx="8596668" cy="1320800"/>
          </a:xfrm>
        </p:spPr>
        <p:txBody>
          <a:bodyPr>
            <a:normAutofit/>
          </a:bodyPr>
          <a:lstStyle/>
          <a:p>
            <a:r>
              <a:rPr lang="ru-RU" sz="4000" dirty="0" smtClean="0"/>
              <a:t>Направление </a:t>
            </a:r>
            <a:r>
              <a:rPr lang="ru-RU" sz="4000" dirty="0" err="1" smtClean="0"/>
              <a:t>тракций</a:t>
            </a:r>
            <a:r>
              <a:rPr lang="ru-RU" sz="4000" dirty="0" smtClean="0"/>
              <a:t> </a:t>
            </a:r>
            <a:endParaRPr lang="ru-RU" sz="4000" dirty="0"/>
          </a:p>
        </p:txBody>
      </p:sp>
      <p:sp>
        <p:nvSpPr>
          <p:cNvPr id="3" name="Объект 2"/>
          <p:cNvSpPr>
            <a:spLocks noGrp="1"/>
          </p:cNvSpPr>
          <p:nvPr>
            <p:ph idx="1"/>
          </p:nvPr>
        </p:nvSpPr>
        <p:spPr>
          <a:xfrm>
            <a:off x="249382" y="1750291"/>
            <a:ext cx="9919854" cy="3880773"/>
          </a:xfrm>
        </p:spPr>
        <p:txBody>
          <a:bodyPr/>
          <a:lstStyle/>
          <a:p>
            <a:r>
              <a:rPr lang="ru-RU" sz="2400" dirty="0" smtClean="0">
                <a:latin typeface="Arial" panose="020B0604020202020204" pitchFamily="34" charset="0"/>
                <a:cs typeface="Arial" panose="020B0604020202020204" pitchFamily="34" charset="0"/>
              </a:rPr>
              <a:t>При головке плода, находящейся в </a:t>
            </a:r>
            <a:r>
              <a:rPr lang="ru-RU" sz="2400" i="1" dirty="0" smtClean="0">
                <a:latin typeface="Arial" panose="020B0604020202020204" pitchFamily="34" charset="0"/>
                <a:cs typeface="Arial" panose="020B0604020202020204" pitchFamily="34" charset="0"/>
              </a:rPr>
              <a:t>широкой или узкой частях полости малого таза</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тракции</a:t>
            </a:r>
            <a:r>
              <a:rPr lang="ru-RU" sz="2400" dirty="0" smtClean="0">
                <a:latin typeface="Arial" panose="020B0604020202020204" pitchFamily="34" charset="0"/>
                <a:cs typeface="Arial" panose="020B0604020202020204" pitchFamily="34" charset="0"/>
              </a:rPr>
              <a:t> осуществляются по направлению </a:t>
            </a:r>
            <a:r>
              <a:rPr lang="ru-RU" sz="2400" b="1" dirty="0" smtClean="0">
                <a:latin typeface="Arial" panose="020B0604020202020204" pitchFamily="34" charset="0"/>
                <a:cs typeface="Arial" panose="020B0604020202020204" pitchFamily="34" charset="0"/>
              </a:rPr>
              <a:t>кзади</a:t>
            </a:r>
          </a:p>
          <a:p>
            <a:r>
              <a:rPr lang="ru-RU" sz="2400" dirty="0" smtClean="0">
                <a:latin typeface="Arial" panose="020B0604020202020204" pitchFamily="34" charset="0"/>
                <a:cs typeface="Arial" panose="020B0604020202020204" pitchFamily="34" charset="0"/>
              </a:rPr>
              <a:t>Если головка плода находится в полости таза, когда диаметр большого сегмента головки находится </a:t>
            </a:r>
            <a:r>
              <a:rPr lang="ru-RU" sz="2400" i="1" dirty="0" smtClean="0">
                <a:latin typeface="Arial" panose="020B0604020202020204" pitchFamily="34" charset="0"/>
                <a:cs typeface="Arial" panose="020B0604020202020204" pitchFamily="34" charset="0"/>
              </a:rPr>
              <a:t>между плоскостью узкой части полости малого таза и плоскостью выхода</a:t>
            </a:r>
            <a:r>
              <a:rPr lang="ru-RU" sz="2400" dirty="0" smtClean="0">
                <a:latin typeface="Arial" panose="020B0604020202020204" pitchFamily="34" charset="0"/>
                <a:cs typeface="Arial" panose="020B0604020202020204" pitchFamily="34" charset="0"/>
              </a:rPr>
              <a:t>, то </a:t>
            </a:r>
            <a:r>
              <a:rPr lang="ru-RU" sz="2400" dirty="0" err="1" smtClean="0">
                <a:latin typeface="Arial" panose="020B0604020202020204" pitchFamily="34" charset="0"/>
                <a:cs typeface="Arial" panose="020B0604020202020204" pitchFamily="34" charset="0"/>
              </a:rPr>
              <a:t>тракции</a:t>
            </a:r>
            <a:r>
              <a:rPr lang="ru-RU" sz="2400" dirty="0" smtClean="0">
                <a:latin typeface="Arial" panose="020B0604020202020204" pitchFamily="34" charset="0"/>
                <a:cs typeface="Arial" panose="020B0604020202020204" pitchFamily="34" charset="0"/>
              </a:rPr>
              <a:t> направляют </a:t>
            </a:r>
            <a:r>
              <a:rPr lang="ru-RU" sz="2400" b="1" dirty="0" smtClean="0">
                <a:latin typeface="Arial" panose="020B0604020202020204" pitchFamily="34" charset="0"/>
                <a:cs typeface="Arial" panose="020B0604020202020204" pitchFamily="34" charset="0"/>
              </a:rPr>
              <a:t>книзу </a:t>
            </a:r>
            <a:endParaRPr lang="ru-RU" sz="24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При нахождении головки </a:t>
            </a:r>
            <a:r>
              <a:rPr lang="ru-RU" sz="2400" i="1" dirty="0" smtClean="0">
                <a:latin typeface="Arial" panose="020B0604020202020204" pitchFamily="34" charset="0"/>
                <a:cs typeface="Arial" panose="020B0604020202020204" pitchFamily="34" charset="0"/>
              </a:rPr>
              <a:t>в выходе малого таза </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тракции</a:t>
            </a:r>
            <a:r>
              <a:rPr lang="ru-RU" sz="2400" dirty="0" smtClean="0">
                <a:latin typeface="Arial" panose="020B0604020202020204" pitchFamily="34" charset="0"/>
                <a:cs typeface="Arial" panose="020B0604020202020204" pitchFamily="34" charset="0"/>
              </a:rPr>
              <a:t> направляют </a:t>
            </a:r>
            <a:r>
              <a:rPr lang="ru-RU" sz="2400" b="1" dirty="0" smtClean="0">
                <a:latin typeface="Arial" panose="020B0604020202020204" pitchFamily="34" charset="0"/>
                <a:cs typeface="Arial" panose="020B0604020202020204" pitchFamily="34" charset="0"/>
              </a:rPr>
              <a:t>кпереди;</a:t>
            </a:r>
          </a:p>
          <a:p>
            <a:endParaRPr lang="ru-RU" dirty="0"/>
          </a:p>
        </p:txBody>
      </p:sp>
    </p:spTree>
    <p:extLst>
      <p:ext uri="{BB962C8B-B14F-4D97-AF65-F5344CB8AC3E}">
        <p14:creationId xmlns:p14="http://schemas.microsoft.com/office/powerpoint/2010/main" val="499976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Возможные акушерские ситуации </a:t>
            </a:r>
            <a:endParaRPr lang="ru-RU" dirty="0"/>
          </a:p>
        </p:txBody>
      </p:sp>
      <p:sp>
        <p:nvSpPr>
          <p:cNvPr id="3" name="Объект 2"/>
          <p:cNvSpPr>
            <a:spLocks noGrp="1"/>
          </p:cNvSpPr>
          <p:nvPr>
            <p:ph idx="1"/>
          </p:nvPr>
        </p:nvSpPr>
        <p:spPr/>
        <p:txBody>
          <a:bodyPr>
            <a:normAutofit/>
          </a:bodyPr>
          <a:lstStyle/>
          <a:p>
            <a:r>
              <a:rPr lang="ru-RU" sz="2400" dirty="0" smtClean="0"/>
              <a:t>Зависят от высоты стояния головки плода в тазу матери (плоскость выхода - выходные АЩ, в полости малого таза - полостные АЩ), вида, позиции:</a:t>
            </a:r>
            <a:endParaRPr lang="ru-RU" sz="2400" dirty="0"/>
          </a:p>
        </p:txBody>
      </p:sp>
    </p:spTree>
    <p:extLst>
      <p:ext uri="{BB962C8B-B14F-4D97-AF65-F5344CB8AC3E}">
        <p14:creationId xmlns:p14="http://schemas.microsoft.com/office/powerpoint/2010/main" val="2300260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2">
                    <a:lumMod val="75000"/>
                  </a:schemeClr>
                </a:solidFill>
              </a:rPr>
              <a:t>Затылочное </a:t>
            </a:r>
            <a:r>
              <a:rPr lang="ru-RU" dirty="0" err="1" smtClean="0">
                <a:solidFill>
                  <a:schemeClr val="accent2">
                    <a:lumMod val="75000"/>
                  </a:schemeClr>
                </a:solidFill>
              </a:rPr>
              <a:t>предлежание</a:t>
            </a:r>
            <a:r>
              <a:rPr lang="ru-RU" dirty="0" smtClean="0">
                <a:solidFill>
                  <a:schemeClr val="accent2">
                    <a:lumMod val="75000"/>
                  </a:schemeClr>
                </a:solidFill>
              </a:rPr>
              <a:t> в плоскости выхода малого таза, передний вид:</a:t>
            </a:r>
            <a:endParaRPr lang="ru-RU" dirty="0">
              <a:solidFill>
                <a:schemeClr val="accent2">
                  <a:lumMod val="75000"/>
                </a:schemeClr>
              </a:solidFill>
            </a:endParaRPr>
          </a:p>
        </p:txBody>
      </p:sp>
      <p:sp>
        <p:nvSpPr>
          <p:cNvPr id="3" name="Объект 2"/>
          <p:cNvSpPr>
            <a:spLocks noGrp="1"/>
          </p:cNvSpPr>
          <p:nvPr>
            <p:ph idx="1"/>
          </p:nvPr>
        </p:nvSpPr>
        <p:spPr>
          <a:xfrm>
            <a:off x="677333" y="2160589"/>
            <a:ext cx="8854593" cy="4170938"/>
          </a:xfrm>
        </p:spPr>
        <p:txBody>
          <a:bodyPr/>
          <a:lstStyle/>
          <a:p>
            <a:r>
              <a:rPr lang="ru-RU" u="sng" dirty="0" smtClean="0"/>
              <a:t>Положение швов и родничков</a:t>
            </a:r>
            <a:r>
              <a:rPr lang="ru-RU" dirty="0" smtClean="0"/>
              <a:t>: Стреловидный шов в прямом размере. Проводная точка - малый родничок. </a:t>
            </a:r>
          </a:p>
          <a:p>
            <a:r>
              <a:rPr lang="ru-RU" u="sng" dirty="0" smtClean="0"/>
              <a:t>Наложение АЩ и </a:t>
            </a:r>
            <a:r>
              <a:rPr lang="ru-RU" u="sng" dirty="0" err="1" smtClean="0"/>
              <a:t>тракции</a:t>
            </a:r>
            <a:r>
              <a:rPr lang="ru-RU" u="sng" dirty="0" smtClean="0"/>
              <a:t>: </a:t>
            </a:r>
            <a:r>
              <a:rPr lang="ru-RU" dirty="0" smtClean="0"/>
              <a:t>Щипцы накладываются в поперечном размере, ложки щипцов проходят через ушки к подбородку. </a:t>
            </a:r>
          </a:p>
          <a:p>
            <a:endParaRPr lang="ru-RU" dirty="0"/>
          </a:p>
          <a:p>
            <a:pPr marL="0" indent="0">
              <a:buNone/>
            </a:pPr>
            <a:r>
              <a:rPr lang="ru-RU" dirty="0" err="1" smtClean="0"/>
              <a:t>Тракции</a:t>
            </a:r>
            <a:r>
              <a:rPr lang="ru-RU" dirty="0" smtClean="0"/>
              <a:t> </a:t>
            </a:r>
            <a:r>
              <a:rPr lang="ru-RU" b="1" u="sng" dirty="0" smtClean="0"/>
              <a:t>книзу</a:t>
            </a:r>
            <a:r>
              <a:rPr lang="ru-RU" dirty="0" smtClean="0"/>
              <a:t> проводят до тех пор, пока точка фиксации - </a:t>
            </a:r>
            <a:r>
              <a:rPr lang="ru-RU" dirty="0" err="1" smtClean="0"/>
              <a:t>подзатылочная</a:t>
            </a:r>
            <a:r>
              <a:rPr lang="ru-RU" dirty="0" smtClean="0"/>
              <a:t> ямка - не подойдёт под нижний край симфиза, затем - </a:t>
            </a:r>
            <a:r>
              <a:rPr lang="ru-RU" b="1" u="sng" dirty="0" smtClean="0"/>
              <a:t>кпереди</a:t>
            </a:r>
            <a:r>
              <a:rPr lang="ru-RU" dirty="0" smtClean="0"/>
              <a:t>. </a:t>
            </a:r>
            <a:endParaRPr lang="ru-RU" dirty="0"/>
          </a:p>
        </p:txBody>
      </p:sp>
    </p:spTree>
    <p:extLst>
      <p:ext uri="{BB962C8B-B14F-4D97-AF65-F5344CB8AC3E}">
        <p14:creationId xmlns:p14="http://schemas.microsoft.com/office/powerpoint/2010/main" val="4270783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952" y="360218"/>
            <a:ext cx="8596668" cy="1320800"/>
          </a:xfrm>
        </p:spPr>
        <p:txBody>
          <a:bodyPr>
            <a:normAutofit fontScale="90000"/>
          </a:bodyPr>
          <a:lstStyle/>
          <a:p>
            <a:r>
              <a:rPr lang="ru-RU" dirty="0" smtClean="0">
                <a:solidFill>
                  <a:schemeClr val="accent2">
                    <a:lumMod val="75000"/>
                  </a:schemeClr>
                </a:solidFill>
              </a:rPr>
              <a:t>Головка плода в узкой части полости малого таза, первая позиция, передний вид</a:t>
            </a:r>
            <a:endParaRPr lang="ru-RU" dirty="0">
              <a:solidFill>
                <a:schemeClr val="accent2">
                  <a:lumMod val="75000"/>
                </a:schemeClr>
              </a:solidFill>
            </a:endParaRPr>
          </a:p>
        </p:txBody>
      </p:sp>
      <p:sp>
        <p:nvSpPr>
          <p:cNvPr id="3" name="Объект 2"/>
          <p:cNvSpPr>
            <a:spLocks noGrp="1"/>
          </p:cNvSpPr>
          <p:nvPr>
            <p:ph idx="1"/>
          </p:nvPr>
        </p:nvSpPr>
        <p:spPr>
          <a:xfrm>
            <a:off x="275553" y="1801091"/>
            <a:ext cx="9796702" cy="4876799"/>
          </a:xfrm>
        </p:spPr>
        <p:txBody>
          <a:bodyPr>
            <a:normAutofit/>
          </a:bodyPr>
          <a:lstStyle/>
          <a:p>
            <a:r>
              <a:rPr lang="ru-RU" u="sng" dirty="0" smtClean="0"/>
              <a:t>Положение швов и родничков: </a:t>
            </a:r>
            <a:r>
              <a:rPr lang="ru-RU" dirty="0" smtClean="0"/>
              <a:t>Стреловидный шов находится в правом косом размере, малый родничок слева у лона, большой - справа у крестца. </a:t>
            </a:r>
          </a:p>
          <a:p>
            <a:r>
              <a:rPr lang="ru-RU" u="sng" dirty="0" smtClean="0"/>
              <a:t>Наложение АЩ и </a:t>
            </a:r>
            <a:r>
              <a:rPr lang="ru-RU" u="sng" dirty="0" err="1" smtClean="0"/>
              <a:t>тракции</a:t>
            </a:r>
            <a:r>
              <a:rPr lang="ru-RU" u="sng" dirty="0" smtClean="0"/>
              <a:t>: </a:t>
            </a:r>
            <a:r>
              <a:rPr lang="ru-RU" dirty="0" smtClean="0"/>
              <a:t>щипцы накладываются в левом косом размере. Первой вводится левая ложка щипцов по боковой задней стенке таза, затем в правую стенку таза вводится правая ложка щипцов, которая затем по периферии головки внутренней левой рукой переводится впереди до положения, позволяющего замкнуть замок щипцов, рукоятка правой ложки щипцов располагается выше левой (по отношению к лежащей женщине), плоскость наложения щипцов перпендикулярна плоскости стреловидного шва. </a:t>
            </a:r>
          </a:p>
          <a:p>
            <a:r>
              <a:rPr lang="ru-RU" dirty="0" err="1" smtClean="0"/>
              <a:t>Тракции</a:t>
            </a:r>
            <a:r>
              <a:rPr lang="ru-RU" dirty="0" smtClean="0"/>
              <a:t> проводят </a:t>
            </a:r>
            <a:r>
              <a:rPr lang="ru-RU" u="sng" dirty="0" smtClean="0"/>
              <a:t>кзади</a:t>
            </a:r>
            <a:r>
              <a:rPr lang="ru-RU" dirty="0" smtClean="0"/>
              <a:t>, что обеспечивает поступательное движение головки плода по родовым путям, поворот стреловидного шва против часовой стрелки, малый родничок подходит под лонную дугу далее книзу до достижения точки фиксации - </a:t>
            </a:r>
            <a:r>
              <a:rPr lang="ru-RU" dirty="0" err="1" smtClean="0"/>
              <a:t>подзатылочной</a:t>
            </a:r>
            <a:r>
              <a:rPr lang="ru-RU" dirty="0" smtClean="0"/>
              <a:t> ямки, затем - кпереди, головка разгибается. </a:t>
            </a:r>
            <a:endParaRPr lang="ru-RU" dirty="0"/>
          </a:p>
        </p:txBody>
      </p:sp>
    </p:spTree>
    <p:extLst>
      <p:ext uri="{BB962C8B-B14F-4D97-AF65-F5344CB8AC3E}">
        <p14:creationId xmlns:p14="http://schemas.microsoft.com/office/powerpoint/2010/main" val="167362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Акушерские щипцы (АЩ)</a:t>
            </a:r>
            <a:br>
              <a:rPr lang="ru-RU" b="1" dirty="0" smtClean="0"/>
            </a:br>
            <a:endParaRPr lang="ru-RU" dirty="0"/>
          </a:p>
        </p:txBody>
      </p:sp>
      <p:sp>
        <p:nvSpPr>
          <p:cNvPr id="3" name="Объект 2"/>
          <p:cNvSpPr>
            <a:spLocks noGrp="1"/>
          </p:cNvSpPr>
          <p:nvPr>
            <p:ph idx="1"/>
          </p:nvPr>
        </p:nvSpPr>
        <p:spPr>
          <a:xfrm>
            <a:off x="297872" y="1565997"/>
            <a:ext cx="10515600" cy="4486275"/>
          </a:xfrm>
        </p:spPr>
        <p:txBody>
          <a:bodyPr>
            <a:normAutofit/>
          </a:bodyPr>
          <a:lstStyle/>
          <a:p>
            <a:pPr>
              <a:buFont typeface="Arial" panose="020B0604020202020204" pitchFamily="34" charset="0"/>
              <a:buChar char="•"/>
            </a:pPr>
            <a:r>
              <a:rPr lang="ru-RU" sz="2400" dirty="0" smtClean="0">
                <a:latin typeface="Arial" panose="020B0604020202020204" pitchFamily="34" charset="0"/>
                <a:cs typeface="Arial" panose="020B0604020202020204" pitchFamily="34" charset="0"/>
              </a:rPr>
              <a:t>Медицинский инструмент</a:t>
            </a:r>
            <a:r>
              <a:rPr lang="ru-RU" sz="2400" dirty="0">
                <a:latin typeface="Arial" panose="020B0604020202020204" pitchFamily="34" charset="0"/>
                <a:cs typeface="Arial" panose="020B0604020202020204" pitchFamily="34" charset="0"/>
              </a:rPr>
              <a:t>, предназначенный </a:t>
            </a:r>
            <a:r>
              <a:rPr lang="ru-RU" sz="2400" dirty="0" smtClean="0">
                <a:latin typeface="Arial" panose="020B0604020202020204" pitchFamily="34" charset="0"/>
                <a:cs typeface="Arial" panose="020B0604020202020204" pitchFamily="34" charset="0"/>
              </a:rPr>
              <a:t>для</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извлечения </a:t>
            </a:r>
            <a:r>
              <a:rPr lang="ru-RU" sz="2400" dirty="0">
                <a:latin typeface="Arial" panose="020B0604020202020204" pitchFamily="34" charset="0"/>
                <a:cs typeface="Arial" panose="020B0604020202020204" pitchFamily="34" charset="0"/>
              </a:rPr>
              <a:t>плода за головку во </a:t>
            </a:r>
            <a:r>
              <a:rPr lang="ru-RU" sz="2400" dirty="0" smtClean="0">
                <a:latin typeface="Arial" panose="020B0604020202020204" pitchFamily="34" charset="0"/>
                <a:cs typeface="Arial" panose="020B0604020202020204" pitchFamily="34" charset="0"/>
              </a:rPr>
              <a:t>время</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родов.</a:t>
            </a:r>
            <a:r>
              <a:rPr lang="ru-RU" sz="2400" dirty="0" smtClean="0"/>
              <a:t/>
            </a:r>
            <a:br>
              <a:rPr lang="ru-RU" sz="2400" dirty="0" smtClean="0"/>
            </a:br>
            <a:endParaRPr lang="ru-RU" sz="2400" dirty="0"/>
          </a:p>
        </p:txBody>
      </p:sp>
      <p:pic>
        <p:nvPicPr>
          <p:cNvPr id="2052" name="Picture 4" descr="Акушерские щипцы: не стоит волноватьс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592" y="2680422"/>
            <a:ext cx="5940426" cy="3960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208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952" y="360218"/>
            <a:ext cx="8596668" cy="1320800"/>
          </a:xfrm>
        </p:spPr>
        <p:txBody>
          <a:bodyPr>
            <a:normAutofit fontScale="90000"/>
          </a:bodyPr>
          <a:lstStyle/>
          <a:p>
            <a:r>
              <a:rPr lang="ru-RU" dirty="0" smtClean="0">
                <a:solidFill>
                  <a:schemeClr val="accent2">
                    <a:lumMod val="75000"/>
                  </a:schemeClr>
                </a:solidFill>
              </a:rPr>
              <a:t>Головка плода в узкой части полости малого таза, первая позиция, передний вид</a:t>
            </a:r>
            <a:endParaRPr lang="ru-RU" dirty="0">
              <a:solidFill>
                <a:schemeClr val="accent2">
                  <a:lumMod val="75000"/>
                </a:schemeClr>
              </a:solidFill>
            </a:endParaRPr>
          </a:p>
        </p:txBody>
      </p:sp>
      <p:sp>
        <p:nvSpPr>
          <p:cNvPr id="3" name="Объект 2"/>
          <p:cNvSpPr>
            <a:spLocks noGrp="1"/>
          </p:cNvSpPr>
          <p:nvPr>
            <p:ph idx="1"/>
          </p:nvPr>
        </p:nvSpPr>
        <p:spPr>
          <a:xfrm>
            <a:off x="275553" y="1801091"/>
            <a:ext cx="9796702" cy="4876799"/>
          </a:xfrm>
        </p:spPr>
        <p:txBody>
          <a:bodyPr>
            <a:normAutofit/>
          </a:bodyPr>
          <a:lstStyle/>
          <a:p>
            <a:r>
              <a:rPr lang="ru-RU" u="sng" dirty="0" smtClean="0"/>
              <a:t>Положение швов и родничков: </a:t>
            </a:r>
            <a:r>
              <a:rPr lang="ru-RU" dirty="0" smtClean="0"/>
              <a:t>Стреловидный шов находится в правом косом размере, малый родничок слева у лона, большой - справа у крестца. </a:t>
            </a:r>
          </a:p>
          <a:p>
            <a:r>
              <a:rPr lang="ru-RU" u="sng" dirty="0" smtClean="0"/>
              <a:t>Наложение АЩ и </a:t>
            </a:r>
            <a:r>
              <a:rPr lang="ru-RU" u="sng" dirty="0" err="1" smtClean="0"/>
              <a:t>тракции</a:t>
            </a:r>
            <a:r>
              <a:rPr lang="ru-RU" u="sng" dirty="0" smtClean="0"/>
              <a:t>: </a:t>
            </a:r>
            <a:r>
              <a:rPr lang="ru-RU" dirty="0" smtClean="0"/>
              <a:t>щипцы накладываются в левом косом размере. Первой вводится левая ложка щипцов по боковой задней стенке таза, затем в правую стенку таза вводится правая ложка щипцов, которая затем по периферии головки внутренней левой рукой переводится впереди до положения, позволяющего замкнуть замок щипцов, рукоятка правой ложки щипцов располагается выше левой (по отношению к лежащей женщине), плоскость наложения щипцов перпендикулярна плоскости стреловидного шва. </a:t>
            </a:r>
          </a:p>
          <a:p>
            <a:r>
              <a:rPr lang="ru-RU" dirty="0" err="1" smtClean="0"/>
              <a:t>Тракции</a:t>
            </a:r>
            <a:r>
              <a:rPr lang="ru-RU" dirty="0" smtClean="0"/>
              <a:t> проводят </a:t>
            </a:r>
            <a:r>
              <a:rPr lang="ru-RU" u="sng" dirty="0" smtClean="0"/>
              <a:t>кзади</a:t>
            </a:r>
            <a:r>
              <a:rPr lang="ru-RU" dirty="0" smtClean="0"/>
              <a:t>, что обеспечивает поступательное движение головки плода по родовым путям, поворот стреловидного шва против часовой стрелки, малый родничок подходит под лонную дугу далее книзу до достижения точки фиксации - </a:t>
            </a:r>
            <a:r>
              <a:rPr lang="ru-RU" dirty="0" err="1" smtClean="0"/>
              <a:t>подзатылочной</a:t>
            </a:r>
            <a:r>
              <a:rPr lang="ru-RU" dirty="0" smtClean="0"/>
              <a:t> ямки, затем - кпереди, головка разгибается. </a:t>
            </a:r>
            <a:endParaRPr lang="ru-RU" dirty="0"/>
          </a:p>
        </p:txBody>
      </p:sp>
    </p:spTree>
    <p:extLst>
      <p:ext uri="{BB962C8B-B14F-4D97-AF65-F5344CB8AC3E}">
        <p14:creationId xmlns:p14="http://schemas.microsoft.com/office/powerpoint/2010/main" val="1291130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2643" y="360219"/>
            <a:ext cx="9076265" cy="1320800"/>
          </a:xfrm>
        </p:spPr>
        <p:txBody>
          <a:bodyPr>
            <a:normAutofit fontScale="90000"/>
          </a:bodyPr>
          <a:lstStyle/>
          <a:p>
            <a:r>
              <a:rPr lang="ru-RU" dirty="0" smtClean="0">
                <a:solidFill>
                  <a:schemeClr val="accent2">
                    <a:lumMod val="75000"/>
                  </a:schemeClr>
                </a:solidFill>
              </a:rPr>
              <a:t>Головка плода в узкой части полости малого таза, вторая позиция, передний вид. </a:t>
            </a:r>
            <a:endParaRPr lang="ru-RU" dirty="0">
              <a:solidFill>
                <a:schemeClr val="accent2">
                  <a:lumMod val="75000"/>
                </a:schemeClr>
              </a:solidFill>
            </a:endParaRPr>
          </a:p>
        </p:txBody>
      </p:sp>
      <p:sp>
        <p:nvSpPr>
          <p:cNvPr id="3" name="Объект 2"/>
          <p:cNvSpPr>
            <a:spLocks noGrp="1"/>
          </p:cNvSpPr>
          <p:nvPr>
            <p:ph idx="1"/>
          </p:nvPr>
        </p:nvSpPr>
        <p:spPr>
          <a:xfrm>
            <a:off x="263236" y="2035899"/>
            <a:ext cx="9878291" cy="4254066"/>
          </a:xfrm>
        </p:spPr>
        <p:txBody>
          <a:bodyPr>
            <a:normAutofit/>
          </a:bodyPr>
          <a:lstStyle/>
          <a:p>
            <a:r>
              <a:rPr lang="ru-RU" u="sng" dirty="0" smtClean="0"/>
              <a:t>Положение швов и родничков: </a:t>
            </a:r>
            <a:r>
              <a:rPr lang="ru-RU" dirty="0" smtClean="0"/>
              <a:t>Стреловидный шов находится в левом косом размере, малый родничок справа у лона, большой - слева у крестца, далее - всё как при первой позиции.</a:t>
            </a:r>
          </a:p>
          <a:p>
            <a:r>
              <a:rPr lang="ru-RU" u="sng" dirty="0" smtClean="0"/>
              <a:t>Наложение АЩ и </a:t>
            </a:r>
            <a:r>
              <a:rPr lang="ru-RU" u="sng" dirty="0" err="1" smtClean="0"/>
              <a:t>тракции</a:t>
            </a:r>
            <a:r>
              <a:rPr lang="ru-RU" u="sng" dirty="0" smtClean="0"/>
              <a:t>: </a:t>
            </a:r>
            <a:r>
              <a:rPr lang="ru-RU" dirty="0" smtClean="0"/>
              <a:t>щипцы накладываются в правом косом размере. Первой вводится левая ложка в левую половину таза и переводится в </a:t>
            </a:r>
            <a:r>
              <a:rPr lang="ru-RU" dirty="0" err="1" smtClean="0"/>
              <a:t>передне</a:t>
            </a:r>
            <a:r>
              <a:rPr lang="ru-RU" dirty="0" smtClean="0"/>
              <a:t>-боковой отдел таза по периферии головки до положения, позволяющего замкнуть замок щипцов (щипцы будут располагаться в косом размере, перпендикулярном тому, в котором расположен стреловидный шов. Затем правой рукой в правую половину таза по боковой задней стенке, где более просторно и свободно вводится правая ложка; при этом рукоятка левой ложки располагается ниже, плоскость щипцов перпендикулярна плоскости стреловидного шва. </a:t>
            </a:r>
          </a:p>
          <a:p>
            <a:r>
              <a:rPr lang="ru-RU" dirty="0" err="1" smtClean="0"/>
              <a:t>Тракции</a:t>
            </a:r>
            <a:r>
              <a:rPr lang="ru-RU" dirty="0" smtClean="0"/>
              <a:t> проводят кзади, стреловидный шов головки поворачивается по часовой стрелке, малый родничок подходит под лонную дугу затем книзу, потом кпереди.</a:t>
            </a:r>
            <a:endParaRPr lang="ru-RU" dirty="0"/>
          </a:p>
        </p:txBody>
      </p:sp>
    </p:spTree>
    <p:extLst>
      <p:ext uri="{BB962C8B-B14F-4D97-AF65-F5344CB8AC3E}">
        <p14:creationId xmlns:p14="http://schemas.microsoft.com/office/powerpoint/2010/main" val="3150511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0243" y="401782"/>
            <a:ext cx="8813030" cy="1579418"/>
          </a:xfrm>
        </p:spPr>
        <p:txBody>
          <a:bodyPr>
            <a:normAutofit fontScale="90000"/>
          </a:bodyPr>
          <a:lstStyle/>
          <a:p>
            <a:r>
              <a:rPr lang="ru-RU" dirty="0" smtClean="0">
                <a:solidFill>
                  <a:schemeClr val="accent2">
                    <a:lumMod val="75000"/>
                  </a:schemeClr>
                </a:solidFill>
              </a:rPr>
              <a:t>Лицевое </a:t>
            </a:r>
            <a:r>
              <a:rPr lang="ru-RU" dirty="0" err="1" smtClean="0">
                <a:solidFill>
                  <a:schemeClr val="accent2">
                    <a:lumMod val="75000"/>
                  </a:schemeClr>
                </a:solidFill>
              </a:rPr>
              <a:t>предлежание</a:t>
            </a:r>
            <a:r>
              <a:rPr lang="ru-RU" dirty="0" smtClean="0">
                <a:solidFill>
                  <a:schemeClr val="accent2">
                    <a:lumMod val="75000"/>
                  </a:schemeClr>
                </a:solidFill>
              </a:rPr>
              <a:t>, задний вид (подбородок плода кпереди), головка плода в плоскости выхода</a:t>
            </a:r>
            <a:endParaRPr lang="ru-RU" dirty="0">
              <a:solidFill>
                <a:schemeClr val="accent2">
                  <a:lumMod val="75000"/>
                </a:schemeClr>
              </a:solidFill>
            </a:endParaRPr>
          </a:p>
        </p:txBody>
      </p:sp>
      <p:sp>
        <p:nvSpPr>
          <p:cNvPr id="3" name="Объект 2"/>
          <p:cNvSpPr>
            <a:spLocks noGrp="1"/>
          </p:cNvSpPr>
          <p:nvPr>
            <p:ph idx="1"/>
          </p:nvPr>
        </p:nvSpPr>
        <p:spPr>
          <a:xfrm>
            <a:off x="400243" y="2160589"/>
            <a:ext cx="9367212" cy="4420320"/>
          </a:xfrm>
        </p:spPr>
        <p:txBody>
          <a:bodyPr>
            <a:normAutofit/>
          </a:bodyPr>
          <a:lstStyle/>
          <a:p>
            <a:r>
              <a:rPr lang="ru-RU" u="sng" dirty="0" smtClean="0"/>
              <a:t>Положение опознавательных точек: </a:t>
            </a:r>
            <a:r>
              <a:rPr lang="ru-RU" dirty="0" smtClean="0"/>
              <a:t>Проводная точка – подбородок. Лицевая линия находится в прямом размере выхода малого таза.</a:t>
            </a:r>
          </a:p>
          <a:p>
            <a:r>
              <a:rPr lang="ru-RU" u="sng" dirty="0" smtClean="0"/>
              <a:t>Наложение АЩ и </a:t>
            </a:r>
            <a:r>
              <a:rPr lang="ru-RU" u="sng" dirty="0" err="1" smtClean="0"/>
              <a:t>тракции</a:t>
            </a:r>
            <a:r>
              <a:rPr lang="ru-RU" u="sng" dirty="0" smtClean="0"/>
              <a:t>:</a:t>
            </a:r>
            <a:r>
              <a:rPr lang="ru-RU" dirty="0" smtClean="0"/>
              <a:t> Первой вводится левая ложка в левую половину малого таза левой рукой, второй вводится правая ложка в правую половину таза правой рукой. Щипцы накладываются в поперечном размере плоскости выхода малого таза, верхушки ложек направлены в сторону затылка заходя за теменные бугры, ложки лежат на скуловых и височных костях между ушными раковинами и глазными щелями головки плода, подбородок плода лежит в плоскости щипцов, для этого рукоятки щипцов приподнимают кверху, проводится замыкание ложек щипцов. </a:t>
            </a:r>
          </a:p>
          <a:p>
            <a:r>
              <a:rPr lang="ru-RU" dirty="0" err="1" smtClean="0"/>
              <a:t>Тракции</a:t>
            </a:r>
            <a:r>
              <a:rPr lang="ru-RU" dirty="0" smtClean="0"/>
              <a:t> проводятся книзу, пока шея не подойдёт под симфиз, затем кпереди, пока не родится головка плода. </a:t>
            </a:r>
            <a:endParaRPr lang="ru-RU" dirty="0"/>
          </a:p>
        </p:txBody>
      </p:sp>
    </p:spTree>
    <p:extLst>
      <p:ext uri="{BB962C8B-B14F-4D97-AF65-F5344CB8AC3E}">
        <p14:creationId xmlns:p14="http://schemas.microsoft.com/office/powerpoint/2010/main" val="3282307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АЩ при операции кесарева сечения</a:t>
            </a:r>
            <a:endParaRPr lang="ru-RU" dirty="0"/>
          </a:p>
        </p:txBody>
      </p:sp>
      <p:sp>
        <p:nvSpPr>
          <p:cNvPr id="3" name="Объект 2"/>
          <p:cNvSpPr>
            <a:spLocks noGrp="1"/>
          </p:cNvSpPr>
          <p:nvPr>
            <p:ph idx="1"/>
          </p:nvPr>
        </p:nvSpPr>
        <p:spPr>
          <a:xfrm>
            <a:off x="677334" y="1801091"/>
            <a:ext cx="8596668" cy="4876800"/>
          </a:xfrm>
        </p:spPr>
        <p:txBody>
          <a:bodyPr>
            <a:normAutofit/>
          </a:bodyPr>
          <a:lstStyle/>
          <a:p>
            <a:r>
              <a:rPr lang="ru-RU" dirty="0" smtClean="0"/>
              <a:t>Проводится для удобства извлечения головки плода при невыгодном ее расположении по отношению к разрезу на матке. </a:t>
            </a:r>
          </a:p>
          <a:p>
            <a:r>
              <a:rPr lang="ru-RU" dirty="0" smtClean="0"/>
              <a:t>Могут использоваться одна или обе ложки АЩ.</a:t>
            </a:r>
          </a:p>
          <a:p>
            <a:r>
              <a:rPr lang="ru-RU" dirty="0" smtClean="0"/>
              <a:t>При головке плода, располагающейся низко, вводится ложка АЩ, одноименная позиции головки плода, прилегающей к задней поверхности матки, и движением кпереди вместе с давлением на дно матки через переднюю брюшную стенку головка плода выводится через разрез матки и передней брюшной стенки. </a:t>
            </a:r>
          </a:p>
        </p:txBody>
      </p:sp>
    </p:spTree>
    <p:extLst>
      <p:ext uri="{BB962C8B-B14F-4D97-AF65-F5344CB8AC3E}">
        <p14:creationId xmlns:p14="http://schemas.microsoft.com/office/powerpoint/2010/main" val="3072934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АЩ при операции кесарева сечения</a:t>
            </a:r>
          </a:p>
        </p:txBody>
      </p:sp>
      <p:sp>
        <p:nvSpPr>
          <p:cNvPr id="3" name="Объект 2"/>
          <p:cNvSpPr>
            <a:spLocks noGrp="1"/>
          </p:cNvSpPr>
          <p:nvPr>
            <p:ph idx="1"/>
          </p:nvPr>
        </p:nvSpPr>
        <p:spPr>
          <a:xfrm>
            <a:off x="415636" y="1930399"/>
            <a:ext cx="8858366" cy="4539673"/>
          </a:xfrm>
        </p:spPr>
        <p:txBody>
          <a:bodyPr/>
          <a:lstStyle/>
          <a:p>
            <a:r>
              <a:rPr lang="ru-RU" dirty="0"/>
              <a:t>При головке плода, находящейся выше уровня разреза матки, следует использовать щипцы </a:t>
            </a:r>
            <a:r>
              <a:rPr lang="ru-RU" dirty="0" err="1"/>
              <a:t>Киллянда</a:t>
            </a:r>
            <a:r>
              <a:rPr lang="ru-RU" dirty="0"/>
              <a:t> или прямые щипцы с более подвижным замком. Ложки АЩ накладываются на височно-скуловые области головки плода по направлению от затылка к подбородку перед ушными раковинами, при этом ассистент фиксирует подвижную головку плода, щипцы замыкаются в замке, головка плода подводится к области разреза на матке и выводится через разрез на матке и передней брюшной стенке. </a:t>
            </a:r>
          </a:p>
          <a:p>
            <a:endParaRPr lang="ru-RU" dirty="0"/>
          </a:p>
        </p:txBody>
      </p:sp>
    </p:spTree>
    <p:extLst>
      <p:ext uri="{BB962C8B-B14F-4D97-AF65-F5344CB8AC3E}">
        <p14:creationId xmlns:p14="http://schemas.microsoft.com/office/powerpoint/2010/main" val="2030750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Наложение щипцов на последующую головку при родах в тазовом </a:t>
            </a:r>
            <a:r>
              <a:rPr lang="ru-RU" dirty="0" err="1" smtClean="0"/>
              <a:t>предлежании</a:t>
            </a:r>
            <a:endParaRPr lang="ru-RU" dirty="0"/>
          </a:p>
        </p:txBody>
      </p:sp>
      <p:sp>
        <p:nvSpPr>
          <p:cNvPr id="3" name="Объект 2"/>
          <p:cNvSpPr>
            <a:spLocks noGrp="1"/>
          </p:cNvSpPr>
          <p:nvPr>
            <p:ph idx="1"/>
          </p:nvPr>
        </p:nvSpPr>
        <p:spPr>
          <a:xfrm>
            <a:off x="677334" y="2576945"/>
            <a:ext cx="8596668" cy="3464417"/>
          </a:xfrm>
        </p:spPr>
        <p:txBody>
          <a:bodyPr>
            <a:normAutofit/>
          </a:bodyPr>
          <a:lstStyle/>
          <a:p>
            <a:r>
              <a:rPr lang="ru-RU" sz="2400" dirty="0" smtClean="0"/>
              <a:t>Показания: неэффективность ручных приемов извлечения головки (Мориса – </a:t>
            </a:r>
            <a:r>
              <a:rPr lang="ru-RU" sz="2400" dirty="0" err="1" smtClean="0"/>
              <a:t>Левре</a:t>
            </a:r>
            <a:r>
              <a:rPr lang="ru-RU" sz="2400" dirty="0" smtClean="0"/>
              <a:t>)</a:t>
            </a:r>
          </a:p>
        </p:txBody>
      </p:sp>
    </p:spTree>
    <p:extLst>
      <p:ext uri="{BB962C8B-B14F-4D97-AF65-F5344CB8AC3E}">
        <p14:creationId xmlns:p14="http://schemas.microsoft.com/office/powerpoint/2010/main" val="113953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Техника: </a:t>
            </a:r>
          </a:p>
        </p:txBody>
      </p:sp>
      <p:sp>
        <p:nvSpPr>
          <p:cNvPr id="3" name="Объект 2"/>
          <p:cNvSpPr>
            <a:spLocks noGrp="1"/>
          </p:cNvSpPr>
          <p:nvPr>
            <p:ph idx="1"/>
          </p:nvPr>
        </p:nvSpPr>
        <p:spPr/>
        <p:txBody>
          <a:bodyPr/>
          <a:lstStyle/>
          <a:p>
            <a:r>
              <a:rPr lang="ru-RU" dirty="0" smtClean="0"/>
              <a:t>1</a:t>
            </a:r>
            <a:r>
              <a:rPr lang="ru-RU" dirty="0"/>
              <a:t>. </a:t>
            </a:r>
            <a:r>
              <a:rPr lang="ru-RU" dirty="0" smtClean="0"/>
              <a:t>Обернуть </a:t>
            </a:r>
            <a:r>
              <a:rPr lang="ru-RU" dirty="0"/>
              <a:t>тельце ребенка пеленкой; </a:t>
            </a:r>
            <a:endParaRPr lang="ru-RU" dirty="0" smtClean="0"/>
          </a:p>
          <a:p>
            <a:r>
              <a:rPr lang="ru-RU" dirty="0" smtClean="0"/>
              <a:t>2</a:t>
            </a:r>
            <a:r>
              <a:rPr lang="ru-RU" dirty="0"/>
              <a:t>. </a:t>
            </a:r>
            <a:r>
              <a:rPr lang="ru-RU" dirty="0" smtClean="0"/>
              <a:t>Ложки </a:t>
            </a:r>
            <a:r>
              <a:rPr lang="ru-RU" dirty="0"/>
              <a:t>щипцов располагают в поперечном размере. Ложки вводят как и при затылочных </a:t>
            </a:r>
            <a:r>
              <a:rPr lang="ru-RU" dirty="0" err="1"/>
              <a:t>предлежаниях</a:t>
            </a:r>
            <a:r>
              <a:rPr lang="ru-RU" dirty="0"/>
              <a:t> выходных щипцов; </a:t>
            </a:r>
            <a:endParaRPr lang="ru-RU" dirty="0" smtClean="0"/>
          </a:p>
          <a:p>
            <a:r>
              <a:rPr lang="ru-RU" dirty="0" smtClean="0"/>
              <a:t>3</a:t>
            </a:r>
            <a:r>
              <a:rPr lang="ru-RU" dirty="0"/>
              <a:t>. </a:t>
            </a:r>
            <a:r>
              <a:rPr lang="ru-RU" dirty="0" smtClean="0"/>
              <a:t>При </a:t>
            </a:r>
            <a:r>
              <a:rPr lang="ru-RU" dirty="0"/>
              <a:t>введении левой ложки, тельце ребенка отводят вправо, при введении правой - наоборот; </a:t>
            </a:r>
            <a:endParaRPr lang="ru-RU" dirty="0" smtClean="0"/>
          </a:p>
          <a:p>
            <a:r>
              <a:rPr lang="ru-RU" dirty="0" smtClean="0"/>
              <a:t>4</a:t>
            </a:r>
            <a:r>
              <a:rPr lang="ru-RU" dirty="0"/>
              <a:t>. </a:t>
            </a:r>
            <a:r>
              <a:rPr lang="ru-RU" dirty="0" smtClean="0"/>
              <a:t>При </a:t>
            </a:r>
            <a:r>
              <a:rPr lang="ru-RU" dirty="0"/>
              <a:t>переднем виде - </a:t>
            </a:r>
            <a:r>
              <a:rPr lang="ru-RU" dirty="0" err="1"/>
              <a:t>тракции</a:t>
            </a:r>
            <a:r>
              <a:rPr lang="ru-RU" dirty="0"/>
              <a:t> кзади и книзу (пока не образуется точка фиксации под лоном), потом кпереди.</a:t>
            </a:r>
          </a:p>
          <a:p>
            <a:endParaRPr lang="ru-RU" dirty="0"/>
          </a:p>
        </p:txBody>
      </p:sp>
    </p:spTree>
    <p:extLst>
      <p:ext uri="{BB962C8B-B14F-4D97-AF65-F5344CB8AC3E}">
        <p14:creationId xmlns:p14="http://schemas.microsoft.com/office/powerpoint/2010/main" val="3570517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2643" y="387928"/>
            <a:ext cx="7496847" cy="1320800"/>
          </a:xfrm>
        </p:spPr>
        <p:txBody>
          <a:bodyPr/>
          <a:lstStyle/>
          <a:p>
            <a:r>
              <a:rPr lang="ru-RU" dirty="0" smtClean="0"/>
              <a:t>Осложнения при операции наложения АЩ </a:t>
            </a:r>
            <a:endParaRPr lang="ru-RU" dirty="0"/>
          </a:p>
        </p:txBody>
      </p:sp>
      <p:sp>
        <p:nvSpPr>
          <p:cNvPr id="3" name="Объект 2"/>
          <p:cNvSpPr>
            <a:spLocks noGrp="1"/>
          </p:cNvSpPr>
          <p:nvPr>
            <p:ph idx="1"/>
          </p:nvPr>
        </p:nvSpPr>
        <p:spPr>
          <a:xfrm>
            <a:off x="552643" y="1952771"/>
            <a:ext cx="8757611" cy="4406466"/>
          </a:xfrm>
        </p:spPr>
        <p:txBody>
          <a:bodyPr>
            <a:normAutofit/>
          </a:bodyPr>
          <a:lstStyle/>
          <a:p>
            <a:r>
              <a:rPr lang="ru-RU" sz="2000" dirty="0" smtClean="0"/>
              <a:t>1. </a:t>
            </a:r>
            <a:r>
              <a:rPr lang="ru-RU" sz="2000" dirty="0"/>
              <a:t>С</a:t>
            </a:r>
            <a:r>
              <a:rPr lang="ru-RU" sz="2000" dirty="0" smtClean="0"/>
              <a:t>оскальзывание ложек щипцов. </a:t>
            </a:r>
          </a:p>
          <a:p>
            <a:r>
              <a:rPr lang="ru-RU" sz="2000" dirty="0" smtClean="0"/>
              <a:t>2. Повреждение мягких тканей родового канала и смежных органов: шейки матки, влагалища, промежности, прямой кишки, мочевого пузыря. Возможен разрыв матки.</a:t>
            </a:r>
          </a:p>
          <a:p>
            <a:r>
              <a:rPr lang="ru-RU" sz="2000" dirty="0" smtClean="0"/>
              <a:t> 3. Разрыв лонного сочленения.</a:t>
            </a:r>
          </a:p>
          <a:p>
            <a:r>
              <a:rPr lang="ru-RU" sz="2000" dirty="0" smtClean="0"/>
              <a:t> 4. Повреждения у плода: ссадины мягких тканей головки плода, </a:t>
            </a:r>
            <a:r>
              <a:rPr lang="ru-RU" sz="2000" dirty="0" err="1" smtClean="0"/>
              <a:t>кефалогематомы</a:t>
            </a:r>
            <a:r>
              <a:rPr lang="ru-RU" sz="2000" dirty="0" smtClean="0"/>
              <a:t>, </a:t>
            </a:r>
            <a:r>
              <a:rPr lang="ru-RU" sz="2000" dirty="0" err="1" smtClean="0"/>
              <a:t>подапоневротическая</a:t>
            </a:r>
            <a:r>
              <a:rPr lang="ru-RU" sz="2000" dirty="0" smtClean="0"/>
              <a:t> гематома, перелом костей черепа, повреждения лицевого нерва.</a:t>
            </a:r>
          </a:p>
          <a:p>
            <a:r>
              <a:rPr lang="ru-RU" sz="2000" dirty="0" smtClean="0"/>
              <a:t>5. </a:t>
            </a:r>
            <a:r>
              <a:rPr lang="ru-RU" sz="2000" dirty="0" err="1" smtClean="0"/>
              <a:t>Дистоция</a:t>
            </a:r>
            <a:r>
              <a:rPr lang="ru-RU" sz="2000" dirty="0" smtClean="0"/>
              <a:t> плечиков. </a:t>
            </a:r>
          </a:p>
          <a:p>
            <a:r>
              <a:rPr lang="ru-RU" sz="2000" dirty="0" smtClean="0"/>
              <a:t>6. Нарушения мочеиспускания у родильницы.</a:t>
            </a:r>
            <a:endParaRPr lang="ru-RU" sz="2000" dirty="0"/>
          </a:p>
        </p:txBody>
      </p:sp>
    </p:spTree>
    <p:extLst>
      <p:ext uri="{BB962C8B-B14F-4D97-AF65-F5344CB8AC3E}">
        <p14:creationId xmlns:p14="http://schemas.microsoft.com/office/powerpoint/2010/main" val="3598094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Наложение АЩ считается неудачным при:</a:t>
            </a:r>
            <a:endParaRPr lang="ru-RU" dirty="0"/>
          </a:p>
        </p:txBody>
      </p:sp>
      <p:sp>
        <p:nvSpPr>
          <p:cNvPr id="3" name="Объект 2"/>
          <p:cNvSpPr>
            <a:spLocks noGrp="1"/>
          </p:cNvSpPr>
          <p:nvPr>
            <p:ph idx="1"/>
          </p:nvPr>
        </p:nvSpPr>
        <p:spPr/>
        <p:txBody>
          <a:bodyPr>
            <a:normAutofit/>
          </a:bodyPr>
          <a:lstStyle/>
          <a:p>
            <a:r>
              <a:rPr lang="ru-RU" sz="2400" dirty="0" smtClean="0"/>
              <a:t>Головка плода при каждой </a:t>
            </a:r>
            <a:r>
              <a:rPr lang="ru-RU" sz="2400" dirty="0" err="1" smtClean="0"/>
              <a:t>тракции</a:t>
            </a:r>
            <a:r>
              <a:rPr lang="ru-RU" sz="2400" dirty="0" smtClean="0"/>
              <a:t> не продвигается вперед </a:t>
            </a:r>
          </a:p>
          <a:p>
            <a:r>
              <a:rPr lang="ru-RU" sz="2400" dirty="0" smtClean="0"/>
              <a:t>Плод не рождается после трех </a:t>
            </a:r>
            <a:r>
              <a:rPr lang="ru-RU" sz="2400" dirty="0" err="1" smtClean="0"/>
              <a:t>тракций</a:t>
            </a:r>
            <a:r>
              <a:rPr lang="ru-RU" sz="2400" dirty="0" smtClean="0"/>
              <a:t> при отсутствии его опускания или спустя 30 минут от начала операции.</a:t>
            </a:r>
          </a:p>
        </p:txBody>
      </p:sp>
    </p:spTree>
    <p:extLst>
      <p:ext uri="{BB962C8B-B14F-4D97-AF65-F5344CB8AC3E}">
        <p14:creationId xmlns:p14="http://schemas.microsoft.com/office/powerpoint/2010/main" val="1718933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Причинами неудач при операции наложения АЩ являются </a:t>
            </a:r>
            <a:endParaRPr lang="ru-RU" dirty="0"/>
          </a:p>
        </p:txBody>
      </p:sp>
      <p:sp>
        <p:nvSpPr>
          <p:cNvPr id="3" name="Объект 2"/>
          <p:cNvSpPr>
            <a:spLocks noGrp="1"/>
          </p:cNvSpPr>
          <p:nvPr>
            <p:ph idx="1"/>
          </p:nvPr>
        </p:nvSpPr>
        <p:spPr>
          <a:xfrm>
            <a:off x="677334" y="2160589"/>
            <a:ext cx="8596668" cy="4697411"/>
          </a:xfrm>
        </p:spPr>
        <p:txBody>
          <a:bodyPr>
            <a:normAutofit/>
          </a:bodyPr>
          <a:lstStyle/>
          <a:p>
            <a:r>
              <a:rPr lang="ru-RU" sz="2000" dirty="0" smtClean="0"/>
              <a:t>1. Нераспознанное выраженное клиническое несоответствие размеров таза матери и головки плода. </a:t>
            </a:r>
          </a:p>
          <a:p>
            <a:r>
              <a:rPr lang="ru-RU" sz="2000" dirty="0" smtClean="0"/>
              <a:t>2. Неправильное определение характера вставления головки плода и высоты её положения в малом тазу. </a:t>
            </a:r>
          </a:p>
          <a:p>
            <a:r>
              <a:rPr lang="ru-RU" sz="2000" dirty="0" smtClean="0"/>
              <a:t>3. Неверное расположение ложек на головке плода. </a:t>
            </a:r>
          </a:p>
          <a:p>
            <a:r>
              <a:rPr lang="ru-RU" sz="2000" dirty="0" smtClean="0"/>
              <a:t>4. Неправильное направление </a:t>
            </a:r>
            <a:r>
              <a:rPr lang="ru-RU" sz="2000" dirty="0" err="1" smtClean="0"/>
              <a:t>тракций</a:t>
            </a:r>
            <a:r>
              <a:rPr lang="ru-RU" sz="2000" dirty="0" smtClean="0"/>
              <a:t> при выполнении операции</a:t>
            </a:r>
          </a:p>
          <a:p>
            <a:r>
              <a:rPr lang="ru-RU" sz="2000" dirty="0" smtClean="0"/>
              <a:t>5. </a:t>
            </a:r>
            <a:r>
              <a:rPr lang="ru-RU" sz="2000" dirty="0" err="1" smtClean="0"/>
              <a:t>Тракции</a:t>
            </a:r>
            <a:r>
              <a:rPr lang="ru-RU" sz="2000" dirty="0" smtClean="0"/>
              <a:t> при незамкнутом замке щипцов.</a:t>
            </a:r>
            <a:endParaRPr lang="ru-RU" sz="2000" dirty="0"/>
          </a:p>
        </p:txBody>
      </p:sp>
    </p:spTree>
    <p:extLst>
      <p:ext uri="{BB962C8B-B14F-4D97-AF65-F5344CB8AC3E}">
        <p14:creationId xmlns:p14="http://schemas.microsoft.com/office/powerpoint/2010/main" val="136567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0" y="253856"/>
            <a:ext cx="10515600" cy="1325563"/>
          </a:xfrm>
        </p:spPr>
        <p:txBody>
          <a:bodyPr>
            <a:noAutofit/>
          </a:bodyPr>
          <a:lstStyle/>
          <a:p>
            <a:r>
              <a:rPr lang="ru-RU" dirty="0" smtClean="0"/>
              <a:t>В настоящее время в РФ наиболее распространены:</a:t>
            </a:r>
            <a:br>
              <a:rPr lang="ru-RU" dirty="0" smtClean="0"/>
            </a:br>
            <a:endParaRPr lang="ru-RU" dirty="0"/>
          </a:p>
        </p:txBody>
      </p:sp>
      <p:sp>
        <p:nvSpPr>
          <p:cNvPr id="3" name="Объект 2"/>
          <p:cNvSpPr>
            <a:spLocks noGrp="1"/>
          </p:cNvSpPr>
          <p:nvPr>
            <p:ph idx="1"/>
          </p:nvPr>
        </p:nvSpPr>
        <p:spPr>
          <a:xfrm>
            <a:off x="498764" y="1745674"/>
            <a:ext cx="9615054" cy="4807526"/>
          </a:xfrm>
        </p:spPr>
        <p:txBody>
          <a:bodyPr>
            <a:noAutofit/>
          </a:bodyPr>
          <a:lstStyle/>
          <a:p>
            <a:r>
              <a:rPr lang="ru-RU" sz="2400" dirty="0" smtClean="0"/>
              <a:t>модели</a:t>
            </a:r>
            <a:r>
              <a:rPr lang="ru-RU" sz="2400" dirty="0"/>
              <a:t> </a:t>
            </a:r>
            <a:r>
              <a:rPr lang="ru-RU" sz="2400" i="1" dirty="0"/>
              <a:t>акушерских щипцов</a:t>
            </a:r>
            <a:r>
              <a:rPr lang="ru-RU" sz="2400" dirty="0"/>
              <a:t> </a:t>
            </a:r>
            <a:r>
              <a:rPr lang="ru-RU" sz="2400" b="1" i="1" dirty="0"/>
              <a:t>Симпсона-</a:t>
            </a:r>
            <a:r>
              <a:rPr lang="ru-RU" sz="2400" b="1" i="1" dirty="0" err="1"/>
              <a:t>Феноменова</a:t>
            </a:r>
            <a:r>
              <a:rPr lang="ru-RU" sz="2400" dirty="0"/>
              <a:t> - короткие щипцы с тазовой кривизной и подвижным замком, расположенном на левой ложке, с перекрещивающимися рукоятками</a:t>
            </a:r>
            <a:r>
              <a:rPr lang="ru-RU" sz="2400" dirty="0" smtClean="0"/>
              <a:t>;</a:t>
            </a:r>
          </a:p>
          <a:p>
            <a:r>
              <a:rPr lang="ru-RU" sz="2400" dirty="0"/>
              <a:t>щипцы средних размеров </a:t>
            </a:r>
            <a:r>
              <a:rPr lang="ru-RU" sz="2400" b="1" i="1" dirty="0" err="1"/>
              <a:t>Киллянда</a:t>
            </a:r>
            <a:r>
              <a:rPr lang="ru-RU" sz="2400" dirty="0"/>
              <a:t>, - имеют маленькую тазовую кривизну, подвижный замок на левой ложке и перекрещивающиеся рукоятки</a:t>
            </a:r>
            <a:r>
              <a:rPr lang="ru-RU" sz="2400" dirty="0" smtClean="0"/>
              <a:t>;</a:t>
            </a:r>
          </a:p>
          <a:p>
            <a:r>
              <a:rPr lang="ru-RU" sz="2400" dirty="0" smtClean="0"/>
              <a:t>используются </a:t>
            </a:r>
            <a:r>
              <a:rPr lang="ru-RU" sz="2400" dirty="0"/>
              <a:t>модели </a:t>
            </a:r>
            <a:r>
              <a:rPr lang="ru-RU" sz="2400" b="1" i="1" dirty="0"/>
              <a:t>прямых щипцов</a:t>
            </a:r>
            <a:r>
              <a:rPr lang="ru-RU" sz="2400" dirty="0"/>
              <a:t>, не имеющих тазовой </a:t>
            </a:r>
            <a:r>
              <a:rPr lang="ru-RU" sz="2400" dirty="0" smtClean="0"/>
              <a:t>кривизны, только </a:t>
            </a:r>
            <a:r>
              <a:rPr lang="ru-RU" sz="2400" dirty="0"/>
              <a:t>с </a:t>
            </a:r>
            <a:r>
              <a:rPr lang="ru-RU" sz="2400" dirty="0" smtClean="0"/>
              <a:t>одной,</a:t>
            </a:r>
            <a:r>
              <a:rPr lang="ru-RU" sz="2400" dirty="0"/>
              <a:t> </a:t>
            </a:r>
            <a:r>
              <a:rPr lang="ru-RU" sz="2400" dirty="0" smtClean="0"/>
              <a:t>головной</a:t>
            </a:r>
            <a:r>
              <a:rPr lang="ru-RU" sz="2400" dirty="0"/>
              <a:t>, кривизной (прямые </a:t>
            </a:r>
            <a:r>
              <a:rPr lang="ru-RU" sz="2400" dirty="0" smtClean="0"/>
              <a:t>щипцы</a:t>
            </a:r>
            <a:r>
              <a:rPr lang="ru-RU" sz="2400" dirty="0"/>
              <a:t> </a:t>
            </a:r>
            <a:r>
              <a:rPr lang="ru-RU" sz="2400" dirty="0" smtClean="0"/>
              <a:t>Лазаревича;</a:t>
            </a:r>
          </a:p>
          <a:p>
            <a:r>
              <a:rPr lang="ru-RU" sz="2400" dirty="0" smtClean="0"/>
              <a:t>специальные</a:t>
            </a:r>
            <a:r>
              <a:rPr lang="ru-RU" sz="2400" dirty="0"/>
              <a:t> </a:t>
            </a:r>
            <a:r>
              <a:rPr lang="ru-RU" sz="2400" i="1" dirty="0"/>
              <a:t>АЩ для недоношенных</a:t>
            </a:r>
            <a:r>
              <a:rPr lang="ru-RU" sz="2400" dirty="0"/>
              <a:t>.</a:t>
            </a:r>
          </a:p>
        </p:txBody>
      </p:sp>
    </p:spTree>
    <p:extLst>
      <p:ext uri="{BB962C8B-B14F-4D97-AF65-F5344CB8AC3E}">
        <p14:creationId xmlns:p14="http://schemas.microsoft.com/office/powerpoint/2010/main" val="1350808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t>Спасибо за внимание!</a:t>
            </a:r>
            <a:endParaRPr lang="ru-RU" sz="4800"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39395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щипцы</a:t>
            </a:r>
            <a:r>
              <a:rPr lang="ru-RU" dirty="0" smtClean="0"/>
              <a:t> </a:t>
            </a:r>
            <a:r>
              <a:rPr lang="ru-RU" b="1" i="1" dirty="0" smtClean="0"/>
              <a:t>Симпсона-</a:t>
            </a:r>
            <a:r>
              <a:rPr lang="ru-RU" b="1" i="1" dirty="0" err="1" smtClean="0"/>
              <a:t>Феноменова</a:t>
            </a:r>
            <a:r>
              <a:rPr lang="ru-RU" b="1" i="1" dirty="0" smtClean="0"/>
              <a:t/>
            </a:r>
            <a:br>
              <a:rPr lang="ru-RU" b="1" i="1" dirty="0" smtClean="0"/>
            </a:br>
            <a:endParaRPr lang="ru-RU" dirty="0"/>
          </a:p>
        </p:txBody>
      </p:sp>
      <p:pic>
        <p:nvPicPr>
          <p:cNvPr id="3076" name="Picture 4" descr="https://okeydoc.ru/wp-content/uploads/2019/01/schepc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261" y="1930400"/>
            <a:ext cx="6357793" cy="481651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77334" y="1561068"/>
            <a:ext cx="3198311" cy="369332"/>
          </a:xfrm>
          <a:prstGeom prst="rect">
            <a:avLst/>
          </a:prstGeom>
        </p:spPr>
        <p:txBody>
          <a:bodyPr wrap="none">
            <a:spAutoFit/>
          </a:bodyPr>
          <a:lstStyle/>
          <a:p>
            <a:r>
              <a:rPr lang="ru-RU" b="1" i="1" dirty="0"/>
              <a:t>длина – 35 см, вес – 500 г. </a:t>
            </a:r>
            <a:endParaRPr lang="ru-RU" dirty="0"/>
          </a:p>
        </p:txBody>
      </p:sp>
    </p:spTree>
    <p:extLst>
      <p:ext uri="{BB962C8B-B14F-4D97-AF65-F5344CB8AC3E}">
        <p14:creationId xmlns:p14="http://schemas.microsoft.com/office/powerpoint/2010/main" val="334618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Щипцы </a:t>
            </a:r>
            <a:r>
              <a:rPr lang="ru-RU" dirty="0" err="1" smtClean="0"/>
              <a:t>Килланда</a:t>
            </a:r>
            <a:endParaRPr lang="ru-RU" dirty="0"/>
          </a:p>
        </p:txBody>
      </p:sp>
      <p:sp>
        <p:nvSpPr>
          <p:cNvPr id="3" name="Объект 2"/>
          <p:cNvSpPr>
            <a:spLocks noGrp="1"/>
          </p:cNvSpPr>
          <p:nvPr>
            <p:ph idx="1"/>
          </p:nvPr>
        </p:nvSpPr>
        <p:spPr/>
        <p:txBody>
          <a:bodyPr/>
          <a:lstStyle/>
          <a:p>
            <a:endParaRPr lang="ru-RU"/>
          </a:p>
        </p:txBody>
      </p:sp>
      <p:pic>
        <p:nvPicPr>
          <p:cNvPr id="5122" name="Picture 2" descr="АКУШЕРСКО - ГИНЕКОЛОГИЧЕСКИЙ ИНСТРУМЕНТАР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9636" y="488157"/>
            <a:ext cx="3205307" cy="6116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45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Прямые щипцы</a:t>
            </a:r>
            <a:r>
              <a:rPr lang="ru-RU" dirty="0"/>
              <a:t> </a:t>
            </a:r>
            <a:r>
              <a:rPr lang="ru-RU" dirty="0" smtClean="0"/>
              <a:t>Лазаревича</a:t>
            </a:r>
            <a:endParaRPr lang="ru-RU" dirty="0"/>
          </a:p>
        </p:txBody>
      </p:sp>
      <p:pic>
        <p:nvPicPr>
          <p:cNvPr id="6146" name="Picture 2" descr="АКУШЕРСКИЕ ЩИПЦЫ: Акушерскими щипцами (forceps obstetricia) называется  инструмен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247" y="1381317"/>
            <a:ext cx="5580207" cy="5310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39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f2.ppt-online.org/files2/slide/x/XIaGozTfSvVtYrPHEuZDcsqC95270QeJkLWApyRFhO/slide-11.jpg"/>
          <p:cNvPicPr>
            <a:picLocks noChangeAspect="1" noChangeArrowheads="1"/>
          </p:cNvPicPr>
          <p:nvPr/>
        </p:nvPicPr>
        <p:blipFill rotWithShape="1">
          <a:blip r:embed="rId2">
            <a:extLst>
              <a:ext uri="{28A0092B-C50C-407E-A947-70E740481C1C}">
                <a14:useLocalDpi xmlns:a14="http://schemas.microsoft.com/office/drawing/2010/main" val="0"/>
              </a:ext>
            </a:extLst>
          </a:blip>
          <a:srcRect t="13628" r="34976" b="467"/>
          <a:stretch/>
        </p:blipFill>
        <p:spPr bwMode="auto">
          <a:xfrm>
            <a:off x="604230" y="249382"/>
            <a:ext cx="8614354" cy="637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12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pic>
        <p:nvPicPr>
          <p:cNvPr id="8194" name="Picture 2" descr="https://avatars.mds.yandex.net/get-images-cbir/2375609/J5ubeyNWxlb3NUeFc8e6mQ1548/o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1" y="313424"/>
            <a:ext cx="10912056" cy="6128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830591"/>
      </p:ext>
    </p:extLst>
  </p:cSld>
  <p:clrMapOvr>
    <a:masterClrMapping/>
  </p:clrMapOvr>
</p:sld>
</file>

<file path=ppt/theme/theme1.xml><?xml version="1.0" encoding="utf-8"?>
<a:theme xmlns:a="http://schemas.openxmlformats.org/drawingml/2006/main" name="Аспект">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453</TotalTime>
  <Words>2052</Words>
  <Application>Microsoft Office PowerPoint</Application>
  <PresentationFormat>Широкоэкранный</PresentationFormat>
  <Paragraphs>133</Paragraphs>
  <Slides>40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40</vt:i4>
      </vt:variant>
    </vt:vector>
  </HeadingPairs>
  <TitlesOfParts>
    <vt:vector size="46" baseType="lpstr">
      <vt:lpstr>Arial</vt:lpstr>
      <vt:lpstr>Times New Roman</vt:lpstr>
      <vt:lpstr>Trebuchet MS</vt:lpstr>
      <vt:lpstr>Wingdings</vt:lpstr>
      <vt:lpstr>Wingdings 3</vt:lpstr>
      <vt:lpstr>Аспект</vt:lpstr>
      <vt:lpstr> </vt:lpstr>
      <vt:lpstr>Введение</vt:lpstr>
      <vt:lpstr>Акушерские щипцы (АЩ) </vt:lpstr>
      <vt:lpstr>В настоящее время в РФ наиболее распространены: </vt:lpstr>
      <vt:lpstr>щипцы Симпсона-Феноменова </vt:lpstr>
      <vt:lpstr>Щипцы Килланда</vt:lpstr>
      <vt:lpstr>Прямые щипцы Лазаревича</vt:lpstr>
      <vt:lpstr>Презентация PowerPoint</vt:lpstr>
      <vt:lpstr>Презентация PowerPoint</vt:lpstr>
      <vt:lpstr>Показания к операции наложения акушерских щипцов</vt:lpstr>
      <vt:lpstr>Показания к операции наложения акушерских щипцов</vt:lpstr>
      <vt:lpstr>Условия для наложения АЩ</vt:lpstr>
      <vt:lpstr>Обезболивание </vt:lpstr>
      <vt:lpstr>Подготовка к операции </vt:lpstr>
      <vt:lpstr>Техника проведения операции АЩ</vt:lpstr>
      <vt:lpstr>Презентация PowerPoint</vt:lpstr>
      <vt:lpstr>"Золотым стандартом"  для наложения АЩ  являются три тройных правила</vt:lpstr>
      <vt:lpstr>Тройное правило N 1</vt:lpstr>
      <vt:lpstr>Презентация PowerPoint</vt:lpstr>
      <vt:lpstr>Тройное правило N 2. </vt:lpstr>
      <vt:lpstr>Тройное правило N 3</vt:lpstr>
      <vt:lpstr>Презентация PowerPoint</vt:lpstr>
      <vt:lpstr>Если ветви щипцов сомкнулись в замок без затруднений, следует проверить правильность наложения ложек щипцов</vt:lpstr>
      <vt:lpstr>Презентация PowerPoint</vt:lpstr>
      <vt:lpstr>Презентация PowerPoint</vt:lpstr>
      <vt:lpstr>Направление тракций </vt:lpstr>
      <vt:lpstr>Возможные акушерские ситуации </vt:lpstr>
      <vt:lpstr>Затылочное предлежание в плоскости выхода малого таза, передний вид:</vt:lpstr>
      <vt:lpstr>Головка плода в узкой части полости малого таза, первая позиция, передний вид</vt:lpstr>
      <vt:lpstr>Головка плода в узкой части полости малого таза, первая позиция, передний вид</vt:lpstr>
      <vt:lpstr>Головка плода в узкой части полости малого таза, вторая позиция, передний вид. </vt:lpstr>
      <vt:lpstr>Лицевое предлежание, задний вид (подбородок плода кпереди), головка плода в плоскости выхода</vt:lpstr>
      <vt:lpstr>АЩ при операции кесарева сечения</vt:lpstr>
      <vt:lpstr>АЩ при операции кесарева сечения</vt:lpstr>
      <vt:lpstr>Наложение щипцов на последующую головку при родах в тазовом предлежании</vt:lpstr>
      <vt:lpstr>Техника: </vt:lpstr>
      <vt:lpstr>Осложнения при операции наложения АЩ </vt:lpstr>
      <vt:lpstr>Наложение АЩ считается неудачным при:</vt:lpstr>
      <vt:lpstr>Причинами неудач при операции наложения АЩ являются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24</cp:revision>
  <dcterms:created xsi:type="dcterms:W3CDTF">2021-09-28T14:12:33Z</dcterms:created>
  <dcterms:modified xsi:type="dcterms:W3CDTF">2022-02-19T12:27:07Z</dcterms:modified>
</cp:coreProperties>
</file>