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2" autoAdjust="0"/>
    <p:restoredTop sz="94660"/>
  </p:normalViewPr>
  <p:slideViewPr>
    <p:cSldViewPr>
      <p:cViewPr varScale="1">
        <p:scale>
          <a:sx n="69" d="100"/>
          <a:sy n="69" d="100"/>
        </p:scale>
        <p:origin x="-139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28.09.2017</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28.09.2017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28.09.2017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28.09.2017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28.09.2017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28.09.2017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28.09.2017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28.09.2017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28.09.2017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28.09.2017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28.09.2017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28.09.2017</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ru.wikipedia.org/wiki/%D0%90%D0%BD%D0%B3%D0%BB%D0%B8%D0%B9%D1%81%D0%BA%D0%B8%D0%B9_%D1%8F%D0%B7%D1%8B%D0%B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332656"/>
            <a:ext cx="7272808" cy="4176464"/>
          </a:xfrm>
        </p:spPr>
        <p:txBody>
          <a:bodyPr>
            <a:noAutofit/>
          </a:bodyPr>
          <a:lstStyle/>
          <a:p>
            <a:r>
              <a:rPr lang="ru-RU" sz="4000" b="0" dirty="0">
                <a:solidFill>
                  <a:schemeClr val="tx1"/>
                </a:solidFill>
                <a:effectLst/>
                <a:latin typeface="Times New Roman" pitchFamily="18" charset="0"/>
                <a:cs typeface="Times New Roman" pitchFamily="18" charset="0"/>
              </a:rPr>
              <a:t>Цифровое изображение. Принцип оцифровки. Разрешение изображения и размер файла. Алгоритмы сжатия и форматы хранения графических изображений.</a:t>
            </a:r>
            <a:endParaRPr lang="ru-RU" sz="4000"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509301" y="4653136"/>
            <a:ext cx="4600600" cy="2040632"/>
          </a:xfrm>
        </p:spPr>
        <p:txBody>
          <a:bodyPr>
            <a:normAutofit lnSpcReduction="10000"/>
          </a:bodyPr>
          <a:lstStyle/>
          <a:p>
            <a:r>
              <a:rPr lang="ru-RU" sz="2400" b="0" dirty="0" smtClean="0">
                <a:solidFill>
                  <a:schemeClr val="tx1"/>
                </a:solidFill>
                <a:latin typeface="Times New Roman" pitchFamily="18" charset="0"/>
                <a:cs typeface="Times New Roman" pitchFamily="18" charset="0"/>
              </a:rPr>
              <a:t>Выполнила: студентка 2-го курса,210 группы специальности педиатрия</a:t>
            </a:r>
          </a:p>
          <a:p>
            <a:r>
              <a:rPr lang="ru-RU" sz="2400" b="0" dirty="0" smtClean="0">
                <a:solidFill>
                  <a:schemeClr val="tx1"/>
                </a:solidFill>
                <a:latin typeface="Times New Roman" pitchFamily="18" charset="0"/>
                <a:cs typeface="Times New Roman" pitchFamily="18" charset="0"/>
              </a:rPr>
              <a:t>Жила Наталья Олеговна         </a:t>
            </a:r>
            <a:endParaRPr lang="ru-RU" sz="2400" b="0" dirty="0">
              <a:solidFill>
                <a:schemeClr val="tx1"/>
              </a:solidFill>
              <a:latin typeface="Times New Roman" pitchFamily="18" charset="0"/>
              <a:cs typeface="Times New Roman" pitchFamily="18" charset="0"/>
            </a:endParaRPr>
          </a:p>
          <a:p>
            <a:r>
              <a:rPr lang="ru-RU" sz="2400" b="0" dirty="0" smtClean="0">
                <a:solidFill>
                  <a:schemeClr val="tx1"/>
                </a:solidFill>
                <a:latin typeface="Times New Roman" pitchFamily="18" charset="0"/>
                <a:cs typeface="Times New Roman" pitchFamily="18" charset="0"/>
              </a:rPr>
              <a:t>Проверил:</a:t>
            </a:r>
            <a:endParaRPr lang="ru-RU" sz="2400" dirty="0" smtClean="0">
              <a:solidFill>
                <a:schemeClr val="tx1"/>
              </a:solidFill>
            </a:endParaRPr>
          </a:p>
        </p:txBody>
      </p:sp>
    </p:spTree>
    <p:extLst>
      <p:ext uri="{BB962C8B-B14F-4D97-AF65-F5344CB8AC3E}">
        <p14:creationId xmlns:p14="http://schemas.microsoft.com/office/powerpoint/2010/main" val="2158498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772816"/>
            <a:ext cx="8208912" cy="4813919"/>
          </a:xfrm>
        </p:spPr>
        <p:txBody>
          <a:bodyPr>
            <a:normAutofit lnSpcReduction="10000"/>
          </a:bodyPr>
          <a:lstStyle/>
          <a:p>
            <a:r>
              <a:rPr lang="ru-RU" dirty="0">
                <a:solidFill>
                  <a:schemeClr val="accent2">
                    <a:lumMod val="50000"/>
                  </a:schemeClr>
                </a:solidFill>
              </a:rPr>
              <a:t>Размеры в пикселах изменяют общее число пикселов по ширине и длине изображения. Разрешение является мерой четкости деталей растрового изображения и исчисляется в пикселах на дюйм (</a:t>
            </a:r>
            <a:r>
              <a:rPr lang="ru-RU" dirty="0" err="1">
                <a:solidFill>
                  <a:schemeClr val="accent2">
                    <a:lumMod val="50000"/>
                  </a:schemeClr>
                </a:solidFill>
              </a:rPr>
              <a:t>ppi</a:t>
            </a:r>
            <a:r>
              <a:rPr lang="ru-RU" dirty="0">
                <a:solidFill>
                  <a:schemeClr val="accent2">
                    <a:lumMod val="50000"/>
                  </a:schemeClr>
                </a:solidFill>
              </a:rPr>
              <a:t>). Чем больше пикселов на дюйм, тем выше разрешение. В целом изображение с более высоким разрешением позволяет получить </a:t>
            </a:r>
            <a:r>
              <a:rPr lang="ru-RU" dirty="0" smtClean="0">
                <a:solidFill>
                  <a:schemeClr val="accent2">
                    <a:lumMod val="50000"/>
                  </a:schemeClr>
                </a:solidFill>
              </a:rPr>
              <a:t>более </a:t>
            </a:r>
            <a:r>
              <a:rPr lang="ru-RU" dirty="0">
                <a:solidFill>
                  <a:schemeClr val="accent2">
                    <a:lumMod val="50000"/>
                  </a:schemeClr>
                </a:solidFill>
              </a:rPr>
              <a:t>высокое качество </a:t>
            </a:r>
            <a:r>
              <a:rPr lang="ru-RU" dirty="0" smtClean="0">
                <a:solidFill>
                  <a:schemeClr val="accent2">
                    <a:lumMod val="50000"/>
                  </a:schemeClr>
                </a:solidFill>
              </a:rPr>
              <a:t>при </a:t>
            </a:r>
            <a:r>
              <a:rPr lang="ru-RU" dirty="0">
                <a:solidFill>
                  <a:schemeClr val="accent2">
                    <a:lumMod val="50000"/>
                  </a:schemeClr>
                </a:solidFill>
              </a:rPr>
              <a:t>печати</a:t>
            </a:r>
            <a:r>
              <a:rPr lang="ru-RU" dirty="0" smtClean="0">
                <a:solidFill>
                  <a:schemeClr val="accent2">
                    <a:lumMod val="50000"/>
                  </a:schemeClr>
                </a:solidFill>
              </a:rPr>
              <a:t>.</a:t>
            </a:r>
          </a:p>
          <a:p>
            <a:r>
              <a:rPr lang="ru-RU" dirty="0">
                <a:solidFill>
                  <a:schemeClr val="accent2">
                    <a:lumMod val="50000"/>
                  </a:schemeClr>
                </a:solidFill>
              </a:rPr>
              <a:t>Если </a:t>
            </a:r>
            <a:r>
              <a:rPr lang="ru-RU" dirty="0" err="1">
                <a:solidFill>
                  <a:schemeClr val="accent2">
                    <a:lumMod val="50000"/>
                  </a:schemeClr>
                </a:solidFill>
              </a:rPr>
              <a:t>ресамплинг</a:t>
            </a:r>
            <a:r>
              <a:rPr lang="ru-RU" dirty="0">
                <a:solidFill>
                  <a:schemeClr val="accent2">
                    <a:lumMod val="50000"/>
                  </a:schemeClr>
                </a:solidFill>
              </a:rPr>
              <a:t> изображения не </a:t>
            </a:r>
            <a:r>
              <a:rPr lang="ru-RU" dirty="0" err="1" smtClean="0">
                <a:solidFill>
                  <a:schemeClr val="accent2">
                    <a:lumMod val="50000"/>
                  </a:schemeClr>
                </a:solidFill>
              </a:rPr>
              <a:t>выполняется,объем</a:t>
            </a:r>
            <a:r>
              <a:rPr lang="ru-RU" dirty="0" smtClean="0">
                <a:solidFill>
                  <a:schemeClr val="accent2">
                    <a:lumMod val="50000"/>
                  </a:schemeClr>
                </a:solidFill>
              </a:rPr>
              <a:t> </a:t>
            </a:r>
            <a:r>
              <a:rPr lang="ru-RU" dirty="0">
                <a:solidFill>
                  <a:schemeClr val="accent2">
                    <a:lumMod val="50000"/>
                  </a:schemeClr>
                </a:solidFill>
              </a:rPr>
              <a:t>данных изображения остается неизменным при изменении размеров или разрешения печати. Например, при изменении разрешения файла его высота и ширина изменяются так, чтобы объем данных изображения оставался прежним.</a:t>
            </a:r>
          </a:p>
          <a:p>
            <a:endParaRPr lang="ru-RU" dirty="0">
              <a:solidFill>
                <a:schemeClr val="accent2">
                  <a:lumMod val="50000"/>
                </a:schemeClr>
              </a:solidFill>
            </a:endParaRPr>
          </a:p>
        </p:txBody>
      </p:sp>
      <p:sp>
        <p:nvSpPr>
          <p:cNvPr id="3" name="Заголовок 2"/>
          <p:cNvSpPr>
            <a:spLocks noGrp="1"/>
          </p:cNvSpPr>
          <p:nvPr>
            <p:ph type="title"/>
          </p:nvPr>
        </p:nvSpPr>
        <p:spPr/>
        <p:txBody>
          <a:bodyPr/>
          <a:lstStyle/>
          <a:p>
            <a:r>
              <a:rPr lang="ru-RU" dirty="0" smtClean="0"/>
              <a:t>Разрешение изображения</a:t>
            </a:r>
            <a:endParaRPr lang="ru-RU" dirty="0"/>
          </a:p>
        </p:txBody>
      </p:sp>
    </p:spTree>
    <p:extLst>
      <p:ext uri="{BB962C8B-B14F-4D97-AF65-F5344CB8AC3E}">
        <p14:creationId xmlns:p14="http://schemas.microsoft.com/office/powerpoint/2010/main" val="2540968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670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ru-RU" dirty="0">
                <a:solidFill>
                  <a:schemeClr val="accent2">
                    <a:lumMod val="50000"/>
                  </a:schemeClr>
                </a:solidFill>
              </a:rPr>
              <a:t>Размер файла изображения — это физический размер файла, в котором хранится изображение. Он измеряется в килобайтах (КБ), мегабайтах (МБ) или гигабайтах (ГБ). Размер файла пропорционален размерам изображения в пикселах. Чем больше количество пикселов, тем детальнее изображение, получаемое при печати. Однако для их хранения требуется больший объем дискового пространства, а редактирование и печать замедляются. Таким образом, при выборе разрешения необходимо найти компромисс между качеством изображения (которое должно содержать все необходимые данные) и размером файла.</a:t>
            </a:r>
          </a:p>
        </p:txBody>
      </p:sp>
      <p:sp>
        <p:nvSpPr>
          <p:cNvPr id="3" name="Заголовок 2"/>
          <p:cNvSpPr>
            <a:spLocks noGrp="1"/>
          </p:cNvSpPr>
          <p:nvPr>
            <p:ph type="title"/>
          </p:nvPr>
        </p:nvSpPr>
        <p:spPr/>
        <p:txBody>
          <a:bodyPr/>
          <a:lstStyle/>
          <a:p>
            <a:r>
              <a:rPr lang="ru-RU" dirty="0" smtClean="0"/>
              <a:t>Размер файла</a:t>
            </a:r>
            <a:endParaRPr lang="ru-RU" dirty="0"/>
          </a:p>
        </p:txBody>
      </p:sp>
    </p:spTree>
    <p:extLst>
      <p:ext uri="{BB962C8B-B14F-4D97-AF65-F5344CB8AC3E}">
        <p14:creationId xmlns:p14="http://schemas.microsoft.com/office/powerpoint/2010/main" val="1941161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5" y="2132856"/>
            <a:ext cx="7977208" cy="3993307"/>
          </a:xfrm>
        </p:spPr>
        <p:txBody>
          <a:bodyPr/>
          <a:lstStyle/>
          <a:p>
            <a:r>
              <a:rPr lang="ru-RU" dirty="0"/>
              <a:t>Другим фактором, влияющим на размер файла, является его формат. Из-за различий в методах сжатия, используемых в форматах файлов GIF, JPEG, PNG и TIFF, размеры файлов при одинаковых размерах в пикселах могут сильно отличаться. Аналогично влияют на размер файла битовая глубина цвета и количество слоев и каналов.</a:t>
            </a:r>
            <a:endParaRPr lang="ru-RU" dirty="0"/>
          </a:p>
        </p:txBody>
      </p:sp>
    </p:spTree>
    <p:extLst>
      <p:ext uri="{BB962C8B-B14F-4D97-AF65-F5344CB8AC3E}">
        <p14:creationId xmlns:p14="http://schemas.microsoft.com/office/powerpoint/2010/main" val="2288225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2132856"/>
            <a:ext cx="8321569" cy="4608512"/>
          </a:xfrm>
        </p:spPr>
        <p:txBody>
          <a:bodyPr>
            <a:normAutofit fontScale="85000" lnSpcReduction="10000"/>
          </a:bodyPr>
          <a:lstStyle/>
          <a:p>
            <a:r>
              <a:rPr lang="ru-RU" dirty="0">
                <a:solidFill>
                  <a:schemeClr val="accent2">
                    <a:lumMod val="50000"/>
                  </a:schemeClr>
                </a:solidFill>
              </a:rPr>
              <a:t>Алгоритм </a:t>
            </a:r>
            <a:r>
              <a:rPr lang="en-US" dirty="0">
                <a:solidFill>
                  <a:schemeClr val="accent2">
                    <a:lumMod val="50000"/>
                  </a:schemeClr>
                </a:solidFill>
              </a:rPr>
              <a:t>RLE</a:t>
            </a:r>
            <a:r>
              <a:rPr lang="en-US" dirty="0">
                <a:solidFill>
                  <a:schemeClr val="accent2">
                    <a:lumMod val="50000"/>
                  </a:schemeClr>
                </a:solidFill>
              </a:rPr>
              <a:t/>
            </a:r>
            <a:br>
              <a:rPr lang="en-US" dirty="0">
                <a:solidFill>
                  <a:schemeClr val="accent2">
                    <a:lumMod val="50000"/>
                  </a:schemeClr>
                </a:solidFill>
              </a:rPr>
            </a:br>
            <a:r>
              <a:rPr lang="ru-RU" dirty="0">
                <a:solidFill>
                  <a:schemeClr val="accent2">
                    <a:lumMod val="50000"/>
                  </a:schemeClr>
                </a:solidFill>
              </a:rPr>
              <a:t>Все алгоритмы серии RLE основаны на очень простой идее: повторяющиеся группы элементов заменяются на пару (количество повторов, повторяющийся элемент). Рассмотрим этот алгоритм на примере последовательности бит. В этой последовательности будут чередовать группы нулей и единиц. Причём в группах зачастую будет более одного элемента. Тогда последовательности 11111 000000 11111111 00 будет соответствовать следующий набор чисел 5 6 8 2. Эти числа обозначают количество повторений (отсчёт начинается с единиц), но эти числа тоже необходимо кодировать. Будем считать, что число повторений лежит в пределах от 0 до 7 (т.е. нам хватит 3 бит для кодирования числа повторов). Тогда рассмотренная выше последовательность кодируется следующей последовательностью чисел 5 6 7 0 1 2. Легко подсчитать, что для кодирования исходной последовательности требуется 21 бит, а в сжатом по методу RLE виде эта последовательность занимает 18 бит.</a:t>
            </a:r>
            <a:endParaRPr lang="ru-RU" dirty="0">
              <a:solidFill>
                <a:schemeClr val="accent2">
                  <a:lumMod val="50000"/>
                </a:schemeClr>
              </a:solidFill>
            </a:endParaRPr>
          </a:p>
        </p:txBody>
      </p:sp>
      <p:sp>
        <p:nvSpPr>
          <p:cNvPr id="3" name="Заголовок 2"/>
          <p:cNvSpPr>
            <a:spLocks noGrp="1"/>
          </p:cNvSpPr>
          <p:nvPr>
            <p:ph type="title"/>
          </p:nvPr>
        </p:nvSpPr>
        <p:spPr>
          <a:xfrm>
            <a:off x="683568" y="0"/>
            <a:ext cx="7761185" cy="1624406"/>
          </a:xfrm>
        </p:spPr>
        <p:txBody>
          <a:bodyPr/>
          <a:lstStyle/>
          <a:p>
            <a:r>
              <a:rPr lang="ru-RU" sz="4800" dirty="0" smtClean="0"/>
              <a:t>Алгоритм сжатия графических изображений</a:t>
            </a:r>
            <a:endParaRPr lang="ru-RU" sz="4800" dirty="0"/>
          </a:p>
        </p:txBody>
      </p:sp>
    </p:spTree>
    <p:extLst>
      <p:ext uri="{BB962C8B-B14F-4D97-AF65-F5344CB8AC3E}">
        <p14:creationId xmlns:p14="http://schemas.microsoft.com/office/powerpoint/2010/main" val="78767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2204864"/>
            <a:ext cx="8856984" cy="4464495"/>
          </a:xfrm>
        </p:spPr>
        <p:txBody>
          <a:bodyPr>
            <a:normAutofit fontScale="85000" lnSpcReduction="20000"/>
          </a:bodyPr>
          <a:lstStyle/>
          <a:p>
            <a:r>
              <a:rPr lang="ru-RU" dirty="0">
                <a:solidFill>
                  <a:schemeClr val="accent2">
                    <a:lumMod val="50000"/>
                  </a:schemeClr>
                </a:solidFill>
              </a:rPr>
              <a:t>Словарь в этом алгоритме представляет собой таблицу, которая заполняется цепочками кодирования по мере работы алгоритма. При декодировании сжатого кода словарь восстанавливается автоматически, поэтому нет необходимости передавать словарь вместе с сжатым кодом.</a:t>
            </a:r>
            <a:r>
              <a:rPr lang="ru-RU" dirty="0">
                <a:solidFill>
                  <a:schemeClr val="accent2">
                    <a:lumMod val="50000"/>
                  </a:schemeClr>
                </a:solidFill>
              </a:rPr>
              <a:t/>
            </a:r>
            <a:br>
              <a:rPr lang="ru-RU" dirty="0">
                <a:solidFill>
                  <a:schemeClr val="accent2">
                    <a:lumMod val="50000"/>
                  </a:schemeClr>
                </a:solidFill>
              </a:rPr>
            </a:br>
            <a:r>
              <a:rPr lang="ru-RU" dirty="0">
                <a:solidFill>
                  <a:schemeClr val="accent2">
                    <a:lumMod val="50000"/>
                  </a:schemeClr>
                </a:solidFill>
              </a:rPr>
              <a:t>Словарь инициализируется всеми одноэлементными цепочками, т.е. первые строки словаря представляют собой алфавит, в котором мы производим кодирование. При сжатии происходит поиск наиболее длинной цепочки уже записанной в словарь. Каждый раз, когда встречается цепочка, ещё не записанная в словарь, она добавляется туда, при этом выводится сжатый код, соответствующий уже записанной в словаре цепочки. В теории на размер словаря не накладывается никаких ограничений, но на практике есть смысл этот размер ограничивать, так как со временем начинаются встречаться цепочки, которые больше в тексте не встречаются. Кроме того, при увеличении размеры таблицы вдвое мы должны выделять лишний бит для хранения сжатых кодов. Для того чтобы не допускать таких ситуаций, вводится специальный код, символизирующий инициализацию таблицы всеми одноэлементными цепочками.</a:t>
            </a:r>
            <a:endParaRPr lang="ru-RU" dirty="0">
              <a:solidFill>
                <a:schemeClr val="accent2">
                  <a:lumMod val="50000"/>
                </a:schemeClr>
              </a:solidFill>
            </a:endParaRPr>
          </a:p>
        </p:txBody>
      </p:sp>
      <p:sp>
        <p:nvSpPr>
          <p:cNvPr id="3" name="Заголовок 2"/>
          <p:cNvSpPr>
            <a:spLocks noGrp="1"/>
          </p:cNvSpPr>
          <p:nvPr>
            <p:ph type="title"/>
          </p:nvPr>
        </p:nvSpPr>
        <p:spPr/>
        <p:txBody>
          <a:bodyPr/>
          <a:lstStyle/>
          <a:p>
            <a:r>
              <a:rPr lang="ru-RU" dirty="0"/>
              <a:t>Словарные алгоритмы</a:t>
            </a:r>
            <a:br>
              <a:rPr lang="ru-RU" dirty="0"/>
            </a:br>
            <a:endParaRPr lang="ru-RU" dirty="0"/>
          </a:p>
        </p:txBody>
      </p:sp>
    </p:spTree>
    <p:extLst>
      <p:ext uri="{BB962C8B-B14F-4D97-AF65-F5344CB8AC3E}">
        <p14:creationId xmlns:p14="http://schemas.microsoft.com/office/powerpoint/2010/main" val="3467923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0"/>
            <a:ext cx="9144000" cy="6858000"/>
          </a:xfrm>
        </p:spPr>
        <p:txBody>
          <a:bodyPr/>
          <a:lstStyle/>
          <a:p>
            <a:r>
              <a:rPr lang="ru-RU" dirty="0">
                <a:solidFill>
                  <a:schemeClr val="accent2">
                    <a:lumMod val="50000"/>
                  </a:schemeClr>
                </a:solidFill>
              </a:rPr>
              <a:t>Эта таблица есть, как и на стороне того, кто сжимает информацию, так и на стороне того, кто распаковывает. Сейчас мы рассмотрим процесс сжатия.</a:t>
            </a:r>
            <a:endParaRPr lang="ru-RU" dirty="0">
              <a:solidFill>
                <a:schemeClr val="accent2">
                  <a:lumMod val="50000"/>
                </a:schemeClr>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44000"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531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solidFill>
                  <a:schemeClr val="accent2">
                    <a:lumMod val="50000"/>
                  </a:schemeClr>
                </a:solidFill>
              </a:rPr>
              <a:t>JPEG на данный момент один из самых распространенных способов сжатия изображений с потерями. Опишем основные шаги, лежащие в основе этого алгоритма. Будем считать, что на вход алгоритма сжатия поступает изображение с глубиной цвета 24 бита на пиксел (изображение представлено в цветовой модели RGB).</a:t>
            </a:r>
            <a:endParaRPr lang="ru-RU" dirty="0">
              <a:solidFill>
                <a:schemeClr val="accent2">
                  <a:lumMod val="50000"/>
                </a:schemeClr>
              </a:solidFill>
            </a:endParaRPr>
          </a:p>
        </p:txBody>
      </p:sp>
      <p:sp>
        <p:nvSpPr>
          <p:cNvPr id="3" name="Заголовок 2"/>
          <p:cNvSpPr>
            <a:spLocks noGrp="1"/>
          </p:cNvSpPr>
          <p:nvPr>
            <p:ph type="title"/>
          </p:nvPr>
        </p:nvSpPr>
        <p:spPr/>
        <p:txBody>
          <a:bodyPr/>
          <a:lstStyle/>
          <a:p>
            <a:r>
              <a:rPr lang="ru-RU" dirty="0"/>
              <a:t>Алгоритм сжатия </a:t>
            </a:r>
            <a:r>
              <a:rPr lang="en-US" dirty="0"/>
              <a:t>JPEG</a:t>
            </a:r>
            <a:br>
              <a:rPr lang="en-US" dirty="0"/>
            </a:br>
            <a:endParaRPr lang="ru-RU" dirty="0"/>
          </a:p>
        </p:txBody>
      </p:sp>
    </p:spTree>
    <p:extLst>
      <p:ext uri="{BB962C8B-B14F-4D97-AF65-F5344CB8AC3E}">
        <p14:creationId xmlns:p14="http://schemas.microsoft.com/office/powerpoint/2010/main" val="162880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20000"/>
          </a:bodyPr>
          <a:lstStyle/>
          <a:p>
            <a:r>
              <a:rPr lang="ru-RU" dirty="0">
                <a:solidFill>
                  <a:schemeClr val="accent2">
                    <a:lumMod val="50000"/>
                  </a:schemeClr>
                </a:solidFill>
              </a:rPr>
              <a:t>RAW.</a:t>
            </a:r>
          </a:p>
          <a:p>
            <a:r>
              <a:rPr lang="ru-RU" dirty="0">
                <a:solidFill>
                  <a:schemeClr val="accent2">
                    <a:lumMod val="50000"/>
                  </a:schemeClr>
                </a:solidFill>
              </a:rPr>
              <a:t>Формат файлов содержащий необработанную информацию, поступающую напрямую с матрицы фотокамеры. Эти файлы не обрабатываются процессором камеры (в отличие от JPG) и содержат оригинальную информацию о съемке. RAW может быть сжат без потери качества.</a:t>
            </a:r>
          </a:p>
          <a:p>
            <a:r>
              <a:rPr lang="ru-RU" dirty="0">
                <a:solidFill>
                  <a:schemeClr val="accent2">
                    <a:lumMod val="50000"/>
                  </a:schemeClr>
                </a:solidFill>
              </a:rPr>
              <a:t>Преимущества RAW очевидны – в отличие от JPG, который был обработан в камере и уже сохранен с сжатием данных – RAW дает широчайшие возможности по обработке фотографии и сохраняет максимальное качество.</a:t>
            </a:r>
          </a:p>
          <a:p>
            <a:r>
              <a:rPr lang="ru-RU" dirty="0">
                <a:solidFill>
                  <a:schemeClr val="accent2">
                    <a:lumMod val="50000"/>
                  </a:schemeClr>
                </a:solidFill>
              </a:rPr>
              <a:t>Заметка. Разные производители фототехники используют разные алгоритмы для создания RAW в своих камерах. Каждый производитель придумывает собственное разрешение для своего RAW-файла – NEF – </a:t>
            </a:r>
            <a:r>
              <a:rPr lang="ru-RU" dirty="0" err="1">
                <a:solidFill>
                  <a:schemeClr val="accent2">
                    <a:lumMod val="50000"/>
                  </a:schemeClr>
                </a:solidFill>
              </a:rPr>
              <a:t>Nikon</a:t>
            </a:r>
            <a:r>
              <a:rPr lang="ru-RU" dirty="0">
                <a:solidFill>
                  <a:schemeClr val="accent2">
                    <a:lumMod val="50000"/>
                  </a:schemeClr>
                </a:solidFill>
              </a:rPr>
              <a:t>, CR2 – </a:t>
            </a:r>
            <a:r>
              <a:rPr lang="ru-RU" dirty="0" err="1">
                <a:solidFill>
                  <a:schemeClr val="accent2">
                    <a:lumMod val="50000"/>
                  </a:schemeClr>
                </a:solidFill>
              </a:rPr>
              <a:t>Canon</a:t>
            </a:r>
            <a:r>
              <a:rPr lang="ru-RU" dirty="0">
                <a:solidFill>
                  <a:schemeClr val="accent2">
                    <a:lumMod val="50000"/>
                  </a:schemeClr>
                </a:solidFill>
              </a:rPr>
              <a:t>…</a:t>
            </a:r>
          </a:p>
        </p:txBody>
      </p:sp>
      <p:sp>
        <p:nvSpPr>
          <p:cNvPr id="3" name="Заголовок 2"/>
          <p:cNvSpPr>
            <a:spLocks noGrp="1"/>
          </p:cNvSpPr>
          <p:nvPr>
            <p:ph type="title"/>
          </p:nvPr>
        </p:nvSpPr>
        <p:spPr>
          <a:xfrm>
            <a:off x="539552" y="332656"/>
            <a:ext cx="7761185" cy="1274668"/>
          </a:xfrm>
        </p:spPr>
        <p:txBody>
          <a:bodyPr/>
          <a:lstStyle/>
          <a:p>
            <a:r>
              <a:rPr lang="ru-RU" sz="4800" dirty="0" smtClean="0"/>
              <a:t>Форматы хранения графических изображений</a:t>
            </a:r>
            <a:endParaRPr lang="ru-RU" sz="4800" dirty="0"/>
          </a:p>
        </p:txBody>
      </p:sp>
    </p:spTree>
    <p:extLst>
      <p:ext uri="{BB962C8B-B14F-4D97-AF65-F5344CB8AC3E}">
        <p14:creationId xmlns:p14="http://schemas.microsoft.com/office/powerpoint/2010/main" val="2952491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3358" y="0"/>
            <a:ext cx="9003138" cy="7056931"/>
          </a:xfrm>
        </p:spPr>
        <p:txBody>
          <a:bodyPr>
            <a:normAutofit fontScale="85000" lnSpcReduction="20000"/>
          </a:bodyPr>
          <a:lstStyle/>
          <a:p>
            <a:r>
              <a:rPr lang="ru-RU" dirty="0">
                <a:solidFill>
                  <a:schemeClr val="accent2">
                    <a:lumMod val="50000"/>
                  </a:schemeClr>
                </a:solidFill>
              </a:rPr>
              <a:t>JPEG (он же JPG).</a:t>
            </a:r>
          </a:p>
          <a:p>
            <a:r>
              <a:rPr lang="ru-RU" dirty="0">
                <a:solidFill>
                  <a:schemeClr val="accent2">
                    <a:lumMod val="50000"/>
                  </a:schemeClr>
                </a:solidFill>
              </a:rPr>
              <a:t>Это самый распространенный формат графических файлов.</a:t>
            </a:r>
          </a:p>
          <a:p>
            <a:r>
              <a:rPr lang="ru-RU" dirty="0">
                <a:solidFill>
                  <a:schemeClr val="accent2">
                    <a:lumMod val="50000"/>
                  </a:schemeClr>
                </a:solidFill>
              </a:rPr>
              <a:t>Свою популярность JPG заслужил гибкой возможностью сжатия данных. При необходимости изображение можно сохранить с максимальным качеством. Либо сжать его до минимального размера файла для передачи по сети.</a:t>
            </a:r>
          </a:p>
          <a:p>
            <a:r>
              <a:rPr lang="ru-RU" dirty="0">
                <a:solidFill>
                  <a:schemeClr val="accent2">
                    <a:lumMod val="50000"/>
                  </a:schemeClr>
                </a:solidFill>
              </a:rPr>
              <a:t>В JPG применяется алгоритм сжатия с потерей качества. Что это нам дает? Явный минус такой системы – потеря качества изображения при каждом сохранении файла. С другой сжатие изображения в 10 раз упрощает передачу данных.</a:t>
            </a:r>
          </a:p>
          <a:p>
            <a:r>
              <a:rPr lang="ru-RU" dirty="0">
                <a:solidFill>
                  <a:schemeClr val="accent2">
                    <a:lumMod val="50000"/>
                  </a:schemeClr>
                </a:solidFill>
              </a:rPr>
              <a:t>На практике, сохранение фотографии с минимальной степенью сжатия не дает видимого ухудшение качества изображения. Именно поэтому JPG – самый распространенный и популярный формат хранения графических файлов.</a:t>
            </a:r>
          </a:p>
          <a:p>
            <a:r>
              <a:rPr lang="ru-RU" dirty="0">
                <a:solidFill>
                  <a:schemeClr val="accent2">
                    <a:lumMod val="50000"/>
                  </a:schemeClr>
                </a:solidFill>
              </a:rPr>
              <a:t>TIFF.</a:t>
            </a:r>
          </a:p>
          <a:p>
            <a:r>
              <a:rPr lang="ru-RU" dirty="0">
                <a:solidFill>
                  <a:schemeClr val="accent2">
                    <a:lumMod val="50000"/>
                  </a:schemeClr>
                </a:solidFill>
              </a:rPr>
              <a:t>Формат TIFF очень популярен для хранения изображений. Он позволяет сохранять фотографии в различных цветовых пространствах (RBG, CMYK, </a:t>
            </a:r>
            <a:r>
              <a:rPr lang="ru-RU" dirty="0" err="1">
                <a:solidFill>
                  <a:schemeClr val="accent2">
                    <a:lumMod val="50000"/>
                  </a:schemeClr>
                </a:solidFill>
              </a:rPr>
              <a:t>YCbCr</a:t>
            </a:r>
            <a:r>
              <a:rPr lang="ru-RU" dirty="0">
                <a:solidFill>
                  <a:schemeClr val="accent2">
                    <a:lumMod val="50000"/>
                  </a:schemeClr>
                </a:solidFill>
              </a:rPr>
              <a:t>, CIE </a:t>
            </a:r>
            <a:r>
              <a:rPr lang="ru-RU" dirty="0" err="1">
                <a:solidFill>
                  <a:schemeClr val="accent2">
                    <a:lumMod val="50000"/>
                  </a:schemeClr>
                </a:solidFill>
              </a:rPr>
              <a:t>Lab</a:t>
            </a:r>
            <a:r>
              <a:rPr lang="ru-RU" dirty="0">
                <a:solidFill>
                  <a:schemeClr val="accent2">
                    <a:lumMod val="50000"/>
                  </a:schemeClr>
                </a:solidFill>
              </a:rPr>
              <a:t> и пр.) и с большой глубиной цвета (8, 16, 32 и 64 бит). TIFF широко поддерживается графическими приложениями и используется в полиграфии.</a:t>
            </a:r>
          </a:p>
          <a:p>
            <a:r>
              <a:rPr lang="ru-RU" dirty="0">
                <a:solidFill>
                  <a:schemeClr val="accent2">
                    <a:lumMod val="50000"/>
                  </a:schemeClr>
                </a:solidFill>
              </a:rPr>
              <a:t>В отличии от JPG, изображение в TIFF не будет терять в качестве после каждого сохранения файла. Но ,к сожалению, именно из-за этого TIFF файлы весят в разы больше JPG.</a:t>
            </a:r>
          </a:p>
          <a:p>
            <a:r>
              <a:rPr lang="ru-RU" dirty="0">
                <a:solidFill>
                  <a:schemeClr val="accent2">
                    <a:lumMod val="50000"/>
                  </a:schemeClr>
                </a:solidFill>
              </a:rPr>
              <a:t>Право на формат TIFF в данный момент принадлежит компании </a:t>
            </a:r>
            <a:r>
              <a:rPr lang="ru-RU" dirty="0" err="1">
                <a:solidFill>
                  <a:schemeClr val="accent2">
                    <a:lumMod val="50000"/>
                  </a:schemeClr>
                </a:solidFill>
              </a:rPr>
              <a:t>Adobe</a:t>
            </a:r>
            <a:r>
              <a:rPr lang="ru-RU" dirty="0">
                <a:solidFill>
                  <a:schemeClr val="accent2">
                    <a:lumMod val="50000"/>
                  </a:schemeClr>
                </a:solidFill>
              </a:rPr>
              <a:t>. </a:t>
            </a:r>
            <a:r>
              <a:rPr lang="ru-RU" dirty="0" err="1">
                <a:solidFill>
                  <a:schemeClr val="accent2">
                    <a:lumMod val="50000"/>
                  </a:schemeClr>
                </a:solidFill>
              </a:rPr>
              <a:t>Photoshop</a:t>
            </a:r>
            <a:r>
              <a:rPr lang="ru-RU" dirty="0">
                <a:solidFill>
                  <a:schemeClr val="accent2">
                    <a:lumMod val="50000"/>
                  </a:schemeClr>
                </a:solidFill>
              </a:rPr>
              <a:t> может сохранять TIFF без объединения слоев.</a:t>
            </a:r>
          </a:p>
          <a:p>
            <a:endParaRPr lang="ru-RU" dirty="0"/>
          </a:p>
        </p:txBody>
      </p:sp>
    </p:spTree>
    <p:extLst>
      <p:ext uri="{BB962C8B-B14F-4D97-AF65-F5344CB8AC3E}">
        <p14:creationId xmlns:p14="http://schemas.microsoft.com/office/powerpoint/2010/main" val="10508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solidFill>
            <a:schemeClr val="bg1"/>
          </a:solidFill>
        </p:spPr>
        <p:txBody>
          <a:bodyPr/>
          <a:lstStyle/>
          <a:p>
            <a:r>
              <a:rPr lang="ru-RU" b="1" dirty="0">
                <a:solidFill>
                  <a:schemeClr val="accent2">
                    <a:lumMod val="50000"/>
                  </a:schemeClr>
                </a:solidFill>
              </a:rPr>
              <a:t>Цифровое изображение</a:t>
            </a:r>
            <a:r>
              <a:rPr lang="ru-RU" dirty="0">
                <a:solidFill>
                  <a:schemeClr val="accent2">
                    <a:lumMod val="50000"/>
                  </a:schemeClr>
                </a:solidFill>
              </a:rPr>
              <a:t> — изображение, представленное в цифровом виде.</a:t>
            </a:r>
          </a:p>
          <a:p>
            <a:r>
              <a:rPr lang="ru-RU" dirty="0">
                <a:solidFill>
                  <a:schemeClr val="accent2">
                    <a:lumMod val="50000"/>
                  </a:schemeClr>
                </a:solidFill>
              </a:rPr>
              <a:t>Существуют три основных способа цифрового </a:t>
            </a:r>
            <a:r>
              <a:rPr lang="ru-RU" dirty="0" smtClean="0">
                <a:solidFill>
                  <a:schemeClr val="accent2">
                    <a:lumMod val="50000"/>
                  </a:schemeClr>
                </a:solidFill>
              </a:rPr>
              <a:t>представления </a:t>
            </a:r>
            <a:r>
              <a:rPr lang="ru-RU" dirty="0">
                <a:solidFill>
                  <a:schemeClr val="accent2">
                    <a:lumMod val="50000"/>
                  </a:schemeClr>
                </a:solidFill>
              </a:rPr>
              <a:t>изображений</a:t>
            </a:r>
            <a:r>
              <a:rPr lang="ru-RU" dirty="0" smtClean="0">
                <a:solidFill>
                  <a:schemeClr val="accent2">
                    <a:lumMod val="50000"/>
                  </a:schemeClr>
                </a:solidFill>
              </a:rPr>
              <a:t>:</a:t>
            </a:r>
          </a:p>
          <a:p>
            <a:r>
              <a:rPr lang="ru-RU" b="1" dirty="0" smtClean="0">
                <a:solidFill>
                  <a:schemeClr val="accent2">
                    <a:lumMod val="50000"/>
                  </a:schemeClr>
                </a:solidFill>
              </a:rPr>
              <a:t>Растровая графика</a:t>
            </a:r>
          </a:p>
          <a:p>
            <a:r>
              <a:rPr lang="ru-RU" b="1" dirty="0" smtClean="0">
                <a:solidFill>
                  <a:schemeClr val="accent2">
                    <a:lumMod val="50000"/>
                  </a:schemeClr>
                </a:solidFill>
              </a:rPr>
              <a:t>Векторная графика</a:t>
            </a:r>
          </a:p>
          <a:p>
            <a:r>
              <a:rPr lang="ru-RU" b="1" dirty="0" smtClean="0">
                <a:solidFill>
                  <a:schemeClr val="accent2">
                    <a:lumMod val="50000"/>
                  </a:schemeClr>
                </a:solidFill>
              </a:rPr>
              <a:t>Фрактальная графика</a:t>
            </a:r>
          </a:p>
          <a:p>
            <a:endParaRPr lang="ru-RU" dirty="0">
              <a:solidFill>
                <a:schemeClr val="accent2">
                  <a:lumMod val="50000"/>
                </a:schemeClr>
              </a:solidFill>
            </a:endParaRPr>
          </a:p>
        </p:txBody>
      </p:sp>
      <p:sp>
        <p:nvSpPr>
          <p:cNvPr id="3" name="Заголовок 2"/>
          <p:cNvSpPr>
            <a:spLocks noGrp="1"/>
          </p:cNvSpPr>
          <p:nvPr>
            <p:ph type="title"/>
          </p:nvPr>
        </p:nvSpPr>
        <p:spPr/>
        <p:txBody>
          <a:bodyPr/>
          <a:lstStyle/>
          <a:p>
            <a:r>
              <a:rPr lang="ru-RU" dirty="0" smtClean="0"/>
              <a:t>Цифровое изображение</a:t>
            </a:r>
            <a:endParaRPr lang="ru-RU" dirty="0"/>
          </a:p>
        </p:txBody>
      </p:sp>
    </p:spTree>
    <p:extLst>
      <p:ext uri="{BB962C8B-B14F-4D97-AF65-F5344CB8AC3E}">
        <p14:creationId xmlns:p14="http://schemas.microsoft.com/office/powerpoint/2010/main" val="2081305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55576" y="2924944"/>
            <a:ext cx="7756263" cy="1054250"/>
          </a:xfrm>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2320142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0000" lnSpcReduction="20000"/>
          </a:bodyPr>
          <a:lstStyle/>
          <a:p>
            <a:r>
              <a:rPr lang="ru-RU" b="1" dirty="0">
                <a:solidFill>
                  <a:schemeClr val="accent2">
                    <a:lumMod val="50000"/>
                  </a:schemeClr>
                </a:solidFill>
              </a:rPr>
              <a:t>Растровое изображение</a:t>
            </a:r>
            <a:r>
              <a:rPr lang="ru-RU" dirty="0">
                <a:solidFill>
                  <a:schemeClr val="accent2">
                    <a:lumMod val="50000"/>
                  </a:schemeClr>
                </a:solidFill>
              </a:rPr>
              <a:t> — изображение, представляющее собой сетку </a:t>
            </a:r>
            <a:r>
              <a:rPr lang="ru-RU" dirty="0" smtClean="0">
                <a:solidFill>
                  <a:schemeClr val="accent2">
                    <a:lumMod val="50000"/>
                  </a:schemeClr>
                </a:solidFill>
              </a:rPr>
              <a:t>пикселей— </a:t>
            </a:r>
            <a:r>
              <a:rPr lang="ru-RU" dirty="0">
                <a:solidFill>
                  <a:schemeClr val="accent2">
                    <a:lumMod val="50000"/>
                  </a:schemeClr>
                </a:solidFill>
              </a:rPr>
              <a:t>цветных точек (обычно прямоугольных) на </a:t>
            </a:r>
            <a:r>
              <a:rPr lang="ru-RU" dirty="0" smtClean="0">
                <a:solidFill>
                  <a:schemeClr val="accent2">
                    <a:lumMod val="50000"/>
                  </a:schemeClr>
                </a:solidFill>
              </a:rPr>
              <a:t>мониторе, </a:t>
            </a:r>
            <a:r>
              <a:rPr lang="ru-RU" dirty="0">
                <a:solidFill>
                  <a:schemeClr val="accent2">
                    <a:lumMod val="50000"/>
                  </a:schemeClr>
                </a:solidFill>
              </a:rPr>
              <a:t>бумаге и других отображающих устройствах.</a:t>
            </a:r>
          </a:p>
          <a:p>
            <a:r>
              <a:rPr lang="ru-RU" dirty="0">
                <a:solidFill>
                  <a:schemeClr val="accent2">
                    <a:lumMod val="50000"/>
                  </a:schemeClr>
                </a:solidFill>
              </a:rPr>
              <a:t>Важными характеристиками изображения являются:</a:t>
            </a:r>
          </a:p>
          <a:p>
            <a:r>
              <a:rPr lang="ru-RU" dirty="0">
                <a:solidFill>
                  <a:schemeClr val="accent2">
                    <a:lumMod val="50000"/>
                  </a:schemeClr>
                </a:solidFill>
              </a:rPr>
              <a:t>Размер изображения в пикселях — может выражаться в виде количества пикселей по ширине и по высоте (800×600px, 1024×768px, 1600×1200px и т. д.) или же в виде общего количества пикселей (так изображение размером 1600×1200px состоит из 1 920 000 точек, то есть примерно 2 мегапикселя);</a:t>
            </a:r>
          </a:p>
          <a:p>
            <a:r>
              <a:rPr lang="ru-RU" dirty="0">
                <a:solidFill>
                  <a:schemeClr val="accent2">
                    <a:lumMod val="50000"/>
                  </a:schemeClr>
                </a:solidFill>
              </a:rPr>
              <a:t>Количество используемых цветов или </a:t>
            </a:r>
            <a:r>
              <a:rPr lang="ru-RU" dirty="0" smtClean="0">
                <a:solidFill>
                  <a:schemeClr val="accent2">
                    <a:lumMod val="50000"/>
                  </a:schemeClr>
                </a:solidFill>
              </a:rPr>
              <a:t>глубина цвета</a:t>
            </a:r>
            <a:r>
              <a:rPr lang="ru-RU" dirty="0">
                <a:solidFill>
                  <a:schemeClr val="accent2">
                    <a:lumMod val="50000"/>
                  </a:schemeClr>
                </a:solidFill>
              </a:rPr>
              <a:t> (эти характеристики имеют следующую зависимость: {\</a:t>
            </a:r>
            <a:r>
              <a:rPr lang="ru-RU" dirty="0" err="1">
                <a:solidFill>
                  <a:schemeClr val="accent2">
                    <a:lumMod val="50000"/>
                  </a:schemeClr>
                </a:solidFill>
              </a:rPr>
              <a:t>displaystyle</a:t>
            </a:r>
            <a:r>
              <a:rPr lang="ru-RU" dirty="0">
                <a:solidFill>
                  <a:schemeClr val="accent2">
                    <a:lumMod val="50000"/>
                  </a:schemeClr>
                </a:solidFill>
              </a:rPr>
              <a:t> N=2^{k}}, где {\</a:t>
            </a:r>
            <a:r>
              <a:rPr lang="ru-RU" dirty="0" err="1">
                <a:solidFill>
                  <a:schemeClr val="accent2">
                    <a:lumMod val="50000"/>
                  </a:schemeClr>
                </a:solidFill>
              </a:rPr>
              <a:t>displaystyle</a:t>
            </a:r>
            <a:r>
              <a:rPr lang="ru-RU" dirty="0">
                <a:solidFill>
                  <a:schemeClr val="accent2">
                    <a:lumMod val="50000"/>
                  </a:schemeClr>
                </a:solidFill>
              </a:rPr>
              <a:t> N} — количество цветов, {\</a:t>
            </a:r>
            <a:r>
              <a:rPr lang="ru-RU" dirty="0" err="1">
                <a:solidFill>
                  <a:schemeClr val="accent2">
                    <a:lumMod val="50000"/>
                  </a:schemeClr>
                </a:solidFill>
              </a:rPr>
              <a:t>displaystyle</a:t>
            </a:r>
            <a:r>
              <a:rPr lang="ru-RU" dirty="0">
                <a:solidFill>
                  <a:schemeClr val="accent2">
                    <a:lumMod val="50000"/>
                  </a:schemeClr>
                </a:solidFill>
              </a:rPr>
              <a:t> k} — глубина цвета);</a:t>
            </a:r>
          </a:p>
          <a:p>
            <a:r>
              <a:rPr lang="ru-RU" dirty="0" smtClean="0">
                <a:solidFill>
                  <a:schemeClr val="accent2">
                    <a:lumMod val="50000"/>
                  </a:schemeClr>
                </a:solidFill>
              </a:rPr>
              <a:t>Цветовое пространство(цветовая модель).</a:t>
            </a:r>
            <a:endParaRPr lang="ru-RU" dirty="0">
              <a:solidFill>
                <a:schemeClr val="accent2">
                  <a:lumMod val="50000"/>
                </a:schemeClr>
              </a:solidFill>
            </a:endParaRPr>
          </a:p>
          <a:p>
            <a:r>
              <a:rPr lang="ru-RU" dirty="0" smtClean="0">
                <a:solidFill>
                  <a:schemeClr val="accent2">
                    <a:lumMod val="50000"/>
                  </a:schemeClr>
                </a:solidFill>
              </a:rPr>
              <a:t>Разрешение изображения</a:t>
            </a:r>
            <a:r>
              <a:rPr lang="ru-RU" dirty="0">
                <a:solidFill>
                  <a:schemeClr val="accent2">
                    <a:lumMod val="50000"/>
                  </a:schemeClr>
                </a:solidFill>
              </a:rPr>
              <a:t> — величина, определяющая количество точек (элементов растрового изображения) на единицу площади (или единицу длины).</a:t>
            </a:r>
          </a:p>
        </p:txBody>
      </p:sp>
      <p:sp>
        <p:nvSpPr>
          <p:cNvPr id="3" name="Заголовок 2"/>
          <p:cNvSpPr>
            <a:spLocks noGrp="1"/>
          </p:cNvSpPr>
          <p:nvPr>
            <p:ph type="title"/>
          </p:nvPr>
        </p:nvSpPr>
        <p:spPr/>
        <p:txBody>
          <a:bodyPr/>
          <a:lstStyle/>
          <a:p>
            <a:r>
              <a:rPr lang="ru-RU" dirty="0" smtClean="0"/>
              <a:t>Растровое изображение</a:t>
            </a:r>
            <a:endParaRPr lang="ru-RU" dirty="0"/>
          </a:p>
        </p:txBody>
      </p:sp>
    </p:spTree>
    <p:extLst>
      <p:ext uri="{BB962C8B-B14F-4D97-AF65-F5344CB8AC3E}">
        <p14:creationId xmlns:p14="http://schemas.microsoft.com/office/powerpoint/2010/main" val="4266535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59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r>
              <a:rPr lang="ru-RU" b="1" dirty="0" err="1">
                <a:solidFill>
                  <a:schemeClr val="accent2">
                    <a:lumMod val="50000"/>
                  </a:schemeClr>
                </a:solidFill>
              </a:rPr>
              <a:t>Ве́кторная</a:t>
            </a:r>
            <a:r>
              <a:rPr lang="ru-RU" b="1" dirty="0">
                <a:solidFill>
                  <a:schemeClr val="accent2">
                    <a:lumMod val="50000"/>
                  </a:schemeClr>
                </a:solidFill>
              </a:rPr>
              <a:t> </a:t>
            </a:r>
            <a:r>
              <a:rPr lang="ru-RU" b="1" dirty="0" err="1">
                <a:solidFill>
                  <a:schemeClr val="accent2">
                    <a:lumMod val="50000"/>
                  </a:schemeClr>
                </a:solidFill>
              </a:rPr>
              <a:t>гра́фика</a:t>
            </a:r>
            <a:r>
              <a:rPr lang="ru-RU" dirty="0">
                <a:solidFill>
                  <a:schemeClr val="accent2">
                    <a:lumMod val="50000"/>
                  </a:schemeClr>
                </a:solidFill>
              </a:rPr>
              <a:t> — способ представления объектов и изображений (формат описания) в </a:t>
            </a:r>
            <a:r>
              <a:rPr lang="ru-RU" dirty="0" smtClean="0">
                <a:solidFill>
                  <a:schemeClr val="accent2">
                    <a:lumMod val="50000"/>
                  </a:schemeClr>
                </a:solidFill>
              </a:rPr>
              <a:t>компьютерной </a:t>
            </a:r>
            <a:r>
              <a:rPr lang="ru-RU" dirty="0" err="1" smtClean="0">
                <a:solidFill>
                  <a:schemeClr val="accent2">
                    <a:lumMod val="50000"/>
                  </a:schemeClr>
                </a:solidFill>
              </a:rPr>
              <a:t>графике,основанный</a:t>
            </a:r>
            <a:r>
              <a:rPr lang="ru-RU" dirty="0" smtClean="0">
                <a:solidFill>
                  <a:schemeClr val="accent2">
                    <a:lumMod val="50000"/>
                  </a:schemeClr>
                </a:solidFill>
              </a:rPr>
              <a:t> </a:t>
            </a:r>
            <a:r>
              <a:rPr lang="ru-RU" dirty="0">
                <a:solidFill>
                  <a:schemeClr val="accent2">
                    <a:lumMod val="50000"/>
                  </a:schemeClr>
                </a:solidFill>
              </a:rPr>
              <a:t>на математическом описании элементарных геометрических объектов, обычно называемых </a:t>
            </a:r>
            <a:r>
              <a:rPr lang="ru-RU" i="1" dirty="0">
                <a:solidFill>
                  <a:schemeClr val="accent2">
                    <a:lumMod val="50000"/>
                  </a:schemeClr>
                </a:solidFill>
              </a:rPr>
              <a:t>примитивами</a:t>
            </a:r>
            <a:r>
              <a:rPr lang="ru-RU" dirty="0">
                <a:solidFill>
                  <a:schemeClr val="accent2">
                    <a:lumMod val="50000"/>
                  </a:schemeClr>
                </a:solidFill>
              </a:rPr>
              <a:t>, таких как: точки, линии, </a:t>
            </a:r>
            <a:r>
              <a:rPr lang="ru-RU" dirty="0" smtClean="0">
                <a:solidFill>
                  <a:schemeClr val="accent2">
                    <a:lumMod val="50000"/>
                  </a:schemeClr>
                </a:solidFill>
              </a:rPr>
              <a:t>, </a:t>
            </a:r>
            <a:r>
              <a:rPr lang="ru-RU" dirty="0">
                <a:solidFill>
                  <a:schemeClr val="accent2">
                    <a:lumMod val="50000"/>
                  </a:schemeClr>
                </a:solidFill>
              </a:rPr>
              <a:t>круги и </a:t>
            </a:r>
            <a:r>
              <a:rPr lang="ru-RU" dirty="0" err="1" smtClean="0">
                <a:solidFill>
                  <a:schemeClr val="accent2">
                    <a:lumMod val="50000"/>
                  </a:schemeClr>
                </a:solidFill>
              </a:rPr>
              <a:t>крукривые</a:t>
            </a:r>
            <a:r>
              <a:rPr lang="ru-RU" dirty="0" smtClean="0">
                <a:solidFill>
                  <a:schemeClr val="accent2">
                    <a:lumMod val="50000"/>
                  </a:schemeClr>
                </a:solidFill>
              </a:rPr>
              <a:t> Безье, </a:t>
            </a:r>
            <a:r>
              <a:rPr lang="ru-RU" dirty="0" err="1" smtClean="0">
                <a:solidFill>
                  <a:schemeClr val="accent2">
                    <a:lumMod val="50000"/>
                  </a:schemeClr>
                </a:solidFill>
              </a:rPr>
              <a:t>жности</a:t>
            </a:r>
            <a:r>
              <a:rPr lang="ru-RU" dirty="0">
                <a:solidFill>
                  <a:schemeClr val="accent2">
                    <a:lumMod val="50000"/>
                  </a:schemeClr>
                </a:solidFill>
              </a:rPr>
              <a:t>, </a:t>
            </a:r>
            <a:r>
              <a:rPr lang="ru-RU" dirty="0" smtClean="0">
                <a:solidFill>
                  <a:schemeClr val="accent2">
                    <a:lumMod val="50000"/>
                  </a:schemeClr>
                </a:solidFill>
              </a:rPr>
              <a:t>многоугольники.</a:t>
            </a:r>
            <a:endParaRPr lang="ru-RU" dirty="0">
              <a:solidFill>
                <a:schemeClr val="accent2">
                  <a:lumMod val="50000"/>
                </a:schemeClr>
              </a:solidFill>
            </a:endParaRPr>
          </a:p>
          <a:p>
            <a:r>
              <a:rPr lang="ru-RU" dirty="0">
                <a:solidFill>
                  <a:schemeClr val="accent2">
                    <a:lumMod val="50000"/>
                  </a:schemeClr>
                </a:solidFill>
              </a:rPr>
              <a:t>Объекты векторной графики являются графическими изображениями математических объектов.</a:t>
            </a:r>
          </a:p>
          <a:p>
            <a:r>
              <a:rPr lang="ru-RU" dirty="0">
                <a:solidFill>
                  <a:schemeClr val="accent2">
                    <a:lumMod val="50000"/>
                  </a:schemeClr>
                </a:solidFill>
              </a:rPr>
              <a:t>Термин "векторная графика" используется для пояснения различий от </a:t>
            </a:r>
            <a:r>
              <a:rPr lang="ru-RU" dirty="0" smtClean="0">
                <a:solidFill>
                  <a:schemeClr val="accent2">
                    <a:lumMod val="50000"/>
                  </a:schemeClr>
                </a:solidFill>
              </a:rPr>
              <a:t>растровой графики, </a:t>
            </a:r>
            <a:r>
              <a:rPr lang="ru-RU" dirty="0">
                <a:solidFill>
                  <a:schemeClr val="accent2">
                    <a:lumMod val="50000"/>
                  </a:schemeClr>
                </a:solidFill>
              </a:rPr>
              <a:t>в которой изображение представлено в виде графической матрицы.</a:t>
            </a:r>
          </a:p>
          <a:p>
            <a:r>
              <a:rPr lang="ru-RU" dirty="0">
                <a:solidFill>
                  <a:schemeClr val="accent2">
                    <a:lumMod val="50000"/>
                  </a:schemeClr>
                </a:solidFill>
              </a:rPr>
              <a:t>При выводе на матричные устройства отображения (мониторы) векторная графика предварительно преобразуется в растровую графику, преобразование производится программно или аппаратно средствами современных видеокарт.</a:t>
            </a:r>
          </a:p>
        </p:txBody>
      </p:sp>
      <p:sp>
        <p:nvSpPr>
          <p:cNvPr id="3" name="Заголовок 2"/>
          <p:cNvSpPr>
            <a:spLocks noGrp="1"/>
          </p:cNvSpPr>
          <p:nvPr>
            <p:ph type="title"/>
          </p:nvPr>
        </p:nvSpPr>
        <p:spPr/>
        <p:txBody>
          <a:bodyPr/>
          <a:lstStyle/>
          <a:p>
            <a:r>
              <a:rPr lang="ru-RU" dirty="0" smtClean="0"/>
              <a:t>Векторная графика</a:t>
            </a:r>
            <a:endParaRPr lang="ru-RU" dirty="0"/>
          </a:p>
        </p:txBody>
      </p:sp>
    </p:spTree>
    <p:extLst>
      <p:ext uri="{BB962C8B-B14F-4D97-AF65-F5344CB8AC3E}">
        <p14:creationId xmlns:p14="http://schemas.microsoft.com/office/powerpoint/2010/main" val="60424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180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10000"/>
          </a:bodyPr>
          <a:lstStyle/>
          <a:p>
            <a:r>
              <a:rPr lang="ru-RU" dirty="0">
                <a:solidFill>
                  <a:schemeClr val="accent2">
                    <a:lumMod val="50000"/>
                  </a:schemeClr>
                </a:solidFill>
              </a:rPr>
              <a:t>Обладает нетривиальной структурой на всех масштабах. В этом отличие от регулярных фигур (таких как окружность, эллипс, график гладкой функции): если рассмотреть небольшой фрагмент регулярной фигуры в очень крупном масштабе, то он будет похож на фрагмент прямой. Для фрактала увеличение масштаба не ведёт к упрощению структуры, то есть на всех шкалах можно увидеть одинаково сложную картину.</a:t>
            </a:r>
          </a:p>
          <a:p>
            <a:r>
              <a:rPr lang="ru-RU" dirty="0">
                <a:solidFill>
                  <a:schemeClr val="accent2">
                    <a:lumMod val="50000"/>
                  </a:schemeClr>
                </a:solidFill>
              </a:rPr>
              <a:t>Является </a:t>
            </a:r>
            <a:r>
              <a:rPr lang="ru-RU" dirty="0" err="1">
                <a:solidFill>
                  <a:schemeClr val="accent2">
                    <a:lumMod val="50000"/>
                  </a:schemeClr>
                </a:solidFill>
              </a:rPr>
              <a:t>самоподобным</a:t>
            </a:r>
            <a:r>
              <a:rPr lang="ru-RU" dirty="0">
                <a:solidFill>
                  <a:schemeClr val="accent2">
                    <a:lumMod val="50000"/>
                  </a:schemeClr>
                </a:solidFill>
              </a:rPr>
              <a:t> или приближённо </a:t>
            </a:r>
            <a:r>
              <a:rPr lang="ru-RU" dirty="0" err="1">
                <a:solidFill>
                  <a:schemeClr val="accent2">
                    <a:lumMod val="50000"/>
                  </a:schemeClr>
                </a:solidFill>
              </a:rPr>
              <a:t>самоподобным</a:t>
            </a:r>
            <a:r>
              <a:rPr lang="ru-RU" dirty="0">
                <a:solidFill>
                  <a:schemeClr val="accent2">
                    <a:lumMod val="50000"/>
                  </a:schemeClr>
                </a:solidFill>
              </a:rPr>
              <a:t>.</a:t>
            </a:r>
          </a:p>
          <a:p>
            <a:r>
              <a:rPr lang="ru-RU" dirty="0">
                <a:solidFill>
                  <a:schemeClr val="accent2">
                    <a:lumMod val="50000"/>
                  </a:schemeClr>
                </a:solidFill>
              </a:rPr>
              <a:t>Обладает дробной метрической размерностью или метрической размерностью, превосходящей топологическую.</a:t>
            </a:r>
          </a:p>
          <a:p>
            <a:r>
              <a:rPr lang="ru-RU" dirty="0">
                <a:solidFill>
                  <a:schemeClr val="accent2">
                    <a:lumMod val="50000"/>
                  </a:schemeClr>
                </a:solidFill>
              </a:rPr>
              <a:t>Многие объекты в природе обладают свойствами фрактала, например: побережья, облака, кроны деревьев, снежинки, кровеносная система, система альвеол человека или животных.</a:t>
            </a:r>
          </a:p>
        </p:txBody>
      </p:sp>
      <p:sp>
        <p:nvSpPr>
          <p:cNvPr id="3" name="Заголовок 2"/>
          <p:cNvSpPr>
            <a:spLocks noGrp="1"/>
          </p:cNvSpPr>
          <p:nvPr>
            <p:ph type="title"/>
          </p:nvPr>
        </p:nvSpPr>
        <p:spPr/>
        <p:txBody>
          <a:bodyPr/>
          <a:lstStyle/>
          <a:p>
            <a:r>
              <a:rPr lang="ru-RU" dirty="0" smtClean="0"/>
              <a:t>Фрактальная графика</a:t>
            </a:r>
            <a:endParaRPr lang="ru-RU" dirty="0"/>
          </a:p>
        </p:txBody>
      </p:sp>
    </p:spTree>
    <p:extLst>
      <p:ext uri="{BB962C8B-B14F-4D97-AF65-F5344CB8AC3E}">
        <p14:creationId xmlns:p14="http://schemas.microsoft.com/office/powerpoint/2010/main" val="2457967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90588"/>
            <a:ext cx="7742237"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904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2060849"/>
            <a:ext cx="7745505" cy="4536504"/>
          </a:xfrm>
        </p:spPr>
        <p:txBody>
          <a:bodyPr>
            <a:normAutofit fontScale="77500" lnSpcReduction="20000"/>
          </a:bodyPr>
          <a:lstStyle/>
          <a:p>
            <a:r>
              <a:rPr lang="ru-RU" b="1" dirty="0" err="1">
                <a:solidFill>
                  <a:schemeClr val="accent2">
                    <a:lumMod val="50000"/>
                  </a:schemeClr>
                </a:solidFill>
              </a:rPr>
              <a:t>Оцифро́вка</a:t>
            </a:r>
            <a:r>
              <a:rPr lang="ru-RU" dirty="0">
                <a:solidFill>
                  <a:schemeClr val="accent2">
                    <a:lumMod val="50000"/>
                  </a:schemeClr>
                </a:solidFill>
              </a:rPr>
              <a:t> </a:t>
            </a:r>
            <a:r>
              <a:rPr lang="ru-RU" dirty="0" smtClean="0">
                <a:solidFill>
                  <a:schemeClr val="accent2">
                    <a:lumMod val="50000"/>
                  </a:schemeClr>
                </a:solidFill>
              </a:rPr>
              <a:t>(англ.</a:t>
            </a:r>
            <a:r>
              <a:rPr lang="ru-RU" dirty="0" smtClean="0">
                <a:solidFill>
                  <a:schemeClr val="accent2">
                    <a:lumMod val="50000"/>
                  </a:schemeClr>
                </a:solidFill>
                <a:hlinkClick r:id="rId2" tooltip="Английский язык"/>
              </a:rPr>
              <a:t>.</a:t>
            </a:r>
            <a:r>
              <a:rPr lang="ru-RU" dirty="0">
                <a:solidFill>
                  <a:schemeClr val="accent2">
                    <a:lumMod val="50000"/>
                  </a:schemeClr>
                </a:solidFill>
              </a:rPr>
              <a:t> </a:t>
            </a:r>
            <a:r>
              <a:rPr lang="ru-RU" i="1" dirty="0" err="1">
                <a:solidFill>
                  <a:schemeClr val="accent2">
                    <a:lumMod val="50000"/>
                  </a:schemeClr>
                </a:solidFill>
              </a:rPr>
              <a:t>digitization</a:t>
            </a:r>
            <a:r>
              <a:rPr lang="ru-RU" dirty="0">
                <a:solidFill>
                  <a:schemeClr val="accent2">
                    <a:lumMod val="50000"/>
                  </a:schemeClr>
                </a:solidFill>
              </a:rPr>
              <a:t>) — </a:t>
            </a:r>
            <a:r>
              <a:rPr lang="ru-RU" dirty="0" err="1" smtClean="0">
                <a:solidFill>
                  <a:schemeClr val="accent2">
                    <a:lumMod val="50000"/>
                  </a:schemeClr>
                </a:solidFill>
              </a:rPr>
              <a:t>описаниеобъекта</a:t>
            </a:r>
            <a:r>
              <a:rPr lang="ru-RU" dirty="0" smtClean="0">
                <a:solidFill>
                  <a:schemeClr val="accent2">
                    <a:lumMod val="50000"/>
                  </a:schemeClr>
                </a:solidFill>
              </a:rPr>
              <a:t>,</a:t>
            </a:r>
            <a:r>
              <a:rPr lang="ru-RU" dirty="0">
                <a:solidFill>
                  <a:schemeClr val="accent2">
                    <a:lumMod val="50000"/>
                  </a:schemeClr>
                </a:solidFill>
              </a:rPr>
              <a:t> </a:t>
            </a:r>
            <a:r>
              <a:rPr lang="ru-RU" dirty="0" smtClean="0">
                <a:solidFill>
                  <a:schemeClr val="accent2">
                    <a:lumMod val="50000"/>
                  </a:schemeClr>
                </a:solidFill>
              </a:rPr>
              <a:t>изображения</a:t>
            </a:r>
            <a:r>
              <a:rPr lang="ru-RU" dirty="0">
                <a:solidFill>
                  <a:schemeClr val="accent2">
                    <a:lumMod val="50000"/>
                  </a:schemeClr>
                </a:solidFill>
              </a:rPr>
              <a:t> или </a:t>
            </a:r>
            <a:r>
              <a:rPr lang="ru-RU" dirty="0" smtClean="0">
                <a:solidFill>
                  <a:schemeClr val="accent2">
                    <a:lumMod val="50000"/>
                  </a:schemeClr>
                </a:solidFill>
              </a:rPr>
              <a:t>аудио-</a:t>
            </a:r>
            <a:r>
              <a:rPr lang="ru-RU" dirty="0">
                <a:solidFill>
                  <a:schemeClr val="accent2">
                    <a:lumMod val="50000"/>
                  </a:schemeClr>
                </a:solidFill>
              </a:rPr>
              <a:t> </a:t>
            </a:r>
            <a:r>
              <a:rPr lang="ru-RU" dirty="0" smtClean="0">
                <a:solidFill>
                  <a:schemeClr val="accent2">
                    <a:lumMod val="50000"/>
                  </a:schemeClr>
                </a:solidFill>
              </a:rPr>
              <a:t>видеосигнала (</a:t>
            </a:r>
            <a:r>
              <a:rPr lang="ru-RU" dirty="0">
                <a:solidFill>
                  <a:schemeClr val="accent2">
                    <a:lumMod val="50000"/>
                  </a:schemeClr>
                </a:solidFill>
              </a:rPr>
              <a:t>в </a:t>
            </a:r>
            <a:r>
              <a:rPr lang="ru-RU" dirty="0" smtClean="0">
                <a:solidFill>
                  <a:schemeClr val="accent2">
                    <a:lumMod val="50000"/>
                  </a:schemeClr>
                </a:solidFill>
              </a:rPr>
              <a:t>аналоговом виде) </a:t>
            </a:r>
            <a:r>
              <a:rPr lang="ru-RU" dirty="0">
                <a:solidFill>
                  <a:schemeClr val="accent2">
                    <a:lumMod val="50000"/>
                  </a:schemeClr>
                </a:solidFill>
              </a:rPr>
              <a:t>в виде набора дискретных цифровых замеров (выборок) этого сигнала/объекта, при помощи той или иной </a:t>
            </a:r>
            <a:r>
              <a:rPr lang="ru-RU" dirty="0" smtClean="0">
                <a:solidFill>
                  <a:schemeClr val="accent2">
                    <a:lumMod val="50000"/>
                  </a:schemeClr>
                </a:solidFill>
              </a:rPr>
              <a:t>аппаратуры, </a:t>
            </a:r>
            <a:r>
              <a:rPr lang="ru-RU" dirty="0">
                <a:solidFill>
                  <a:schemeClr val="accent2">
                    <a:lumMod val="50000"/>
                  </a:schemeClr>
                </a:solidFill>
              </a:rPr>
              <a:t>т. е. перевод его в </a:t>
            </a:r>
            <a:r>
              <a:rPr lang="ru-RU" dirty="0" smtClean="0">
                <a:solidFill>
                  <a:schemeClr val="accent2">
                    <a:lumMod val="50000"/>
                  </a:schemeClr>
                </a:solidFill>
              </a:rPr>
              <a:t>цифровой вид, </a:t>
            </a:r>
            <a:r>
              <a:rPr lang="ru-RU" dirty="0">
                <a:solidFill>
                  <a:schemeClr val="accent2">
                    <a:lumMod val="50000"/>
                  </a:schemeClr>
                </a:solidFill>
              </a:rPr>
              <a:t>пригодный для записи на </a:t>
            </a:r>
            <a:r>
              <a:rPr lang="ru-RU" dirty="0" smtClean="0">
                <a:solidFill>
                  <a:schemeClr val="accent2">
                    <a:lumMod val="50000"/>
                  </a:schemeClr>
                </a:solidFill>
              </a:rPr>
              <a:t>электронные </a:t>
            </a:r>
            <a:r>
              <a:rPr lang="ru-RU" dirty="0" err="1" smtClean="0">
                <a:solidFill>
                  <a:schemeClr val="accent2">
                    <a:lumMod val="50000"/>
                  </a:schemeClr>
                </a:solidFill>
              </a:rPr>
              <a:t>носители.Для</a:t>
            </a:r>
            <a:r>
              <a:rPr lang="ru-RU" dirty="0" smtClean="0">
                <a:solidFill>
                  <a:schemeClr val="accent2">
                    <a:lumMod val="50000"/>
                  </a:schemeClr>
                </a:solidFill>
              </a:rPr>
              <a:t> </a:t>
            </a:r>
            <a:r>
              <a:rPr lang="ru-RU" dirty="0">
                <a:solidFill>
                  <a:schemeClr val="accent2">
                    <a:lumMod val="50000"/>
                  </a:schemeClr>
                </a:solidFill>
              </a:rPr>
              <a:t>оцифровки объект </a:t>
            </a:r>
            <a:r>
              <a:rPr lang="ru-RU" dirty="0" smtClean="0">
                <a:solidFill>
                  <a:schemeClr val="accent2">
                    <a:lumMod val="50000"/>
                  </a:schemeClr>
                </a:solidFill>
              </a:rPr>
              <a:t>подвергается дискретизации (</a:t>
            </a:r>
            <a:r>
              <a:rPr lang="ru-RU" dirty="0">
                <a:solidFill>
                  <a:schemeClr val="accent2">
                    <a:lumMod val="50000"/>
                  </a:schemeClr>
                </a:solidFill>
              </a:rPr>
              <a:t>в одном или нескольких </a:t>
            </a:r>
            <a:r>
              <a:rPr lang="ru-RU" dirty="0" smtClean="0">
                <a:solidFill>
                  <a:schemeClr val="accent2">
                    <a:lumMod val="50000"/>
                  </a:schemeClr>
                </a:solidFill>
              </a:rPr>
              <a:t>измерениях например</a:t>
            </a:r>
            <a:r>
              <a:rPr lang="ru-RU" dirty="0">
                <a:solidFill>
                  <a:schemeClr val="accent2">
                    <a:lumMod val="50000"/>
                  </a:schemeClr>
                </a:solidFill>
              </a:rPr>
              <a:t>, в одном измерении для звука, в двух для растрового изображения) и </a:t>
            </a:r>
            <a:r>
              <a:rPr lang="ru-RU" dirty="0" smtClean="0">
                <a:solidFill>
                  <a:schemeClr val="accent2">
                    <a:lumMod val="50000"/>
                  </a:schemeClr>
                </a:solidFill>
              </a:rPr>
              <a:t>аналогово-цифровому преобразованию </a:t>
            </a:r>
            <a:r>
              <a:rPr lang="ru-RU" dirty="0">
                <a:solidFill>
                  <a:schemeClr val="accent2">
                    <a:lumMod val="50000"/>
                  </a:schemeClr>
                </a:solidFill>
              </a:rPr>
              <a:t> конечных уровней.</a:t>
            </a:r>
          </a:p>
          <a:p>
            <a:r>
              <a:rPr lang="ru-RU" dirty="0">
                <a:solidFill>
                  <a:schemeClr val="accent2">
                    <a:lumMod val="50000"/>
                  </a:schemeClr>
                </a:solidFill>
              </a:rPr>
              <a:t>Полученный в результате оцифровки массив данных («цифровое представление» оригинального объекта) может использоваться компьютером для дальнейшей обработки, передачи по цифровым каналам, сохранению на цифровой носитель. Перед передачей или сохранением цифровое представление, как правило, подвергается фильтрации и кодированию для уменьшения объема.</a:t>
            </a:r>
          </a:p>
          <a:p>
            <a:r>
              <a:rPr lang="ru-RU" dirty="0">
                <a:solidFill>
                  <a:schemeClr val="accent2">
                    <a:lumMod val="50000"/>
                  </a:schemeClr>
                </a:solidFill>
              </a:rPr>
              <a:t>Иногда термин «оцифровка» используется в переносном смысле, в качестве замены для соответствующего </a:t>
            </a:r>
            <a:r>
              <a:rPr lang="ru-RU" dirty="0" smtClean="0">
                <a:solidFill>
                  <a:schemeClr val="accent2">
                    <a:lumMod val="50000"/>
                  </a:schemeClr>
                </a:solidFill>
              </a:rPr>
              <a:t>термина при </a:t>
            </a:r>
            <a:r>
              <a:rPr lang="ru-RU" dirty="0">
                <a:solidFill>
                  <a:schemeClr val="accent2">
                    <a:lumMod val="50000"/>
                  </a:schemeClr>
                </a:solidFill>
              </a:rPr>
              <a:t>переводе информации из аналогового вида в цифровой.</a:t>
            </a:r>
          </a:p>
        </p:txBody>
      </p:sp>
      <p:sp>
        <p:nvSpPr>
          <p:cNvPr id="3" name="Заголовок 2"/>
          <p:cNvSpPr>
            <a:spLocks noGrp="1"/>
          </p:cNvSpPr>
          <p:nvPr>
            <p:ph type="title"/>
          </p:nvPr>
        </p:nvSpPr>
        <p:spPr/>
        <p:txBody>
          <a:bodyPr/>
          <a:lstStyle/>
          <a:p>
            <a:r>
              <a:rPr lang="ru-RU" dirty="0" smtClean="0"/>
              <a:t>Принцип оцифровки.</a:t>
            </a:r>
            <a:endParaRPr lang="ru-RU" dirty="0"/>
          </a:p>
        </p:txBody>
      </p:sp>
    </p:spTree>
    <p:extLst>
      <p:ext uri="{BB962C8B-B14F-4D97-AF65-F5344CB8AC3E}">
        <p14:creationId xmlns:p14="http://schemas.microsoft.com/office/powerpoint/2010/main" val="25747153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117</TotalTime>
  <Words>856</Words>
  <Application>Microsoft Office PowerPoint</Application>
  <PresentationFormat>Экран (4:3)</PresentationFormat>
  <Paragraphs>59</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Твердый переплет</vt:lpstr>
      <vt:lpstr>Цифровое изображение. Принцип оцифровки. Разрешение изображения и размер файла. Алгоритмы сжатия и форматы хранения графических изображений.</vt:lpstr>
      <vt:lpstr>Цифровое изображение</vt:lpstr>
      <vt:lpstr>Растровое изображение</vt:lpstr>
      <vt:lpstr>Презентация PowerPoint</vt:lpstr>
      <vt:lpstr>Векторная графика</vt:lpstr>
      <vt:lpstr>Презентация PowerPoint</vt:lpstr>
      <vt:lpstr>Фрактальная графика</vt:lpstr>
      <vt:lpstr>Презентация PowerPoint</vt:lpstr>
      <vt:lpstr>Принцип оцифровки.</vt:lpstr>
      <vt:lpstr>Разрешение изображения</vt:lpstr>
      <vt:lpstr>Презентация PowerPoint</vt:lpstr>
      <vt:lpstr>Размер файла</vt:lpstr>
      <vt:lpstr>Презентация PowerPoint</vt:lpstr>
      <vt:lpstr>Алгоритм сжатия графических изображений</vt:lpstr>
      <vt:lpstr>Словарные алгоритмы </vt:lpstr>
      <vt:lpstr>Презентация PowerPoint</vt:lpstr>
      <vt:lpstr>Алгоритм сжатия JPEG </vt:lpstr>
      <vt:lpstr>Форматы хранения графических изображений</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Цифровое изображение. Принцип оцифровки. Разрешение изображения и размер файла. Алгоритмы сжатия и форматы хранения графических изображений.</dc:title>
  <dc:creator>user</dc:creator>
  <cp:lastModifiedBy>Пользователь Windows</cp:lastModifiedBy>
  <cp:revision>10</cp:revision>
  <dcterms:created xsi:type="dcterms:W3CDTF">2017-09-28T14:00:26Z</dcterms:created>
  <dcterms:modified xsi:type="dcterms:W3CDTF">2017-09-28T16:10:29Z</dcterms:modified>
</cp:coreProperties>
</file>