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sldIdLst>
    <p:sldId id="256" r:id="rId2"/>
    <p:sldId id="257" r:id="rId3"/>
    <p:sldId id="276" r:id="rId4"/>
    <p:sldId id="318" r:id="rId5"/>
    <p:sldId id="291" r:id="rId6"/>
    <p:sldId id="319" r:id="rId7"/>
    <p:sldId id="320" r:id="rId8"/>
    <p:sldId id="321" r:id="rId9"/>
    <p:sldId id="296" r:id="rId10"/>
    <p:sldId id="292" r:id="rId11"/>
    <p:sldId id="281" r:id="rId12"/>
    <p:sldId id="312" r:id="rId13"/>
    <p:sldId id="29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8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7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2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400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96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69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53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36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43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0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9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2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5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7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1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5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1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5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  <p:sldLayoutId id="214748374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849" y="1510509"/>
            <a:ext cx="11048301" cy="2509213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Знаки препинания при вводных словах, обращениях и междометиях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Практика 24</a:t>
            </a:r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BCFAB-3150-F22C-6E7F-87115D32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875" y="210744"/>
            <a:ext cx="8534400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0D3FE-9D68-8014-9C6E-B26A8B17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59833"/>
            <a:ext cx="10884206" cy="2910831"/>
          </a:xfrm>
        </p:spPr>
        <p:txBody>
          <a:bodyPr>
            <a:normAutofit/>
          </a:bodyPr>
          <a:lstStyle/>
          <a:p>
            <a:pPr algn="just"/>
            <a:r>
              <a:rPr lang="ru-RU" sz="24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Составьте по два предложения со словами. В одном случае слово должно быть вводным, в другом – членом предложения.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По-моему, к несчастью, скажем, вероятно.</a:t>
            </a:r>
          </a:p>
        </p:txBody>
      </p:sp>
    </p:spTree>
    <p:extLst>
      <p:ext uri="{BB962C8B-B14F-4D97-AF65-F5344CB8AC3E}">
        <p14:creationId xmlns:p14="http://schemas.microsoft.com/office/powerpoint/2010/main" val="17023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943" y="1018903"/>
            <a:ext cx="11874137" cy="5681311"/>
          </a:xfrm>
        </p:spPr>
        <p:txBody>
          <a:bodyPr>
            <a:noAutofit/>
          </a:bodyPr>
          <a:lstStyle/>
          <a:p>
            <a:pPr algn="just"/>
            <a:r>
              <a:rPr lang="ru-RU" sz="22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Спишите, расставляя знаки препинания и объясняя их употребление.</a:t>
            </a:r>
          </a:p>
          <a:p>
            <a:pPr algn="just"/>
            <a:r>
              <a:rPr lang="ru-RU" sz="22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1) Ну гость неприглашённый быть может батюшка войдёт! 2) Конечно вам расстаться тяжело? 3) Ах в самом деле рассвело! 4) Пожалуй на меня всю суматоху сложит. 5) Проснулась — кто-то говорит: ваш голос был, что думаю так рано? 6) Как все московские ваш батюшка таков: желал бы зятя он с звездами да с чинами, а при звездах не все богаты между нами. Ну разумеется к тому б и деньги, чтоб пожить, чтоб мог давать он балы; вот например полковник Скалозуб: и золотой мешок, и метит в генералы. 7) Да с </a:t>
            </a:r>
            <a:r>
              <a:rPr lang="ru-RU" sz="2200" cap="none" dirty="0">
                <a:solidFill>
                  <a:srgbClr val="363636"/>
                </a:solidFill>
                <a:latin typeface="tahoma" panose="020B0604030504040204" pitchFamily="34" charset="0"/>
              </a:rPr>
              <a:t>Ч</a:t>
            </a:r>
            <a:r>
              <a:rPr lang="ru-RU" sz="2200" b="0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ацким </a:t>
            </a:r>
            <a:r>
              <a:rPr lang="ru-RU" sz="22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правда мы воспитаны росли. 8) Пусть я посватаюсь, вы что бы мне сказали? — Сказал бы я во-первых не блажи именьем брат не управляй оплошно, а главное поди-</a:t>
            </a:r>
            <a:r>
              <a:rPr lang="ru-RU" sz="22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тка</a:t>
            </a:r>
            <a:r>
              <a:rPr lang="ru-RU" sz="22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послужи. 9) Ах Александр Андреич дурно брат!.. Ко мне он жалует частенько; я всякому ты знаешь рад. 10) По моему сужденью пожар способствовал ей много к украшенью. 11) Ну право что бы вам в Москве у нас служить? 12) Из шумного я заседанья. Пожалуйста молчи, я слово дал молчать.</a:t>
            </a:r>
          </a:p>
        </p:txBody>
      </p:sp>
    </p:spTree>
    <p:extLst>
      <p:ext uri="{BB962C8B-B14F-4D97-AF65-F5344CB8AC3E}">
        <p14:creationId xmlns:p14="http://schemas.microsoft.com/office/powerpoint/2010/main" val="4585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0158B-3FED-94B2-6286-18B4EA634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49556"/>
          </a:xfrm>
        </p:spPr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19450" y="1392571"/>
            <a:ext cx="11367082" cy="53186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Спишите текст, вставив пропущенные буквы и знаки препинания. Выделите вводные слова. Так, где это возможно, подберите к вводным словам синонимы. Сделайте синтаксический разбор предложений из второго абзаца.</a:t>
            </a:r>
          </a:p>
          <a:p>
            <a:pPr algn="just"/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 этой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деревн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.. вот уже лет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трист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.. или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четырест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.. живут поморы. Жизнь этих людей поэтична в самом изначальном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значени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.. этого слова. Впрочем, поэзия имеет много кругов... бывают минуты, когда кажется, что живёшь ты здесь веки вечные, что впереди у тебя ещё больше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врем..ни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что вовсе (не)нужно жадно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пускат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(?)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ся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в изучение, а может быть, самое важное сейчас — просто посидеть и посмотреть.</a:t>
            </a:r>
          </a:p>
          <a:p>
            <a:pPr algn="just"/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Солнце, кажется, остановилось, а берег за нами крадёт(?)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ся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всё дальше в море, (вот)вот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закро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..т солнце, и нам хочется, что(бы) оно скорее село. Но оно всё (не)садит(?)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ся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и берег наконец закрывает его.</a:t>
            </a:r>
          </a:p>
          <a:p>
            <a:pPr algn="just"/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Я бросаю своего боцмана и вылезаю вместе со всеми на берег. Белая ночь перешла в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ра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..свет. Может быть, и солнце встало, но его (не)видно за тучами. </a:t>
            </a:r>
            <a:r>
              <a:rPr lang="ru-RU" sz="1800" cap="none" dirty="0">
                <a:solidFill>
                  <a:srgbClr val="363636"/>
                </a:solidFill>
                <a:latin typeface="tahoma" panose="020B0604030504040204" pitchFamily="34" charset="0"/>
              </a:rPr>
              <a:t>О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чень тихо</a:t>
            </a:r>
            <a:r>
              <a:rPr lang="ru-RU" sz="1800" b="0" i="0" cap="none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ru-RU" sz="1800" b="0" i="0" cap="none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только 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р..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систая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трава хрустит под нашими сапогами... Река (не)подвижна, моторка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пр..ткнулась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к берегу. И берега (не)подвижны. Так редко это вид..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шь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— этот рассветный час в лесу, на реке... Короткая минута отдыха, короткие тихие слова и тихие улыбки — слова и улыбки о здешнем: о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сен..косе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, о комарах, о реке, о рыбе, о коровах, которые в эту минуту пасутся, лежат и стоят (не)подвижно где(то) там, в лугах, выше по реке. Последние взгляды кругом, последнее 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насл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..</a:t>
            </a:r>
            <a:r>
              <a:rPr lang="ru-RU" sz="1800" b="0" i="0" cap="none" dirty="0" err="1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ждение</a:t>
            </a:r>
            <a:r>
              <a:rPr lang="ru-RU" sz="1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тишиной, и мы опять в лодке... и можно снов.. вспоминать Архангельск.</a:t>
            </a:r>
          </a:p>
        </p:txBody>
      </p:sp>
    </p:spTree>
    <p:extLst>
      <p:ext uri="{BB962C8B-B14F-4D97-AF65-F5344CB8AC3E}">
        <p14:creationId xmlns:p14="http://schemas.microsoft.com/office/powerpoint/2010/main" val="31973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1" y="313509"/>
            <a:ext cx="8534400" cy="1507067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1463040"/>
            <a:ext cx="11429999" cy="5094514"/>
          </a:xfrm>
        </p:spPr>
        <p:txBody>
          <a:bodyPr>
            <a:normAutofit/>
          </a:bodyPr>
          <a:lstStyle/>
          <a:p>
            <a:pPr algn="just"/>
            <a:r>
              <a:rPr lang="ru-RU" b="1" i="0" cap="none" dirty="0">
                <a:effectLst/>
                <a:latin typeface="jost"/>
              </a:rPr>
              <a:t>Спишите предложения, расставляя недостающие знаки препинания. Выделите вставные конструкции и объясните знаки препинания при них.</a:t>
            </a:r>
          </a:p>
          <a:p>
            <a:pPr algn="just"/>
            <a:r>
              <a:rPr lang="ru-RU" b="0" i="0" cap="none" dirty="0">
                <a:effectLst/>
                <a:latin typeface="jost"/>
              </a:rPr>
              <a:t>1. Но ведь морские розы учёные люди называют их актиниями, хотя они и не цветы, вздыхать не могут? 2. Хотя для настоящего охотника дикая утка не представляет ничего особенно пленительного, но за неимением пока другой дичи дело было в начале сентября: вальдшнепы ещё не прилетели, а бегать по полям за куропатками мне надоело я послушался моего охотника и отправился </a:t>
            </a:r>
            <a:r>
              <a:rPr lang="ru-RU" b="0" i="0" cap="none">
                <a:effectLst/>
                <a:latin typeface="jost"/>
              </a:rPr>
              <a:t>в Льгов</a:t>
            </a:r>
            <a:r>
              <a:rPr lang="ru-RU" b="0" i="0" cap="none" dirty="0">
                <a:effectLst/>
                <a:latin typeface="jost"/>
              </a:rPr>
              <a:t>. 3. Я был уверен тогда как и сейчас, что есть области человеческой деятельности, где артельная работа просто немыслима. 4. Но всё своеобразие аквамарина заключается в том, что он ярко освещён изнутри совершенно серебряным именно серебряным, а не белым огнём. 5. Я вас люблю к чему лукавить? Но я другому отдана; я буду век ему верна. 6. Орешник в некоторых местах его называют лещиной широколистный кустарник, который выгоняет стебли до вышины деревьев.</a:t>
            </a:r>
          </a:p>
        </p:txBody>
      </p:sp>
    </p:spTree>
    <p:extLst>
      <p:ext uri="{BB962C8B-B14F-4D97-AF65-F5344CB8AC3E}">
        <p14:creationId xmlns:p14="http://schemas.microsoft.com/office/powerpoint/2010/main" val="29838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79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Вводные слова и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6407" y="1048696"/>
            <a:ext cx="10374075" cy="5651518"/>
          </a:xfrm>
        </p:spPr>
        <p:txBody>
          <a:bodyPr>
            <a:normAutofit/>
          </a:bodyPr>
          <a:lstStyle/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1 Вводные слова и предложения выделяются запятыми. </a:t>
            </a:r>
            <a:r>
              <a:rPr lang="ru-RU" sz="24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Конечно, не один Евгений смятенье Тани видеть мог.</a:t>
            </a:r>
            <a:endParaRPr lang="ru-RU" sz="24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2 Вводные предложения, имеющие характер дополнительных замечаний или пояснений к высказываемой мысли, выделяются скобками или, реже, тире. </a:t>
            </a:r>
            <a:r>
              <a:rPr lang="ru-RU" sz="24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Прислушивался не столько к своим мыслям (он не мог еще разобрать их), сколько к своему душевному состоянию.</a:t>
            </a:r>
            <a:endParaRPr lang="ru-RU" sz="24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Вводные слова и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841" y="1048696"/>
            <a:ext cx="10876417" cy="5651518"/>
          </a:xfrm>
        </p:spPr>
        <p:txBody>
          <a:bodyPr>
            <a:normAutofit/>
          </a:bodyPr>
          <a:lstStyle/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3 Вводные слова выражают различное отношение говорящего к тому, о чем он сообщает.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Уверенность: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безусловно, без сомнения, бесспорно, естественно, конечно, правда, разумеется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Неуверенность: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вероятно, видимо, возможно, кажется, может быть, наверное, пожалуй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Чувства: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 досаде, к несчастью, к радости, к счастью, на беду, чего доброго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Источник сообщения: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говорят, по-моему, по чьему-нибудь сообщению, помнится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- Последовательность и связь между событиями: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во-первых, следовательно, итак, таким образом, значит, однако, с одной/другой стороны, скажем, стало быть.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Если перечисленные слова являются членами предложения, то запятыми не выделяются. 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Поезд мчит меня к счастью. Мы не надеялись никогда более встретиться, однако встретились.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Обращение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063" y="1048696"/>
            <a:ext cx="10876417" cy="5651518"/>
          </a:xfrm>
        </p:spPr>
        <p:txBody>
          <a:bodyPr>
            <a:normAutofit/>
          </a:bodyPr>
          <a:lstStyle/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1 Если обращение стоит в начале предложения, то отделяется запятой или восклицательным знаком (при сильном чувстве).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2 Если обращение стоит внутри предложения, то выделяется запятыми с двух сторон.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3 Если обращение стоит в конце предложения, то перед ним ставится запятая, а после него тот знак, который нужен по смыслу предложения.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4 Если части распространённого обращения разделены членами предложения, то каждая часть выделяется запятыми.</a:t>
            </a:r>
          </a:p>
          <a:p>
            <a:pPr algn="just"/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5 Частица </a:t>
            </a:r>
            <a:r>
              <a:rPr lang="ru-RU" sz="2400" b="0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 </a:t>
            </a:r>
            <a:r>
              <a:rPr lang="ru-RU" sz="24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от обращения знаками препинания не отделяется.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8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89" y="396624"/>
            <a:ext cx="9438355" cy="913063"/>
          </a:xfrm>
        </p:spPr>
        <p:txBody>
          <a:bodyPr>
            <a:normAutofit/>
          </a:bodyPr>
          <a:lstStyle/>
          <a:p>
            <a:r>
              <a:rPr lang="ru-RU" dirty="0"/>
              <a:t>Междометия и слова-предложения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912689"/>
            <a:ext cx="11277599" cy="4712699"/>
          </a:xfrm>
        </p:spPr>
        <p:txBody>
          <a:bodyPr>
            <a:normAutofit/>
          </a:bodyPr>
          <a:lstStyle/>
          <a:p>
            <a:pPr algn="just"/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Междометия отделяются от следующего за ними предложения запятой или восклицательным знаком.</a:t>
            </a:r>
          </a:p>
          <a:p>
            <a:pPr algn="just"/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Слова-предложения </a:t>
            </a:r>
            <a:r>
              <a:rPr lang="ru-RU" sz="2800" b="1" cap="none" dirty="0">
                <a:solidFill>
                  <a:srgbClr val="363636"/>
                </a:solidFill>
                <a:latin typeface="tahoma" panose="020B0604030504040204" pitchFamily="34" charset="0"/>
              </a:rPr>
              <a:t>Д</a:t>
            </a:r>
            <a:r>
              <a:rPr lang="ru-RU" sz="2800" b="1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а</a:t>
            </a:r>
            <a:r>
              <a:rPr lang="ru-RU" sz="2800" b="0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 </a:t>
            </a:r>
            <a:r>
              <a:rPr lang="ru-RU" sz="2800" b="1" cap="none" dirty="0">
                <a:solidFill>
                  <a:srgbClr val="363636"/>
                </a:solidFill>
                <a:latin typeface="tahoma" panose="020B0604030504040204" pitchFamily="34" charset="0"/>
              </a:rPr>
              <a:t>Н</a:t>
            </a:r>
            <a:r>
              <a:rPr lang="ru-RU" sz="2800" b="1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ет</a:t>
            </a:r>
            <a:r>
              <a:rPr lang="ru-RU" sz="2800" b="0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ru-RU" sz="2800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отделяется от предложения, раскрывающего их смысл, запятой или восклицательным знаком. </a:t>
            </a:r>
            <a:r>
              <a:rPr lang="ru-RU" sz="2800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Нет, не покинул я тебя. Да! Время летит очень быстро.</a:t>
            </a:r>
            <a:endParaRPr lang="ru-RU" sz="2800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3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89" y="396624"/>
            <a:ext cx="9438355" cy="913063"/>
          </a:xfrm>
        </p:spPr>
        <p:txBody>
          <a:bodyPr>
            <a:normAutofit/>
          </a:bodyPr>
          <a:lstStyle/>
          <a:p>
            <a:r>
              <a:rPr lang="ru-RU" dirty="0"/>
              <a:t>Уточняющие члены предложения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309687"/>
            <a:ext cx="11277599" cy="5315702"/>
          </a:xfrm>
        </p:spPr>
        <p:txBody>
          <a:bodyPr>
            <a:normAutofit/>
          </a:bodyPr>
          <a:lstStyle/>
          <a:p>
            <a:pPr algn="just"/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Уточняющие члены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– члены предложения, уточняющие, конкретизирующие предшествующий член предложения и выполняющие одинаковую с ним синтаксическую функцию.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 роли уточняющих членов выступают обстоятельства, чаще всего времени и места, а также определения.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 зависимости от смысла одни и те же слова могут быть не быть уточняющими. </a:t>
            </a:r>
            <a:r>
              <a:rPr lang="ru-RU" b="0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 гости мы пойдем сегодня в восемь часов вечера. – Сегодня, в восемь часов вечера, мы пойдем в гости.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Части уточняются определения со значением цвета, размера, возраста.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Уточняющие слова могут конкретизировать местоимения и местоименные наречия </a:t>
            </a:r>
            <a:r>
              <a:rPr lang="ru-RU" b="1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этот, тот, такой, там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и </a:t>
            </a:r>
            <a:r>
              <a:rPr lang="ru-RU" b="0" i="0" cap="none" dirty="0" smtClean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т.д.</a:t>
            </a:r>
            <a:endParaRPr lang="ru-RU" b="0" i="0" cap="none" dirty="0">
              <a:solidFill>
                <a:srgbClr val="363636"/>
              </a:solidFill>
              <a:effectLst/>
              <a:latin typeface="tahoma" panose="020B0604030504040204" pitchFamily="34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4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89" y="396624"/>
            <a:ext cx="9438355" cy="913063"/>
          </a:xfrm>
        </p:spPr>
        <p:txBody>
          <a:bodyPr>
            <a:normAutofit/>
          </a:bodyPr>
          <a:lstStyle/>
          <a:p>
            <a:r>
              <a:rPr lang="ru-RU" dirty="0"/>
              <a:t>Пояснительные члены предложения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744909"/>
            <a:ext cx="11277599" cy="4880479"/>
          </a:xfrm>
        </p:spPr>
        <p:txBody>
          <a:bodyPr>
            <a:normAutofit/>
          </a:bodyPr>
          <a:lstStyle/>
          <a:p>
            <a:pPr algn="just"/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Пояснительные члены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– члены предложения, поясняющие смысл предшествующего слова или дающие ему другое название. Выделяются запятыми.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Перед пояснительными членами предложения могут стоять слова </a:t>
            </a:r>
            <a:r>
              <a:rPr lang="ru-RU" b="1" i="1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а именно, то есть, иначе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 Вместо них может стоять тире.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Пояснительное определение обычно не обособляется, а отделяется от поясняемого определения запятой.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Пояснительная конструкция по структуре может быть предложением. При наличии союзов – отделяется запятой, без – тире.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1719EB0-2D3F-AC0F-CE90-0FCE888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389" y="396624"/>
            <a:ext cx="9438355" cy="91306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Присоединительные члены предложения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02A528F-659B-64A5-47FF-937D64F40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21" y="1610685"/>
            <a:ext cx="11277599" cy="5014703"/>
          </a:xfrm>
        </p:spPr>
        <p:txBody>
          <a:bodyPr>
            <a:normAutofit/>
          </a:bodyPr>
          <a:lstStyle/>
          <a:p>
            <a:pPr algn="just"/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Присоединительные члены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– слова или конструкции, содержащие дополнительные к основному высказыванию сообщения, возникающие в процессе высказывания.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Обычно присоединяются словами 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даже, особенно, например, в частности, в том числе, притом, да и, да и вообще.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Конструкция, тесно связанная по смыслу с последующей частью, не выделяется запятыми с обеих сторон, а только отделяется запятой от предшествующей части.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Присоединительные конструкции могут включаться в предложение без союзов. Тогда ставится тире.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Иногда перед присоединительной конструкцией ставится многоточие.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1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17336"/>
            <a:ext cx="9598777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96" y="1523999"/>
            <a:ext cx="10617077" cy="4658834"/>
          </a:xfrm>
        </p:spPr>
        <p:txBody>
          <a:bodyPr>
            <a:noAutofit/>
          </a:bodyPr>
          <a:lstStyle/>
          <a:p>
            <a:pPr algn="just"/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Укажите, где выделенные слова являются членами предложения, и где – вводными словами. Расставьте запятые.</a:t>
            </a:r>
          </a:p>
          <a:p>
            <a:pPr algn="just"/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1. Упражнение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должно быть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выполнено чисто и аккуратно. 2. Ученик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должно быть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торопился и не продумал задания до конца. 3. В результате быстрого таяния снега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возможно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наводнение. 4. В мае месяце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возможно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будут заморозки. 5. Удостоверение, выданное завкомом,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действительно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до конца года. 6.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Действительно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в течение всего сентября стояла чудесная погода. 7. Решение по делу было совершенно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очевидно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 8. Поезд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очевидно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немного запаздывает. 9. Мы с товарищем обо всем договорились, но он неожиданно поступил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наоборот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. 10. Проигрыш не обескуражил шахматиста, он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наоборот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заставил его в дальнейшем играть более внимательно. 11. Что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значит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твое молчание? 12. </a:t>
            </a:r>
            <a:r>
              <a:rPr lang="ru-RU" b="1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Значит</a:t>
            </a:r>
            <a:r>
              <a:rPr lang="ru-RU" b="0" i="0" cap="none" dirty="0">
                <a:solidFill>
                  <a:srgbClr val="363636"/>
                </a:solidFill>
                <a:effectLst/>
                <a:latin typeface="tahoma" panose="020B0604030504040204" pitchFamily="34" charset="0"/>
              </a:rPr>
              <a:t> ты приедешь ко мне вечером?</a:t>
            </a:r>
          </a:p>
        </p:txBody>
      </p:sp>
    </p:spTree>
    <p:extLst>
      <p:ext uri="{BB962C8B-B14F-4D97-AF65-F5344CB8AC3E}">
        <p14:creationId xmlns:p14="http://schemas.microsoft.com/office/powerpoint/2010/main" val="17942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2529</TotalTime>
  <Words>953</Words>
  <Application>Microsoft Office PowerPoint</Application>
  <PresentationFormat>Широкоэкранный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jost</vt:lpstr>
      <vt:lpstr>tahoma</vt:lpstr>
      <vt:lpstr>Tw Cen MT</vt:lpstr>
      <vt:lpstr>Капля</vt:lpstr>
      <vt:lpstr>Знаки препинания при вводных словах, обращениях и междометиях</vt:lpstr>
      <vt:lpstr>Вводные слова и предложения</vt:lpstr>
      <vt:lpstr>Вводные слова и предложения</vt:lpstr>
      <vt:lpstr>Обращение</vt:lpstr>
      <vt:lpstr>Междометия и слова-предложения</vt:lpstr>
      <vt:lpstr>Уточняющие члены предложения</vt:lpstr>
      <vt:lpstr>Пояснительные члены предложения</vt:lpstr>
      <vt:lpstr>Присоединительные члены предложения</vt:lpstr>
      <vt:lpstr>Задание 1</vt:lpstr>
      <vt:lpstr>Задание 2</vt:lpstr>
      <vt:lpstr>Задание 3</vt:lpstr>
      <vt:lpstr>Задание 4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69</cp:revision>
  <dcterms:created xsi:type="dcterms:W3CDTF">2022-11-23T07:38:40Z</dcterms:created>
  <dcterms:modified xsi:type="dcterms:W3CDTF">2023-11-07T07:06:07Z</dcterms:modified>
</cp:coreProperties>
</file>