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0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72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39983-D851-4B17-BE87-4B3445453F7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93719-81A9-4FF0-809A-5507C04AC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82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216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4645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06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2AF349-AC92-4C68-B447-1539CCC5C841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</a:rPr>
              <a:t>Федеральное государственное бюджетное образовательное учреждение 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высшего образования «Красноярский государственный медицинский университет» имени профессора В.Ф. </a:t>
            </a:r>
            <a:r>
              <a:rPr lang="ru-RU" sz="2200" dirty="0" err="1">
                <a:solidFill>
                  <a:prstClr val="black"/>
                </a:solidFill>
              </a:rPr>
              <a:t>Войно-Ясенецкого</a:t>
            </a:r>
            <a:r>
              <a:rPr lang="ru-RU" sz="2200" dirty="0">
                <a:solidFill>
                  <a:prstClr val="black"/>
                </a:solidFill>
              </a:rPr>
              <a:t> Министерства здравоохранения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РоссийскойФередации</a:t>
            </a:r>
            <a:r>
              <a:rPr lang="ru-RU" sz="2200" dirty="0">
                <a:solidFill>
                  <a:prstClr val="black"/>
                </a:solidFill>
              </a:rPr>
              <a:t/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Фармацевтический колледж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buNone/>
            </a:pPr>
            <a:endParaRPr lang="ru-RU" sz="6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6000" dirty="0" smtClean="0"/>
              <a:t>Тема: </a:t>
            </a:r>
            <a:r>
              <a:rPr lang="ru-RU" sz="5400" dirty="0" smtClean="0"/>
              <a:t>«Аптечные </a:t>
            </a:r>
            <a:r>
              <a:rPr lang="ru-RU" sz="5400" dirty="0" smtClean="0"/>
              <a:t>организации, </a:t>
            </a:r>
            <a:r>
              <a:rPr lang="ru-RU" sz="5400" dirty="0" err="1" smtClean="0"/>
              <a:t>обcлyживающие</a:t>
            </a:r>
            <a:r>
              <a:rPr lang="ru-RU" sz="5400" dirty="0" smtClean="0"/>
              <a:t> амбулаторных больных»</a:t>
            </a:r>
            <a:endParaRPr lang="ru-RU" sz="6000" dirty="0" smtClean="0"/>
          </a:p>
          <a:p>
            <a:pPr marL="0" lvl="0" indent="0" algn="ctr"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dirty="0" err="1" smtClean="0">
                <a:solidFill>
                  <a:prstClr val="black"/>
                </a:solidFill>
              </a:rPr>
              <a:t>Тюльпанова</a:t>
            </a:r>
            <a:r>
              <a:rPr lang="ru-RU" dirty="0" smtClean="0">
                <a:solidFill>
                  <a:prstClr val="black"/>
                </a:solidFill>
              </a:rPr>
              <a:t> М.В.                  2020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044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Минимальный </a:t>
            </a:r>
            <a:r>
              <a:rPr lang="ru-RU" dirty="0" smtClean="0"/>
              <a:t>перечень зонирования помещения аптечной организации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Торговый зал с обеспечением мест хранения ЛП и не допускающим свободного доступа потребителей к лекарственным препаратам, отпускаемым по рецепту врача,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Зона приемки товара, карантинная зона/полка, - Помещения хранения лекарственных средств (материальная комната</a:t>
            </a:r>
            <a:r>
              <a:rPr lang="ru-RU" dirty="0" smtClean="0"/>
              <a:t>),</a:t>
            </a:r>
          </a:p>
          <a:p>
            <a:r>
              <a:rPr lang="ru-RU" dirty="0" smtClean="0"/>
              <a:t>  </a:t>
            </a:r>
            <a:r>
              <a:rPr lang="ru-RU" dirty="0" smtClean="0"/>
              <a:t>Бытовое помещение или выделенная зона с раздевалкой для персонала, </a:t>
            </a:r>
            <a:endParaRPr lang="ru-RU" dirty="0" smtClean="0"/>
          </a:p>
          <a:p>
            <a:r>
              <a:rPr lang="ru-RU" dirty="0" smtClean="0"/>
              <a:t>Санузел </a:t>
            </a:r>
            <a:r>
              <a:rPr lang="ru-RU" dirty="0" smtClean="0"/>
              <a:t>(если аптечная организация расположена в здании вместе с другими торговыми организациями, санузел для персонала может быть совместным с другими организациями).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1503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В аптечной организации в удобных для ознакомления местах торгового зала должны быть размещены: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09600" y="1935480"/>
            <a:ext cx="6954982" cy="438912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а) </a:t>
            </a:r>
            <a:r>
              <a:rPr lang="ru-RU" sz="2400" dirty="0" smtClean="0"/>
              <a:t>копия лицензии на фармацевтическую деятельность; </a:t>
            </a:r>
            <a:endParaRPr lang="ru-RU" sz="2400" dirty="0" smtClean="0"/>
          </a:p>
          <a:p>
            <a:r>
              <a:rPr lang="ru-RU" sz="2400" b="1" dirty="0" smtClean="0"/>
              <a:t>б</a:t>
            </a:r>
            <a:r>
              <a:rPr lang="ru-RU" sz="2400" b="1" dirty="0" smtClean="0"/>
              <a:t>) </a:t>
            </a:r>
            <a:r>
              <a:rPr lang="ru-RU" sz="2400" dirty="0" smtClean="0"/>
              <a:t>копия лицензии деятельности по обороту наркотических средств, психотропных веществ и их </a:t>
            </a:r>
            <a:r>
              <a:rPr lang="ru-RU" sz="2400" dirty="0" err="1" smtClean="0"/>
              <a:t>прекурсоров</a:t>
            </a:r>
            <a:r>
              <a:rPr lang="ru-RU" sz="2400" dirty="0" smtClean="0"/>
              <a:t>, культивированию </a:t>
            </a:r>
            <a:r>
              <a:rPr lang="ru-RU" sz="2400" dirty="0" err="1" smtClean="0"/>
              <a:t>наркосодержащих</a:t>
            </a:r>
            <a:r>
              <a:rPr lang="ru-RU" sz="2400" dirty="0" smtClean="0"/>
              <a:t> растений (при наличии); </a:t>
            </a:r>
            <a:endParaRPr lang="ru-RU" sz="2400" dirty="0" smtClean="0"/>
          </a:p>
          <a:p>
            <a:r>
              <a:rPr lang="ru-RU" sz="2400" b="1" dirty="0" smtClean="0"/>
              <a:t>в</a:t>
            </a:r>
            <a:r>
              <a:rPr lang="ru-RU" sz="2400" b="1" dirty="0" smtClean="0"/>
              <a:t>) </a:t>
            </a:r>
            <a:r>
              <a:rPr lang="ru-RU" sz="2400" dirty="0" smtClean="0"/>
              <a:t>информация о невозможности возврата и обмена товаров аптечного ассортимента надлежащего качества; </a:t>
            </a:r>
          </a:p>
          <a:p>
            <a:r>
              <a:rPr lang="ru-RU" sz="2400" b="1" dirty="0" smtClean="0"/>
              <a:t> </a:t>
            </a:r>
            <a:r>
              <a:rPr lang="ru-RU" sz="2400" b="1" dirty="0" smtClean="0"/>
              <a:t>г) </a:t>
            </a:r>
            <a:r>
              <a:rPr lang="ru-RU" sz="2400" dirty="0" smtClean="0"/>
              <a:t>иные документы и информация, которая должна быть доведена до сведения покупателей.</a:t>
            </a:r>
            <a:endParaRPr lang="ru-RU" sz="2400" dirty="0"/>
          </a:p>
        </p:txBody>
      </p:sp>
      <p:pic>
        <p:nvPicPr>
          <p:cNvPr id="5" name="Рисунок 4" descr="лице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0908" y="1939636"/>
            <a:ext cx="3115732" cy="44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763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6473" y="219179"/>
            <a:ext cx="10972800" cy="1143000"/>
          </a:xfrm>
        </p:spPr>
        <p:txBody>
          <a:bodyPr/>
          <a:lstStyle/>
          <a:p>
            <a:pPr algn="ctr"/>
            <a:r>
              <a:rPr lang="ru-RU" dirty="0" smtClean="0"/>
              <a:t>Помещения для хранения ЛС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Должны </a:t>
            </a:r>
            <a:r>
              <a:rPr lang="ru-RU" dirty="0" smtClean="0"/>
              <a:t>быть оснащены специальным оборудованием, позволяющим обеспечить их хранение с учетом </a:t>
            </a:r>
            <a:r>
              <a:rPr lang="ru-RU" dirty="0" err="1" smtClean="0"/>
              <a:t>физикохимических</a:t>
            </a:r>
            <a:r>
              <a:rPr lang="ru-RU" dirty="0" smtClean="0"/>
              <a:t> и фармакологических </a:t>
            </a:r>
            <a:r>
              <a:rPr lang="ru-RU" dirty="0" smtClean="0"/>
              <a:t>свойств</a:t>
            </a:r>
          </a:p>
          <a:p>
            <a:r>
              <a:rPr lang="ru-RU" dirty="0" smtClean="0"/>
              <a:t> </a:t>
            </a:r>
            <a:r>
              <a:rPr lang="ru-RU" dirty="0" smtClean="0"/>
              <a:t>для хранения наркотических средств, психотропных веществ - сейфами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для </a:t>
            </a:r>
            <a:r>
              <a:rPr lang="ru-RU" dirty="0" smtClean="0"/>
              <a:t>хранения сильнодействующих и ядовитых веществ - металлическими шкафами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шкафами</a:t>
            </a:r>
            <a:r>
              <a:rPr lang="ru-RU" dirty="0" smtClean="0"/>
              <a:t>, стеллажами, поддонами, подтоварниками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для хранения </a:t>
            </a:r>
            <a:r>
              <a:rPr lang="ru-RU" dirty="0" err="1" smtClean="0"/>
              <a:t>термолабильных</a:t>
            </a:r>
            <a:r>
              <a:rPr lang="ru-RU" dirty="0" smtClean="0"/>
              <a:t> ЛП - холодильниками.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Установка </a:t>
            </a:r>
            <a:r>
              <a:rPr lang="ru-RU" dirty="0" smtClean="0"/>
              <a:t>оборудования должна производиться на расстоянии не менее </a:t>
            </a:r>
            <a:r>
              <a:rPr lang="ru-RU" b="1" dirty="0" smtClean="0"/>
              <a:t>0,5 </a:t>
            </a:r>
            <a:r>
              <a:rPr lang="ru-RU" dirty="0" smtClean="0"/>
              <a:t>метров от стен или другого оборудования, чтобы иметь доступ для очистки, дезинфекции, ремонта, технического обслуживания, поверки и (или) калибровки оборудования, обеспечивать доступ к товарам аптечного ассортимента, свободный проход работников.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6342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678" y="836239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Набор помещений производственной аптеки с правом изготовления асептических ЛП 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71055" y="2468880"/>
            <a:ext cx="56388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Максимальный </a:t>
            </a:r>
            <a:r>
              <a:rPr lang="ru-RU" b="1" dirty="0" smtClean="0"/>
              <a:t>и минимальный перечень </a:t>
            </a:r>
            <a:r>
              <a:rPr lang="ru-RU" dirty="0" smtClean="0"/>
              <a:t>рабочих мест производственной аптеки регламентирован приказом Минздрава РФ от 21.10.1997 N 309 (ред. от 24.04.2003) "Об утверждении Инструкции по санитарному режиму аптечных организаций (аптек)".</a:t>
            </a:r>
            <a:endParaRPr lang="ru-RU" b="1" dirty="0"/>
          </a:p>
        </p:txBody>
      </p:sp>
      <p:pic>
        <p:nvPicPr>
          <p:cNvPr id="4" name="Рисунок 3" descr="поме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2254" y="2479963"/>
            <a:ext cx="5403272" cy="381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7980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26997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Минимальный перечень рабочих мест производственной аптеки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35480"/>
            <a:ext cx="11166764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- </a:t>
            </a:r>
            <a:r>
              <a:rPr lang="ru-RU" sz="3600" b="1" dirty="0" smtClean="0"/>
              <a:t>реализация</a:t>
            </a:r>
            <a:r>
              <a:rPr lang="ru-RU" sz="3600" dirty="0" smtClean="0"/>
              <a:t> </a:t>
            </a:r>
            <a:r>
              <a:rPr lang="ru-RU" sz="3600" dirty="0" smtClean="0"/>
              <a:t>лекарственных средств и изделий медицинского назначения</a:t>
            </a:r>
            <a:r>
              <a:rPr lang="ru-RU" sz="3600" dirty="0" smtClean="0"/>
              <a:t>;</a:t>
            </a:r>
          </a:p>
          <a:p>
            <a:pPr>
              <a:buNone/>
            </a:pPr>
            <a:r>
              <a:rPr lang="ru-RU" sz="3600" dirty="0" smtClean="0"/>
              <a:t>- </a:t>
            </a:r>
            <a:r>
              <a:rPr lang="ru-RU" sz="3600" b="1" dirty="0" smtClean="0"/>
              <a:t>изготовление </a:t>
            </a:r>
            <a:r>
              <a:rPr lang="ru-RU" sz="3600" dirty="0" smtClean="0"/>
              <a:t>лекарственных форм по рецептам; 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- </a:t>
            </a:r>
            <a:r>
              <a:rPr lang="ru-RU" sz="3600" b="1" dirty="0" smtClean="0"/>
              <a:t>контроль качества </a:t>
            </a:r>
            <a:r>
              <a:rPr lang="ru-RU" sz="3600" dirty="0" smtClean="0"/>
              <a:t>лекарственных </a:t>
            </a:r>
            <a:r>
              <a:rPr lang="ru-RU" sz="3600" dirty="0" smtClean="0"/>
              <a:t>форм; </a:t>
            </a:r>
          </a:p>
          <a:p>
            <a:pPr>
              <a:buNone/>
            </a:pPr>
            <a:r>
              <a:rPr lang="ru-RU" sz="3600" dirty="0" smtClean="0"/>
              <a:t>- </a:t>
            </a:r>
            <a:r>
              <a:rPr lang="ru-RU" sz="3600" b="1" dirty="0" smtClean="0"/>
              <a:t>обработка</a:t>
            </a:r>
            <a:r>
              <a:rPr lang="ru-RU" sz="3600" dirty="0" smtClean="0"/>
              <a:t> </a:t>
            </a:r>
            <a:r>
              <a:rPr lang="ru-RU" sz="3600" dirty="0" smtClean="0"/>
              <a:t>рецептурной посуды</a:t>
            </a:r>
            <a:r>
              <a:rPr lang="ru-RU" sz="3600" dirty="0" smtClean="0"/>
              <a:t>;</a:t>
            </a:r>
          </a:p>
          <a:p>
            <a:pPr>
              <a:buNone/>
            </a:pPr>
            <a:r>
              <a:rPr lang="ru-RU" sz="3600" dirty="0" smtClean="0"/>
              <a:t>- </a:t>
            </a:r>
            <a:r>
              <a:rPr lang="ru-RU" sz="3600" b="1" dirty="0" smtClean="0"/>
              <a:t>получение</a:t>
            </a:r>
            <a:r>
              <a:rPr lang="ru-RU" sz="3600" dirty="0" smtClean="0"/>
              <a:t> </a:t>
            </a:r>
            <a:r>
              <a:rPr lang="ru-RU" sz="3600" dirty="0" smtClean="0"/>
              <a:t>дистиллированной </a:t>
            </a:r>
            <a:r>
              <a:rPr lang="ru-RU" sz="3600" dirty="0" smtClean="0"/>
              <a:t>воды; </a:t>
            </a:r>
          </a:p>
          <a:p>
            <a:pPr>
              <a:buNone/>
            </a:pPr>
            <a:r>
              <a:rPr lang="ru-RU" sz="3600" dirty="0" smtClean="0"/>
              <a:t> - </a:t>
            </a:r>
            <a:r>
              <a:rPr lang="ru-RU" sz="3600" b="1" dirty="0" smtClean="0"/>
              <a:t>распаковка</a:t>
            </a:r>
            <a:r>
              <a:rPr lang="ru-RU" sz="3600" dirty="0" smtClean="0"/>
              <a:t> </a:t>
            </a:r>
            <a:r>
              <a:rPr lang="ru-RU" sz="3600" dirty="0" smtClean="0"/>
              <a:t>товара.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867738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Контрольные вопросы для закрепления: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Какие виды аптечных организаций, утверждены соответствующим приказом?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В чем состоит основная задача аптечных организаций?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чем состоит информационная и консультационная функция аптечной организации? </a:t>
            </a:r>
            <a:endParaRPr lang="ru-RU" dirty="0" smtClean="0"/>
          </a:p>
          <a:p>
            <a:r>
              <a:rPr lang="ru-RU" dirty="0" smtClean="0"/>
              <a:t>Какие </a:t>
            </a:r>
            <a:r>
              <a:rPr lang="ru-RU" dirty="0" smtClean="0"/>
              <a:t>товары, разрешены к реализации через аптечные организации?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Какие обязательные зоны следует предусматривать в аптечной организации, в зависимости от выполняемых функций? </a:t>
            </a:r>
            <a:endParaRPr lang="ru-RU" dirty="0" smtClean="0"/>
          </a:p>
          <a:p>
            <a:r>
              <a:rPr lang="ru-RU" dirty="0" smtClean="0"/>
              <a:t>Какую </a:t>
            </a:r>
            <a:r>
              <a:rPr lang="ru-RU" dirty="0" smtClean="0"/>
              <a:t>ознакомительную информацию необходимо размещать в торговом зале аптечной организации?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9125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Законспектировать лекцию в тетради</a:t>
            </a:r>
          </a:p>
          <a:p>
            <a:r>
              <a:rPr lang="ru-RU" dirty="0" smtClean="0"/>
              <a:t>Ответить на контрольные вопросы В ТЕТРАДИ</a:t>
            </a:r>
          </a:p>
          <a:p>
            <a:r>
              <a:rPr lang="ru-RU" dirty="0" smtClean="0"/>
              <a:t>Самостоятельно ознакомиться  </a:t>
            </a:r>
            <a:r>
              <a:rPr lang="ru-RU" smtClean="0"/>
              <a:t>и </a:t>
            </a:r>
            <a:r>
              <a:rPr lang="ru-RU" smtClean="0"/>
              <a:t>ЗАКОНСПЕКТИРОВАТЬ </a:t>
            </a:r>
            <a:r>
              <a:rPr lang="ru-RU" smtClean="0"/>
              <a:t>Максимальный перечень рабочих мест производственной аптеки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465" y="1949548"/>
            <a:ext cx="10972800" cy="438912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 </a:t>
            </a:r>
            <a:r>
              <a:rPr lang="ru-RU" dirty="0" smtClean="0"/>
              <a:t>Виды и функции аптечных организаций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 </a:t>
            </a:r>
            <a:r>
              <a:rPr lang="ru-RU" dirty="0" smtClean="0"/>
              <a:t>Требования, предъявляемые к помещениям и оборудованию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 </a:t>
            </a:r>
            <a:r>
              <a:rPr lang="ru-RU" dirty="0" smtClean="0"/>
              <a:t>Набор помещений производственной аптеки с правом изготовления асептических ЛП.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303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059" y="310192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Виды и функции аптечных организаций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09600" y="1935480"/>
            <a:ext cx="5664591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В соответствии с ФЗ «Об обращении ЛС» аптечная организация (АО) - организация, структурное подразделение медицинской организации, осуществляющее розничную торговлю ЛП, хранение, изготовление и отпуск ЛП медицинского применения. Виды аптечных организаций утв. приказом </a:t>
            </a:r>
            <a:r>
              <a:rPr lang="ru-RU" sz="2000" dirty="0" err="1" smtClean="0"/>
              <a:t>Минздравсоцразвития</a:t>
            </a:r>
            <a:r>
              <a:rPr lang="ru-RU" sz="2000" dirty="0" smtClean="0"/>
              <a:t> России №553 от 27.07.2010 г. Аптечные организации представлены аптеками (готовых лекарственных форм; производственная; производственная с правом изготовления асептических лекарственных препаратов), аптечными пунктами, аптечными киосками.</a:t>
            </a:r>
            <a:endParaRPr lang="ru-RU" sz="2000" dirty="0"/>
          </a:p>
        </p:txBody>
      </p:sp>
      <p:pic>
        <p:nvPicPr>
          <p:cNvPr id="4" name="Рисунок 3" descr="ф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1068" y="2039816"/>
            <a:ext cx="5284350" cy="41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695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745" y="371579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Задачи и функции аптечных организаций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35480"/>
            <a:ext cx="5278582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Основная задача АО </a:t>
            </a:r>
            <a:r>
              <a:rPr lang="ru-RU" dirty="0" smtClean="0"/>
              <a:t>– реализация населению, а также другим организациям изготовленных и готовых ЛС, ИМН и других медицинских товаров. </a:t>
            </a:r>
            <a:endParaRPr lang="ru-RU" dirty="0"/>
          </a:p>
        </p:txBody>
      </p:sp>
      <p:pic>
        <p:nvPicPr>
          <p:cNvPr id="5" name="Рисунок 4" descr="а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3862" y="2050473"/>
            <a:ext cx="6017484" cy="3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334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97092" y="682709"/>
            <a:ext cx="11197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Функции АО: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5940" y="1343891"/>
            <a:ext cx="112822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err="1" smtClean="0"/>
              <a:t>Логистическая</a:t>
            </a:r>
            <a:r>
              <a:rPr lang="ru-RU" sz="2000" b="1" dirty="0" smtClean="0"/>
              <a:t> </a:t>
            </a:r>
            <a:r>
              <a:rPr lang="ru-RU" sz="2000" dirty="0" smtClean="0"/>
              <a:t>(прием, хранение и управление товарными запасами);  сбытовую (реализация ЛС рецептурного и безрецептурного отпуска</a:t>
            </a:r>
            <a:r>
              <a:rPr lang="ru-RU" sz="2000" dirty="0" smtClean="0"/>
              <a:t>);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 </a:t>
            </a:r>
            <a:r>
              <a:rPr lang="ru-RU" sz="2000" b="1" dirty="0" smtClean="0"/>
              <a:t>М</a:t>
            </a:r>
            <a:r>
              <a:rPr lang="ru-RU" sz="2000" b="1" dirty="0" smtClean="0"/>
              <a:t>аркетинговая </a:t>
            </a:r>
            <a:r>
              <a:rPr lang="ru-RU" sz="2000" dirty="0" smtClean="0"/>
              <a:t>(формирование и осуществление ассортиментной и ценовой политики)  производственную (изготовление лекарственных препаратов по рецептам врачей и требованиям учреждений здравоохранения, изготовление внутриаптечной заготовки в соответствии с утвержденными прописями и фасовку лекарственных препаратов и лекарственного растительного сырья с последующей их реализацией</a:t>
            </a:r>
            <a:r>
              <a:rPr lang="ru-RU" sz="2000" dirty="0" smtClean="0"/>
              <a:t>);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 Консультационная </a:t>
            </a:r>
            <a:r>
              <a:rPr lang="ru-RU" sz="2000" dirty="0" smtClean="0"/>
              <a:t>(предоставление населению необходимой информации по надлежащему использованию и хранению лекарственных препаратов в домашних условиях; оказание консультативной помощи в целях обеспечения ответственного самолечения</a:t>
            </a:r>
            <a:r>
              <a:rPr lang="ru-RU" sz="2000" dirty="0" smtClean="0"/>
              <a:t>);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Информационная</a:t>
            </a:r>
            <a:r>
              <a:rPr lang="ru-RU" sz="2000" dirty="0" smtClean="0"/>
              <a:t> </a:t>
            </a:r>
            <a:r>
              <a:rPr lang="ru-RU" sz="2000" dirty="0" smtClean="0"/>
              <a:t>(предоставление медицинским работникам учреждений здравоохранения, просвещения, социального обеспечения и др. необходимой информации об имеющихся в аптеке лекарственных препаратах, а также о новых лекарственных препаратах</a:t>
            </a:r>
            <a:r>
              <a:rPr lang="ru-RU" sz="2000" dirty="0" smtClean="0"/>
              <a:t>);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Медицинская </a:t>
            </a:r>
            <a:r>
              <a:rPr lang="ru-RU" sz="2000" dirty="0" smtClean="0"/>
              <a:t>(оказание первой доврачебной помощи)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80785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0218" y="2895600"/>
            <a:ext cx="6525491" cy="324196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Аптечный пункт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реализует населению рецептурные и безрецептурные лекарственные препараты (кроме наркотических средств, психотропных, сильнодействующих и ядовитых веществ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).</a:t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Аптечный киоск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в основном выполняет сбытовую функцию и может реализовать населению только безрецептурные лекарственные препараты, не выполняет производственную функцию. Перечень товаров, разрешенных к реализации через аптечные организации, установлен ФЗ «Об обращении ЛС» (Ст.55 п.7)</a:t>
            </a:r>
            <a:endParaRPr lang="ru-RU" sz="2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Рисунок 3" descr="пунк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5145" y="1205345"/>
            <a:ext cx="4765964" cy="476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182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Требования, предъявляемые к помещениям и оборудованию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000" b="1" dirty="0" smtClean="0"/>
              <a:t>      </a:t>
            </a:r>
            <a:r>
              <a:rPr lang="ru-RU" sz="3000" b="1" dirty="0" smtClean="0"/>
              <a:t>Функции: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b="1" dirty="0" smtClean="0"/>
              <a:t>планировочное </a:t>
            </a:r>
            <a:r>
              <a:rPr lang="ru-RU" b="1" dirty="0" smtClean="0"/>
              <a:t>решение и конструкция </a:t>
            </a:r>
            <a:r>
              <a:rPr lang="ru-RU" dirty="0" smtClean="0"/>
              <a:t>должны сводить к минимизации риск ошибок и обеспечивать возможность эффективной очистки и обслуживания в целях исключения накопления пыли или грязи и любых факторов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ru-RU" dirty="0" smtClean="0"/>
              <a:t> должны </a:t>
            </a:r>
            <a:r>
              <a:rPr lang="ru-RU" dirty="0" smtClean="0"/>
              <a:t>обеспечивать </a:t>
            </a:r>
            <a:r>
              <a:rPr lang="ru-RU" b="1" dirty="0" smtClean="0"/>
              <a:t>защиту </a:t>
            </a:r>
            <a:r>
              <a:rPr lang="ru-RU" dirty="0" smtClean="0"/>
              <a:t>от проникновения насекомых, грызунов или других животных;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располагать </a:t>
            </a:r>
            <a:r>
              <a:rPr lang="ru-RU" b="1" dirty="0" smtClean="0"/>
              <a:t>оборудованием и инвентарем</a:t>
            </a:r>
            <a:r>
              <a:rPr lang="ru-RU" dirty="0" smtClean="0"/>
              <a:t>, обеспечивающими сохранение качества, эффективности и безопасности товаров аптечного </a:t>
            </a:r>
            <a:r>
              <a:rPr lang="ru-RU" dirty="0" smtClean="0"/>
              <a:t>ассортимента.</a:t>
            </a:r>
          </a:p>
          <a:p>
            <a:pPr>
              <a:buFontTx/>
              <a:buChar char="-"/>
            </a:pPr>
            <a:r>
              <a:rPr lang="ru-RU" dirty="0" smtClean="0"/>
              <a:t>помещения</a:t>
            </a:r>
            <a:r>
              <a:rPr lang="ru-RU" dirty="0" smtClean="0"/>
              <a:t>, а также оборудование, должны </a:t>
            </a:r>
            <a:r>
              <a:rPr lang="ru-RU" b="1" dirty="0" smtClean="0"/>
              <a:t>отвечать санитарным требованиям</a:t>
            </a:r>
            <a:r>
              <a:rPr lang="ru-RU" dirty="0" smtClean="0"/>
              <a:t> пожарной безопасности, а также технике безопасности в соответствии с законодательством Российской Федерации.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595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Аптечная организация должна иметь вывеску с указанием: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9601" y="1935480"/>
            <a:ext cx="6400799" cy="4389120"/>
          </a:xfrm>
        </p:spPr>
        <p:txBody>
          <a:bodyPr/>
          <a:lstStyle/>
          <a:p>
            <a:r>
              <a:rPr lang="ru-RU" dirty="0" smtClean="0"/>
              <a:t>а) вида аптечной организации на русском и национальном языках: «Аптека» или «Аптечный пункт» или «Аптечный киоск»; </a:t>
            </a:r>
          </a:p>
          <a:p>
            <a:r>
              <a:rPr lang="ru-RU" dirty="0" smtClean="0"/>
              <a:t> </a:t>
            </a:r>
            <a:r>
              <a:rPr lang="ru-RU" dirty="0" smtClean="0"/>
              <a:t>б) полного и (в случае, если имеется) сокращенного наименования, в том числе фирменного наименования, и организационно-правовой формы субъекта розничной торговли; </a:t>
            </a:r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 smtClean="0"/>
              <a:t>) режима работы. </a:t>
            </a:r>
            <a:endParaRPr lang="ru-RU" dirty="0"/>
          </a:p>
        </p:txBody>
      </p:sp>
      <p:pic>
        <p:nvPicPr>
          <p:cNvPr id="6" name="Рисунок 5" descr="выв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9563" y="2050473"/>
            <a:ext cx="5084617" cy="391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271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/>
              <a:t>Площадь </a:t>
            </a:r>
            <a:r>
              <a:rPr lang="ru-RU" dirty="0" smtClean="0"/>
              <a:t>помещений аптечной </a:t>
            </a:r>
            <a:r>
              <a:rPr lang="ru-RU" dirty="0" smtClean="0"/>
              <a:t>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194" y="1851074"/>
            <a:ext cx="6443642" cy="5006926"/>
          </a:xfrm>
        </p:spPr>
        <p:txBody>
          <a:bodyPr>
            <a:normAutofit/>
          </a:bodyPr>
          <a:lstStyle/>
          <a:p>
            <a:r>
              <a:rPr lang="ru-RU" b="1" dirty="0" smtClean="0"/>
              <a:t>а</a:t>
            </a:r>
            <a:r>
              <a:rPr lang="ru-RU" b="1" dirty="0" smtClean="0"/>
              <a:t>) </a:t>
            </a:r>
            <a:r>
              <a:rPr lang="ru-RU" dirty="0" smtClean="0"/>
              <a:t>торговли товарами аптечного ассортимента с обеспечением мест хранения, не допускающим свободного доступа покупателей к товарам, отпускаемым, в том числе по рецепту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б) </a:t>
            </a:r>
            <a:r>
              <a:rPr lang="ru-RU" dirty="0" smtClean="0"/>
              <a:t>приемки товаров аптечного ассортимента, зона карантинного хранения, в том числе отдельно для лекарственных препаратов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в) </a:t>
            </a:r>
            <a:r>
              <a:rPr lang="ru-RU" dirty="0" smtClean="0"/>
              <a:t>раздельного хранения одежды работников. </a:t>
            </a:r>
            <a:endParaRPr lang="ru-RU" dirty="0" smtClean="0"/>
          </a:p>
        </p:txBody>
      </p:sp>
      <p:pic>
        <p:nvPicPr>
          <p:cNvPr id="5" name="Рисунок 4" descr="прие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1236" y="1870363"/>
            <a:ext cx="4558145" cy="455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61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652</TotalTime>
  <Words>974</Words>
  <Application>Microsoft Office PowerPoint</Application>
  <PresentationFormat>Произвольный</PresentationFormat>
  <Paragraphs>74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Федеральное государственное бюджетное образовательное учреждение  высшего образования «Красноярский государственный медицинский университет» имени профессора В.Ф. Войно-Ясенецкого Министерства здравоохранения  РоссийскойФередации Фармацевтический колледж</vt:lpstr>
      <vt:lpstr>План лекции</vt:lpstr>
      <vt:lpstr>Виды и функции аптечных организаций</vt:lpstr>
      <vt:lpstr>Задачи и функции аптечных организаций</vt:lpstr>
      <vt:lpstr>Слайд 5</vt:lpstr>
      <vt:lpstr>Аптечный пункт реализует населению рецептурные и безрецептурные лекарственные препараты (кроме наркотических средств, психотропных, сильнодействующих и ядовитых веществ).   Аптечный киоск в основном выполняет сбытовую функцию и может реализовать населению только безрецептурные лекарственные препараты, не выполняет производственную функцию. Перечень товаров, разрешенных к реализации через аптечные организации, установлен ФЗ «Об обращении ЛС» (Ст.55 п.7)</vt:lpstr>
      <vt:lpstr>Требования, предъявляемые к помещениям и оборудованию</vt:lpstr>
      <vt:lpstr>Аптечная организация должна иметь вывеску с указанием:</vt:lpstr>
      <vt:lpstr> Площадь помещений аптечной организации</vt:lpstr>
      <vt:lpstr>Минимальный перечень зонирования помещения аптечной организации </vt:lpstr>
      <vt:lpstr>В аптечной организации в удобных для ознакомления местах торгового зала должны быть размещены:</vt:lpstr>
      <vt:lpstr>Помещения для хранения ЛС</vt:lpstr>
      <vt:lpstr>Набор помещений производственной аптеки с правом изготовления асептических ЛП </vt:lpstr>
      <vt:lpstr>Минимальный перечень рабочих мест производственной аптеки</vt:lpstr>
      <vt:lpstr>Контрольные вопросы для закрепления: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Иммунопрофилактика и иммунотерапия инфекционных заболований</dc:title>
  <dc:creator>Феткулина Валентина Борисовна</dc:creator>
  <cp:lastModifiedBy>Дом</cp:lastModifiedBy>
  <cp:revision>103</cp:revision>
  <dcterms:created xsi:type="dcterms:W3CDTF">2020-09-04T04:53:43Z</dcterms:created>
  <dcterms:modified xsi:type="dcterms:W3CDTF">2020-09-09T05:06:51Z</dcterms:modified>
</cp:coreProperties>
</file>