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78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84" y="732"/>
      </p:cViewPr>
      <p:guideLst>
        <p:guide orient="horz" pos="2160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511F-8956-4BAF-9588-03DC7ABEBEAA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62F0-58DB-4F60-84A5-7C20FE3E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90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511F-8956-4BAF-9588-03DC7ABEBEAA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62F0-58DB-4F60-84A5-7C20FE3E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29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511F-8956-4BAF-9588-03DC7ABEBEAA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62F0-58DB-4F60-84A5-7C20FE3E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49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511F-8956-4BAF-9588-03DC7ABEBEAA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62F0-58DB-4F60-84A5-7C20FE3E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63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511F-8956-4BAF-9588-03DC7ABEBEAA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62F0-58DB-4F60-84A5-7C20FE3E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69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511F-8956-4BAF-9588-03DC7ABEBEAA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62F0-58DB-4F60-84A5-7C20FE3E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64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511F-8956-4BAF-9588-03DC7ABEBEAA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62F0-58DB-4F60-84A5-7C20FE3E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30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511F-8956-4BAF-9588-03DC7ABEBEAA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62F0-58DB-4F60-84A5-7C20FE3E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890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511F-8956-4BAF-9588-03DC7ABEBEAA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62F0-58DB-4F60-84A5-7C20FE3E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11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511F-8956-4BAF-9588-03DC7ABEBEAA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62F0-58DB-4F60-84A5-7C20FE3E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40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511F-8956-4BAF-9588-03DC7ABEBEAA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62F0-58DB-4F60-84A5-7C20FE3E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7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7511F-8956-4BAF-9588-03DC7ABEBEAA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162F0-58DB-4F60-84A5-7C20FE3E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12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Скрининг наследственных синдромов. Стигмы </a:t>
            </a:r>
            <a:r>
              <a:rPr lang="ru-RU" dirty="0" err="1" smtClean="0"/>
              <a:t>дизэмбриогенеза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5668" y="5808371"/>
            <a:ext cx="9144000" cy="79205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д.м.н. Моргун Андрей Васильевич</a:t>
            </a:r>
          </a:p>
          <a:p>
            <a:r>
              <a:rPr lang="ru-RU" dirty="0" err="1" smtClean="0"/>
              <a:t>КрасГМУ</a:t>
            </a:r>
            <a:r>
              <a:rPr lang="ru-RU" dirty="0" smtClean="0"/>
              <a:t>, 2022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491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Записываются  следующие сведения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578" y="1825624"/>
            <a:ext cx="6065950" cy="503237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наименование </a:t>
            </a:r>
            <a:r>
              <a:rPr lang="ru-RU" dirty="0"/>
              <a:t>учреждения </a:t>
            </a:r>
            <a:r>
              <a:rPr lang="ru-RU" dirty="0" smtClean="0"/>
              <a:t>здравоохранения</a:t>
            </a:r>
            <a:endParaRPr lang="ru-RU" dirty="0"/>
          </a:p>
          <a:p>
            <a:r>
              <a:rPr lang="ru-RU" dirty="0" smtClean="0"/>
              <a:t>ФИО </a:t>
            </a:r>
            <a:r>
              <a:rPr lang="ru-RU" dirty="0"/>
              <a:t>матери ребенка;</a:t>
            </a:r>
          </a:p>
          <a:p>
            <a:r>
              <a:rPr lang="ru-RU" dirty="0"/>
              <a:t>место жительства матери ребенка;</a:t>
            </a:r>
          </a:p>
          <a:p>
            <a:r>
              <a:rPr lang="ru-RU" dirty="0"/>
              <a:t>порядковый номер </a:t>
            </a:r>
            <a:r>
              <a:rPr lang="ru-RU" dirty="0" smtClean="0"/>
              <a:t>тест-бланка</a:t>
            </a:r>
            <a:endParaRPr lang="ru-RU" dirty="0"/>
          </a:p>
          <a:p>
            <a:r>
              <a:rPr lang="ru-RU" dirty="0"/>
              <a:t>дата родов;</a:t>
            </a:r>
          </a:p>
          <a:p>
            <a:r>
              <a:rPr lang="ru-RU" dirty="0"/>
              <a:t>номер истории родов;</a:t>
            </a:r>
          </a:p>
          <a:p>
            <a:r>
              <a:rPr lang="ru-RU" dirty="0"/>
              <a:t>дата взятия образца крови ребенка;</a:t>
            </a:r>
          </a:p>
          <a:p>
            <a:r>
              <a:rPr lang="ru-RU" dirty="0"/>
              <a:t>состояние </a:t>
            </a:r>
            <a:r>
              <a:rPr lang="ru-RU" dirty="0" smtClean="0"/>
              <a:t>ребенка</a:t>
            </a:r>
            <a:endParaRPr lang="ru-RU" dirty="0"/>
          </a:p>
          <a:p>
            <a:r>
              <a:rPr lang="ru-RU" dirty="0" smtClean="0"/>
              <a:t>срок </a:t>
            </a:r>
            <a:r>
              <a:rPr lang="ru-RU" dirty="0" err="1"/>
              <a:t>гестации</a:t>
            </a:r>
            <a:r>
              <a:rPr lang="ru-RU" dirty="0"/>
              <a:t>;</a:t>
            </a:r>
          </a:p>
          <a:p>
            <a:r>
              <a:rPr lang="ru-RU" dirty="0"/>
              <a:t>вес ребенка;</a:t>
            </a:r>
          </a:p>
          <a:p>
            <a:r>
              <a:rPr lang="ru-RU" dirty="0" smtClean="0"/>
              <a:t>ФИО работника</a:t>
            </a:r>
            <a:r>
              <a:rPr lang="ru-RU" dirty="0"/>
              <a:t>, осуществившего забор крови.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631" y="774600"/>
            <a:ext cx="3659938" cy="588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30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941" y="888642"/>
            <a:ext cx="5048518" cy="596935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Тест-бланки упаковываются, не соприкасаясь пятнами крови, герметично, в чистый конверт и в специальной упаковке с соблюдением температурного режима (+2 – +8 град. C) доставляются для проведения исследований в Центр генетики  не реже 1 раза в 3 дня.</a:t>
            </a:r>
          </a:p>
          <a:p>
            <a:pPr lvl="0"/>
            <a:r>
              <a:rPr lang="ru-RU" dirty="0"/>
              <a:t>Неонатальный скрининг проводится Центром генетики путем исследования образца крови в течение 10 рабочих дней со дня забора образца крови.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82614" y="888642"/>
            <a:ext cx="6207617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положительном результате Центр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генетики в течение 24 часов направляет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запрос в поликлинику 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представлении образца крови на подтверждающую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диагностику.</a:t>
            </a:r>
            <a:endParaRPr lang="ru-RU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Поликлиника в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течение 48 часов с момента получения запроса из Центра генетики осуществляет повторный забор образца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крови у новорожденного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направляет его в Центр генетики.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745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 вам попал новорожденный ребенок. В документах отсутствуют сведения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прохождении скрининга.</a:t>
            </a:r>
            <a:r>
              <a:rPr lang="ru-RU" dirty="0" smtClean="0"/>
              <a:t> </a:t>
            </a:r>
          </a:p>
          <a:p>
            <a:pPr marL="514350" indent="-514350">
              <a:buAutoNum type="arabicPeriod"/>
            </a:pPr>
            <a:r>
              <a:rPr lang="ru-RU" dirty="0" smtClean="0"/>
              <a:t>Что делать?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Когда делать?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226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 вам попал новорожденный ребенок. В документах отсутствуют сведения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прохождении скрининга.</a:t>
            </a:r>
            <a:r>
              <a:rPr lang="ru-RU" dirty="0" smtClean="0"/>
              <a:t> </a:t>
            </a:r>
          </a:p>
          <a:p>
            <a:pPr marL="514350" indent="-514350">
              <a:buAutoNum type="arabicPeriod"/>
            </a:pPr>
            <a:r>
              <a:rPr lang="ru-RU" dirty="0" smtClean="0"/>
              <a:t>Что делать?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Когда делать?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0" indent="0"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Ответ: провести скрининг до 1 месяца включительно. </a:t>
            </a:r>
            <a:endParaRPr lang="ru-RU" sz="4800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124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Фенилкетонурия</a:t>
            </a:r>
            <a:r>
              <a:rPr lang="ru-RU" dirty="0" smtClean="0"/>
              <a:t> (ФКУ)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699" y="1534259"/>
            <a:ext cx="6027312" cy="4819875"/>
          </a:xfrm>
          <a:solidFill>
            <a:srgbClr val="FFC000"/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Заболевание обусловлено отсутствием или сниженной активностью фермента, который в норме расщепляет аминокислоту </a:t>
            </a:r>
            <a:r>
              <a:rPr lang="ru-RU" dirty="0" err="1" smtClean="0"/>
              <a:t>фенилаланин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Аутосомно-рецессивное.</a:t>
            </a:r>
          </a:p>
          <a:p>
            <a:pPr algn="just"/>
            <a:r>
              <a:rPr lang="ru-RU" dirty="0" smtClean="0"/>
              <a:t>Эта аминокислота содержится в подавляющем большинстве видов белковой пищи. </a:t>
            </a:r>
          </a:p>
          <a:p>
            <a:pPr algn="just"/>
            <a:r>
              <a:rPr lang="ru-RU" dirty="0" smtClean="0"/>
              <a:t>Без лечения </a:t>
            </a:r>
            <a:r>
              <a:rPr lang="ru-RU" dirty="0" err="1" smtClean="0"/>
              <a:t>фенилаланин</a:t>
            </a:r>
            <a:r>
              <a:rPr lang="ru-RU" dirty="0" smtClean="0"/>
              <a:t> накапливается в крови и приводит к повреждению мозга, судорогам, умственной отсталости.</a:t>
            </a:r>
          </a:p>
          <a:p>
            <a:pPr algn="just"/>
            <a:r>
              <a:rPr lang="ru-RU" dirty="0" smtClean="0"/>
              <a:t>Такие симптомы могут быть предупреждены благодаря раннему назначению специального диетического лечения.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43989" y="1796689"/>
            <a:ext cx="4748011" cy="42950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0" i="0" dirty="0" smtClean="0">
                <a:solidFill>
                  <a:srgbClr val="333333"/>
                </a:solidFill>
                <a:effectLst/>
                <a:latin typeface="Fira Sans"/>
              </a:rPr>
              <a:t>Распространенность ФКУ</a:t>
            </a:r>
          </a:p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Fira Sans"/>
              </a:rPr>
              <a:t>в Турции 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Fira Sans"/>
              </a:rPr>
              <a:t> - 1:4372, </a:t>
            </a:r>
          </a:p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Fira Sans"/>
              </a:rPr>
              <a:t>в Ирландии – 1:4500, </a:t>
            </a:r>
          </a:p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Fira Sans"/>
              </a:rPr>
              <a:t>в странах бывшей Югославии – 1:7300, </a:t>
            </a:r>
          </a:p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Fira Sans"/>
              </a:rPr>
              <a:t>в Италии – 1:12 280,</a:t>
            </a:r>
          </a:p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Fira Sans"/>
              </a:rPr>
              <a:t>в Греции – 1:18 640, </a:t>
            </a:r>
          </a:p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Fira Sans"/>
              </a:rPr>
              <a:t>в Японии – 1:80 500, </a:t>
            </a:r>
          </a:p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Fira Sans"/>
              </a:rPr>
              <a:t>в Финляндии – 1:71 000, </a:t>
            </a:r>
          </a:p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Fira Sans"/>
              </a:rPr>
              <a:t>в Швеции – 1:43 230,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84959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Галактоземия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820" y="1825624"/>
            <a:ext cx="5827668" cy="4665327"/>
          </a:xfrm>
          <a:solidFill>
            <a:srgbClr val="FFC000"/>
          </a:solidFill>
        </p:spPr>
        <p:txBody>
          <a:bodyPr>
            <a:normAutofit fontScale="92500"/>
          </a:bodyPr>
          <a:lstStyle/>
          <a:p>
            <a:r>
              <a:rPr lang="ru-RU" dirty="0" smtClean="0"/>
              <a:t>Нарушено превращение галактозы, присутствующей в молоке, в глюкозу.</a:t>
            </a:r>
          </a:p>
          <a:p>
            <a:r>
              <a:rPr lang="ru-RU" dirty="0" smtClean="0"/>
              <a:t>Аутосомно-рецессивное заболевание.</a:t>
            </a:r>
          </a:p>
          <a:p>
            <a:r>
              <a:rPr lang="ru-RU" dirty="0" smtClean="0"/>
              <a:t>Есть несколько типов (3).</a:t>
            </a:r>
          </a:p>
          <a:p>
            <a:r>
              <a:rPr lang="ru-RU" dirty="0" smtClean="0"/>
              <a:t>Может быть причиной смерти младенца или слепоты, поражения печени и умственной отсталости в будущем.</a:t>
            </a:r>
          </a:p>
          <a:p>
            <a:r>
              <a:rPr lang="ru-RU" dirty="0" smtClean="0"/>
              <a:t>Лечение: полное исключение молока и всех других молочных продуктов из диеты ребенка.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29081" y="36512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Частота в России составляет 1: 20 000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29081" y="1781970"/>
            <a:ext cx="6096000" cy="47089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ru-RU" sz="2000" dirty="0" smtClean="0"/>
              <a:t>Основной метод лечения – диетотерапия пожизненная. </a:t>
            </a:r>
          </a:p>
          <a:p>
            <a:r>
              <a:rPr lang="ru-RU" sz="2000" dirty="0" smtClean="0"/>
              <a:t>Молоко и все, что его содержит (хлеб, выпечка, сосиски, колбасы, карамель, сладости, маргарины и т.п.).</a:t>
            </a:r>
          </a:p>
          <a:p>
            <a:r>
              <a:rPr lang="ru-RU" sz="2000" dirty="0" smtClean="0"/>
              <a:t>- бобовые (горох, бобы, фасоль, чечевица, </a:t>
            </a:r>
            <a:r>
              <a:rPr lang="ru-RU" sz="2000" dirty="0" err="1" smtClean="0"/>
              <a:t>маш</a:t>
            </a:r>
            <a:r>
              <a:rPr lang="ru-RU" sz="2000" dirty="0" smtClean="0"/>
              <a:t>, нут) - соя (но не </a:t>
            </a:r>
            <a:r>
              <a:rPr lang="ru-RU" sz="2000" dirty="0" err="1" smtClean="0"/>
              <a:t>изолят</a:t>
            </a:r>
            <a:r>
              <a:rPr lang="ru-RU" sz="2000" dirty="0" smtClean="0"/>
              <a:t> соевого белка);</a:t>
            </a:r>
          </a:p>
          <a:p>
            <a:r>
              <a:rPr lang="ru-RU" sz="2000" dirty="0" smtClean="0"/>
              <a:t>- шпинат;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какао, шоколад;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Орехи;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печень, 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почки, 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мозги и другие субпродукты; -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печеночный паштет,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яйца.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14163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Муковисцидоз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52" y="1690688"/>
            <a:ext cx="5203065" cy="487138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Заболевание, при котором патология проявляется в разных органах из-за того, что слизь и секрет, вырабатываемые клетками легких, поджелудочной железы и других органов, становятся густыми и вязкими, что может привести к тяжелым нарушениям функции легких, проблемам с пищеварением и нарушениям роста. </a:t>
            </a:r>
          </a:p>
          <a:p>
            <a:pPr algn="just"/>
            <a:r>
              <a:rPr lang="ru-RU" dirty="0"/>
              <a:t>В</a:t>
            </a:r>
            <a:r>
              <a:rPr lang="ru-RU" dirty="0" smtClean="0"/>
              <a:t>ыделено 1939 мутаций гена</a:t>
            </a:r>
          </a:p>
          <a:p>
            <a:pPr algn="just"/>
            <a:r>
              <a:rPr lang="ru-RU" dirty="0" smtClean="0"/>
              <a:t>Раннее обнаружение заболевания и его раннее лечение может помочь уменьшить эти проявления.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69228" y="1690688"/>
            <a:ext cx="6632620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200" dirty="0" smtClean="0"/>
              <a:t>Частота от 1:600 до 1:17000 новорожденных. </a:t>
            </a:r>
          </a:p>
          <a:p>
            <a:r>
              <a:rPr lang="ru-RU" sz="2200" dirty="0" smtClean="0"/>
              <a:t>В РФ 1:12000 новорожденных. </a:t>
            </a:r>
          </a:p>
          <a:p>
            <a:r>
              <a:rPr lang="ru-RU" sz="2200" dirty="0" smtClean="0"/>
              <a:t>Средняя продолжительность жизни больного – 35 лет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167765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Адрено</a:t>
            </a:r>
            <a:r>
              <a:rPr lang="ru-RU" dirty="0" smtClean="0"/>
              <a:t>-генитальный синдром</a:t>
            </a:r>
            <a:br>
              <a:rPr lang="ru-RU" dirty="0" smtClean="0"/>
            </a:br>
            <a:r>
              <a:rPr lang="ru-RU" dirty="0" smtClean="0"/>
              <a:t>Врожденная гиперплазия надпочечников</a:t>
            </a:r>
            <a:br>
              <a:rPr lang="ru-RU" dirty="0" smtClean="0"/>
            </a:br>
            <a:r>
              <a:rPr lang="ru-RU" dirty="0"/>
              <a:t>Врожденная дисфункция коры надпочечников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14" y="1825624"/>
            <a:ext cx="11057586" cy="484563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Это группа патологических состояний , обусловленных недостаточностью гормонов, вырабатываемых корой надпочечников, что приводит к нарушению развития половых органов и в тяжелых случаях может обусловить потерю соли почками и явиться причиной смерти. </a:t>
            </a:r>
          </a:p>
          <a:p>
            <a:pPr marL="0" indent="0" algn="just">
              <a:buNone/>
            </a:pPr>
            <a:r>
              <a:rPr lang="ru-RU" dirty="0" smtClean="0"/>
              <a:t>Аутосомно-рецессивное заболевание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Прием недостающих гормонов в течение жизни останавливает развитие болезни.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425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Врожденный гипотиреоз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Заболевание связано с недостаточностью гормонов щитовидной железы, которая приводит к отставанию в росте, нарушению развития мозга и другим клиническим проявлениям. </a:t>
            </a:r>
          </a:p>
          <a:p>
            <a:r>
              <a:rPr lang="ru-RU" dirty="0" smtClean="0"/>
              <a:t>Если врожденный гипотиреоз обнаружен во время скрининга новорожденных, то назначенный врачом прием гормонов щитовидной железы позволяет полностью предотвратить развитие заболевания.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522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наследственных нарушений метаболизма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Заболевания, связанные с нарушением метаболизма, являются наследственными - передаются от родителей. </a:t>
            </a:r>
          </a:p>
          <a:p>
            <a:r>
              <a:rPr lang="ru-RU" dirty="0" smtClean="0"/>
              <a:t>Отец и мать при этом могут быть здоровыми, но являются носителями дефектных генов. </a:t>
            </a:r>
          </a:p>
          <a:p>
            <a:r>
              <a:rPr lang="ru-RU" dirty="0" smtClean="0"/>
              <a:t>Часто рождение больного ребёнка является первым случаем наследственного заболевания в семье. </a:t>
            </a:r>
          </a:p>
          <a:p>
            <a:r>
              <a:rPr lang="ru-RU" dirty="0" smtClean="0"/>
              <a:t>На момент рождения такой ребёнок выглядит абсолютно здоровым.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670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820" y="365125"/>
            <a:ext cx="11121980" cy="1325563"/>
          </a:xfrm>
        </p:spPr>
        <p:txBody>
          <a:bodyPr/>
          <a:lstStyle/>
          <a:p>
            <a:r>
              <a:rPr lang="ru-RU" dirty="0" smtClean="0"/>
              <a:t>СКРИНИНГ( от англ. </a:t>
            </a:r>
            <a:r>
              <a:rPr lang="ru-RU" dirty="0" err="1" smtClean="0"/>
              <a:t>Screening</a:t>
            </a:r>
            <a:r>
              <a:rPr lang="ru-RU" dirty="0" smtClean="0"/>
              <a:t> – просеивание)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667" y="1825625"/>
            <a:ext cx="11912957" cy="4794116"/>
          </a:xfrm>
        </p:spPr>
        <p:txBody>
          <a:bodyPr/>
          <a:lstStyle/>
          <a:p>
            <a:pPr algn="just"/>
            <a:r>
              <a:rPr lang="ru-RU" dirty="0" smtClean="0"/>
              <a:t>массовое обследование пациентов для выявления различных заболеваний, ранняя диагностика которых позволяет предотвратить развитие тяжёлых осложнений и инвалидности.</a:t>
            </a:r>
          </a:p>
          <a:p>
            <a:endParaRPr lang="ru-RU" dirty="0"/>
          </a:p>
          <a:p>
            <a:r>
              <a:rPr lang="ru-RU" dirty="0" smtClean="0"/>
              <a:t>Суть метода – быстро, массово, дешево. Но…не всегда надежно.</a:t>
            </a:r>
          </a:p>
          <a:p>
            <a:pPr algn="just"/>
            <a:r>
              <a:rPr lang="ru-RU" dirty="0" smtClean="0"/>
              <a:t>Результаты скрининга подтверждаются последующей диагностикой.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Сам термин «скрининг» был введен в 1968 году (так говорят, а вы стали чуть умнее).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616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наследственных нарушений метаболизма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Эффективность лечения заболевания зависит от того насколько своевременно проведено обследование, точно установлен диагноз и оперативно начато лечение или диетотерапия. </a:t>
            </a:r>
          </a:p>
          <a:p>
            <a:r>
              <a:rPr lang="ru-RU" dirty="0" smtClean="0"/>
              <a:t>Лечение длительное, в течении многих лет, при этом возникают проблемы и трудности, связанные с отказом ребёнка от приёма лекарств или диетического питания. </a:t>
            </a:r>
          </a:p>
          <a:p>
            <a:r>
              <a:rPr lang="ru-RU" dirty="0" smtClean="0"/>
              <a:t>Родителей </a:t>
            </a:r>
            <a:r>
              <a:rPr lang="ru-RU" dirty="0" err="1" smtClean="0"/>
              <a:t>надоубедить</a:t>
            </a:r>
            <a:r>
              <a:rPr lang="ru-RU" dirty="0" smtClean="0"/>
              <a:t>, что это является единственной возможностью вырастить ребёнка здоровым.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917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Стигмы </a:t>
            </a:r>
            <a:r>
              <a:rPr lang="ru-RU" dirty="0" err="1" smtClean="0"/>
              <a:t>дизэмбриогенез</a:t>
            </a:r>
            <a:r>
              <a:rPr lang="ru-RU" dirty="0" err="1"/>
              <a:t>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456" y="1825625"/>
            <a:ext cx="5602310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малые врожденные дефекты, которые в отдельности не оказывают существенного влияния на функционирование организма, но в совокупности могут служить маркерами различных наследственных патологий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Аномалии черепа, лицевых костей, челюстей, </a:t>
            </a:r>
          </a:p>
          <a:p>
            <a:pPr marL="0" indent="0" algn="just">
              <a:buNone/>
            </a:pPr>
            <a:r>
              <a:rPr lang="ru-RU" dirty="0" smtClean="0"/>
              <a:t>Ушных раковин, </a:t>
            </a:r>
          </a:p>
          <a:p>
            <a:pPr marL="0" indent="0" algn="just">
              <a:buNone/>
            </a:pPr>
            <a:r>
              <a:rPr lang="ru-RU" dirty="0" smtClean="0"/>
              <a:t>Лица, </a:t>
            </a:r>
          </a:p>
          <a:p>
            <a:pPr marL="0" indent="0" algn="just">
              <a:buNone/>
            </a:pPr>
            <a:r>
              <a:rPr lang="ru-RU" dirty="0" smtClean="0"/>
              <a:t>Полости рта, </a:t>
            </a:r>
          </a:p>
          <a:p>
            <a:pPr marL="0" indent="0" algn="just">
              <a:buNone/>
            </a:pPr>
            <a:r>
              <a:rPr lang="ru-RU" dirty="0" smtClean="0"/>
              <a:t>Скелета, </a:t>
            </a:r>
          </a:p>
          <a:p>
            <a:pPr marL="0" indent="0" algn="just">
              <a:buNone/>
            </a:pPr>
            <a:r>
              <a:rPr lang="ru-RU" dirty="0" smtClean="0"/>
              <a:t>Кожи.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1690688"/>
            <a:ext cx="6096000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ru-RU" dirty="0" smtClean="0"/>
              <a:t>Обнаруживаются при </a:t>
            </a:r>
            <a:r>
              <a:rPr lang="ru-RU" dirty="0" err="1" smtClean="0"/>
              <a:t>физикальном</a:t>
            </a:r>
            <a:r>
              <a:rPr lang="ru-RU" dirty="0" smtClean="0"/>
              <a:t> осмотре. Дополнительные обследования (рентген, томография, УЗИ, генетические исследования) зависят от выявленных дефектов. </a:t>
            </a:r>
          </a:p>
          <a:p>
            <a:pPr algn="just"/>
            <a:r>
              <a:rPr lang="ru-RU" dirty="0" smtClean="0"/>
              <a:t>Коррекции требуют только те стигмы </a:t>
            </a:r>
            <a:r>
              <a:rPr lang="ru-RU" dirty="0" err="1" smtClean="0"/>
              <a:t>дизэмбриогенеза</a:t>
            </a:r>
            <a:r>
              <a:rPr lang="ru-RU" dirty="0" smtClean="0"/>
              <a:t>, которые отрицательно влияют на функцию органов или являются значимым косметическим дефектом.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14056" y="4358253"/>
            <a:ext cx="5859887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встречаются примерно у 15-20% здоровых новорожденных и не влияют на последующее развитие ребенка.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96000" y="571529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0" i="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Присутствие 5-7 и более стигм </a:t>
            </a:r>
            <a:r>
              <a:rPr lang="ru-RU" b="0" i="0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дизэмбриогенеза</a:t>
            </a:r>
            <a:r>
              <a:rPr lang="ru-RU" b="0" i="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у одного ребенка, как правило, указывает на наличие определенного </a:t>
            </a:r>
            <a:r>
              <a:rPr lang="ru-RU" b="0" i="0" u="none" strike="noStrike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генетического синдрома</a:t>
            </a:r>
            <a:r>
              <a:rPr lang="ru-RU" b="0" i="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2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Стигмы </a:t>
            </a:r>
            <a:r>
              <a:rPr lang="ru-RU" dirty="0" err="1" smtClean="0"/>
              <a:t>дизэмбриогенез</a:t>
            </a:r>
            <a:r>
              <a:rPr lang="ru-RU" dirty="0" err="1"/>
              <a:t>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456" y="1825625"/>
            <a:ext cx="5602310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малые врожденные дефекты, которые в отдельности не оказывают существенного влияния на функционирование организма, но в совокупности могут служить маркерами различных наследственных патологий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Аномалии черепа, лицевых костей, челюстей, </a:t>
            </a:r>
          </a:p>
          <a:p>
            <a:pPr marL="0" indent="0" algn="just">
              <a:buNone/>
            </a:pPr>
            <a:r>
              <a:rPr lang="ru-RU" dirty="0" smtClean="0"/>
              <a:t>Ушных раковин, </a:t>
            </a:r>
          </a:p>
          <a:p>
            <a:pPr marL="0" indent="0" algn="just">
              <a:buNone/>
            </a:pPr>
            <a:r>
              <a:rPr lang="ru-RU" dirty="0" smtClean="0"/>
              <a:t>Лица, </a:t>
            </a:r>
          </a:p>
          <a:p>
            <a:pPr marL="0" indent="0" algn="just">
              <a:buNone/>
            </a:pPr>
            <a:r>
              <a:rPr lang="ru-RU" dirty="0" smtClean="0"/>
              <a:t>Полости рта, </a:t>
            </a:r>
          </a:p>
          <a:p>
            <a:pPr marL="0" indent="0" algn="just">
              <a:buNone/>
            </a:pPr>
            <a:r>
              <a:rPr lang="ru-RU" dirty="0" smtClean="0"/>
              <a:t>Скелета, </a:t>
            </a:r>
          </a:p>
          <a:p>
            <a:pPr marL="0" indent="0" algn="just">
              <a:buNone/>
            </a:pPr>
            <a:r>
              <a:rPr lang="ru-RU" dirty="0" smtClean="0"/>
              <a:t>Кожи.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1690688"/>
            <a:ext cx="6096000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ru-RU" dirty="0" smtClean="0"/>
              <a:t>Обнаруживаются при </a:t>
            </a:r>
            <a:r>
              <a:rPr lang="ru-RU" dirty="0" err="1" smtClean="0"/>
              <a:t>физикальном</a:t>
            </a:r>
            <a:r>
              <a:rPr lang="ru-RU" dirty="0" smtClean="0"/>
              <a:t> осмотре. Дополнительные обследования (рентген, томография, УЗИ, генетические исследования) зависят от выявленных дефектов. </a:t>
            </a:r>
          </a:p>
          <a:p>
            <a:pPr algn="just"/>
            <a:r>
              <a:rPr lang="ru-RU" dirty="0" smtClean="0"/>
              <a:t>Коррекции требуют только те стигмы </a:t>
            </a:r>
            <a:r>
              <a:rPr lang="ru-RU" dirty="0" err="1" smtClean="0"/>
              <a:t>дизэмбриогенеза</a:t>
            </a:r>
            <a:r>
              <a:rPr lang="ru-RU" dirty="0" smtClean="0"/>
              <a:t>, которые отрицательно влияют на функцию органов или являются значимым косметическим дефектом.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085018"/>
            <a:ext cx="5945528" cy="209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62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825625"/>
            <a:ext cx="12041746" cy="4935784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b="1" dirty="0"/>
              <a:t>Череп</a:t>
            </a:r>
            <a:r>
              <a:rPr lang="ru-RU" dirty="0"/>
              <a:t>: макроцефалия, микроцефалия, долихоцефалия, брахицефалия, плоский затылок.</a:t>
            </a:r>
          </a:p>
          <a:p>
            <a:pPr fontAlgn="base"/>
            <a:r>
              <a:rPr lang="ru-RU" b="1" dirty="0"/>
              <a:t>Лицевой скелет</a:t>
            </a:r>
            <a:r>
              <a:rPr lang="ru-RU" dirty="0"/>
              <a:t>: узкий лоб, выраженные надбровные дуги, скошенный подбородок, плоское лицо.</a:t>
            </a:r>
          </a:p>
          <a:p>
            <a:pPr fontAlgn="base"/>
            <a:r>
              <a:rPr lang="ru-RU" b="1" dirty="0"/>
              <a:t>Глаза</a:t>
            </a:r>
            <a:r>
              <a:rPr lang="ru-RU" dirty="0"/>
              <a:t>: монголоидный или </a:t>
            </a:r>
            <a:r>
              <a:rPr lang="ru-RU" dirty="0" err="1"/>
              <a:t>антимонголоидный</a:t>
            </a:r>
            <a:r>
              <a:rPr lang="ru-RU" dirty="0"/>
              <a:t> разрез глаз, </a:t>
            </a:r>
            <a:r>
              <a:rPr lang="ru-RU" dirty="0" err="1"/>
              <a:t>эпикант</a:t>
            </a:r>
            <a:r>
              <a:rPr lang="ru-RU" dirty="0"/>
              <a:t>, колобома или </a:t>
            </a:r>
            <a:r>
              <a:rPr lang="ru-RU" dirty="0" err="1"/>
              <a:t>гетерохромия</a:t>
            </a:r>
            <a:r>
              <a:rPr lang="ru-RU" dirty="0"/>
              <a:t> радужки, голубые склеры, </a:t>
            </a:r>
            <a:r>
              <a:rPr lang="ru-RU" dirty="0" err="1"/>
              <a:t>гипо</a:t>
            </a:r>
            <a:r>
              <a:rPr lang="ru-RU" dirty="0"/>
              <a:t>- или гипертелоризм.</a:t>
            </a:r>
          </a:p>
          <a:p>
            <a:pPr fontAlgn="base"/>
            <a:r>
              <a:rPr lang="ru-RU" b="1" dirty="0"/>
              <a:t>Нос</a:t>
            </a:r>
            <a:r>
              <a:rPr lang="ru-RU" dirty="0"/>
              <a:t>: седловидный, широкая переносица, гипоплазия крыльев носа.</a:t>
            </a:r>
          </a:p>
          <a:p>
            <a:pPr fontAlgn="base"/>
            <a:r>
              <a:rPr lang="ru-RU" b="1" dirty="0"/>
              <a:t>Уши</a:t>
            </a:r>
            <a:r>
              <a:rPr lang="ru-RU" dirty="0"/>
              <a:t>: деформация, гипоплазия, низкое расположение ушных раковин, лопоухость, приросшие мочки ушных раковин.</a:t>
            </a:r>
          </a:p>
          <a:p>
            <a:pPr fontAlgn="base"/>
            <a:r>
              <a:rPr lang="ru-RU" b="1" dirty="0"/>
              <a:t>Рот</a:t>
            </a:r>
            <a:r>
              <a:rPr lang="ru-RU" dirty="0"/>
              <a:t>: макро- и </a:t>
            </a:r>
            <a:r>
              <a:rPr lang="ru-RU" dirty="0" err="1"/>
              <a:t>микростомия</a:t>
            </a:r>
            <a:r>
              <a:rPr lang="ru-RU" dirty="0"/>
              <a:t>, отвислая нижняя губа, тонкие или толстые губы, микро- или макроглоссия.</a:t>
            </a:r>
          </a:p>
          <a:p>
            <a:pPr fontAlgn="base"/>
            <a:r>
              <a:rPr lang="ru-RU" b="1" dirty="0" err="1"/>
              <a:t>Зубо</a:t>
            </a:r>
            <a:r>
              <a:rPr lang="ru-RU" b="1" dirty="0"/>
              <a:t>-челюстная система</a:t>
            </a:r>
            <a:r>
              <a:rPr lang="ru-RU" dirty="0"/>
              <a:t>: диастема, микро- и </a:t>
            </a:r>
            <a:r>
              <a:rPr lang="ru-RU" dirty="0" err="1"/>
              <a:t>макродентия</a:t>
            </a:r>
            <a:r>
              <a:rPr lang="ru-RU" dirty="0"/>
              <a:t>, готическое небо, </a:t>
            </a:r>
            <a:r>
              <a:rPr lang="ru-RU" dirty="0" err="1"/>
              <a:t>микрогнатия</a:t>
            </a:r>
            <a:r>
              <a:rPr lang="ru-RU" dirty="0"/>
              <a:t>, </a:t>
            </a:r>
            <a:r>
              <a:rPr lang="ru-RU" dirty="0" err="1"/>
              <a:t>микрогения</a:t>
            </a:r>
            <a:r>
              <a:rPr lang="ru-RU" dirty="0"/>
              <a:t>, аномалии прикуса.</a:t>
            </a:r>
          </a:p>
          <a:p>
            <a:pPr fontAlgn="base"/>
            <a:r>
              <a:rPr lang="ru-RU" b="1" dirty="0"/>
              <a:t>Кожа и ее придатки</a:t>
            </a:r>
            <a:r>
              <a:rPr lang="ru-RU" dirty="0"/>
              <a:t>: очаги атрофии и </a:t>
            </a:r>
            <a:r>
              <a:rPr lang="ru-RU" dirty="0" err="1"/>
              <a:t>дисхромии</a:t>
            </a:r>
            <a:r>
              <a:rPr lang="ru-RU" dirty="0"/>
              <a:t>, </a:t>
            </a:r>
            <a:r>
              <a:rPr lang="ru-RU" dirty="0" err="1"/>
              <a:t>гипо</a:t>
            </a:r>
            <a:r>
              <a:rPr lang="ru-RU" dirty="0"/>
              <a:t>- или гиперэластичная кожа, опухолевидные образования (гемангиомы, </a:t>
            </a:r>
            <a:r>
              <a:rPr lang="ru-RU" dirty="0" err="1"/>
              <a:t>нейрофибромы</a:t>
            </a:r>
            <a:r>
              <a:rPr lang="ru-RU" dirty="0"/>
              <a:t>, </a:t>
            </a:r>
            <a:r>
              <a:rPr lang="ru-RU" dirty="0" err="1"/>
              <a:t>ксантомы</a:t>
            </a:r>
            <a:r>
              <a:rPr lang="ru-RU" dirty="0"/>
              <a:t>), низкая или высокая линия роста волос.</a:t>
            </a:r>
          </a:p>
          <a:p>
            <a:pPr fontAlgn="base"/>
            <a:r>
              <a:rPr lang="ru-RU" b="1" dirty="0"/>
              <a:t>Шея и туловище</a:t>
            </a:r>
            <a:r>
              <a:rPr lang="ru-RU" dirty="0"/>
              <a:t>: короткая, крыловидная шея, деформированная грудная клетка (</a:t>
            </a:r>
            <a:r>
              <a:rPr lang="ru-RU" dirty="0" err="1"/>
              <a:t>килевидная</a:t>
            </a:r>
            <a:r>
              <a:rPr lang="ru-RU" dirty="0"/>
              <a:t>, воронкообразная, бочкообразная), аномалии ребер, асимметрия и диспропорции тела, добавочные соски.</a:t>
            </a:r>
          </a:p>
          <a:p>
            <a:pPr fontAlgn="base"/>
            <a:r>
              <a:rPr lang="ru-RU" b="1" dirty="0"/>
              <a:t>Конечности</a:t>
            </a:r>
            <a:r>
              <a:rPr lang="ru-RU" dirty="0"/>
              <a:t>: арахнодактилия, синдактилия, </a:t>
            </a:r>
            <a:r>
              <a:rPr lang="ru-RU" dirty="0" err="1"/>
              <a:t>клинодактилия</a:t>
            </a:r>
            <a:r>
              <a:rPr lang="ru-RU" dirty="0"/>
              <a:t>, непропорционально короткие или длинные конечности.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69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668" y="1825624"/>
            <a:ext cx="11212132" cy="5032375"/>
          </a:xfrm>
        </p:spPr>
        <p:txBody>
          <a:bodyPr>
            <a:normAutofit/>
          </a:bodyPr>
          <a:lstStyle/>
          <a:p>
            <a:pPr algn="just" fontAlgn="base"/>
            <a:r>
              <a:rPr lang="ru-RU" dirty="0"/>
              <a:t>измерительные – аномалии, которые могут быть выражены в абсолютных или относительных величинах (укорочение или удлинение конечностей, увеличение или уменьшение частей тела);</a:t>
            </a:r>
          </a:p>
          <a:p>
            <a:pPr algn="just" fontAlgn="base"/>
            <a:r>
              <a:rPr lang="ru-RU" dirty="0"/>
              <a:t>описательные – аномалии, которые не поддаются измерению, но могут быть оценены качественно, сравнительно (воронкообразная грудь, треугольное лицо);</a:t>
            </a:r>
          </a:p>
          <a:p>
            <a:pPr algn="just" fontAlgn="base"/>
            <a:r>
              <a:rPr lang="ru-RU" dirty="0"/>
              <a:t>альтернативные – стигмы, не имеющие качественного и количественного выражения, оцениваются сугубо по наличию/отсутствию (гемангиомы, складки кожи, дефекты носа, ушей, пальцев и др.).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924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456" y="412124"/>
            <a:ext cx="5789032" cy="6310647"/>
          </a:xfrm>
        </p:spPr>
        <p:txBody>
          <a:bodyPr/>
          <a:lstStyle/>
          <a:p>
            <a:r>
              <a:rPr lang="ru-RU" dirty="0"/>
              <a:t>крыловидные складки на шее при </a:t>
            </a:r>
            <a:r>
              <a:rPr lang="ru-RU" dirty="0" smtClean="0"/>
              <a:t>синдроме </a:t>
            </a:r>
            <a:r>
              <a:rPr lang="ru-RU" dirty="0"/>
              <a:t>Шерешевского-Тернера, </a:t>
            </a:r>
            <a:endParaRPr lang="ru-RU" dirty="0" smtClean="0"/>
          </a:p>
          <a:p>
            <a:r>
              <a:rPr lang="ru-RU" dirty="0" smtClean="0"/>
              <a:t>односторонняя </a:t>
            </a:r>
            <a:r>
              <a:rPr lang="ru-RU" dirty="0"/>
              <a:t>аплазия соска грудной железы при синдроме </a:t>
            </a:r>
            <a:r>
              <a:rPr lang="ru-RU" dirty="0" err="1"/>
              <a:t>Поланда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вертикальные </a:t>
            </a:r>
            <a:r>
              <a:rPr lang="ru-RU" dirty="0"/>
              <a:t>складки на мочках ушей при синдроме Беквита–Видемана, </a:t>
            </a:r>
            <a:endParaRPr lang="ru-RU" dirty="0" smtClean="0"/>
          </a:p>
          <a:p>
            <a:r>
              <a:rPr lang="ru-RU" dirty="0" err="1" smtClean="0"/>
              <a:t>клинодактилия</a:t>
            </a:r>
            <a:r>
              <a:rPr lang="ru-RU" dirty="0" smtClean="0"/>
              <a:t> </a:t>
            </a:r>
            <a:r>
              <a:rPr lang="ru-RU" dirty="0"/>
              <a:t>мизинцев при синдроме Расселам–</a:t>
            </a:r>
            <a:r>
              <a:rPr lang="ru-RU" dirty="0" err="1"/>
              <a:t>Сильвера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488" y="0"/>
            <a:ext cx="1790700" cy="2552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504" y="304800"/>
            <a:ext cx="3482557" cy="28762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401" y="3429000"/>
            <a:ext cx="5058941" cy="32937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2544" y="3429000"/>
            <a:ext cx="2769456" cy="329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76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синдрома </a:t>
            </a:r>
            <a:r>
              <a:rPr lang="ru-RU" dirty="0"/>
              <a:t>Дауна </a:t>
            </a:r>
            <a:r>
              <a:rPr lang="ru-RU" dirty="0" smtClean="0"/>
              <a:t>(</a:t>
            </a:r>
            <a:r>
              <a:rPr lang="ru-RU" dirty="0" err="1" smtClean="0"/>
              <a:t>эпикант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ru-RU" dirty="0" smtClean="0"/>
              <a:t>азиатский разрез </a:t>
            </a:r>
            <a:r>
              <a:rPr lang="ru-RU" dirty="0"/>
              <a:t>глаз, </a:t>
            </a:r>
            <a:r>
              <a:rPr lang="ru-RU" dirty="0" smtClean="0"/>
              <a:t>поперечная ладонная складка, </a:t>
            </a:r>
            <a:r>
              <a:rPr lang="ru-RU" dirty="0" err="1"/>
              <a:t>клино</a:t>
            </a:r>
            <a:r>
              <a:rPr lang="ru-RU" dirty="0"/>
              <a:t>- и </a:t>
            </a:r>
            <a:r>
              <a:rPr lang="ru-RU" dirty="0" err="1" smtClean="0"/>
              <a:t>брахидактилия</a:t>
            </a:r>
            <a:r>
              <a:rPr lang="ru-RU" dirty="0" smtClean="0"/>
              <a:t>, </a:t>
            </a:r>
            <a:r>
              <a:rPr lang="ru-RU" dirty="0" err="1" smtClean="0"/>
              <a:t>сандалевидная</a:t>
            </a:r>
            <a:r>
              <a:rPr lang="ru-RU" dirty="0" smtClean="0"/>
              <a:t> щели).</a:t>
            </a:r>
            <a:r>
              <a:rPr lang="ru-RU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4" y="2824956"/>
            <a:ext cx="3259697" cy="39467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669" y="2824956"/>
            <a:ext cx="4192973" cy="27902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471" y="2824956"/>
            <a:ext cx="3763664" cy="210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29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36951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синдром </a:t>
            </a:r>
            <a:r>
              <a:rPr lang="ru-RU" dirty="0" err="1" smtClean="0"/>
              <a:t>Варденбург</a:t>
            </a:r>
            <a:r>
              <a:rPr lang="ru-RU" dirty="0" smtClean="0"/>
              <a:t> - </a:t>
            </a:r>
            <a:r>
              <a:rPr lang="ru-RU" dirty="0"/>
              <a:t>характерно наличие </a:t>
            </a:r>
            <a:r>
              <a:rPr lang="ru-RU" dirty="0" err="1"/>
              <a:t>телеканта</a:t>
            </a:r>
            <a:r>
              <a:rPr lang="ru-RU" dirty="0"/>
              <a:t>, </a:t>
            </a:r>
            <a:r>
              <a:rPr lang="ru-RU" dirty="0" err="1"/>
              <a:t>гетерохромии</a:t>
            </a:r>
            <a:r>
              <a:rPr lang="ru-RU" dirty="0"/>
              <a:t> радужной оболочки, седой пряди волос в области лба, тугоухости.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794" y="365124"/>
            <a:ext cx="2704535" cy="2790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461" y="365124"/>
            <a:ext cx="2419716" cy="27901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683" y="3313090"/>
            <a:ext cx="597049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50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Осложнения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820" y="1825624"/>
            <a:ext cx="11121980" cy="492290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Большое количество стигм свидетельствует о тяжелых нарушениях эмбриогенеза и всегда сопряжено с более сложной патологией у ребенка. </a:t>
            </a:r>
          </a:p>
          <a:p>
            <a:r>
              <a:rPr lang="ru-RU" dirty="0" smtClean="0"/>
              <a:t>Наличие фенотипических особенностей в области лица и головы может быть ассоциировано с задержками психического развития, умственной неполноценностью. </a:t>
            </a:r>
          </a:p>
          <a:p>
            <a:r>
              <a:rPr lang="ru-RU" dirty="0" smtClean="0"/>
              <a:t>Сочетаются с тяжелыми пороками сердечной, мочевыделительной, опорно-двигательной системы.</a:t>
            </a:r>
          </a:p>
          <a:p>
            <a:endParaRPr lang="ru-RU" dirty="0" smtClean="0"/>
          </a:p>
          <a:p>
            <a:r>
              <a:rPr lang="ru-RU" dirty="0" smtClean="0"/>
              <a:t>Даже единичные малые аномалии могут иметь долгосрочные последствия для здоровья. Патологии прикуса обусловливают раннее развитие пародонтоза и артроза сустава челюсти из-за неправильного распределения жевательной нагрузки. </a:t>
            </a:r>
          </a:p>
          <a:p>
            <a:r>
              <a:rPr lang="ru-RU" dirty="0" smtClean="0"/>
              <a:t>Кожные образования связаны с риском малигнизации. </a:t>
            </a:r>
          </a:p>
          <a:p>
            <a:r>
              <a:rPr lang="ru-RU" dirty="0" smtClean="0"/>
              <a:t>Аномалии скелета чреваты развитием подросткового остеохондроза.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556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Спасибо.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973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ВОЗ к скринингу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Заболевания должны встречаться с относительно высокой частотой и иметь тяжёлые проявления </a:t>
            </a:r>
          </a:p>
          <a:p>
            <a:pPr>
              <a:buFontTx/>
              <a:buChar char="-"/>
            </a:pPr>
            <a:r>
              <a:rPr lang="ru-RU" dirty="0" smtClean="0"/>
              <a:t>Для этих болезней должно быть разработано эффективное лечение, доступное для всех выявленных пациентов </a:t>
            </a:r>
          </a:p>
          <a:p>
            <a:pPr>
              <a:buFontTx/>
              <a:buChar char="-"/>
            </a:pPr>
            <a:r>
              <a:rPr lang="ru-RU" dirty="0" smtClean="0"/>
              <a:t>Программа скрининга должна быть экономически выгодной для здравоохранения 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411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Массовый скрининг новорожденных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42468" y="1524901"/>
            <a:ext cx="5755783" cy="353943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проводится в 52 странах мира. </a:t>
            </a:r>
          </a:p>
          <a:p>
            <a:r>
              <a:rPr lang="ru-RU" dirty="0" smtClean="0"/>
              <a:t>В США до 45 заболеваний </a:t>
            </a:r>
          </a:p>
          <a:p>
            <a:r>
              <a:rPr lang="ru-RU" dirty="0" smtClean="0"/>
              <a:t>В Германии – 14 </a:t>
            </a:r>
          </a:p>
          <a:p>
            <a:r>
              <a:rPr lang="ru-RU" dirty="0" smtClean="0"/>
              <a:t>В Великобритании – 5 </a:t>
            </a:r>
          </a:p>
          <a:p>
            <a:r>
              <a:rPr lang="ru-RU" dirty="0" smtClean="0"/>
              <a:t>В Испании – от 2 до 27 </a:t>
            </a:r>
          </a:p>
          <a:p>
            <a:r>
              <a:rPr lang="ru-RU" dirty="0" smtClean="0"/>
              <a:t>В Индии - скрининг не проводится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524901"/>
            <a:ext cx="6221569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0" i="0" dirty="0" smtClean="0">
                <a:solidFill>
                  <a:srgbClr val="232323"/>
                </a:solidFill>
                <a:effectLst/>
                <a:latin typeface="Roboto"/>
              </a:rPr>
              <a:t>РОССИЯ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0" i="0" dirty="0" smtClean="0">
                <a:solidFill>
                  <a:srgbClr val="232323"/>
                </a:solidFill>
                <a:effectLst/>
                <a:latin typeface="Roboto"/>
              </a:rPr>
              <a:t> </a:t>
            </a:r>
            <a:r>
              <a:rPr lang="ru-RU" sz="3200" b="0" i="0" dirty="0" err="1" smtClean="0">
                <a:solidFill>
                  <a:srgbClr val="232323"/>
                </a:solidFill>
                <a:effectLst/>
                <a:latin typeface="Roboto"/>
              </a:rPr>
              <a:t>Фенилкетонурия</a:t>
            </a:r>
            <a:r>
              <a:rPr lang="ru-RU" sz="3200" b="0" i="0" dirty="0" smtClean="0">
                <a:solidFill>
                  <a:srgbClr val="232323"/>
                </a:solidFill>
                <a:effectLst/>
                <a:latin typeface="Roboto"/>
              </a:rPr>
              <a:t>,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0" i="0" dirty="0" smtClean="0">
                <a:solidFill>
                  <a:srgbClr val="232323"/>
                </a:solidFill>
                <a:effectLst/>
                <a:latin typeface="Roboto"/>
              </a:rPr>
              <a:t> </a:t>
            </a:r>
            <a:r>
              <a:rPr lang="ru-RU" sz="3200" b="0" i="0" dirty="0" err="1" smtClean="0">
                <a:solidFill>
                  <a:srgbClr val="232323"/>
                </a:solidFill>
                <a:effectLst/>
                <a:latin typeface="Roboto"/>
              </a:rPr>
              <a:t>Муковисцидоз</a:t>
            </a:r>
            <a:r>
              <a:rPr lang="ru-RU" sz="3200" b="0" i="0" dirty="0" smtClean="0">
                <a:solidFill>
                  <a:srgbClr val="232323"/>
                </a:solidFill>
                <a:effectLst/>
                <a:latin typeface="Roboto"/>
              </a:rPr>
              <a:t>,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0" i="0" dirty="0" smtClean="0">
                <a:solidFill>
                  <a:srgbClr val="232323"/>
                </a:solidFill>
                <a:effectLst/>
                <a:latin typeface="Roboto"/>
              </a:rPr>
              <a:t> Врожденный гипотиреоз,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0" i="0" dirty="0" smtClean="0">
                <a:solidFill>
                  <a:srgbClr val="232323"/>
                </a:solidFill>
                <a:effectLst/>
                <a:latin typeface="Roboto"/>
              </a:rPr>
              <a:t> Адреногенитальный синдром,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0" i="0" dirty="0" smtClean="0">
                <a:solidFill>
                  <a:srgbClr val="232323"/>
                </a:solidFill>
                <a:effectLst/>
                <a:latin typeface="Roboto"/>
              </a:rPr>
              <a:t> </a:t>
            </a:r>
            <a:r>
              <a:rPr lang="ru-RU" sz="3200" b="0" i="0" dirty="0" err="1" smtClean="0">
                <a:solidFill>
                  <a:srgbClr val="232323"/>
                </a:solidFill>
                <a:effectLst/>
                <a:latin typeface="Roboto"/>
              </a:rPr>
              <a:t>Галактоземия</a:t>
            </a:r>
            <a:r>
              <a:rPr lang="ru-RU" sz="3200" b="0" i="0" dirty="0" smtClean="0">
                <a:solidFill>
                  <a:srgbClr val="232323"/>
                </a:solidFill>
                <a:effectLst/>
                <a:latin typeface="Roboto"/>
              </a:rPr>
              <a:t>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762442"/>
            <a:ext cx="120417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Для этих заболеваний разработаны простые и достоверные методы диагностики и эффективные средства лечения, что позволяет обеспечить раннее выявление, своевременное лечение, остановить развитие тяжёлых проявлений (умственная отсталость, слепота, задержка роста и др.)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7403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778" y="57921"/>
            <a:ext cx="12021221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неонатальный скрининг </a:t>
            </a:r>
            <a:r>
              <a:rPr lang="ru-RU" b="1" dirty="0" smtClean="0"/>
              <a:t>новорожденных </a:t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dirty="0" smtClean="0"/>
              <a:t>Приказ от </a:t>
            </a:r>
            <a:r>
              <a:rPr lang="ru-RU" dirty="0"/>
              <a:t>10 августа 2017 г. </a:t>
            </a:r>
            <a:r>
              <a:rPr lang="ru-RU" dirty="0" smtClean="0"/>
              <a:t>№ 514н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9920" y="1434897"/>
            <a:ext cx="5858948" cy="250167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обследование всех </a:t>
            </a:r>
            <a:r>
              <a:rPr lang="ru-RU" dirty="0"/>
              <a:t>новорожденных детей на </a:t>
            </a:r>
            <a:r>
              <a:rPr lang="ru-RU" dirty="0">
                <a:solidFill>
                  <a:srgbClr val="FF0000"/>
                </a:solidFill>
              </a:rPr>
              <a:t>наследственные заболевания</a:t>
            </a:r>
            <a:r>
              <a:rPr lang="ru-RU" dirty="0"/>
              <a:t> в целях их </a:t>
            </a:r>
            <a:r>
              <a:rPr lang="ru-RU" dirty="0">
                <a:solidFill>
                  <a:srgbClr val="FF0000"/>
                </a:solidFill>
              </a:rPr>
              <a:t>раннего выявления</a:t>
            </a:r>
            <a:r>
              <a:rPr lang="ru-RU" dirty="0"/>
              <a:t>, своевременного </a:t>
            </a:r>
            <a:r>
              <a:rPr lang="ru-RU" dirty="0">
                <a:solidFill>
                  <a:srgbClr val="FF0000"/>
                </a:solidFill>
              </a:rPr>
              <a:t>лечения</a:t>
            </a:r>
            <a:r>
              <a:rPr lang="ru-RU" dirty="0"/>
              <a:t>, </a:t>
            </a:r>
            <a:r>
              <a:rPr lang="ru-RU" dirty="0">
                <a:solidFill>
                  <a:srgbClr val="FF0000"/>
                </a:solidFill>
              </a:rPr>
              <a:t>профилактики </a:t>
            </a:r>
            <a:r>
              <a:rPr lang="ru-RU" dirty="0"/>
              <a:t>развития тяжелых клинических </a:t>
            </a:r>
            <a:r>
              <a:rPr lang="ru-RU" dirty="0">
                <a:solidFill>
                  <a:srgbClr val="FF0000"/>
                </a:solidFill>
              </a:rPr>
              <a:t>последствий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79" y="1450952"/>
            <a:ext cx="4588998" cy="25414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0779" y="4127387"/>
            <a:ext cx="5999141" cy="255454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232323"/>
                </a:solidFill>
                <a:effectLst/>
                <a:latin typeface="Roboto"/>
              </a:rPr>
              <a:t>Забор крови осуществляется на фильтрование тест-бланки, на которых указаны сведения о ребенке. </a:t>
            </a:r>
          </a:p>
          <a:p>
            <a:r>
              <a:rPr lang="ru-RU" sz="2000" b="0" i="0" dirty="0" smtClean="0">
                <a:solidFill>
                  <a:srgbClr val="232323"/>
                </a:solidFill>
                <a:effectLst/>
                <a:latin typeface="Roboto"/>
              </a:rPr>
              <a:t>В медико-генетической консультации проводится исследование образцов крови. </a:t>
            </a:r>
          </a:p>
          <a:p>
            <a:r>
              <a:rPr lang="ru-RU" sz="2000" b="0" i="0" dirty="0" smtClean="0">
                <a:solidFill>
                  <a:srgbClr val="232323"/>
                </a:solidFill>
                <a:effectLst/>
                <a:latin typeface="Roboto"/>
              </a:rPr>
              <a:t>Результаты анализов готовы через несколько дней. Сообщают при выявлении отклонения от нормы.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29589" y="4306738"/>
            <a:ext cx="6220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b="0" i="0" dirty="0" err="1" smtClean="0">
                <a:solidFill>
                  <a:srgbClr val="232323"/>
                </a:solidFill>
                <a:effectLst/>
                <a:latin typeface="Roboto"/>
              </a:rPr>
              <a:t>фенилкетонурия</a:t>
            </a:r>
            <a:r>
              <a:rPr lang="ru-RU" sz="2800" b="0" i="0" dirty="0" smtClean="0">
                <a:solidFill>
                  <a:srgbClr val="232323"/>
                </a:solidFill>
                <a:effectLst/>
                <a:latin typeface="Roboto"/>
              </a:rPr>
              <a:t>,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0" i="0" dirty="0" err="1" smtClean="0">
                <a:solidFill>
                  <a:srgbClr val="232323"/>
                </a:solidFill>
                <a:effectLst/>
                <a:latin typeface="Roboto"/>
              </a:rPr>
              <a:t>муковисцидоз</a:t>
            </a:r>
            <a:r>
              <a:rPr lang="ru-RU" sz="2800" b="0" i="0" dirty="0" smtClean="0">
                <a:solidFill>
                  <a:srgbClr val="232323"/>
                </a:solidFill>
                <a:effectLst/>
                <a:latin typeface="Roboto"/>
              </a:rPr>
              <a:t>,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0" i="0" dirty="0" smtClean="0">
                <a:solidFill>
                  <a:srgbClr val="232323"/>
                </a:solidFill>
                <a:effectLst/>
                <a:latin typeface="Roboto"/>
              </a:rPr>
              <a:t>врожденный гипотиреоз,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0" i="0" dirty="0" smtClean="0">
                <a:solidFill>
                  <a:srgbClr val="232323"/>
                </a:solidFill>
                <a:effectLst/>
                <a:latin typeface="Roboto"/>
              </a:rPr>
              <a:t>адреногенитальный синдром,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0" i="0" dirty="0" err="1" smtClean="0">
                <a:solidFill>
                  <a:srgbClr val="232323"/>
                </a:solidFill>
                <a:effectLst/>
                <a:latin typeface="Roboto"/>
              </a:rPr>
              <a:t>галактоземия</a:t>
            </a:r>
            <a:r>
              <a:rPr lang="ru-RU" sz="2800" b="0" i="0" dirty="0" smtClean="0">
                <a:solidFill>
                  <a:srgbClr val="232323"/>
                </a:solidFill>
                <a:effectLst/>
                <a:latin typeface="Roboto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16046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577" y="365125"/>
            <a:ext cx="1193442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Неонатальный скрининг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smtClean="0"/>
              <a:t>постановление Правительства Красноярского края от 05.04.2011 </a:t>
            </a:r>
            <a:r>
              <a:rPr lang="ru-RU" dirty="0"/>
              <a:t>№ </a:t>
            </a:r>
            <a:r>
              <a:rPr lang="ru-RU" dirty="0" smtClean="0"/>
              <a:t>165-п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577" y="1931831"/>
            <a:ext cx="5383369" cy="3567448"/>
          </a:xfrm>
          <a:solidFill>
            <a:schemeClr val="accent2"/>
          </a:solidFill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проводится </a:t>
            </a:r>
            <a:r>
              <a:rPr lang="ru-RU" dirty="0"/>
              <a:t>краевым государственным бюджетным учреждением здравоохранения «Красноярский краевой консультативно-диагностический центр медицинской генетики»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ул</a:t>
            </a:r>
            <a:r>
              <a:rPr lang="ru-RU" dirty="0"/>
              <a:t>. Молокова, д. 7, Красноярск,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24282" y="1949364"/>
            <a:ext cx="6168980" cy="42334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период родов, осуществляется забор крови у новорожденного ребенка из пятки.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3 часа после кормления,</a:t>
            </a:r>
          </a:p>
          <a:p>
            <a:pPr algn="just">
              <a:lnSpc>
                <a:spcPct val="115000"/>
              </a:lnSpc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доношенного на 4 день жизни,</a:t>
            </a:r>
          </a:p>
          <a:p>
            <a:pPr algn="just">
              <a:lnSpc>
                <a:spcPct val="115000"/>
              </a:lnSpc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недоношенного ребенка на 7 день.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медицинской документации новорожденного ребенка отсутствует отметка о заборе образца крови, то забор образца крови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делает поликлиника!!!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00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911" y="566670"/>
            <a:ext cx="6993228" cy="609170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Перед </a:t>
            </a:r>
            <a:r>
              <a:rPr lang="ru-RU" dirty="0" smtClean="0"/>
              <a:t>забором </a:t>
            </a:r>
            <a:r>
              <a:rPr lang="ru-RU" dirty="0"/>
              <a:t>крови </a:t>
            </a:r>
            <a:r>
              <a:rPr lang="ru-RU" dirty="0" smtClean="0"/>
              <a:t>пятка:</a:t>
            </a:r>
          </a:p>
          <a:p>
            <a:pPr lvl="1"/>
            <a:r>
              <a:rPr lang="ru-RU" dirty="0" smtClean="0"/>
              <a:t> моется</a:t>
            </a:r>
            <a:r>
              <a:rPr lang="ru-RU" dirty="0"/>
              <a:t>, </a:t>
            </a:r>
            <a:endParaRPr lang="ru-RU" dirty="0" smtClean="0"/>
          </a:p>
          <a:p>
            <a:pPr lvl="1"/>
            <a:r>
              <a:rPr lang="ru-RU" dirty="0" smtClean="0"/>
              <a:t>протирается </a:t>
            </a:r>
            <a:r>
              <a:rPr lang="ru-RU" dirty="0"/>
              <a:t>стерильной салфеткой, смоченной 70-градусным спиртом, </a:t>
            </a:r>
            <a:endParaRPr lang="ru-RU" dirty="0" smtClean="0"/>
          </a:p>
          <a:p>
            <a:pPr lvl="1"/>
            <a:r>
              <a:rPr lang="ru-RU" dirty="0" err="1" smtClean="0"/>
              <a:t>промакивается</a:t>
            </a:r>
            <a:r>
              <a:rPr lang="ru-RU" dirty="0" smtClean="0"/>
              <a:t> </a:t>
            </a:r>
            <a:r>
              <a:rPr lang="ru-RU" dirty="0"/>
              <a:t>сухой стерильной салфеткой.</a:t>
            </a:r>
          </a:p>
          <a:p>
            <a:r>
              <a:rPr lang="ru-RU" dirty="0" smtClean="0"/>
              <a:t>Первая </a:t>
            </a:r>
            <a:r>
              <a:rPr lang="ru-RU" dirty="0"/>
              <a:t>капля крови снимается стерильным сухим тампоном. </a:t>
            </a:r>
            <a:endParaRPr lang="ru-RU" dirty="0" smtClean="0"/>
          </a:p>
          <a:p>
            <a:r>
              <a:rPr lang="ru-RU" dirty="0" smtClean="0"/>
              <a:t>К второй капле перпендикулярно </a:t>
            </a:r>
            <a:r>
              <a:rPr lang="ru-RU" dirty="0"/>
              <a:t>прикладывается тест-бланк, пропитываемый кровью полностью и насквозь </a:t>
            </a:r>
            <a:r>
              <a:rPr lang="ru-RU" dirty="0" smtClean="0"/>
              <a:t>в </a:t>
            </a:r>
            <a:r>
              <a:rPr lang="ru-RU" dirty="0"/>
              <a:t>соответствии с указанными на тест-бланке размерами. </a:t>
            </a:r>
            <a:r>
              <a:rPr lang="ru-RU" dirty="0" smtClean="0"/>
              <a:t>Пятна должны </a:t>
            </a:r>
            <a:r>
              <a:rPr lang="ru-RU" dirty="0"/>
              <a:t>быть одинаковым с обеих сторон тест-бланка.</a:t>
            </a:r>
          </a:p>
          <a:p>
            <a:r>
              <a:rPr lang="ru-RU" dirty="0"/>
              <a:t>Тест-бланк высушивается в горизонтальном положении на чистой обезжиренной поверхности не менее 2 часов без применения дополнительной тепловой обработки и попадания прямых солнечных лучей.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505" y="189105"/>
            <a:ext cx="4020546" cy="646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72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9208" r="-104" b="19555"/>
          <a:stretch/>
        </p:blipFill>
        <p:spPr>
          <a:xfrm>
            <a:off x="0" y="24126"/>
            <a:ext cx="5705340" cy="3490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976" y="24126"/>
            <a:ext cx="5311024" cy="353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6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5666" y="1547960"/>
            <a:ext cx="4790070" cy="12209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31" y="260234"/>
            <a:ext cx="5328700" cy="63375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5666" y="365125"/>
            <a:ext cx="4898134" cy="10396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8954" y="2912096"/>
            <a:ext cx="4814846" cy="12037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8062" y="4249286"/>
            <a:ext cx="4791519" cy="10879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5591" y="5470693"/>
            <a:ext cx="4884290" cy="120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157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1571</Words>
  <Application>Microsoft Office PowerPoint</Application>
  <PresentationFormat>Широкоэкранный</PresentationFormat>
  <Paragraphs>188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Arial</vt:lpstr>
      <vt:lpstr>Calibri</vt:lpstr>
      <vt:lpstr>Calibri Light</vt:lpstr>
      <vt:lpstr>Fira Sans</vt:lpstr>
      <vt:lpstr>Roboto</vt:lpstr>
      <vt:lpstr>Times New Roman</vt:lpstr>
      <vt:lpstr>Тема Office</vt:lpstr>
      <vt:lpstr>Скрининг наследственных синдромов. Стигмы дизэмбриогенеза </vt:lpstr>
      <vt:lpstr>СКРИНИНГ( от англ. Screening – просеивание)</vt:lpstr>
      <vt:lpstr>Требования ВОЗ к скринингу</vt:lpstr>
      <vt:lpstr>Массовый скрининг новорожденных </vt:lpstr>
      <vt:lpstr>неонатальный скрининг новорожденных  (Приказ от 10 августа 2017 г. № 514н)</vt:lpstr>
      <vt:lpstr>Неонатальный скрининг (постановление Правительства Красноярского края от 05.04.2011 № 165-п) </vt:lpstr>
      <vt:lpstr>Презентация PowerPoint</vt:lpstr>
      <vt:lpstr>Презентация PowerPoint</vt:lpstr>
      <vt:lpstr>Презентация PowerPoint</vt:lpstr>
      <vt:lpstr>Записываются  следующие сведения </vt:lpstr>
      <vt:lpstr>Презентация PowerPoint</vt:lpstr>
      <vt:lpstr>Презентация PowerPoint</vt:lpstr>
      <vt:lpstr>Презентация PowerPoint</vt:lpstr>
      <vt:lpstr>Фенилкетонурия (ФКУ)</vt:lpstr>
      <vt:lpstr>Галактоземия</vt:lpstr>
      <vt:lpstr>Муковисцидоз</vt:lpstr>
      <vt:lpstr>Адрено-генитальный синдром Врожденная гиперплазия надпочечников Врожденная дисфункция коры надпочечников </vt:lpstr>
      <vt:lpstr>Врожденный гипотиреоз</vt:lpstr>
      <vt:lpstr>Правила наследственных нарушений метаболизма</vt:lpstr>
      <vt:lpstr>Правила наследственных нарушений метаболизма</vt:lpstr>
      <vt:lpstr>Стигмы дизэмбриогенеза </vt:lpstr>
      <vt:lpstr>Стигмы дизэмбриогенеза </vt:lpstr>
      <vt:lpstr>Классификация</vt:lpstr>
      <vt:lpstr>Классификация</vt:lpstr>
      <vt:lpstr>Презентация PowerPoint</vt:lpstr>
      <vt:lpstr>Презентация PowerPoint</vt:lpstr>
      <vt:lpstr>Презентация PowerPoint</vt:lpstr>
      <vt:lpstr>Осложнения</vt:lpstr>
      <vt:lpstr>Спасибо.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Скрининг наследственных синдромов. Стигмы дизэмбриогенеза</dc:title>
  <dc:creator>Рецензент 1</dc:creator>
  <cp:lastModifiedBy>Рецензент 1</cp:lastModifiedBy>
  <cp:revision>14</cp:revision>
  <dcterms:created xsi:type="dcterms:W3CDTF">2022-03-02T14:01:25Z</dcterms:created>
  <dcterms:modified xsi:type="dcterms:W3CDTF">2022-03-02T16:03:10Z</dcterms:modified>
</cp:coreProperties>
</file>