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1"/>
  </p:notesMasterIdLst>
  <p:sldIdLst>
    <p:sldId id="328" r:id="rId2"/>
    <p:sldId id="289" r:id="rId3"/>
    <p:sldId id="329" r:id="rId4"/>
    <p:sldId id="330" r:id="rId5"/>
    <p:sldId id="332" r:id="rId6"/>
    <p:sldId id="257" r:id="rId7"/>
    <p:sldId id="294" r:id="rId8"/>
    <p:sldId id="290" r:id="rId9"/>
    <p:sldId id="291" r:id="rId10"/>
    <p:sldId id="293" r:id="rId11"/>
    <p:sldId id="292" r:id="rId12"/>
    <p:sldId id="295" r:id="rId13"/>
    <p:sldId id="296" r:id="rId14"/>
    <p:sldId id="265" r:id="rId15"/>
    <p:sldId id="267" r:id="rId16"/>
    <p:sldId id="268" r:id="rId17"/>
    <p:sldId id="327" r:id="rId18"/>
    <p:sldId id="297" r:id="rId19"/>
    <p:sldId id="298" r:id="rId20"/>
    <p:sldId id="333" r:id="rId21"/>
    <p:sldId id="305" r:id="rId22"/>
    <p:sldId id="301" r:id="rId23"/>
    <p:sldId id="306" r:id="rId24"/>
    <p:sldId id="307" r:id="rId25"/>
    <p:sldId id="308" r:id="rId26"/>
    <p:sldId id="309" r:id="rId27"/>
    <p:sldId id="311" r:id="rId28"/>
    <p:sldId id="313" r:id="rId29"/>
    <p:sldId id="315" r:id="rId30"/>
    <p:sldId id="316" r:id="rId31"/>
    <p:sldId id="314" r:id="rId32"/>
    <p:sldId id="300" r:id="rId33"/>
    <p:sldId id="317" r:id="rId34"/>
    <p:sldId id="321" r:id="rId35"/>
    <p:sldId id="318" r:id="rId36"/>
    <p:sldId id="334" r:id="rId37"/>
    <p:sldId id="322" r:id="rId38"/>
    <p:sldId id="323" r:id="rId39"/>
    <p:sldId id="324" r:id="rId40"/>
    <p:sldId id="325" r:id="rId41"/>
    <p:sldId id="319" r:id="rId42"/>
    <p:sldId id="320" r:id="rId43"/>
    <p:sldId id="326" r:id="rId44"/>
    <p:sldId id="299" r:id="rId45"/>
    <p:sldId id="303" r:id="rId46"/>
    <p:sldId id="304" r:id="rId47"/>
    <p:sldId id="336" r:id="rId48"/>
    <p:sldId id="335" r:id="rId49"/>
    <p:sldId id="27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824E7-3D0F-41D3-8AA9-9DFC68094B71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B4961-35F3-45B3-ADF7-B8F6318391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351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D153E7C-C57B-45B4-8973-F9C081F2E60F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999-9266-4891-85F1-9C24FB7C6957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A34C-74AF-4FDB-904B-F60AF81594A0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51E6430-DB5C-4D1C-859D-B1A4CBA04591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4AFE6FE-23F0-4911-87D1-5691D7B1FB7C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B056-3AA7-46DC-966D-4EF0C31035A0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4716-E1E0-43B8-9F5D-814EC2714E07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9292BE3-E1F9-4BD5-A273-7F52537E6715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B1A-6D15-4D5F-B0C3-DEB8CD0C7E61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2BD234-436E-4CBE-891C-76FD0A6B61D6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89BC505-7E94-4984-9D5F-BC20D5DE445F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C358814-1592-4FF3-87DD-BC468DB7123A}" type="datetime1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demo=2&amp;base=LAW&amp;n=452358&amp;dst=100315&amp;field=134&amp;date=21.09.2023" TargetMode="External"/><Relationship Id="rId2" Type="http://schemas.openxmlformats.org/officeDocument/2006/relationships/hyperlink" Target="https://login.consultant.ru/link/?req=doc&amp;demo=2&amp;base=LAW&amp;n=452358&amp;dst=100178&amp;field=134&amp;date=21.09.202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32.jpe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200" y="-304800"/>
            <a:ext cx="8280400" cy="464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им.проф. В.Ф.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Минздрава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Фармацевтический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колледж</a:t>
            </a:r>
            <a:r>
              <a:rPr lang="ru-RU" sz="165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5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5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5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5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5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5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5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0" dirty="0" smtClean="0">
                <a:latin typeface="Times New Roman" pitchFamily="18" charset="0"/>
                <a:cs typeface="Times New Roman" pitchFamily="18" charset="0"/>
              </a:rPr>
              <a:t>АНАЛЬГЕТИКИ НАРКОТИЧЕСКИЕ И НЕНАРКОТИЧЕСКИЕ</a:t>
            </a:r>
            <a:r>
              <a:rPr lang="ru-RU" sz="23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видеолекция</a:t>
            </a:r>
            <a:r>
              <a:rPr lang="ru-RU" sz="18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студентов 1 курса,</a:t>
            </a:r>
            <a:br>
              <a:rPr lang="ru-RU" sz="18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по специальности 33.02.01 Фармация</a:t>
            </a:r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59413" y="4648200"/>
            <a:ext cx="3254375" cy="838200"/>
          </a:xfrm>
        </p:spPr>
        <p:txBody>
          <a:bodyPr/>
          <a:lstStyle/>
          <a:p>
            <a:pPr algn="r" eaLnBrk="1" hangingPunct="1"/>
            <a:r>
              <a:rPr lang="ru-RU" altLang="ru-RU" sz="16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</a:p>
          <a:p>
            <a:pPr algn="r" eaLnBrk="1" hangingPunct="1"/>
            <a:r>
              <a:rPr lang="ru-RU" altLang="ru-RU" sz="16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Владимировна Анисимова 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2362200" y="61722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</a:t>
            </a:r>
          </a:p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58695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0"/>
            <a:ext cx="8507288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ОР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пресинаптические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постсинаптические и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внесинаптические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 участвуют во многих функциях мозга, обнаружены также и в ЖКТ.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Разделяют 4 типа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опиоидных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рецепторов: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1)	Мю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2)	Дельта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3)	Каппа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4)	Сигма</a:t>
            </a:r>
          </a:p>
          <a:p>
            <a:pPr marL="0" indent="0">
              <a:buNone/>
            </a:pP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Агонистами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этих рецепторов являются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опиоидые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пептиды – физиологические медиаторы: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Метэнкефалин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Лейэнкефалин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Динорфин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Усиленный выброс эндогенных противоболевых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пентидов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организме отмечается при сильных болях.</a:t>
            </a:r>
          </a:p>
          <a:p>
            <a:pPr marL="0" indent="0">
              <a:buNone/>
            </a:pPr>
            <a:endParaRPr lang="ru-RU" sz="3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6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92696" y="620688"/>
            <a:ext cx="216024" cy="79695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36495" cy="22048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болеутоляющего действия опиатов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конца не изучен. Установлено: опиоидные  анальгетики  взаимодействуют  с  опиоидными  рецепторами,  при  этом  происходит  активация  эндогенной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системы  и  угнетение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межнейрональной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передачи  болевых  импульсов  на  разных  уровнях  ЦНС в  том числе  на  уровне  ретикулярной  фармации  и    спинного  мозга.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Локализация ОР: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количество локализовано в тех областях ЦНС, которые связаны с восприятием и проведением болевых импульсов  - спинном мозге (спинальный уровень),  стволе мозга,  таламусе, гипоталамусе,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системе, коре мозга.                          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856895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8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применению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4" y="908720"/>
            <a:ext cx="878497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1.Опиоиды применяют для оказания неотложной помощи при болевом шоке на фоне  тяжелых травм,  ожогов и на местах массовых катастроф бедствий для чего  используется любой из опиатов.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 анестезиологии для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премедикации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обезболивания  в послеоперационном периоде (любой опиат) .    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3.Для купирования сильного болевого синдрома  при инфаркте  миокарда.  Препаратом выбора является морфин  внутривенно.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морфин.jpg"/>
          <p:cNvPicPr>
            <a:picLocks noChangeAspect="1"/>
          </p:cNvPicPr>
          <p:nvPr/>
        </p:nvPicPr>
        <p:blipFill>
          <a:blip r:embed="rId2" cstate="print"/>
          <a:srcRect t="24013" b="11019"/>
          <a:stretch>
            <a:fillRect/>
          </a:stretch>
        </p:blipFill>
        <p:spPr>
          <a:xfrm>
            <a:off x="899593" y="4221088"/>
            <a:ext cx="4608512" cy="2376264"/>
          </a:xfrm>
          <a:prstGeom prst="rect">
            <a:avLst/>
          </a:prstGeom>
        </p:spPr>
      </p:pic>
      <p:pic>
        <p:nvPicPr>
          <p:cNvPr id="6" name="Рисунок 5" descr="ом.jpg"/>
          <p:cNvPicPr>
            <a:picLocks noChangeAspect="1"/>
          </p:cNvPicPr>
          <p:nvPr/>
        </p:nvPicPr>
        <p:blipFill>
          <a:blip r:embed="rId3" cstate="print"/>
          <a:srcRect l="25700" r="25700"/>
          <a:stretch>
            <a:fillRect/>
          </a:stretch>
        </p:blipFill>
        <p:spPr>
          <a:xfrm>
            <a:off x="6084168" y="4193704"/>
            <a:ext cx="2736304" cy="266429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43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применению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4" y="908720"/>
            <a:ext cx="878497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Для купирования сильного болевого синдрома при приступах  почечной  колики,  желчнокаменной  болезни,  остром  панкреатите. Если  не  удается  снять  приступ  боли  другими  средствами, то применяют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промедол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комплексе  с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миотропными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спазмолитиками.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5.Купирование боли при злокачественных опухолях. По  мере  развития  привыкания  дозы  увеличивают,  комбинируют  с  транквилизаторами, снотворными.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5485" r="20123" b="17413"/>
          <a:stretch>
            <a:fillRect/>
          </a:stretch>
        </p:blipFill>
        <p:spPr bwMode="auto">
          <a:xfrm>
            <a:off x="6084168" y="4149080"/>
            <a:ext cx="27363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т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4509120"/>
            <a:ext cx="2808312" cy="180020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2109" r="55512" b="16168"/>
          <a:stretch/>
        </p:blipFill>
        <p:spPr>
          <a:xfrm>
            <a:off x="3452205" y="4245512"/>
            <a:ext cx="2239589" cy="23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1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эффекты:</a:t>
            </a:r>
            <a:endParaRPr lang="ru-RU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764704"/>
            <a:ext cx="6120680" cy="60932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Лекарственная зависимость (психическая,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физическая)-непреодолимая тяга к повторному приему наркотического или психотропного вещества; привыкание (постоянное повышение дозы для возобновления эффекта); синдром отмены (ухудшение состояния при резкой отмене).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Тошнота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рвота, головокружение; угнетение кашлевого центра, что ухудшает дренаж дыхательных путей и вредно в послеоперационном периоде (может вызвать пневмонию).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эффект опиатов применяют в медицине для лечения сухого мучительного  кашля  – кодеин в малых дозах  включают в состав  комбинированных противокашлевых препаратов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Коделак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Коделак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фито,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Терпинкод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Сужение зрачка –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миоз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является диагностическим симптомом при отравлении  опиатами.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Покраснение кожи, ощущение тепла, кожный зуд, усиление потоотделение. Это связано с усилением выброса гистамина из тучных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клеток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Отпускают по рецепту 107/у-НП.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аркотические лекарственные вещества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списка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ТТС, наркотических лекарственных препаратов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списка 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содержащих наркотическое средство в сочетании с антагонистом опиоидных рецепторов, психотропных лекарственных препаратов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списка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постанавления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правительства РФ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30.06.98 № 681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фентанил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ТТС,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инстанил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-назальный спей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фентанила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бупраксон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трамадол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 отпускают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 148-1/у-88.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4044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4"/>
            <a:ext cx="2683500" cy="234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83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75240" cy="792088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Острое  отравление  опиатами, симптомы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507288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Симптомы: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Спутанное  сознание, поверхностное,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уреженное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дыхание, гипотензия,  резкое  сужение  зрачка, пониженная  температура  тела. Смерть  может наступить  от  паралича  дыхательного  центра.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9"/>
          <a:stretch>
            <a:fillRect/>
          </a:stretch>
        </p:blipFill>
        <p:spPr bwMode="auto">
          <a:xfrm>
            <a:off x="683568" y="3933056"/>
            <a:ext cx="805606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00" y="0"/>
            <a:ext cx="8229600" cy="548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endParaRPr lang="ru-RU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476672"/>
            <a:ext cx="8784976" cy="561662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отравление опиатами применяют специальные антидоты: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Налоксон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Налтрексон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Налоксона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гидрохлорид - антагонист </a:t>
            </a:r>
            <a:r>
              <a:rPr lang="ru-RU" dirty="0" smtClean="0"/>
              <a:t>опиоидных рецепторов,  </a:t>
            </a:r>
            <a:r>
              <a:rPr lang="ru-RU" dirty="0"/>
              <a:t>обладает сродством к κ- (каппа), µ- (мю) и δ- (дельта) </a:t>
            </a:r>
            <a:r>
              <a:rPr lang="ru-RU" dirty="0" err="1"/>
              <a:t>опиодным</a:t>
            </a:r>
            <a:r>
              <a:rPr lang="ru-RU" dirty="0"/>
              <a:t> рецеп­торам в головном и спинном мозге, периферических органах (например, кишечни­ке). </a:t>
            </a:r>
            <a:r>
              <a:rPr lang="ru-RU" dirty="0" err="1"/>
              <a:t>Налоксон</a:t>
            </a:r>
            <a:r>
              <a:rPr lang="ru-RU" dirty="0"/>
              <a:t> является полным антагонистом, действующим на все типы опиоидных рецепторов, но полагают, что большим сродством </a:t>
            </a:r>
            <a:r>
              <a:rPr lang="ru-RU" dirty="0" err="1"/>
              <a:t>налоксон</a:t>
            </a:r>
            <a:r>
              <a:rPr lang="ru-RU" dirty="0"/>
              <a:t> обладает к µ- (мю) рецепторам.</a:t>
            </a:r>
          </a:p>
          <a:p>
            <a:r>
              <a:rPr lang="ru-RU" dirty="0"/>
              <a:t>В</a:t>
            </a:r>
            <a:r>
              <a:rPr lang="ru-RU" dirty="0" smtClean="0"/>
              <a:t>ытесняет </a:t>
            </a:r>
            <a:r>
              <a:rPr lang="ru-RU" dirty="0" err="1" smtClean="0"/>
              <a:t>опиоиды</a:t>
            </a:r>
            <a:r>
              <a:rPr lang="ru-RU" dirty="0" smtClean="0"/>
              <a:t> из связи с опиоидными рецепторами, </a:t>
            </a:r>
            <a:r>
              <a:rPr lang="ru-RU" dirty="0"/>
              <a:t>таким образом, ликвидирует симптомы передозировки и устраняет дей­ствие как эндогенных опиоидных пептидов, так и экзогенных опиоидных анальге­тиков.</a:t>
            </a:r>
          </a:p>
          <a:p>
            <a:r>
              <a:rPr lang="ru-RU" dirty="0"/>
              <a:t>У</a:t>
            </a:r>
            <a:r>
              <a:rPr lang="ru-RU" dirty="0" smtClean="0"/>
              <a:t>страняет </a:t>
            </a:r>
            <a:r>
              <a:rPr lang="ru-RU" dirty="0"/>
              <a:t>действие широкой группы опиоидных средств как агонистов, так и агонистов-антагонистов опиоидных рецепторов: морфина, </a:t>
            </a:r>
            <a:r>
              <a:rPr lang="ru-RU" dirty="0" err="1"/>
              <a:t>апоморфина</a:t>
            </a:r>
            <a:r>
              <a:rPr lang="ru-RU" dirty="0"/>
              <a:t>, ге­роина, кодеина, </a:t>
            </a:r>
            <a:r>
              <a:rPr lang="ru-RU" dirty="0" err="1"/>
              <a:t>дигидрокодеина</a:t>
            </a:r>
            <a:r>
              <a:rPr lang="ru-RU" dirty="0"/>
              <a:t>, </a:t>
            </a:r>
            <a:r>
              <a:rPr lang="ru-RU" dirty="0" err="1"/>
              <a:t>промедола</a:t>
            </a:r>
            <a:r>
              <a:rPr lang="ru-RU" dirty="0"/>
              <a:t>, </a:t>
            </a:r>
            <a:r>
              <a:rPr lang="ru-RU" dirty="0" err="1"/>
              <a:t>фентанила</a:t>
            </a:r>
            <a:r>
              <a:rPr lang="ru-RU" dirty="0"/>
              <a:t>, </a:t>
            </a:r>
            <a:r>
              <a:rPr lang="ru-RU" dirty="0" err="1"/>
              <a:t>бупренорфина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зави­симости от дозы препарат предотвращает, ослабляет или устраняет централь­ные и периферические токсические симптомы: угнетение дыхания, сужение зрач­ков, замедление опорожнения желудка, дисфорию, кому и судороги, ослабляет гипотензивный эффект, а также анальгетический эффект опиоидных анальгети­ков, кроме того, он устраняет токсическое действие больших доз алкоголя.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Показания: п</a:t>
            </a:r>
            <a:r>
              <a:rPr lang="ru-RU" dirty="0" smtClean="0"/>
              <a:t>ередозировка </a:t>
            </a:r>
            <a:r>
              <a:rPr lang="ru-RU" dirty="0" err="1" smtClean="0"/>
              <a:t>опиоидов</a:t>
            </a:r>
            <a:r>
              <a:rPr lang="ru-RU" dirty="0" smtClean="0"/>
              <a:t>, угнетение </a:t>
            </a:r>
            <a:r>
              <a:rPr lang="ru-RU" dirty="0"/>
              <a:t>дыхательного центра, </a:t>
            </a:r>
            <a:r>
              <a:rPr lang="ru-RU" dirty="0" smtClean="0"/>
              <a:t>вызванное </a:t>
            </a:r>
            <a:r>
              <a:rPr lang="ru-RU" dirty="0" err="1" smtClean="0"/>
              <a:t>опиоидами</a:t>
            </a:r>
            <a:r>
              <a:rPr lang="ru-RU" dirty="0" smtClean="0"/>
              <a:t>, восстановления </a:t>
            </a:r>
            <a:r>
              <a:rPr lang="ru-RU" dirty="0"/>
              <a:t>дыхания у новорожденных после введения роженице опиоидных </a:t>
            </a:r>
            <a:r>
              <a:rPr lang="ru-RU" dirty="0" smtClean="0"/>
              <a:t>анальгетиков. В </a:t>
            </a:r>
            <a:r>
              <a:rPr lang="ru-RU" dirty="0"/>
              <a:t>качестве диагностического средства у больных с подозрением на опиоидную </a:t>
            </a:r>
            <a:r>
              <a:rPr lang="ru-RU" dirty="0" smtClean="0"/>
              <a:t>зависимость, ускорение </a:t>
            </a:r>
            <a:r>
              <a:rPr lang="ru-RU" dirty="0"/>
              <a:t>выхода из общей анестезии, перед окончанием управляемого дыхания.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4"/>
          <a:stretch>
            <a:fillRect/>
          </a:stretch>
        </p:blipFill>
        <p:spPr bwMode="auto">
          <a:xfrm>
            <a:off x="2843808" y="5734050"/>
            <a:ext cx="1296143" cy="106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6578" r="28021" b="9380"/>
          <a:stretch/>
        </p:blipFill>
        <p:spPr bwMode="auto">
          <a:xfrm>
            <a:off x="6192179" y="5550560"/>
            <a:ext cx="1368152" cy="124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1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33" y="274638"/>
            <a:ext cx="2470443" cy="200223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Капсулы для приема внутрь, </a:t>
            </a:r>
            <a:br>
              <a:rPr lang="ru-RU" sz="1600" dirty="0" smtClean="0"/>
            </a:br>
            <a:r>
              <a:rPr lang="ru-RU" sz="1600" dirty="0" err="1" smtClean="0"/>
              <a:t>имплант</a:t>
            </a:r>
            <a:r>
              <a:rPr lang="ru-RU" sz="1600" dirty="0" smtClean="0"/>
              <a:t> (таблетки, капсулы для подкожной имплантации</a:t>
            </a:r>
            <a:br>
              <a:rPr lang="ru-RU" sz="1600" dirty="0" smtClean="0"/>
            </a:br>
            <a:r>
              <a:rPr lang="ru-RU" sz="1600" dirty="0" smtClean="0"/>
              <a:t> (150 дней)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r="3778" b="11972"/>
          <a:stretch/>
        </p:blipFill>
        <p:spPr>
          <a:xfrm>
            <a:off x="2627784" y="17240"/>
            <a:ext cx="6388612" cy="684076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7" y="2348880"/>
            <a:ext cx="2135587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" y="4293096"/>
            <a:ext cx="2699792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35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77"/>
            <a:ext cx="8640960" cy="5620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Ненаркотические анальгетики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5"/>
            <a:ext cx="5400600" cy="5709248"/>
          </a:xfrm>
        </p:spPr>
        <p:txBody>
          <a:bodyPr>
            <a:noAutofit/>
          </a:bodyPr>
          <a:lstStyle/>
          <a:p>
            <a:r>
              <a:rPr lang="ru-RU" sz="2000" dirty="0" smtClean="0"/>
              <a:t>Группа ненаркотических </a:t>
            </a:r>
            <a:r>
              <a:rPr lang="ru-RU" sz="2000" dirty="0" err="1" smtClean="0"/>
              <a:t>анальгетических</a:t>
            </a:r>
            <a:r>
              <a:rPr lang="ru-RU" sz="2000" dirty="0" smtClean="0"/>
              <a:t> веществ синтетического происхождения или НПВП, оказывающих три фармакологических эффекта - жаропонижающий, обезболивающий, противовоспалительный в разной степени выраженности. </a:t>
            </a:r>
          </a:p>
          <a:p>
            <a:r>
              <a:rPr lang="ru-RU" sz="2000" dirty="0" err="1" smtClean="0"/>
              <a:t>Неопиоидные</a:t>
            </a:r>
            <a:r>
              <a:rPr lang="ru-RU" sz="2000" dirty="0" smtClean="0"/>
              <a:t> анальгетики подавляют слабую и умеренную боль, периферического и центрального характера, в происхождении которой играют роль простагландины. </a:t>
            </a:r>
          </a:p>
          <a:p>
            <a:r>
              <a:rPr lang="ru-RU" sz="2000" dirty="0" smtClean="0"/>
              <a:t>При болях явно воспалительной природы ненаркотические анальгетики оказывают и противовоспалительное действие, которое наступает после повторного приема препарата.</a:t>
            </a:r>
          </a:p>
        </p:txBody>
      </p:sp>
      <p:pic>
        <p:nvPicPr>
          <p:cNvPr id="5" name="Рисунок 4" descr="анальг.jpg"/>
          <p:cNvPicPr/>
          <p:nvPr/>
        </p:nvPicPr>
        <p:blipFill rotWithShape="1">
          <a:blip r:embed="rId2" cstate="print"/>
          <a:srcRect l="45801" t="31004" r="2635" b="12005"/>
          <a:stretch/>
        </p:blipFill>
        <p:spPr>
          <a:xfrm>
            <a:off x="5868144" y="908720"/>
            <a:ext cx="2952328" cy="2016224"/>
          </a:xfrm>
          <a:prstGeom prst="rect">
            <a:avLst/>
          </a:prstGeom>
        </p:spPr>
      </p:pic>
      <p:pic>
        <p:nvPicPr>
          <p:cNvPr id="6" name="Picture 2" descr="Картинки по запросу парацетамол"/>
          <p:cNvPicPr>
            <a:picLocks noChangeAspect="1" noChangeArrowheads="1"/>
          </p:cNvPicPr>
          <p:nvPr/>
        </p:nvPicPr>
        <p:blipFill rotWithShape="1">
          <a:blip r:embed="rId3" cstate="print"/>
          <a:srcRect l="8952" t="25001" r="-345" b="25001"/>
          <a:stretch/>
        </p:blipFill>
        <p:spPr bwMode="auto">
          <a:xfrm>
            <a:off x="5868144" y="3140968"/>
            <a:ext cx="2847376" cy="1694867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пенталгин плю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013176"/>
            <a:ext cx="2836236" cy="1844824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446" y="0"/>
            <a:ext cx="5648682" cy="65869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1"/>
                </a:solidFill>
              </a:rPr>
              <a:t>Механизм действия:</a:t>
            </a:r>
          </a:p>
          <a:p>
            <a:pPr>
              <a:buNone/>
            </a:pPr>
            <a:r>
              <a:rPr lang="ru-RU" sz="1800" b="1" dirty="0" smtClean="0"/>
              <a:t>НПВП неселективного действия </a:t>
            </a:r>
            <a:r>
              <a:rPr lang="ru-RU" sz="1800" dirty="0" smtClean="0"/>
              <a:t>ингибируют ферменты  ЦОГ1 и ЦОГ2. ЦОГ2 активируется при травмах и повреждениях, инициирует синтез агрессивных </a:t>
            </a:r>
            <a:r>
              <a:rPr lang="en-US" sz="1800" dirty="0" err="1" smtClean="0"/>
              <a:t>Pq</a:t>
            </a:r>
            <a:r>
              <a:rPr lang="ru-RU" sz="1800" dirty="0" smtClean="0"/>
              <a:t>-медиаторов воспаления.</a:t>
            </a:r>
          </a:p>
          <a:p>
            <a:pPr>
              <a:buNone/>
            </a:pPr>
            <a:r>
              <a:rPr lang="ru-RU" sz="1800" dirty="0" smtClean="0"/>
              <a:t>ЦОГ1 активна постоянно, участвует в синтезе </a:t>
            </a:r>
            <a:r>
              <a:rPr lang="ru-RU" sz="1800" dirty="0"/>
              <a:t>регуляторных простагландинов (</a:t>
            </a:r>
            <a:r>
              <a:rPr lang="en-US" sz="1800" dirty="0" err="1"/>
              <a:t>Pq</a:t>
            </a:r>
            <a:r>
              <a:rPr lang="en-US" sz="1800" dirty="0"/>
              <a:t> </a:t>
            </a:r>
            <a:r>
              <a:rPr lang="ru-RU" sz="1800" dirty="0"/>
              <a:t>Е1</a:t>
            </a:r>
            <a:r>
              <a:rPr lang="ru-RU" sz="1800" dirty="0" smtClean="0"/>
              <a:t>), контролирующих секрецию </a:t>
            </a:r>
            <a:r>
              <a:rPr lang="en-US" sz="1800" dirty="0" err="1" smtClean="0"/>
              <a:t>HCl</a:t>
            </a:r>
            <a:r>
              <a:rPr lang="ru-RU" sz="1800" dirty="0" smtClean="0"/>
              <a:t> в желудке.</a:t>
            </a:r>
            <a:endParaRPr lang="en-US" sz="1800" dirty="0" smtClean="0"/>
          </a:p>
          <a:p>
            <a:pPr>
              <a:buNone/>
            </a:pPr>
            <a:r>
              <a:rPr lang="ru-RU" sz="1800" dirty="0" smtClean="0"/>
              <a:t>НПВП ингибируя ЦОГ2 тормозят синтез медиаторов воспаления- простагландинов из </a:t>
            </a:r>
            <a:r>
              <a:rPr lang="ru-RU" sz="1800" dirty="0" err="1" smtClean="0"/>
              <a:t>арахидоновой</a:t>
            </a:r>
            <a:r>
              <a:rPr lang="ru-RU" sz="1800" dirty="0" smtClean="0"/>
              <a:t> кислоты, в результате чего уменьшается  боль, воспаление, снижается повышенная температура тела.</a:t>
            </a:r>
          </a:p>
          <a:p>
            <a:pPr>
              <a:buNone/>
            </a:pPr>
            <a:r>
              <a:rPr lang="ru-RU" sz="1800" dirty="0" smtClean="0"/>
              <a:t>Влияние на ЦОГ1 приводит к снижению синтеза регуляторных простагландинов (</a:t>
            </a:r>
            <a:r>
              <a:rPr lang="en-US" sz="1800" dirty="0" err="1" smtClean="0"/>
              <a:t>Pq</a:t>
            </a:r>
            <a:r>
              <a:rPr lang="en-US" sz="1800" dirty="0" smtClean="0"/>
              <a:t> </a:t>
            </a:r>
            <a:r>
              <a:rPr lang="ru-RU" sz="1800" dirty="0"/>
              <a:t>Е</a:t>
            </a:r>
            <a:r>
              <a:rPr lang="ru-RU" sz="1800" dirty="0" smtClean="0"/>
              <a:t>1) и повышению секреции соляной кислоты в желудке, что проявляется </a:t>
            </a:r>
            <a:r>
              <a:rPr lang="ru-RU" sz="1800" dirty="0" err="1" smtClean="0"/>
              <a:t>ульцирогенным</a:t>
            </a:r>
            <a:r>
              <a:rPr lang="ru-RU" sz="1800" dirty="0" smtClean="0"/>
              <a:t> действием – образованием эрозий и язв на ЖКТ.</a:t>
            </a:r>
          </a:p>
          <a:p>
            <a:pPr>
              <a:buNone/>
            </a:pPr>
            <a:r>
              <a:rPr lang="ru-RU" sz="1800" dirty="0" smtClean="0"/>
              <a:t>За счет снижения синтеза ФСК </a:t>
            </a:r>
            <a:r>
              <a:rPr lang="ru-RU" sz="1800" dirty="0" err="1" smtClean="0"/>
              <a:t>Тромбоксана</a:t>
            </a:r>
            <a:r>
              <a:rPr lang="ru-RU" sz="1800" dirty="0" smtClean="0"/>
              <a:t> А2 наблюдается снижение свертываемости крови, с риском развития кровотечений.</a:t>
            </a:r>
            <a:endParaRPr lang="ru-RU" sz="1800" dirty="0"/>
          </a:p>
        </p:txBody>
      </p:sp>
      <p:pic>
        <p:nvPicPr>
          <p:cNvPr id="4" name="Рисунок 3" descr="цог.jpg"/>
          <p:cNvPicPr/>
          <p:nvPr/>
        </p:nvPicPr>
        <p:blipFill rotWithShape="1">
          <a:blip r:embed="rId2" cstate="print"/>
          <a:srcRect l="2459" t="14760" r="4520" b="5166"/>
          <a:stretch/>
        </p:blipFill>
        <p:spPr>
          <a:xfrm>
            <a:off x="5714280" y="1340768"/>
            <a:ext cx="3024336" cy="352839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лекции: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8075240" cy="4873752"/>
          </a:xfrm>
        </p:spPr>
        <p:txBody>
          <a:bodyPr>
            <a:normAutofit/>
          </a:bodyPr>
          <a:lstStyle/>
          <a:p>
            <a:r>
              <a:rPr lang="ru-RU" dirty="0" smtClean="0"/>
              <a:t>1)Классификация анальгетиков. </a:t>
            </a:r>
          </a:p>
          <a:p>
            <a:r>
              <a:rPr lang="ru-RU" dirty="0" smtClean="0"/>
              <a:t>2) Физиологическая роль </a:t>
            </a:r>
            <a:r>
              <a:rPr lang="ru-RU" dirty="0" err="1" smtClean="0"/>
              <a:t>ноцицептивной</a:t>
            </a:r>
            <a:r>
              <a:rPr lang="ru-RU" dirty="0" smtClean="0"/>
              <a:t> и </a:t>
            </a:r>
            <a:r>
              <a:rPr lang="ru-RU" dirty="0" err="1" smtClean="0"/>
              <a:t>антиноцицептивной</a:t>
            </a:r>
            <a:r>
              <a:rPr lang="ru-RU" dirty="0" smtClean="0"/>
              <a:t> систем. </a:t>
            </a:r>
          </a:p>
          <a:p>
            <a:r>
              <a:rPr lang="ru-RU" dirty="0" smtClean="0"/>
              <a:t>3)Характеристика наркотических анальгетиков</a:t>
            </a:r>
          </a:p>
          <a:p>
            <a:r>
              <a:rPr lang="ru-RU" dirty="0" smtClean="0"/>
              <a:t>4)Характеристика ненаркотических анальгетиков. механизмы действия, фармакологические эффекты, показания к применению, побочные эффекты и методы их профилактики. Противопоказания.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4032448" cy="63195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НПВП селективного действия </a:t>
            </a:r>
            <a:r>
              <a:rPr lang="ru-RU" dirty="0" smtClean="0"/>
              <a:t>ингибируют фермент </a:t>
            </a:r>
          </a:p>
          <a:p>
            <a:pPr>
              <a:buNone/>
            </a:pPr>
            <a:r>
              <a:rPr lang="ru-RU" dirty="0" smtClean="0"/>
              <a:t>ЦОГ2, тормозят синтез медиаторов воспаления  простагландинов из </a:t>
            </a:r>
            <a:r>
              <a:rPr lang="ru-RU" dirty="0" err="1" smtClean="0"/>
              <a:t>арахидоновой</a:t>
            </a:r>
            <a:r>
              <a:rPr lang="ru-RU" dirty="0" smtClean="0"/>
              <a:t> кислоты, в результате чего уменьшается  боль, воспаление, снижается повышенная температура тела,</a:t>
            </a:r>
          </a:p>
          <a:p>
            <a:pPr>
              <a:buNone/>
            </a:pPr>
            <a:r>
              <a:rPr lang="ru-RU" b="1" dirty="0"/>
              <a:t> </a:t>
            </a:r>
            <a:r>
              <a:rPr lang="ru-RU" b="1" dirty="0" smtClean="0"/>
              <a:t>  не оказывают </a:t>
            </a:r>
            <a:r>
              <a:rPr lang="ru-RU" b="1" dirty="0" err="1" smtClean="0"/>
              <a:t>ульцирогенного</a:t>
            </a:r>
            <a:r>
              <a:rPr lang="ru-RU" b="1" dirty="0" smtClean="0"/>
              <a:t> действия.</a:t>
            </a:r>
            <a:endParaRPr lang="ru-RU" b="1" dirty="0"/>
          </a:p>
        </p:txBody>
      </p:sp>
      <p:pic>
        <p:nvPicPr>
          <p:cNvPr id="4" name="Рисунок 3" descr="цог.jpg"/>
          <p:cNvPicPr/>
          <p:nvPr/>
        </p:nvPicPr>
        <p:blipFill>
          <a:blip r:embed="rId2" cstate="print"/>
          <a:srcRect l="2459" t="14760" r="2447" b="5166"/>
          <a:stretch>
            <a:fillRect/>
          </a:stretch>
        </p:blipFill>
        <p:spPr>
          <a:xfrm>
            <a:off x="3923928" y="0"/>
            <a:ext cx="5148065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148064" y="29512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46886" y="2816932"/>
            <a:ext cx="69379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7809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5788" y="323561"/>
            <a:ext cx="4312198" cy="6314749"/>
          </a:xfrm>
        </p:spPr>
        <p:txBody>
          <a:bodyPr>
            <a:normAutofit/>
          </a:bodyPr>
          <a:lstStyle/>
          <a:p>
            <a:r>
              <a:rPr lang="ru-RU" dirty="0" smtClean="0"/>
              <a:t>Положительными эффектами НПВП являются жаропонижающий, </a:t>
            </a:r>
            <a:r>
              <a:rPr lang="ru-RU" dirty="0" err="1" smtClean="0"/>
              <a:t>обезболиваюший</a:t>
            </a:r>
            <a:r>
              <a:rPr lang="ru-RU" dirty="0" smtClean="0"/>
              <a:t> и противовоспалительный. Как правило, конкретный препарат данной группы, проявляет один из трех фармакологических эффектов более ярко, что и определяет показания к его применению. </a:t>
            </a:r>
            <a:endParaRPr lang="ru-RU" dirty="0"/>
          </a:p>
        </p:txBody>
      </p:sp>
      <p:pic>
        <p:nvPicPr>
          <p:cNvPr id="5" name="Рисунок 4" descr="анальг.jpg"/>
          <p:cNvPicPr/>
          <p:nvPr/>
        </p:nvPicPr>
        <p:blipFill rotWithShape="1">
          <a:blip r:embed="rId2" cstate="print"/>
          <a:srcRect l="45801" t="31004" r="2635" b="12005"/>
          <a:stretch/>
        </p:blipFill>
        <p:spPr>
          <a:xfrm>
            <a:off x="5004048" y="332656"/>
            <a:ext cx="3359095" cy="2306529"/>
          </a:xfrm>
          <a:prstGeom prst="rect">
            <a:avLst/>
          </a:prstGeom>
        </p:spPr>
      </p:pic>
      <p:pic>
        <p:nvPicPr>
          <p:cNvPr id="6" name="Picture 2" descr="Картинки по запросу парацетамол"/>
          <p:cNvPicPr>
            <a:picLocks noChangeAspect="1" noChangeArrowheads="1"/>
          </p:cNvPicPr>
          <p:nvPr/>
        </p:nvPicPr>
        <p:blipFill rotWithShape="1">
          <a:blip r:embed="rId3" cstate="print"/>
          <a:srcRect l="8952" t="25001" r="-345" b="25001"/>
          <a:stretch/>
        </p:blipFill>
        <p:spPr bwMode="auto">
          <a:xfrm>
            <a:off x="5076056" y="2780928"/>
            <a:ext cx="3352634" cy="182229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76" y="4509120"/>
            <a:ext cx="4583566" cy="234888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5976664" cy="685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accent1"/>
                </a:solidFill>
              </a:rPr>
              <a:t>Классификация: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1"/>
                </a:solidFill>
              </a:rPr>
              <a:t>1) Анальгетики-антипиретики</a:t>
            </a:r>
            <a:r>
              <a:rPr lang="ru-RU" sz="1600" dirty="0" smtClean="0">
                <a:solidFill>
                  <a:schemeClr val="accent1"/>
                </a:solidFill>
              </a:rPr>
              <a:t>:</a:t>
            </a:r>
          </a:p>
          <a:p>
            <a:pPr>
              <a:buNone/>
            </a:pPr>
            <a:r>
              <a:rPr lang="ru-RU" sz="1600" dirty="0" smtClean="0"/>
              <a:t>А) Производные пиразолона:</a:t>
            </a:r>
          </a:p>
          <a:p>
            <a:pPr>
              <a:buNone/>
            </a:pPr>
            <a:r>
              <a:rPr lang="ru-RU" sz="1600" dirty="0" err="1" smtClean="0"/>
              <a:t>Метамизол</a:t>
            </a:r>
            <a:r>
              <a:rPr lang="ru-RU" sz="1600" dirty="0" smtClean="0"/>
              <a:t> натрия «Анальгин», «Баралгин М». </a:t>
            </a:r>
          </a:p>
          <a:p>
            <a:pPr>
              <a:buNone/>
            </a:pPr>
            <a:r>
              <a:rPr lang="ru-RU" sz="1600" dirty="0" smtClean="0"/>
              <a:t>Входит в состав комбинированных препаратов:</a:t>
            </a:r>
          </a:p>
          <a:p>
            <a:pPr>
              <a:buNone/>
            </a:pPr>
            <a:r>
              <a:rPr lang="ru-RU" sz="1600" dirty="0" smtClean="0"/>
              <a:t>«Баралгин», «Брал», «</a:t>
            </a:r>
            <a:r>
              <a:rPr lang="ru-RU" sz="1600" dirty="0" err="1" smtClean="0"/>
              <a:t>Ревалгин</a:t>
            </a:r>
            <a:r>
              <a:rPr lang="ru-RU" sz="1600" dirty="0" smtClean="0"/>
              <a:t>», «</a:t>
            </a:r>
            <a:r>
              <a:rPr lang="ru-RU" sz="1600" dirty="0" err="1" smtClean="0"/>
              <a:t>Пленалгин</a:t>
            </a:r>
            <a:r>
              <a:rPr lang="ru-RU" sz="1600" dirty="0" smtClean="0"/>
              <a:t>»,</a:t>
            </a:r>
          </a:p>
          <a:p>
            <a:pPr>
              <a:buNone/>
            </a:pPr>
            <a:r>
              <a:rPr lang="ru-RU" sz="1600" dirty="0" smtClean="0"/>
              <a:t>«</a:t>
            </a:r>
            <a:r>
              <a:rPr lang="ru-RU" sz="1600" dirty="0" err="1" smtClean="0"/>
              <a:t>Спазмалгон</a:t>
            </a:r>
            <a:r>
              <a:rPr lang="ru-RU" sz="1600" dirty="0" smtClean="0"/>
              <a:t>», «</a:t>
            </a:r>
            <a:r>
              <a:rPr lang="ru-RU" sz="1600" dirty="0" err="1" smtClean="0"/>
              <a:t>Максиган</a:t>
            </a:r>
            <a:r>
              <a:rPr lang="ru-RU" sz="1600" dirty="0" smtClean="0"/>
              <a:t>», «</a:t>
            </a:r>
            <a:r>
              <a:rPr lang="ru-RU" sz="1600" dirty="0" err="1" smtClean="0"/>
              <a:t>Спазган</a:t>
            </a:r>
            <a:r>
              <a:rPr lang="ru-RU" sz="1600" dirty="0" smtClean="0"/>
              <a:t>», «</a:t>
            </a:r>
            <a:r>
              <a:rPr lang="ru-RU" sz="1600" dirty="0" err="1" smtClean="0"/>
              <a:t>Андипал</a:t>
            </a:r>
            <a:r>
              <a:rPr lang="ru-RU" sz="1600" dirty="0" smtClean="0"/>
              <a:t>»,</a:t>
            </a:r>
          </a:p>
          <a:p>
            <a:pPr>
              <a:buNone/>
            </a:pPr>
            <a:r>
              <a:rPr lang="ru-RU" sz="1600" dirty="0" smtClean="0"/>
              <a:t>«</a:t>
            </a:r>
            <a:r>
              <a:rPr lang="ru-RU" sz="1600" dirty="0" err="1" smtClean="0"/>
              <a:t>Темпалгин</a:t>
            </a:r>
            <a:r>
              <a:rPr lang="ru-RU" sz="1600" dirty="0" smtClean="0"/>
              <a:t>», «</a:t>
            </a:r>
            <a:r>
              <a:rPr lang="ru-RU" sz="1600" dirty="0" err="1" smtClean="0"/>
              <a:t>Седалгин</a:t>
            </a:r>
            <a:r>
              <a:rPr lang="ru-RU" sz="1600" dirty="0" smtClean="0"/>
              <a:t>», «</a:t>
            </a:r>
            <a:r>
              <a:rPr lang="ru-RU" sz="1600" dirty="0" err="1" smtClean="0"/>
              <a:t>Седалгин-нео</a:t>
            </a:r>
            <a:r>
              <a:rPr lang="ru-RU" sz="1600" dirty="0" smtClean="0"/>
              <a:t>»,</a:t>
            </a:r>
          </a:p>
          <a:p>
            <a:pPr>
              <a:buNone/>
            </a:pPr>
            <a:r>
              <a:rPr lang="ru-RU" sz="1600" dirty="0" smtClean="0"/>
              <a:t>«</a:t>
            </a:r>
            <a:r>
              <a:rPr lang="ru-RU" sz="1600" dirty="0" err="1" smtClean="0"/>
              <a:t>Тетралгин</a:t>
            </a:r>
            <a:r>
              <a:rPr lang="ru-RU" sz="1600" dirty="0" smtClean="0"/>
              <a:t>», «</a:t>
            </a:r>
            <a:r>
              <a:rPr lang="ru-RU" sz="1600" dirty="0" err="1" smtClean="0"/>
              <a:t>Седал-М</a:t>
            </a:r>
            <a:r>
              <a:rPr lang="ru-RU" sz="1600" dirty="0" smtClean="0"/>
              <a:t>». </a:t>
            </a:r>
          </a:p>
          <a:p>
            <a:pPr>
              <a:buNone/>
            </a:pPr>
            <a:r>
              <a:rPr lang="ru-RU" sz="1600" dirty="0" smtClean="0"/>
              <a:t>таблетки №20, раствор в ампулах по 5 мл №5. </a:t>
            </a:r>
          </a:p>
          <a:p>
            <a:pPr>
              <a:buNone/>
            </a:pPr>
            <a:r>
              <a:rPr lang="ru-RU" sz="1600" b="1" dirty="0" smtClean="0"/>
              <a:t>Состав: </a:t>
            </a:r>
            <a:r>
              <a:rPr lang="ru-RU" sz="1600" dirty="0" err="1" smtClean="0"/>
              <a:t>метамизол</a:t>
            </a:r>
            <a:r>
              <a:rPr lang="ru-RU" sz="1600" dirty="0" smtClean="0"/>
              <a:t> </a:t>
            </a:r>
            <a:r>
              <a:rPr lang="ru-RU" sz="1600" dirty="0" err="1" smtClean="0"/>
              <a:t>натрия+питофенон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+ </a:t>
            </a:r>
            <a:r>
              <a:rPr lang="ru-RU" sz="1600" dirty="0" err="1" smtClean="0"/>
              <a:t>фенпивириния</a:t>
            </a:r>
            <a:r>
              <a:rPr lang="ru-RU" sz="1600" dirty="0" smtClean="0"/>
              <a:t> бромид.</a:t>
            </a:r>
          </a:p>
          <a:p>
            <a:pPr>
              <a:buNone/>
            </a:pPr>
            <a:r>
              <a:rPr lang="ru-RU" sz="1600" b="1" i="1" dirty="0" err="1" smtClean="0"/>
              <a:t>Питофенон</a:t>
            </a:r>
            <a:r>
              <a:rPr lang="ru-RU" sz="1600" b="1" dirty="0" smtClean="0"/>
              <a:t> </a:t>
            </a:r>
            <a:r>
              <a:rPr lang="ru-RU" sz="1600" dirty="0" smtClean="0"/>
              <a:t>– это </a:t>
            </a:r>
            <a:r>
              <a:rPr lang="ru-RU" sz="1600" dirty="0" err="1" smtClean="0"/>
              <a:t>миотропный</a:t>
            </a:r>
            <a:r>
              <a:rPr lang="ru-RU" sz="1600" dirty="0" smtClean="0"/>
              <a:t> </a:t>
            </a:r>
            <a:r>
              <a:rPr lang="ru-RU" sz="1600" dirty="0" err="1" smtClean="0"/>
              <a:t>спазмолитик</a:t>
            </a:r>
            <a:r>
              <a:rPr lang="ru-RU" sz="1600" dirty="0" smtClean="0"/>
              <a:t>, подобный папаверину</a:t>
            </a:r>
            <a:r>
              <a:rPr lang="ru-RU" sz="1600" b="1" dirty="0" smtClean="0"/>
              <a:t>;</a:t>
            </a:r>
          </a:p>
          <a:p>
            <a:pPr>
              <a:buNone/>
            </a:pPr>
            <a:r>
              <a:rPr lang="ru-RU" sz="1600" b="1" i="1" dirty="0" err="1" smtClean="0"/>
              <a:t>Фенпивириния</a:t>
            </a:r>
            <a:r>
              <a:rPr lang="ru-RU" sz="1600" b="1" i="1" dirty="0" smtClean="0"/>
              <a:t> бромид</a:t>
            </a:r>
            <a:r>
              <a:rPr lang="ru-RU" sz="1600" b="1" dirty="0" smtClean="0"/>
              <a:t> – </a:t>
            </a:r>
            <a:r>
              <a:rPr lang="ru-RU" sz="1600" dirty="0" err="1" smtClean="0"/>
              <a:t>холинолитик</a:t>
            </a:r>
            <a:r>
              <a:rPr lang="ru-RU" sz="1600" dirty="0" smtClean="0"/>
              <a:t>, оказывает спазмолитическое действие, расслабляет гладкую мускулатуру мышц внутренних  органов. </a:t>
            </a:r>
          </a:p>
          <a:p>
            <a:pPr>
              <a:buNone/>
            </a:pPr>
            <a:r>
              <a:rPr lang="ru-RU" sz="1600" dirty="0" smtClean="0"/>
              <a:t>Данные препараты оказывают спазмолитическое, болеутоляющее действие при почечной, печеночной колике, спазме кишечника, дисменореи, болях  в суставах, невралгии, миалгии, а также могут быть использованы при повышенной температуре. </a:t>
            </a:r>
          </a:p>
          <a:p>
            <a:pPr>
              <a:buNone/>
            </a:pPr>
            <a:r>
              <a:rPr lang="ru-RU" sz="1600" dirty="0" smtClean="0"/>
              <a:t>Отпуск из аптеки  без </a:t>
            </a:r>
            <a:r>
              <a:rPr lang="ru-RU" sz="1600" b="1" dirty="0" smtClean="0"/>
              <a:t>рецепта</a:t>
            </a:r>
            <a:endParaRPr lang="ru-RU" sz="1600" dirty="0" smtClean="0"/>
          </a:p>
        </p:txBody>
      </p:sp>
      <p:pic>
        <p:nvPicPr>
          <p:cNvPr id="4" name="Рисунок 3" descr="анальг.jpg"/>
          <p:cNvPicPr/>
          <p:nvPr/>
        </p:nvPicPr>
        <p:blipFill rotWithShape="1">
          <a:blip r:embed="rId2" cstate="print"/>
          <a:srcRect l="45801" t="31004" r="2635" b="12005"/>
          <a:stretch/>
        </p:blipFill>
        <p:spPr>
          <a:xfrm>
            <a:off x="6228184" y="260648"/>
            <a:ext cx="2376264" cy="1586449"/>
          </a:xfrm>
          <a:prstGeom prst="rect">
            <a:avLst/>
          </a:prstGeom>
        </p:spPr>
      </p:pic>
      <p:pic>
        <p:nvPicPr>
          <p:cNvPr id="6" name="Рисунок 5" descr="бра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645024"/>
            <a:ext cx="2541443" cy="1355804"/>
          </a:xfrm>
          <a:prstGeom prst="rect">
            <a:avLst/>
          </a:prstGeom>
        </p:spPr>
      </p:pic>
      <p:pic>
        <p:nvPicPr>
          <p:cNvPr id="7" name="Рисунок 6" descr="ревалгин.jpg"/>
          <p:cNvPicPr>
            <a:picLocks noChangeAspect="1"/>
          </p:cNvPicPr>
          <p:nvPr/>
        </p:nvPicPr>
        <p:blipFill>
          <a:blip r:embed="rId4" cstate="print"/>
          <a:srcRect l="6039" t="12257" r="7119" b="11232"/>
          <a:stretch>
            <a:fillRect/>
          </a:stretch>
        </p:blipFill>
        <p:spPr>
          <a:xfrm>
            <a:off x="6084168" y="2132856"/>
            <a:ext cx="2592289" cy="1358920"/>
          </a:xfrm>
          <a:prstGeom prst="rect">
            <a:avLst/>
          </a:prstGeom>
        </p:spPr>
      </p:pic>
      <p:pic>
        <p:nvPicPr>
          <p:cNvPr id="8" name="Рисунок 7" descr="ган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00192" y="5157192"/>
            <a:ext cx="2448272" cy="1484784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" y="190032"/>
            <a:ext cx="8676450" cy="6283947"/>
          </a:xfrm>
        </p:spPr>
        <p:txBody>
          <a:bodyPr>
            <a:normAutofit/>
          </a:bodyPr>
          <a:lstStyle/>
          <a:p>
            <a:r>
              <a:rPr lang="ru-RU" dirty="0" smtClean="0"/>
              <a:t>Б) Производные анилина:</a:t>
            </a:r>
          </a:p>
          <a:p>
            <a:r>
              <a:rPr lang="ru-RU" dirty="0" err="1" smtClean="0"/>
              <a:t>Ацетаминофен</a:t>
            </a:r>
            <a:r>
              <a:rPr lang="ru-RU" dirty="0" smtClean="0"/>
              <a:t> «Парацетамол», «Панадол», «</a:t>
            </a:r>
            <a:r>
              <a:rPr lang="ru-RU" dirty="0" err="1" smtClean="0"/>
              <a:t>Тайленол</a:t>
            </a:r>
            <a:r>
              <a:rPr lang="ru-RU" dirty="0" smtClean="0"/>
              <a:t>», «Эффералган», «</a:t>
            </a:r>
            <a:r>
              <a:rPr lang="ru-RU" dirty="0" err="1" smtClean="0"/>
              <a:t>Калпол</a:t>
            </a:r>
            <a:r>
              <a:rPr lang="ru-RU" dirty="0" smtClean="0"/>
              <a:t>», «</a:t>
            </a:r>
            <a:r>
              <a:rPr lang="ru-RU" dirty="0" err="1" smtClean="0"/>
              <a:t>Працетамол</a:t>
            </a:r>
            <a:r>
              <a:rPr lang="ru-RU" dirty="0" smtClean="0"/>
              <a:t> </a:t>
            </a:r>
            <a:r>
              <a:rPr lang="ru-RU" dirty="0" err="1" smtClean="0"/>
              <a:t>экстратаб</a:t>
            </a:r>
            <a:r>
              <a:rPr lang="ru-RU" dirty="0" smtClean="0"/>
              <a:t>» (с вит С), </a:t>
            </a:r>
            <a:r>
              <a:rPr lang="ru-RU" dirty="0" err="1" smtClean="0"/>
              <a:t>Цефекон</a:t>
            </a:r>
            <a:r>
              <a:rPr lang="ru-RU" dirty="0" smtClean="0"/>
              <a:t> Д и др.</a:t>
            </a:r>
          </a:p>
          <a:p>
            <a:r>
              <a:rPr lang="ru-RU" b="1" dirty="0" smtClean="0"/>
              <a:t>Оказывает выраженный жаропонижающий </a:t>
            </a:r>
            <a:r>
              <a:rPr lang="ru-RU" dirty="0" smtClean="0"/>
              <a:t>эффект.</a:t>
            </a:r>
            <a:endParaRPr lang="ru-RU" dirty="0"/>
          </a:p>
        </p:txBody>
      </p:sp>
      <p:pic>
        <p:nvPicPr>
          <p:cNvPr id="4" name="Picture 4" descr="Картинки по запросу парацетам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803976"/>
            <a:ext cx="2629978" cy="151106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t="34114" r="13228" b="32943"/>
          <a:stretch/>
        </p:blipFill>
        <p:spPr>
          <a:xfrm>
            <a:off x="5220072" y="2616104"/>
            <a:ext cx="2539342" cy="1431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7" y="4621740"/>
            <a:ext cx="2827141" cy="1553555"/>
          </a:xfrm>
          <a:prstGeom prst="rect">
            <a:avLst/>
          </a:prstGeom>
        </p:spPr>
      </p:pic>
      <p:pic>
        <p:nvPicPr>
          <p:cNvPr id="7" name="Рисунок 6" descr="па.jpg"/>
          <p:cNvPicPr>
            <a:picLocks noChangeAspect="1"/>
          </p:cNvPicPr>
          <p:nvPr/>
        </p:nvPicPr>
        <p:blipFill>
          <a:blip r:embed="rId5" cstate="print"/>
          <a:srcRect l="27950" t="17450" r="22700" b="18501"/>
          <a:stretch>
            <a:fillRect/>
          </a:stretch>
        </p:blipFill>
        <p:spPr>
          <a:xfrm>
            <a:off x="2051720" y="4476106"/>
            <a:ext cx="1633987" cy="184482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3598" y="253218"/>
            <a:ext cx="5950570" cy="641614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Парацетамол включают в состав комбинированных препаратов: </a:t>
            </a:r>
            <a:r>
              <a:rPr lang="ru-RU" b="1" dirty="0" err="1" smtClean="0"/>
              <a:t>Цитрамон-П</a:t>
            </a:r>
            <a:r>
              <a:rPr lang="ru-RU" b="1" dirty="0" smtClean="0"/>
              <a:t>, </a:t>
            </a:r>
            <a:r>
              <a:rPr lang="ru-RU" b="1" dirty="0" err="1" smtClean="0"/>
              <a:t>Экседрин</a:t>
            </a:r>
            <a:r>
              <a:rPr lang="ru-RU" b="1" dirty="0" smtClean="0"/>
              <a:t>, </a:t>
            </a:r>
            <a:r>
              <a:rPr lang="ru-RU" b="1" dirty="0" err="1" smtClean="0"/>
              <a:t>Аскофен-П</a:t>
            </a:r>
            <a:r>
              <a:rPr lang="ru-RU" b="1" dirty="0" smtClean="0"/>
              <a:t>, </a:t>
            </a:r>
            <a:r>
              <a:rPr lang="ru-RU" b="1" dirty="0" err="1" smtClean="0"/>
              <a:t>Кофицил</a:t>
            </a:r>
            <a:r>
              <a:rPr lang="ru-RU" b="1" dirty="0" smtClean="0"/>
              <a:t> Плюс (</a:t>
            </a:r>
            <a:r>
              <a:rPr lang="ru-RU" dirty="0" err="1" smtClean="0"/>
              <a:t>парацетамол+аспирин+кофеин</a:t>
            </a:r>
            <a:r>
              <a:rPr lang="ru-RU" dirty="0" smtClean="0"/>
              <a:t>);</a:t>
            </a:r>
          </a:p>
          <a:p>
            <a:r>
              <a:rPr lang="ru-RU" b="1" dirty="0" err="1" smtClean="0"/>
              <a:t>Саридон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парацетамол+кофеин</a:t>
            </a:r>
            <a:r>
              <a:rPr lang="ru-RU" dirty="0" smtClean="0"/>
              <a:t>+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пропифеназон</a:t>
            </a:r>
            <a:r>
              <a:rPr lang="ru-RU" dirty="0" smtClean="0"/>
              <a:t>)</a:t>
            </a:r>
          </a:p>
          <a:p>
            <a:r>
              <a:rPr lang="ru-RU" i="1" dirty="0" err="1" smtClean="0"/>
              <a:t>Пропифеназон</a:t>
            </a:r>
            <a:r>
              <a:rPr lang="ru-RU" i="1" dirty="0" smtClean="0"/>
              <a:t> </a:t>
            </a:r>
            <a:r>
              <a:rPr lang="ru-RU" dirty="0" smtClean="0"/>
              <a:t>обладает выраженным анальгезирующим и жаропонижающим действием, противовоспалительная активность выражена слабо;</a:t>
            </a:r>
          </a:p>
          <a:p>
            <a:r>
              <a:rPr lang="ru-RU" b="1" dirty="0" err="1" smtClean="0"/>
              <a:t>Ибуклин</a:t>
            </a:r>
            <a:r>
              <a:rPr lang="ru-RU" b="1" dirty="0" smtClean="0"/>
              <a:t>, </a:t>
            </a:r>
            <a:r>
              <a:rPr lang="ru-RU" b="1" dirty="0" err="1" smtClean="0"/>
              <a:t>Некст</a:t>
            </a:r>
            <a:r>
              <a:rPr lang="ru-RU" b="1" dirty="0" smtClean="0"/>
              <a:t>, </a:t>
            </a:r>
            <a:r>
              <a:rPr lang="ru-RU" b="1" dirty="0" err="1" smtClean="0"/>
              <a:t>Брустан</a:t>
            </a:r>
            <a:r>
              <a:rPr lang="ru-RU" dirty="0" smtClean="0"/>
              <a:t> (</a:t>
            </a:r>
            <a:r>
              <a:rPr lang="ru-RU" dirty="0" err="1" smtClean="0"/>
              <a:t>ибупрофен+парацетамол</a:t>
            </a:r>
            <a:r>
              <a:rPr lang="ru-RU" dirty="0" smtClean="0"/>
              <a:t>);</a:t>
            </a:r>
          </a:p>
          <a:p>
            <a:r>
              <a:rPr lang="ru-RU" b="1" dirty="0" err="1" smtClean="0"/>
              <a:t>Доларен</a:t>
            </a:r>
            <a:r>
              <a:rPr lang="ru-RU" dirty="0" smtClean="0"/>
              <a:t> (парацетамол +</a:t>
            </a:r>
            <a:r>
              <a:rPr lang="ru-RU" dirty="0" err="1" smtClean="0"/>
              <a:t>диклофенак</a:t>
            </a:r>
            <a:r>
              <a:rPr lang="ru-RU" dirty="0" smtClean="0"/>
              <a:t>);</a:t>
            </a:r>
          </a:p>
          <a:p>
            <a:r>
              <a:rPr lang="ru-RU" b="1" dirty="0" smtClean="0"/>
              <a:t>Пенталгин </a:t>
            </a:r>
            <a:r>
              <a:rPr lang="ru-RU" dirty="0" smtClean="0"/>
              <a:t>(</a:t>
            </a:r>
            <a:r>
              <a:rPr lang="ru-RU" dirty="0" err="1" smtClean="0"/>
              <a:t>напроксен+дротаверин+парацетамол+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кофеин+фенирамин</a:t>
            </a:r>
            <a:r>
              <a:rPr lang="ru-RU" dirty="0" smtClean="0"/>
              <a:t>).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4818" name="Picture 2" descr="Картинки по запросу доларен"/>
          <p:cNvPicPr>
            <a:picLocks noChangeAspect="1" noChangeArrowheads="1"/>
          </p:cNvPicPr>
          <p:nvPr/>
        </p:nvPicPr>
        <p:blipFill rotWithShape="1">
          <a:blip r:embed="rId2" cstate="print"/>
          <a:srcRect l="13066" t="12732" r="7464" b="18544"/>
          <a:stretch/>
        </p:blipFill>
        <p:spPr bwMode="auto">
          <a:xfrm>
            <a:off x="6228184" y="326146"/>
            <a:ext cx="2304256" cy="1806710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пенталгин плюс"/>
          <p:cNvPicPr>
            <a:picLocks noChangeAspect="1" noChangeArrowheads="1"/>
          </p:cNvPicPr>
          <p:nvPr/>
        </p:nvPicPr>
        <p:blipFill rotWithShape="1">
          <a:blip r:embed="rId3" cstate="print"/>
          <a:srcRect l="7597" r="6312" b="12425"/>
          <a:stretch/>
        </p:blipFill>
        <p:spPr bwMode="auto">
          <a:xfrm>
            <a:off x="6405482" y="4206785"/>
            <a:ext cx="2160240" cy="152081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32987" r="13407" b="25715"/>
          <a:stretch/>
        </p:blipFill>
        <p:spPr>
          <a:xfrm>
            <a:off x="6405482" y="2465733"/>
            <a:ext cx="2094546" cy="140817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04850" y="118776"/>
            <a:ext cx="4727192" cy="63551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Парацетамол входит в состав </a:t>
            </a:r>
            <a:r>
              <a:rPr lang="ru-RU" dirty="0" err="1" smtClean="0"/>
              <a:t>кодеинсодержащих</a:t>
            </a:r>
            <a:r>
              <a:rPr lang="ru-RU" dirty="0" smtClean="0"/>
              <a:t> препаратов:</a:t>
            </a:r>
          </a:p>
          <a:p>
            <a:r>
              <a:rPr lang="ru-RU" b="1" dirty="0" smtClean="0"/>
              <a:t>Пенталгин плюс</a:t>
            </a:r>
            <a:r>
              <a:rPr lang="ru-RU" dirty="0" smtClean="0"/>
              <a:t> (парацетамол + </a:t>
            </a:r>
            <a:r>
              <a:rPr lang="ru-RU" dirty="0" err="1" smtClean="0"/>
              <a:t>пропифеназон</a:t>
            </a:r>
            <a:r>
              <a:rPr lang="ru-RU" dirty="0" smtClean="0"/>
              <a:t> + </a:t>
            </a:r>
            <a:r>
              <a:rPr lang="ru-RU" b="1" dirty="0" smtClean="0"/>
              <a:t>кодеина фосфат</a:t>
            </a:r>
            <a:r>
              <a:rPr lang="ru-RU" dirty="0" smtClean="0"/>
              <a:t> + </a:t>
            </a:r>
            <a:r>
              <a:rPr lang="ru-RU" dirty="0" err="1" smtClean="0"/>
              <a:t>фенобарбитал</a:t>
            </a:r>
            <a:r>
              <a:rPr lang="ru-RU" dirty="0" smtClean="0"/>
              <a:t>) и др.</a:t>
            </a:r>
          </a:p>
          <a:p>
            <a:r>
              <a:rPr lang="ru-RU" b="1" dirty="0" err="1"/>
              <a:t>Седалгин-нео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анальгин+парацетамол+кофеин+фенобарбитал+</a:t>
            </a:r>
            <a:r>
              <a:rPr lang="ru-RU" b="1" dirty="0" err="1"/>
              <a:t>кодеина</a:t>
            </a:r>
            <a:r>
              <a:rPr lang="ru-RU" b="1" dirty="0"/>
              <a:t> фосфат</a:t>
            </a:r>
            <a:r>
              <a:rPr lang="ru-RU" dirty="0"/>
              <a:t>)</a:t>
            </a:r>
          </a:p>
          <a:p>
            <a:r>
              <a:rPr lang="ru-RU" b="1" dirty="0" err="1"/>
              <a:t>Юниспаз</a:t>
            </a:r>
            <a:r>
              <a:rPr lang="ru-RU" b="1" dirty="0"/>
              <a:t> (</a:t>
            </a:r>
            <a:r>
              <a:rPr lang="ru-RU" dirty="0"/>
              <a:t>парацетамол + </a:t>
            </a:r>
            <a:r>
              <a:rPr lang="ru-RU" b="1" dirty="0"/>
              <a:t>кодеина фосфат </a:t>
            </a:r>
            <a:r>
              <a:rPr lang="ru-RU" dirty="0"/>
              <a:t>+ </a:t>
            </a:r>
            <a:r>
              <a:rPr lang="ru-RU" dirty="0" err="1"/>
              <a:t>дротаверин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 err="1" smtClean="0"/>
              <a:t>Кодеинсодержащие</a:t>
            </a:r>
            <a:r>
              <a:rPr lang="ru-RU" b="1" dirty="0" smtClean="0"/>
              <a:t> </a:t>
            </a:r>
            <a:r>
              <a:rPr lang="ru-RU" b="1" dirty="0"/>
              <a:t>препараты отпускают по рецепту формы бланка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148-1/у-88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НЕО.jpg"/>
          <p:cNvPicPr>
            <a:picLocks noChangeAspect="1"/>
          </p:cNvPicPr>
          <p:nvPr/>
        </p:nvPicPr>
        <p:blipFill>
          <a:blip r:embed="rId2" cstate="print"/>
          <a:srcRect l="6470" t="6902" b="4690"/>
          <a:stretch>
            <a:fillRect/>
          </a:stretch>
        </p:blipFill>
        <p:spPr>
          <a:xfrm>
            <a:off x="5580112" y="2348880"/>
            <a:ext cx="3133805" cy="21843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31912" cy="2171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4FE318-C45B-4FE9-8425-A5B50882B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15503" r="14816" b="14866"/>
          <a:stretch/>
        </p:blipFill>
        <p:spPr>
          <a:xfrm>
            <a:off x="5508104" y="4797152"/>
            <a:ext cx="3194996" cy="183845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7" y="116633"/>
            <a:ext cx="4896545" cy="648111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2) </a:t>
            </a:r>
            <a:r>
              <a:rPr lang="ru-RU" b="1" dirty="0" err="1" smtClean="0">
                <a:solidFill>
                  <a:schemeClr val="accent1"/>
                </a:solidFill>
              </a:rPr>
              <a:t>НПВП-нестероидные</a:t>
            </a:r>
            <a:r>
              <a:rPr lang="ru-RU" b="1" dirty="0" smtClean="0">
                <a:solidFill>
                  <a:schemeClr val="accent1"/>
                </a:solidFill>
              </a:rPr>
              <a:t> противовоспалительные препараты:</a:t>
            </a:r>
            <a:endParaRPr lang="ru-RU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ru-RU" dirty="0" smtClean="0"/>
              <a:t>А) </a:t>
            </a:r>
            <a:r>
              <a:rPr lang="ru-RU" dirty="0" err="1" smtClean="0"/>
              <a:t>Салицилаты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Кислота ацетилсалициловая</a:t>
            </a:r>
          </a:p>
          <a:p>
            <a:pPr>
              <a:buNone/>
            </a:pPr>
            <a:r>
              <a:rPr lang="ru-RU" dirty="0" smtClean="0"/>
              <a:t>«Аспирин», «Аспирин </a:t>
            </a:r>
            <a:r>
              <a:rPr lang="ru-RU" dirty="0" err="1" smtClean="0"/>
              <a:t>упса</a:t>
            </a:r>
            <a:r>
              <a:rPr lang="ru-RU" dirty="0" smtClean="0"/>
              <a:t>»,</a:t>
            </a:r>
          </a:p>
          <a:p>
            <a:pPr>
              <a:buNone/>
            </a:pPr>
            <a:r>
              <a:rPr lang="ru-RU" dirty="0" smtClean="0"/>
              <a:t>«Аспирин-С», «</a:t>
            </a:r>
            <a:r>
              <a:rPr lang="ru-RU" dirty="0" err="1" smtClean="0"/>
              <a:t>Аспро</a:t>
            </a:r>
            <a:r>
              <a:rPr lang="ru-RU" dirty="0" smtClean="0"/>
              <a:t> С» в</a:t>
            </a:r>
          </a:p>
          <a:p>
            <a:pPr>
              <a:buNone/>
            </a:pPr>
            <a:r>
              <a:rPr lang="ru-RU" dirty="0" smtClean="0"/>
              <a:t>комбинации с витамином С.</a:t>
            </a:r>
          </a:p>
          <a:p>
            <a:pPr marL="0" indent="0">
              <a:buNone/>
            </a:pPr>
            <a:r>
              <a:rPr lang="ru-RU" dirty="0"/>
              <a:t>О</a:t>
            </a:r>
            <a:r>
              <a:rPr lang="ru-RU" dirty="0" smtClean="0"/>
              <a:t>казывает в равной степени выраженно</a:t>
            </a:r>
          </a:p>
          <a:p>
            <a:pPr marL="0" indent="0">
              <a:buNone/>
            </a:pPr>
            <a:r>
              <a:rPr lang="ru-RU" dirty="0" smtClean="0"/>
              <a:t>жаропонижающий</a:t>
            </a:r>
          </a:p>
          <a:p>
            <a:pPr marL="0" indent="0">
              <a:buNone/>
            </a:pPr>
            <a:r>
              <a:rPr lang="ru-RU" dirty="0"/>
              <a:t>болеутоляющий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противовоспалительный.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Аспирин обладает </a:t>
            </a:r>
            <a:r>
              <a:rPr lang="ru-RU" dirty="0" err="1"/>
              <a:t>противосвертывающим</a:t>
            </a:r>
            <a:r>
              <a:rPr lang="ru-RU" dirty="0"/>
              <a:t> </a:t>
            </a:r>
            <a:r>
              <a:rPr lang="ru-RU" dirty="0" err="1"/>
              <a:t>фибринолитическим</a:t>
            </a:r>
            <a:r>
              <a:rPr lang="ru-RU" dirty="0"/>
              <a:t> действием, поэтому применяется </a:t>
            </a:r>
            <a:r>
              <a:rPr lang="ru-RU" dirty="0" smtClean="0"/>
              <a:t>в качестве </a:t>
            </a:r>
            <a:r>
              <a:rPr lang="ru-RU" dirty="0" err="1" smtClean="0"/>
              <a:t>антиагреганта</a:t>
            </a:r>
            <a:r>
              <a:rPr lang="ru-RU" dirty="0" smtClean="0"/>
              <a:t> для </a:t>
            </a:r>
            <a:r>
              <a:rPr lang="ru-RU" dirty="0"/>
              <a:t>профилактики </a:t>
            </a:r>
            <a:r>
              <a:rPr lang="ru-RU" dirty="0" smtClean="0"/>
              <a:t>тромбозов в дозе 100-300 мг</a:t>
            </a:r>
          </a:p>
          <a:p>
            <a:pPr marL="0" indent="0">
              <a:buNone/>
            </a:pPr>
            <a:r>
              <a:rPr lang="ru-RU" dirty="0" smtClean="0"/>
              <a:t> (</a:t>
            </a:r>
            <a:r>
              <a:rPr lang="ru-RU" dirty="0" err="1" smtClean="0"/>
              <a:t>Тромбо</a:t>
            </a:r>
            <a:r>
              <a:rPr lang="ru-RU" dirty="0" smtClean="0"/>
              <a:t> Асс, Аспирин </a:t>
            </a:r>
            <a:r>
              <a:rPr lang="ru-RU" dirty="0" err="1" smtClean="0"/>
              <a:t>кардио</a:t>
            </a:r>
            <a:r>
              <a:rPr lang="ru-RU" dirty="0" smtClean="0"/>
              <a:t>, </a:t>
            </a:r>
            <a:r>
              <a:rPr lang="ru-RU" dirty="0" err="1" smtClean="0"/>
              <a:t>Аспинат</a:t>
            </a:r>
            <a:r>
              <a:rPr lang="ru-RU" dirty="0" smtClean="0"/>
              <a:t> и др.).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4904"/>
            <a:ext cx="3203754" cy="1802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12961"/>
          <a:stretch/>
        </p:blipFill>
        <p:spPr>
          <a:xfrm>
            <a:off x="5436096" y="188640"/>
            <a:ext cx="3094915" cy="2102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827951"/>
            <a:ext cx="2638484" cy="1808794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878" y="225088"/>
            <a:ext cx="5113194" cy="663291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Аспирин входит </a:t>
            </a:r>
            <a:r>
              <a:rPr lang="ru-RU" dirty="0"/>
              <a:t>в состав </a:t>
            </a:r>
            <a:r>
              <a:rPr lang="ru-RU" dirty="0" smtClean="0"/>
              <a:t>комбинированных  препаратов:</a:t>
            </a:r>
          </a:p>
          <a:p>
            <a:r>
              <a:rPr lang="ru-RU" b="1" dirty="0" err="1" smtClean="0"/>
              <a:t>Цитрамон-П</a:t>
            </a:r>
            <a:endParaRPr lang="ru-RU" b="1" dirty="0" smtClean="0"/>
          </a:p>
          <a:p>
            <a:r>
              <a:rPr lang="ru-RU" b="1" dirty="0" err="1" smtClean="0"/>
              <a:t>Экседрин</a:t>
            </a:r>
            <a:r>
              <a:rPr lang="ru-RU" b="1" dirty="0" smtClean="0"/>
              <a:t> </a:t>
            </a:r>
          </a:p>
          <a:p>
            <a:r>
              <a:rPr lang="ru-RU" b="1" dirty="0" err="1" smtClean="0"/>
              <a:t>Аскофен</a:t>
            </a:r>
            <a:r>
              <a:rPr lang="ru-RU" b="1" dirty="0" smtClean="0"/>
              <a:t>-П</a:t>
            </a:r>
          </a:p>
          <a:p>
            <a:r>
              <a:rPr lang="ru-RU" b="1" dirty="0" err="1" smtClean="0"/>
              <a:t>Кофицил</a:t>
            </a:r>
            <a:r>
              <a:rPr lang="ru-RU" b="1" dirty="0" smtClean="0"/>
              <a:t> Плюс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dirty="0"/>
              <a:t>парацетамол + аспирин + кофеин</a:t>
            </a:r>
            <a:r>
              <a:rPr lang="ru-RU" dirty="0" smtClean="0"/>
              <a:t>);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dirty="0" err="1"/>
              <a:t>Саридон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парацетамол + кофеин + </a:t>
            </a:r>
            <a:r>
              <a:rPr lang="ru-RU" dirty="0" err="1"/>
              <a:t>пропифеназон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 smtClean="0"/>
              <a:t>Применяют в </a:t>
            </a:r>
            <a:r>
              <a:rPr lang="ru-RU" dirty="0"/>
              <a:t>качестве болеутоляющего средства при болевом синдроме слабой и умеренной степени (головной, зубной, мышечной боли, </a:t>
            </a:r>
            <a:r>
              <a:rPr lang="ru-RU" dirty="0" smtClean="0"/>
              <a:t>невралгии). </a:t>
            </a:r>
            <a:endParaRPr lang="ru-RU" dirty="0"/>
          </a:p>
        </p:txBody>
      </p:sp>
      <p:pic>
        <p:nvPicPr>
          <p:cNvPr id="5" name="Рисунок 4" descr="https://gipertoniya.guru/wp-content/uploads/2017/09/84b915c2b397dd80b75c31d50ffbce54.jpg"/>
          <p:cNvPicPr/>
          <p:nvPr/>
        </p:nvPicPr>
        <p:blipFill>
          <a:blip r:embed="rId2" cstate="print"/>
          <a:srcRect l="12369" t="11379" r="12725" b="12244"/>
          <a:stretch>
            <a:fillRect/>
          </a:stretch>
        </p:blipFill>
        <p:spPr bwMode="auto">
          <a:xfrm>
            <a:off x="5580112" y="188640"/>
            <a:ext cx="2787711" cy="229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37883"/>
            <a:ext cx="3639424" cy="2120117"/>
          </a:xfrm>
          <a:prstGeom prst="rect">
            <a:avLst/>
          </a:prstGeom>
        </p:spPr>
      </p:pic>
      <p:pic>
        <p:nvPicPr>
          <p:cNvPr id="6" name="Рисунок 5" descr="http://www.nvita.ru/wa-data/public/shop/products/68/22/8732268/images/16627/16627.750x0.png"/>
          <p:cNvPicPr/>
          <p:nvPr/>
        </p:nvPicPr>
        <p:blipFill>
          <a:blip r:embed="rId4" cstate="print"/>
          <a:srcRect l="10468" t="12500" r="20383" b="8750"/>
          <a:stretch>
            <a:fillRect/>
          </a:stretch>
        </p:blipFill>
        <p:spPr bwMode="auto">
          <a:xfrm>
            <a:off x="5580112" y="2708920"/>
            <a:ext cx="3003504" cy="177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1141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8738616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   б) Производные  </a:t>
            </a:r>
            <a:r>
              <a:rPr lang="ru-RU" b="1" dirty="0" err="1" smtClean="0">
                <a:solidFill>
                  <a:schemeClr val="accent1"/>
                </a:solidFill>
              </a:rPr>
              <a:t>алкановых</a:t>
            </a:r>
            <a:r>
              <a:rPr lang="ru-RU" b="1" dirty="0" smtClean="0">
                <a:solidFill>
                  <a:schemeClr val="accent1"/>
                </a:solidFill>
              </a:rPr>
              <a:t> кислот (фенилпропионовой кислоты)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Ибупрофен </a:t>
            </a:r>
          </a:p>
          <a:p>
            <a:pPr>
              <a:buNone/>
            </a:pPr>
            <a:r>
              <a:rPr lang="ru-RU" dirty="0" smtClean="0"/>
              <a:t>    (</a:t>
            </a:r>
            <a:r>
              <a:rPr lang="ru-RU" dirty="0" err="1" smtClean="0"/>
              <a:t>нурофен</a:t>
            </a:r>
            <a:r>
              <a:rPr lang="ru-RU" dirty="0" smtClean="0"/>
              <a:t>, </a:t>
            </a:r>
            <a:r>
              <a:rPr lang="ru-RU" dirty="0" err="1" smtClean="0"/>
              <a:t>нурофен</a:t>
            </a:r>
            <a:r>
              <a:rPr lang="ru-RU" dirty="0" smtClean="0"/>
              <a:t> экспресс, </a:t>
            </a:r>
            <a:r>
              <a:rPr lang="ru-RU" dirty="0" err="1" smtClean="0"/>
              <a:t>нурофен</a:t>
            </a:r>
            <a:r>
              <a:rPr lang="ru-RU" dirty="0" smtClean="0"/>
              <a:t> экспресс </a:t>
            </a:r>
            <a:r>
              <a:rPr lang="ru-RU" dirty="0" err="1" smtClean="0"/>
              <a:t>нео</a:t>
            </a:r>
            <a:r>
              <a:rPr lang="ru-RU" dirty="0" smtClean="0"/>
              <a:t>, </a:t>
            </a:r>
            <a:r>
              <a:rPr lang="ru-RU" dirty="0" err="1" smtClean="0"/>
              <a:t>нурофен</a:t>
            </a:r>
            <a:r>
              <a:rPr lang="ru-RU" dirty="0" smtClean="0"/>
              <a:t> форте, </a:t>
            </a:r>
            <a:r>
              <a:rPr lang="ru-RU" dirty="0" err="1" smtClean="0"/>
              <a:t>бруфен</a:t>
            </a:r>
            <a:r>
              <a:rPr lang="ru-RU" dirty="0" smtClean="0"/>
              <a:t>, миг 400</a:t>
            </a:r>
            <a:r>
              <a:rPr lang="ru-RU" b="1" dirty="0" smtClean="0"/>
              <a:t>, </a:t>
            </a:r>
            <a:r>
              <a:rPr lang="ru-RU" dirty="0" err="1" smtClean="0"/>
              <a:t>нурофаст</a:t>
            </a:r>
            <a:r>
              <a:rPr lang="ru-RU" dirty="0" smtClean="0"/>
              <a:t> форте, </a:t>
            </a:r>
            <a:r>
              <a:rPr lang="ru-RU" dirty="0" err="1" smtClean="0"/>
              <a:t>солпафлекс</a:t>
            </a:r>
            <a:r>
              <a:rPr lang="ru-RU" b="1" dirty="0" smtClean="0"/>
              <a:t>, </a:t>
            </a:r>
            <a:r>
              <a:rPr lang="ru-RU" dirty="0" err="1" smtClean="0"/>
              <a:t>долгит</a:t>
            </a:r>
            <a:r>
              <a:rPr lang="ru-RU" dirty="0" smtClean="0"/>
              <a:t>)</a:t>
            </a:r>
            <a:r>
              <a:rPr lang="ru-RU" b="1" dirty="0" smtClean="0"/>
              <a:t>. </a:t>
            </a:r>
            <a:endParaRPr lang="ru-RU" dirty="0" smtClean="0"/>
          </a:p>
          <a:p>
            <a:r>
              <a:rPr lang="ru-RU" b="1" dirty="0" smtClean="0"/>
              <a:t>О</a:t>
            </a:r>
            <a:r>
              <a:rPr lang="ru-RU" dirty="0" smtClean="0"/>
              <a:t>казывает подобно аспирину жаропонижающий, обезболивающий и противовоспалительный эффекты, применяется при острых респираторных заболеваниях, гриппе, </a:t>
            </a:r>
            <a:r>
              <a:rPr lang="ru-RU" dirty="0" err="1" smtClean="0"/>
              <a:t>постпрививочных</a:t>
            </a:r>
            <a:r>
              <a:rPr lang="ru-RU" dirty="0" smtClean="0"/>
              <a:t> реакциях, инфекционно-воспалительных заболеваниях.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t="6580" r="6054" b="2684"/>
          <a:stretch/>
        </p:blipFill>
        <p:spPr>
          <a:xfrm>
            <a:off x="5350110" y="4149080"/>
            <a:ext cx="3388506" cy="254168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2880"/>
            <a:ext cx="8559104" cy="6291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Ибупрофен применяется и в составе комбинированных </a:t>
            </a:r>
            <a:r>
              <a:rPr lang="ru-RU" dirty="0" smtClean="0"/>
              <a:t>препаратов:</a:t>
            </a:r>
            <a:endParaRPr lang="ru-RU" dirty="0"/>
          </a:p>
          <a:p>
            <a:r>
              <a:rPr lang="ru-RU" b="1" dirty="0" err="1"/>
              <a:t>Ибуклин</a:t>
            </a:r>
            <a:r>
              <a:rPr lang="ru-RU" b="1" dirty="0"/>
              <a:t>, </a:t>
            </a:r>
            <a:r>
              <a:rPr lang="ru-RU" b="1" dirty="0" err="1"/>
              <a:t>некст</a:t>
            </a:r>
            <a:r>
              <a:rPr lang="ru-RU" b="1" dirty="0"/>
              <a:t>, </a:t>
            </a:r>
            <a:r>
              <a:rPr lang="ru-RU" b="1" dirty="0" err="1"/>
              <a:t>брустан</a:t>
            </a:r>
            <a:r>
              <a:rPr lang="ru-RU" dirty="0"/>
              <a:t> (ибупрофен+ парацетамол);</a:t>
            </a:r>
          </a:p>
          <a:p>
            <a:r>
              <a:rPr lang="ru-RU" b="1" dirty="0" err="1" smtClean="0"/>
              <a:t>Новиган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dirty="0"/>
              <a:t>ибупрофен + </a:t>
            </a:r>
            <a:r>
              <a:rPr lang="ru-RU" dirty="0" err="1"/>
              <a:t>питофенон</a:t>
            </a:r>
            <a:r>
              <a:rPr lang="ru-RU" dirty="0"/>
              <a:t> + </a:t>
            </a:r>
            <a:r>
              <a:rPr lang="ru-RU" dirty="0" err="1"/>
              <a:t>фенпивириния</a:t>
            </a:r>
            <a:r>
              <a:rPr lang="ru-RU" dirty="0"/>
              <a:t> бромид)</a:t>
            </a:r>
          </a:p>
          <a:p>
            <a:r>
              <a:rPr lang="ru-RU" i="1" dirty="0" err="1" smtClean="0"/>
              <a:t>Питофенон</a:t>
            </a:r>
            <a:r>
              <a:rPr lang="ru-RU" i="1" dirty="0" smtClean="0"/>
              <a:t> и </a:t>
            </a:r>
            <a:r>
              <a:rPr lang="ru-RU" i="1" dirty="0" err="1" smtClean="0"/>
              <a:t>фенпивириния</a:t>
            </a:r>
            <a:r>
              <a:rPr lang="ru-RU" i="1" dirty="0" smtClean="0"/>
              <a:t> бромид</a:t>
            </a:r>
            <a:r>
              <a:rPr lang="ru-RU" dirty="0" smtClean="0"/>
              <a:t> - спазмолитические средства (</a:t>
            </a:r>
            <a:r>
              <a:rPr lang="ru-RU" dirty="0" err="1" smtClean="0"/>
              <a:t>миотропный</a:t>
            </a:r>
            <a:r>
              <a:rPr lang="ru-RU" dirty="0" smtClean="0"/>
              <a:t> </a:t>
            </a:r>
            <a:r>
              <a:rPr lang="ru-RU" dirty="0" err="1" smtClean="0"/>
              <a:t>спащзмолитик</a:t>
            </a:r>
            <a:r>
              <a:rPr lang="ru-RU" dirty="0" smtClean="0"/>
              <a:t> и М-</a:t>
            </a:r>
            <a:r>
              <a:rPr lang="ru-RU" dirty="0" err="1" smtClean="0"/>
              <a:t>холинолитик</a:t>
            </a:r>
            <a:r>
              <a:rPr lang="ru-RU" dirty="0" smtClean="0"/>
              <a:t>), устраняющие спастические состояния внутренних гладкомышечных органов.</a:t>
            </a:r>
          </a:p>
          <a:p>
            <a:endParaRPr lang="ru-RU" dirty="0"/>
          </a:p>
        </p:txBody>
      </p:sp>
      <p:pic>
        <p:nvPicPr>
          <p:cNvPr id="5" name="Рисунок 4" descr="http://etodavlenie.ru/wp-content/uploads/2017/03/novigan.jpg"/>
          <p:cNvPicPr/>
          <p:nvPr/>
        </p:nvPicPr>
        <p:blipFill>
          <a:blip r:embed="rId2" cstate="print"/>
          <a:srcRect l="5953" t="13636" r="25679" b="13333"/>
          <a:stretch>
            <a:fillRect/>
          </a:stretch>
        </p:blipFill>
        <p:spPr bwMode="auto">
          <a:xfrm>
            <a:off x="4275956" y="4365104"/>
            <a:ext cx="4454648" cy="22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2" y="4581128"/>
            <a:ext cx="3168352" cy="214479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" y="34834"/>
            <a:ext cx="8627974" cy="682316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809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2880"/>
            <a:ext cx="8487095" cy="6291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Ибупрофен применяется в  составе </a:t>
            </a:r>
            <a:r>
              <a:rPr lang="ru-RU" dirty="0" err="1" smtClean="0"/>
              <a:t>кодеинсодержащих</a:t>
            </a:r>
            <a:r>
              <a:rPr lang="ru-RU" dirty="0" smtClean="0"/>
              <a:t> препаратов:</a:t>
            </a:r>
          </a:p>
          <a:p>
            <a:r>
              <a:rPr lang="ru-RU" b="1" dirty="0" err="1" smtClean="0"/>
              <a:t>Нурофен</a:t>
            </a:r>
            <a:r>
              <a:rPr lang="ru-RU" b="1" dirty="0" smtClean="0"/>
              <a:t> плюс</a:t>
            </a:r>
          </a:p>
          <a:p>
            <a:pPr>
              <a:buNone/>
            </a:pPr>
            <a:r>
              <a:rPr lang="ru-RU" dirty="0" smtClean="0"/>
              <a:t>    (ибупрофен, </a:t>
            </a:r>
            <a:r>
              <a:rPr lang="ru-RU" b="1" dirty="0" smtClean="0"/>
              <a:t>кодеина фосфат</a:t>
            </a:r>
            <a:r>
              <a:rPr lang="ru-RU" dirty="0" smtClean="0"/>
              <a:t>) </a:t>
            </a:r>
            <a:r>
              <a:rPr lang="ru-RU" b="1" dirty="0" err="1" smtClean="0"/>
              <a:t>Кодеинсодержащие</a:t>
            </a:r>
            <a:r>
              <a:rPr lang="ru-RU" b="1" dirty="0" smtClean="0"/>
              <a:t> препараты </a:t>
            </a:r>
          </a:p>
          <a:p>
            <a:pPr>
              <a:buNone/>
            </a:pPr>
            <a:r>
              <a:rPr lang="ru-RU" b="1" dirty="0" smtClean="0"/>
              <a:t>   отпускают по рецепту формы бланка   148-1/у-88.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3" b="25836"/>
          <a:stretch/>
        </p:blipFill>
        <p:spPr>
          <a:xfrm>
            <a:off x="2339752" y="3807857"/>
            <a:ext cx="4460698" cy="268023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7731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712968" cy="432048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К производным </a:t>
            </a:r>
            <a:r>
              <a:rPr lang="ru-RU" dirty="0" err="1" smtClean="0"/>
              <a:t>алкановых</a:t>
            </a:r>
            <a:r>
              <a:rPr lang="ru-RU" dirty="0" smtClean="0"/>
              <a:t> кислот относится препарат </a:t>
            </a:r>
          </a:p>
          <a:p>
            <a:pPr>
              <a:buNone/>
            </a:pPr>
            <a:r>
              <a:rPr lang="ru-RU" dirty="0" err="1" smtClean="0"/>
              <a:t>Диклофенак</a:t>
            </a:r>
            <a:r>
              <a:rPr lang="ru-RU" dirty="0" smtClean="0"/>
              <a:t> «</a:t>
            </a:r>
            <a:r>
              <a:rPr lang="ru-RU" dirty="0" err="1" smtClean="0"/>
              <a:t>Вольтарен</a:t>
            </a:r>
            <a:r>
              <a:rPr lang="ru-RU" dirty="0" smtClean="0"/>
              <a:t>», «</a:t>
            </a:r>
            <a:r>
              <a:rPr lang="ru-RU" dirty="0" err="1" smtClean="0"/>
              <a:t>Наклофен</a:t>
            </a:r>
            <a:r>
              <a:rPr lang="ru-RU" dirty="0" smtClean="0"/>
              <a:t>», «</a:t>
            </a:r>
            <a:r>
              <a:rPr lang="ru-RU" dirty="0" err="1" smtClean="0"/>
              <a:t>Диклонат</a:t>
            </a:r>
            <a:r>
              <a:rPr lang="ru-RU" dirty="0" smtClean="0"/>
              <a:t>», </a:t>
            </a:r>
            <a:r>
              <a:rPr lang="ru-RU" dirty="0" err="1" smtClean="0"/>
              <a:t>Ортофен</a:t>
            </a:r>
            <a:endParaRPr lang="ru-RU" dirty="0" smtClean="0"/>
          </a:p>
          <a:p>
            <a:pPr>
              <a:buNone/>
            </a:pPr>
            <a:r>
              <a:rPr lang="ru-RU" dirty="0" err="1" smtClean="0"/>
              <a:t>Ацеклофенак</a:t>
            </a:r>
            <a:r>
              <a:rPr lang="ru-RU" dirty="0" smtClean="0"/>
              <a:t> «</a:t>
            </a:r>
            <a:r>
              <a:rPr lang="ru-RU" dirty="0" err="1" smtClean="0"/>
              <a:t>Аэртал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В) К производные индола относят:</a:t>
            </a:r>
          </a:p>
          <a:p>
            <a:pPr>
              <a:buNone/>
            </a:pPr>
            <a:r>
              <a:rPr lang="ru-RU" dirty="0" err="1" smtClean="0"/>
              <a:t>Индометацин</a:t>
            </a:r>
            <a:r>
              <a:rPr lang="ru-RU" dirty="0" smtClean="0"/>
              <a:t> «</a:t>
            </a:r>
            <a:r>
              <a:rPr lang="ru-RU" dirty="0" err="1" smtClean="0"/>
              <a:t>Метиндол</a:t>
            </a:r>
            <a:r>
              <a:rPr lang="ru-RU" dirty="0" smtClean="0"/>
              <a:t>», «</a:t>
            </a:r>
            <a:r>
              <a:rPr lang="ru-RU" dirty="0" err="1" smtClean="0"/>
              <a:t>Индобене</a:t>
            </a:r>
            <a:r>
              <a:rPr lang="ru-RU" dirty="0" smtClean="0"/>
              <a:t>». Применяется в составе</a:t>
            </a:r>
          </a:p>
          <a:p>
            <a:pPr>
              <a:buNone/>
            </a:pPr>
            <a:r>
              <a:rPr lang="ru-RU" dirty="0" smtClean="0"/>
              <a:t>комбинированного препарата «</a:t>
            </a:r>
            <a:r>
              <a:rPr lang="ru-RU" dirty="0" err="1" smtClean="0"/>
              <a:t>Индовазин</a:t>
            </a:r>
            <a:r>
              <a:rPr lang="ru-RU" dirty="0" smtClean="0"/>
              <a:t>», содержит</a:t>
            </a:r>
          </a:p>
          <a:p>
            <a:pPr>
              <a:buNone/>
            </a:pPr>
            <a:r>
              <a:rPr lang="ru-RU" dirty="0" err="1" smtClean="0"/>
              <a:t>индометацин+троксевазин</a:t>
            </a:r>
            <a:r>
              <a:rPr lang="ru-RU" dirty="0" smtClean="0"/>
              <a:t>, применяется наружно, в форме геля.</a:t>
            </a:r>
          </a:p>
          <a:p>
            <a:pPr>
              <a:buNone/>
            </a:pPr>
            <a:r>
              <a:rPr lang="ru-RU" dirty="0" smtClean="0"/>
              <a:t>Г) Производным </a:t>
            </a:r>
            <a:r>
              <a:rPr lang="ru-RU" dirty="0" err="1" smtClean="0"/>
              <a:t>пиразолидиндиона</a:t>
            </a:r>
            <a:r>
              <a:rPr lang="ru-RU" dirty="0" smtClean="0"/>
              <a:t> является</a:t>
            </a:r>
          </a:p>
          <a:p>
            <a:pPr>
              <a:buNone/>
            </a:pPr>
            <a:r>
              <a:rPr lang="ru-RU" dirty="0" err="1" smtClean="0"/>
              <a:t>Фенилбутазон</a:t>
            </a:r>
            <a:r>
              <a:rPr lang="ru-RU" dirty="0" smtClean="0"/>
              <a:t> « </a:t>
            </a:r>
            <a:r>
              <a:rPr lang="ru-RU" dirty="0" err="1" smtClean="0"/>
              <a:t>Бутадион</a:t>
            </a:r>
            <a:r>
              <a:rPr lang="ru-RU" dirty="0" smtClean="0"/>
              <a:t>».</a:t>
            </a:r>
          </a:p>
          <a:p>
            <a:pPr>
              <a:buNone/>
            </a:pPr>
            <a:r>
              <a:rPr lang="ru-RU" dirty="0" smtClean="0"/>
              <a:t>Все препараты обладают выраженным противовоспалительным действием показаниями к применению являются хронические воспалительные заболевания суставов, мышц (миалгия), нервных волокон (неврит, невралгия), люмбаго, ишиас, артрит, артроз и др.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0312D7-68B7-443D-A5FC-9A1E2536A52A}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3991" t="10591" r="-11" b="10089"/>
          <a:stretch>
            <a:fillRect/>
          </a:stretch>
        </p:blipFill>
        <p:spPr>
          <a:xfrm>
            <a:off x="251520" y="4869160"/>
            <a:ext cx="2520280" cy="1728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E3A148-9189-4BE7-88B8-482FC763D12C}"/>
              </a:ext>
            </a:extLst>
          </p:cNvPr>
          <p:cNvPicPr/>
          <p:nvPr/>
        </p:nvPicPr>
        <p:blipFill>
          <a:blip r:embed="rId3" cstate="print"/>
          <a:srcRect t="19581" r="6158" b="16503"/>
          <a:stretch>
            <a:fillRect/>
          </a:stretch>
        </p:blipFill>
        <p:spPr>
          <a:xfrm>
            <a:off x="3491880" y="4293096"/>
            <a:ext cx="1728192" cy="12961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4A3AC-D8BD-43CC-BB44-6FBF7692847B}"/>
              </a:ext>
            </a:extLst>
          </p:cNvPr>
          <p:cNvPicPr/>
          <p:nvPr/>
        </p:nvPicPr>
        <p:blipFill>
          <a:blip r:embed="rId4" cstate="print"/>
          <a:srcRect l="12740" t="12477" r="16165" b="46046"/>
          <a:stretch>
            <a:fillRect/>
          </a:stretch>
        </p:blipFill>
        <p:spPr>
          <a:xfrm>
            <a:off x="6732240" y="5661248"/>
            <a:ext cx="1944216" cy="1008112"/>
          </a:xfrm>
          <a:prstGeom prst="rect">
            <a:avLst/>
          </a:prstGeom>
        </p:spPr>
      </p:pic>
      <p:pic>
        <p:nvPicPr>
          <p:cNvPr id="7" name="Рисунок 6" descr="ин.jpg"/>
          <p:cNvPicPr>
            <a:picLocks noChangeAspect="1"/>
          </p:cNvPicPr>
          <p:nvPr/>
        </p:nvPicPr>
        <p:blipFill>
          <a:blip r:embed="rId5" cstate="print"/>
          <a:srcRect t="48110" b="12201"/>
          <a:stretch>
            <a:fillRect/>
          </a:stretch>
        </p:blipFill>
        <p:spPr>
          <a:xfrm>
            <a:off x="6228184" y="4437112"/>
            <a:ext cx="2477922" cy="1080120"/>
          </a:xfrm>
          <a:prstGeom prst="rect">
            <a:avLst/>
          </a:prstGeom>
        </p:spPr>
      </p:pic>
      <p:pic>
        <p:nvPicPr>
          <p:cNvPr id="8" name="Рисунок 7" descr="во.png"/>
          <p:cNvPicPr>
            <a:picLocks noChangeAspect="1"/>
          </p:cNvPicPr>
          <p:nvPr/>
        </p:nvPicPr>
        <p:blipFill>
          <a:blip r:embed="rId6" cstate="print"/>
          <a:srcRect t="32150" b="34250"/>
          <a:stretch>
            <a:fillRect/>
          </a:stretch>
        </p:blipFill>
        <p:spPr>
          <a:xfrm>
            <a:off x="3131840" y="5589240"/>
            <a:ext cx="2736304" cy="1008112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5856" y="116632"/>
            <a:ext cx="8980640" cy="6357320"/>
          </a:xfrm>
        </p:spPr>
        <p:txBody>
          <a:bodyPr>
            <a:normAutofit/>
          </a:bodyPr>
          <a:lstStyle/>
          <a:p>
            <a:r>
              <a:rPr lang="ru-RU" dirty="0" smtClean="0"/>
              <a:t>Д) НПВП разного химического происхождения: </a:t>
            </a:r>
          </a:p>
          <a:p>
            <a:r>
              <a:rPr lang="ru-RU" dirty="0" err="1" smtClean="0"/>
              <a:t>Кеторолак</a:t>
            </a:r>
            <a:r>
              <a:rPr lang="ru-RU" dirty="0" smtClean="0"/>
              <a:t> «</a:t>
            </a:r>
            <a:r>
              <a:rPr lang="ru-RU" dirty="0" err="1" smtClean="0"/>
              <a:t>Кеторол</a:t>
            </a:r>
            <a:r>
              <a:rPr lang="ru-RU" dirty="0" smtClean="0"/>
              <a:t>», «</a:t>
            </a:r>
            <a:r>
              <a:rPr lang="ru-RU" dirty="0" err="1" smtClean="0"/>
              <a:t>Кетанов</a:t>
            </a:r>
            <a:r>
              <a:rPr lang="ru-RU" dirty="0" smtClean="0"/>
              <a:t>», «</a:t>
            </a:r>
            <a:r>
              <a:rPr lang="ru-RU" dirty="0" err="1" smtClean="0"/>
              <a:t>Кеторол</a:t>
            </a:r>
            <a:r>
              <a:rPr lang="ru-RU" dirty="0" smtClean="0"/>
              <a:t> экспресс»</a:t>
            </a:r>
          </a:p>
          <a:p>
            <a:r>
              <a:rPr lang="ru-RU" dirty="0" err="1" smtClean="0"/>
              <a:t>Кетопрофен</a:t>
            </a:r>
            <a:r>
              <a:rPr lang="ru-RU" dirty="0" smtClean="0"/>
              <a:t> «</a:t>
            </a:r>
            <a:r>
              <a:rPr lang="ru-RU" dirty="0" err="1" smtClean="0"/>
              <a:t>Кетонал</a:t>
            </a:r>
            <a:r>
              <a:rPr lang="ru-RU" dirty="0" smtClean="0"/>
              <a:t>», «</a:t>
            </a:r>
            <a:r>
              <a:rPr lang="ru-RU" dirty="0" err="1" smtClean="0"/>
              <a:t>Кетонал</a:t>
            </a:r>
            <a:r>
              <a:rPr lang="ru-RU" dirty="0" smtClean="0"/>
              <a:t> Дуо»</a:t>
            </a:r>
          </a:p>
          <a:p>
            <a:r>
              <a:rPr lang="ru-RU" dirty="0" err="1" smtClean="0"/>
              <a:t>Декскетопрофен</a:t>
            </a:r>
            <a:r>
              <a:rPr lang="ru-RU" dirty="0" smtClean="0"/>
              <a:t> «</a:t>
            </a:r>
            <a:r>
              <a:rPr lang="ru-RU" dirty="0" err="1" smtClean="0"/>
              <a:t>Дексалгин</a:t>
            </a:r>
            <a:r>
              <a:rPr lang="ru-RU" dirty="0" smtClean="0"/>
              <a:t>», «</a:t>
            </a:r>
            <a:r>
              <a:rPr lang="ru-RU" dirty="0" err="1" smtClean="0"/>
              <a:t>Кетодексал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Пироксикам</a:t>
            </a:r>
            <a:endParaRPr lang="ru-RU" dirty="0" smtClean="0"/>
          </a:p>
          <a:p>
            <a:r>
              <a:rPr lang="ru-RU" dirty="0" err="1" smtClean="0"/>
              <a:t>Напроксен</a:t>
            </a:r>
            <a:r>
              <a:rPr lang="ru-RU" dirty="0" smtClean="0"/>
              <a:t> «</a:t>
            </a:r>
            <a:r>
              <a:rPr lang="ru-RU" dirty="0" err="1" smtClean="0"/>
              <a:t>Налгезин</a:t>
            </a:r>
            <a:r>
              <a:rPr lang="ru-RU" dirty="0" smtClean="0"/>
              <a:t>», «</a:t>
            </a:r>
            <a:r>
              <a:rPr lang="ru-RU" dirty="0" err="1" smtClean="0"/>
              <a:t>Налгезин</a:t>
            </a:r>
            <a:r>
              <a:rPr lang="ru-RU" dirty="0" smtClean="0"/>
              <a:t> форте», «Тералив275»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E51EF9-F473-4FC3-9048-A58158AC65E5}"/>
              </a:ext>
            </a:extLst>
          </p:cNvPr>
          <p:cNvPicPr/>
          <p:nvPr/>
        </p:nvPicPr>
        <p:blipFill>
          <a:blip r:embed="rId2" cstate="print"/>
          <a:srcRect l="10889" t="10061" r="14215" b="11585"/>
          <a:stretch>
            <a:fillRect/>
          </a:stretch>
        </p:blipFill>
        <p:spPr>
          <a:xfrm>
            <a:off x="159926" y="5367306"/>
            <a:ext cx="2592288" cy="956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C1C081-D963-47A1-BC44-6D07A36CB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38701" r="14720" b="38071"/>
          <a:stretch/>
        </p:blipFill>
        <p:spPr>
          <a:xfrm>
            <a:off x="2932822" y="5216318"/>
            <a:ext cx="2865195" cy="1089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3550" r="6421" b="25368"/>
          <a:stretch/>
        </p:blipFill>
        <p:spPr>
          <a:xfrm>
            <a:off x="7118277" y="1105616"/>
            <a:ext cx="1512168" cy="1032853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3251"/>
          <a:stretch/>
        </p:blipFill>
        <p:spPr>
          <a:xfrm>
            <a:off x="7010106" y="3117888"/>
            <a:ext cx="1728510" cy="12885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0" y="3262728"/>
            <a:ext cx="1617677" cy="14408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31100" r="20600" b="37400"/>
          <a:stretch/>
        </p:blipFill>
        <p:spPr>
          <a:xfrm>
            <a:off x="4802034" y="3262728"/>
            <a:ext cx="2088232" cy="11186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12" y="3149417"/>
            <a:ext cx="1843496" cy="15541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83" y="5092370"/>
            <a:ext cx="2870472" cy="1520603"/>
          </a:xfrm>
          <a:prstGeom prst="rect">
            <a:avLst/>
          </a:prstGeom>
        </p:spPr>
      </p:pic>
      <p:pic>
        <p:nvPicPr>
          <p:cNvPr id="19" name="Рисунок 18" descr="кетон.jpg"/>
          <p:cNvPicPr/>
          <p:nvPr/>
        </p:nvPicPr>
        <p:blipFill>
          <a:blip r:embed="rId10" cstate="print"/>
          <a:srcRect l="12666" t="11058" r="13436" b="13461"/>
          <a:stretch>
            <a:fillRect/>
          </a:stretch>
        </p:blipFill>
        <p:spPr>
          <a:xfrm>
            <a:off x="1907601" y="3315914"/>
            <a:ext cx="1400090" cy="114633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3E5D38-C86E-4B87-9362-9FE361830E1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4" y="118762"/>
            <a:ext cx="8568952" cy="5162963"/>
          </a:xfrm>
        </p:spPr>
        <p:txBody>
          <a:bodyPr>
            <a:normAutofit/>
          </a:bodyPr>
          <a:lstStyle/>
          <a:p>
            <a:r>
              <a:rPr lang="ru-RU" b="1" dirty="0"/>
              <a:t>Кетопрофен, </a:t>
            </a:r>
            <a:r>
              <a:rPr lang="ru-RU" b="1" dirty="0" err="1" smtClean="0"/>
              <a:t>декскетопрофен</a:t>
            </a:r>
            <a:r>
              <a:rPr lang="ru-RU" b="1" dirty="0" smtClean="0"/>
              <a:t>, </a:t>
            </a:r>
            <a:r>
              <a:rPr lang="ru-RU" b="1" dirty="0" err="1" smtClean="0"/>
              <a:t>напроксен</a:t>
            </a:r>
            <a:r>
              <a:rPr lang="ru-RU" dirty="0" smtClean="0"/>
              <a:t> </a:t>
            </a:r>
            <a:r>
              <a:rPr lang="ru-RU" dirty="0"/>
              <a:t>оказывают одинаково сильно обезболивающий и </a:t>
            </a:r>
            <a:r>
              <a:rPr lang="ru-RU" dirty="0" smtClean="0"/>
              <a:t>противовоспалительный </a:t>
            </a:r>
            <a:r>
              <a:rPr lang="ru-RU" dirty="0"/>
              <a:t>эффекты. Эффективны при  лечении хронических воспалительных заболеваний и для устранения боли, отека, воспаления при различных травмах опорно-</a:t>
            </a:r>
            <a:r>
              <a:rPr lang="ru-RU" dirty="0" err="1"/>
              <a:t>двигатеьного</a:t>
            </a:r>
            <a:r>
              <a:rPr lang="ru-RU" dirty="0"/>
              <a:t> аппарата, а также для купирования сильного болевого синдрома, в том числе у онкологических больных, после перенесенных травм, ожогов, хирургических вмешательств в послеоперационном периоде.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1C081-D963-47A1-BC44-6D07A36CB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38701" r="14720" b="38071"/>
          <a:stretch/>
        </p:blipFill>
        <p:spPr>
          <a:xfrm>
            <a:off x="467546" y="4293096"/>
            <a:ext cx="4194957" cy="2132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E51EF9-F473-4FC3-9048-A58158AC65E5}"/>
              </a:ext>
            </a:extLst>
          </p:cNvPr>
          <p:cNvPicPr/>
          <p:nvPr/>
        </p:nvPicPr>
        <p:blipFill>
          <a:blip r:embed="rId3" cstate="print"/>
          <a:srcRect l="10889" t="10061" r="14215" b="11585"/>
          <a:stretch>
            <a:fillRect/>
          </a:stretch>
        </p:blipFill>
        <p:spPr>
          <a:xfrm>
            <a:off x="5508104" y="4653136"/>
            <a:ext cx="3234503" cy="173402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15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598" y="118755"/>
            <a:ext cx="8542858" cy="5182454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 err="1" smtClean="0"/>
              <a:t>Кетопрофен</a:t>
            </a:r>
            <a:r>
              <a:rPr lang="ru-RU" sz="2200" b="1" dirty="0" smtClean="0"/>
              <a:t> входит в состав комбинированного препарата Пенталгин Экстра-гель</a:t>
            </a:r>
            <a:r>
              <a:rPr lang="ru-RU" sz="2200" dirty="0" smtClean="0"/>
              <a:t> – гель для наружного применения, содержит мяты перечной листьев масло (мяты перечной масло),  перца стручкового плодов настойка (перца стручкового настойка), </a:t>
            </a:r>
            <a:r>
              <a:rPr lang="ru-RU" sz="2200" dirty="0" err="1" smtClean="0"/>
              <a:t>камфора</a:t>
            </a:r>
            <a:r>
              <a:rPr lang="ru-RU" sz="2200" dirty="0" smtClean="0"/>
              <a:t>, натрия </a:t>
            </a:r>
            <a:r>
              <a:rPr lang="ru-RU" sz="2200" dirty="0" err="1" smtClean="0"/>
              <a:t>гидроксид</a:t>
            </a:r>
            <a:r>
              <a:rPr lang="ru-RU" sz="2200" dirty="0" smtClean="0"/>
              <a:t>, </a:t>
            </a:r>
            <a:r>
              <a:rPr lang="ru-RU" sz="2200" dirty="0" err="1" smtClean="0"/>
              <a:t>диметилсульфоксид</a:t>
            </a:r>
            <a:r>
              <a:rPr lang="ru-RU" sz="2200" dirty="0" smtClean="0"/>
              <a:t> (</a:t>
            </a:r>
            <a:r>
              <a:rPr lang="ru-RU" sz="2200" dirty="0" err="1" smtClean="0"/>
              <a:t>димексид</a:t>
            </a:r>
            <a:r>
              <a:rPr lang="ru-RU" sz="2200" dirty="0" smtClean="0"/>
              <a:t>),  этанол 96%</a:t>
            </a:r>
          </a:p>
          <a:p>
            <a:pPr>
              <a:buNone/>
            </a:pPr>
            <a:r>
              <a:rPr lang="ru-RU" sz="2200" b="1" dirty="0" smtClean="0"/>
              <a:t>Показания к применению</a:t>
            </a:r>
            <a:r>
              <a:rPr lang="ru-RU" sz="2200" dirty="0" smtClean="0"/>
              <a:t>. Посттравматическое воспаление мягких тканей и опорно-двигательного аппарата: </a:t>
            </a:r>
          </a:p>
          <a:p>
            <a:r>
              <a:rPr lang="ru-RU" sz="2200" dirty="0" smtClean="0"/>
              <a:t>ушибы, повреждения/разрывы связок; </a:t>
            </a:r>
          </a:p>
          <a:p>
            <a:r>
              <a:rPr lang="ru-RU" sz="2200" dirty="0" smtClean="0"/>
              <a:t>мышечные боли, в том числе ревматического происхождения; </a:t>
            </a:r>
          </a:p>
          <a:p>
            <a:r>
              <a:rPr lang="ru-RU" sz="2200" dirty="0" smtClean="0"/>
              <a:t>воспалительные заболевания опорно-двигательного аппарата (как острые, так и хронические): поражения связок и сухожилий воспалительного характера, </a:t>
            </a:r>
          </a:p>
          <a:p>
            <a:r>
              <a:rPr lang="ru-RU" sz="2200" dirty="0" smtClean="0"/>
              <a:t>бурсит, люмбаго, радикулит, </a:t>
            </a:r>
          </a:p>
          <a:p>
            <a:r>
              <a:rPr lang="ru-RU" sz="2200" dirty="0" err="1" smtClean="0"/>
              <a:t>остеоартроз</a:t>
            </a:r>
            <a:r>
              <a:rPr lang="ru-RU" sz="2200" dirty="0" smtClean="0"/>
              <a:t>, ишиас, остеохондроз с </a:t>
            </a:r>
            <a:r>
              <a:rPr lang="ru-RU" sz="2200" dirty="0" err="1" smtClean="0"/>
              <a:t>с</a:t>
            </a:r>
            <a:r>
              <a:rPr lang="ru-RU" sz="2200" dirty="0" smtClean="0"/>
              <a:t> корешковым синдромом, суставной синдром </a:t>
            </a:r>
          </a:p>
          <a:p>
            <a:pPr>
              <a:buNone/>
            </a:pPr>
            <a:r>
              <a:rPr lang="ru-RU" sz="2200" dirty="0" smtClean="0"/>
              <a:t>   при обострении подагры. </a:t>
            </a:r>
          </a:p>
          <a:p>
            <a:endParaRPr lang="ru-RU" dirty="0"/>
          </a:p>
        </p:txBody>
      </p:sp>
      <p:pic>
        <p:nvPicPr>
          <p:cNvPr id="4" name="Рисунок 3" descr="http://www.24farm.ru/images/preparat/pentalgin_gel_864.png"/>
          <p:cNvPicPr/>
          <p:nvPr/>
        </p:nvPicPr>
        <p:blipFill rotWithShape="1">
          <a:blip r:embed="rId2" cstate="print"/>
          <a:srcRect l="9171" r="11676"/>
          <a:stretch/>
        </p:blipFill>
        <p:spPr bwMode="auto">
          <a:xfrm>
            <a:off x="3995936" y="4365104"/>
            <a:ext cx="4785241" cy="2492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7478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32C93C-F516-4DC6-AAF7-963A4183AE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3597" y="274638"/>
            <a:ext cx="8542859" cy="4873752"/>
          </a:xfrm>
        </p:spPr>
        <p:txBody>
          <a:bodyPr/>
          <a:lstStyle/>
          <a:p>
            <a:r>
              <a:rPr lang="ru-RU" b="1" dirty="0" err="1" smtClean="0"/>
              <a:t>Кеторолак</a:t>
            </a:r>
            <a:r>
              <a:rPr lang="ru-RU" b="1" dirty="0" smtClean="0"/>
              <a:t> </a:t>
            </a:r>
            <a:r>
              <a:rPr lang="ru-RU" dirty="0" smtClean="0"/>
              <a:t>оказывает выраженное анальгезирующее (обезболивающее) действие. По силе обезболивающего эффекта сопоставим с морфином, значительно превосходит другие НПВП. В отличие от </a:t>
            </a:r>
            <a:r>
              <a:rPr lang="ru-RU" dirty="0" err="1" smtClean="0"/>
              <a:t>опиодов</a:t>
            </a:r>
            <a:r>
              <a:rPr lang="ru-RU" dirty="0" smtClean="0"/>
              <a:t>, не угнетает дыхание, не вызывает лекарственной зависимости, не обладает седативным и </a:t>
            </a:r>
            <a:r>
              <a:rPr lang="ru-RU" dirty="0" err="1" smtClean="0"/>
              <a:t>анксиолитическим</a:t>
            </a:r>
            <a:r>
              <a:rPr lang="ru-RU" dirty="0" smtClean="0"/>
              <a:t> действием. Применяется в форме таблеток, таблеток для рассасывания, геля для наружного применения, раствора для парентерального введения.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3550" r="6421" b="25368"/>
          <a:stretch/>
        </p:blipFill>
        <p:spPr>
          <a:xfrm>
            <a:off x="284927" y="4585529"/>
            <a:ext cx="2664296" cy="206290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2050" name="Picture 2" descr="https://dialog.ru/upload/iblock/f63/f634d18b85eff7f3821082c33bb8885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" b="6393"/>
          <a:stretch/>
        </p:blipFill>
        <p:spPr bwMode="auto">
          <a:xfrm>
            <a:off x="3100553" y="5036571"/>
            <a:ext cx="4036606" cy="159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99" y="3645024"/>
            <a:ext cx="2779319" cy="16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1874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5857" y="116632"/>
            <a:ext cx="5328592" cy="6357320"/>
          </a:xfrm>
        </p:spPr>
        <p:txBody>
          <a:bodyPr>
            <a:normAutofit/>
          </a:bodyPr>
          <a:lstStyle/>
          <a:p>
            <a:r>
              <a:rPr lang="ru-RU" b="1" dirty="0" smtClean="0"/>
              <a:t>Селективные ИЦОГ2: </a:t>
            </a:r>
          </a:p>
          <a:p>
            <a:r>
              <a:rPr lang="ru-RU" dirty="0" err="1" smtClean="0"/>
              <a:t>Мелоксикам</a:t>
            </a:r>
            <a:r>
              <a:rPr lang="ru-RU" dirty="0" smtClean="0"/>
              <a:t> «</a:t>
            </a:r>
            <a:r>
              <a:rPr lang="ru-RU" dirty="0" err="1" smtClean="0"/>
              <a:t>Мовалис</a:t>
            </a:r>
            <a:r>
              <a:rPr lang="ru-RU" dirty="0" smtClean="0"/>
              <a:t>», </a:t>
            </a:r>
          </a:p>
          <a:p>
            <a:r>
              <a:rPr lang="ru-RU" dirty="0" err="1" smtClean="0"/>
              <a:t>Лорноксикам</a:t>
            </a:r>
            <a:r>
              <a:rPr lang="ru-RU" dirty="0" smtClean="0"/>
              <a:t> «</a:t>
            </a:r>
            <a:r>
              <a:rPr lang="ru-RU" dirty="0" err="1" smtClean="0"/>
              <a:t>Ксефокам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Теноксикам</a:t>
            </a:r>
            <a:r>
              <a:rPr lang="ru-RU" dirty="0" smtClean="0"/>
              <a:t> «</a:t>
            </a:r>
            <a:r>
              <a:rPr lang="ru-RU" dirty="0" err="1" smtClean="0"/>
              <a:t>Артоксан</a:t>
            </a:r>
            <a:r>
              <a:rPr lang="ru-RU" dirty="0" smtClean="0"/>
              <a:t>» </a:t>
            </a:r>
          </a:p>
          <a:p>
            <a:r>
              <a:rPr lang="ru-RU" dirty="0" err="1" smtClean="0"/>
              <a:t>Нимесулид</a:t>
            </a:r>
            <a:r>
              <a:rPr lang="ru-RU" dirty="0" smtClean="0"/>
              <a:t> «</a:t>
            </a:r>
            <a:r>
              <a:rPr lang="ru-RU" dirty="0" err="1" smtClean="0"/>
              <a:t>Найз</a:t>
            </a:r>
            <a:r>
              <a:rPr lang="ru-RU" dirty="0" smtClean="0"/>
              <a:t>», «</a:t>
            </a:r>
            <a:r>
              <a:rPr lang="ru-RU" dirty="0" err="1" smtClean="0"/>
              <a:t>Нимесил</a:t>
            </a:r>
            <a:r>
              <a:rPr lang="ru-RU" dirty="0" smtClean="0"/>
              <a:t>»,</a:t>
            </a:r>
          </a:p>
          <a:p>
            <a:r>
              <a:rPr lang="ru-RU" dirty="0" err="1" smtClean="0"/>
              <a:t>Целекоксиб</a:t>
            </a:r>
            <a:r>
              <a:rPr lang="ru-RU" dirty="0" smtClean="0"/>
              <a:t> «</a:t>
            </a:r>
            <a:r>
              <a:rPr lang="ru-RU" dirty="0" err="1" smtClean="0"/>
              <a:t>Целебрекс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Эторикоксиб</a:t>
            </a:r>
            <a:r>
              <a:rPr lang="ru-RU" dirty="0" smtClean="0"/>
              <a:t> «</a:t>
            </a:r>
            <a:r>
              <a:rPr lang="ru-RU" dirty="0" err="1" smtClean="0"/>
              <a:t>Аркоксиа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Парекоксиб</a:t>
            </a:r>
            <a:r>
              <a:rPr lang="ru-RU" dirty="0" smtClean="0"/>
              <a:t> «</a:t>
            </a:r>
            <a:r>
              <a:rPr lang="ru-RU" dirty="0" err="1" smtClean="0"/>
              <a:t>Династат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Рофекоксиб</a:t>
            </a:r>
            <a:r>
              <a:rPr lang="ru-RU" dirty="0" smtClean="0"/>
              <a:t> «</a:t>
            </a:r>
            <a:r>
              <a:rPr lang="ru-RU" dirty="0" err="1" smtClean="0"/>
              <a:t>Виокс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http://neboley.ru/foto/lekarstvo.18292.jpg"/>
          <p:cNvPicPr/>
          <p:nvPr/>
        </p:nvPicPr>
        <p:blipFill>
          <a:blip r:embed="rId2" cstate="print"/>
          <a:srcRect l="26410" t="7733" r="25794" b="1180"/>
          <a:stretch>
            <a:fillRect/>
          </a:stretch>
        </p:blipFill>
        <p:spPr bwMode="auto">
          <a:xfrm>
            <a:off x="6904339" y="3493808"/>
            <a:ext cx="1820649" cy="293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toletov.ru/upload/iblock/474/474662b653d7841878684470d5772cf5.png"/>
          <p:cNvPicPr/>
          <p:nvPr/>
        </p:nvPicPr>
        <p:blipFill>
          <a:blip r:embed="rId3" cstate="print"/>
          <a:srcRect t="13547" b="12438"/>
          <a:stretch>
            <a:fillRect/>
          </a:stretch>
        </p:blipFill>
        <p:spPr bwMode="auto">
          <a:xfrm>
            <a:off x="395536" y="4293096"/>
            <a:ext cx="2592288" cy="214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11" name="Рисунок 10" descr="https://www.medlux.ru/img/drugs/16/md-311a45834a533959273217ecc8eef06c..png"/>
          <p:cNvPicPr/>
          <p:nvPr/>
        </p:nvPicPr>
        <p:blipFill>
          <a:blip r:embed="rId4" cstate="print"/>
          <a:srcRect l="18292" t="31882" r="17995" b="31626"/>
          <a:stretch>
            <a:fillRect/>
          </a:stretch>
        </p:blipFill>
        <p:spPr bwMode="auto">
          <a:xfrm>
            <a:off x="3415275" y="4338463"/>
            <a:ext cx="3193851" cy="213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00" y="836712"/>
            <a:ext cx="2507352" cy="2304256"/>
          </a:xfrm>
          <a:prstGeom prst="rect">
            <a:avLst/>
          </a:prstGeom>
        </p:spPr>
      </p:pic>
      <p:pic>
        <p:nvPicPr>
          <p:cNvPr id="12" name="Рисунок 11" descr="http://gemorroy-s.ru/wp-content/uploads/2017/12/naiz11.jpg"/>
          <p:cNvPicPr/>
          <p:nvPr/>
        </p:nvPicPr>
        <p:blipFill>
          <a:blip r:embed="rId6" cstate="print"/>
          <a:srcRect l="4943" r="66991" b="7211"/>
          <a:stretch>
            <a:fillRect/>
          </a:stretch>
        </p:blipFill>
        <p:spPr bwMode="auto">
          <a:xfrm>
            <a:off x="7308304" y="404664"/>
            <a:ext cx="14166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4592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30A1DC-7DE1-441C-B0CA-F10F5363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724128" cy="6741368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Селективные ИЦОГ2 в меньшей степени, чем неселективные ИЦОГ1,2 действуют на синтез простагландинов, защищающих слизистую оболочку ЖКТ и принимающих участие в регуляции кровотока в почках. </a:t>
            </a:r>
          </a:p>
          <a:p>
            <a:r>
              <a:rPr lang="ru-RU" sz="2000" dirty="0" smtClean="0"/>
              <a:t>Оказывают выраженное противовоспалительное и умеренное обезболивающее действие, слабый жаропонижающий эффект (кроме </a:t>
            </a:r>
            <a:r>
              <a:rPr lang="ru-RU" sz="2000" dirty="0" err="1" smtClean="0"/>
              <a:t>нимесулида</a:t>
            </a:r>
            <a:r>
              <a:rPr lang="ru-RU" sz="2000" dirty="0" smtClean="0"/>
              <a:t>). </a:t>
            </a:r>
          </a:p>
          <a:p>
            <a:r>
              <a:rPr lang="ru-RU" sz="2000" dirty="0" smtClean="0"/>
              <a:t>Применяются  для симптоматической терапии воспалительных и дегенеративных заболеваний опорно-двигательного аппарата, сопровождающихся болевым синдромом.</a:t>
            </a:r>
          </a:p>
          <a:p>
            <a:r>
              <a:rPr lang="ru-RU" sz="2000" dirty="0" err="1" smtClean="0"/>
              <a:t>Нимесулид</a:t>
            </a:r>
            <a:r>
              <a:rPr lang="ru-RU" sz="2000" dirty="0" smtClean="0"/>
              <a:t> применяют в качестве жаропонижающего средства у взрослых и детей с 12 лет. В форме суспензии для приема внутрь и детям с 1 года до 12 лет. </a:t>
            </a:r>
            <a:endParaRPr lang="en-US" sz="2000" dirty="0" smtClean="0"/>
          </a:p>
        </p:txBody>
      </p:sp>
      <p:pic>
        <p:nvPicPr>
          <p:cNvPr id="4" name="Рисунок 3" descr="http://neboley.ru/foto/lekarstvo.18292.jpg"/>
          <p:cNvPicPr/>
          <p:nvPr/>
        </p:nvPicPr>
        <p:blipFill>
          <a:blip r:embed="rId2" cstate="print"/>
          <a:srcRect l="26410" t="7733" r="25794" b="1180"/>
          <a:stretch>
            <a:fillRect/>
          </a:stretch>
        </p:blipFill>
        <p:spPr bwMode="auto">
          <a:xfrm>
            <a:off x="7668344" y="260648"/>
            <a:ext cx="12478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webtrend.pro/img/amelotex/amelotex-1.png"/>
          <p:cNvPicPr/>
          <p:nvPr/>
        </p:nvPicPr>
        <p:blipFill>
          <a:blip r:embed="rId3" cstate="print"/>
          <a:srcRect l="37913" r="3199" b="38758"/>
          <a:stretch>
            <a:fillRect/>
          </a:stretch>
        </p:blipFill>
        <p:spPr bwMode="auto">
          <a:xfrm rot="5400000">
            <a:off x="6357978" y="1210974"/>
            <a:ext cx="1441665" cy="314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gemorroy-s.ru/wp-content/uploads/2017/12/naiz11.jpg"/>
          <p:cNvPicPr/>
          <p:nvPr/>
        </p:nvPicPr>
        <p:blipFill>
          <a:blip r:embed="rId4" cstate="print"/>
          <a:srcRect l="4943" r="66991" b="7211"/>
          <a:stretch>
            <a:fillRect/>
          </a:stretch>
        </p:blipFill>
        <p:spPr bwMode="auto">
          <a:xfrm>
            <a:off x="5580112" y="3933056"/>
            <a:ext cx="1551564" cy="26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87D6B4-3C5D-4BC9-8C54-F04699067935}"/>
              </a:ext>
            </a:extLst>
          </p:cNvPr>
          <p:cNvPicPr/>
          <p:nvPr/>
        </p:nvPicPr>
        <p:blipFill>
          <a:blip r:embed="rId5" cstate="print"/>
          <a:srcRect l="5263" t="3071" r="54969" b="6910"/>
          <a:stretch>
            <a:fillRect/>
          </a:stretch>
        </p:blipFill>
        <p:spPr bwMode="auto">
          <a:xfrm>
            <a:off x="7452320" y="3212976"/>
            <a:ext cx="1293700" cy="34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003" r="14968" b="6745"/>
          <a:stretch/>
        </p:blipFill>
        <p:spPr>
          <a:xfrm>
            <a:off x="5724128" y="116632"/>
            <a:ext cx="1800200" cy="1809118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44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446" y="95003"/>
            <a:ext cx="8176904" cy="6081960"/>
          </a:xfrm>
        </p:spPr>
        <p:txBody>
          <a:bodyPr/>
          <a:lstStyle/>
          <a:p>
            <a:r>
              <a:rPr lang="ru-RU" dirty="0" smtClean="0"/>
              <a:t>К селективные ИЦОГ2  </a:t>
            </a:r>
            <a:r>
              <a:rPr lang="ru-RU" dirty="0"/>
              <a:t>нового поколения класса </a:t>
            </a:r>
            <a:r>
              <a:rPr lang="ru-RU" dirty="0" err="1" smtClean="0"/>
              <a:t>коксибов</a:t>
            </a:r>
            <a:r>
              <a:rPr lang="ru-RU" dirty="0" smtClean="0"/>
              <a:t> относятся препараты  </a:t>
            </a:r>
            <a:r>
              <a:rPr lang="ru-RU" dirty="0"/>
              <a:t>производные </a:t>
            </a:r>
            <a:r>
              <a:rPr lang="ru-RU" dirty="0" err="1" smtClean="0"/>
              <a:t>сульфонамида</a:t>
            </a:r>
            <a:r>
              <a:rPr lang="ru-RU" dirty="0" smtClean="0"/>
              <a:t>: </a:t>
            </a:r>
          </a:p>
          <a:p>
            <a:r>
              <a:rPr lang="ru-RU" dirty="0" err="1" smtClean="0"/>
              <a:t>целекоксиб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целебрекс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err="1" smtClean="0"/>
              <a:t>эторикоксиб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аркоксиа</a:t>
            </a:r>
            <a:r>
              <a:rPr lang="ru-RU" dirty="0"/>
              <a:t>); </a:t>
            </a:r>
          </a:p>
          <a:p>
            <a:r>
              <a:rPr lang="ru-RU" dirty="0" err="1"/>
              <a:t>парекоксиб</a:t>
            </a:r>
            <a:r>
              <a:rPr lang="ru-RU" dirty="0"/>
              <a:t> (</a:t>
            </a:r>
            <a:r>
              <a:rPr lang="ru-RU" dirty="0" err="1"/>
              <a:t>династат</a:t>
            </a:r>
            <a:r>
              <a:rPr lang="ru-RU" dirty="0"/>
              <a:t>);</a:t>
            </a:r>
          </a:p>
          <a:p>
            <a:r>
              <a:rPr lang="ru-RU" dirty="0"/>
              <a:t> </a:t>
            </a:r>
            <a:r>
              <a:rPr lang="ru-RU" dirty="0" err="1"/>
              <a:t>рофекоксиб</a:t>
            </a:r>
            <a:r>
              <a:rPr lang="ru-RU" dirty="0"/>
              <a:t> (</a:t>
            </a:r>
            <a:r>
              <a:rPr lang="ru-RU" dirty="0" err="1"/>
              <a:t>виокс</a:t>
            </a:r>
            <a:r>
              <a:rPr lang="ru-RU" dirty="0"/>
              <a:t>). </a:t>
            </a:r>
          </a:p>
          <a:p>
            <a:endParaRPr lang="ru-RU" dirty="0"/>
          </a:p>
        </p:txBody>
      </p:sp>
      <p:pic>
        <p:nvPicPr>
          <p:cNvPr id="4" name="Рисунок 3" descr="https://www.medlux.ru/img/drugs/16/md-311a45834a533959273217ecc8eef06c..png"/>
          <p:cNvPicPr/>
          <p:nvPr/>
        </p:nvPicPr>
        <p:blipFill>
          <a:blip r:embed="rId2" cstate="print"/>
          <a:srcRect l="18292" t="31882" r="17995" b="31626"/>
          <a:stretch>
            <a:fillRect/>
          </a:stretch>
        </p:blipFill>
        <p:spPr bwMode="auto">
          <a:xfrm>
            <a:off x="5148064" y="1772816"/>
            <a:ext cx="3506135" cy="216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toletov.ru/upload/iblock/474/474662b653d7841878684470d5772cf5.png"/>
          <p:cNvPicPr/>
          <p:nvPr/>
        </p:nvPicPr>
        <p:blipFill>
          <a:blip r:embed="rId3" cstate="print"/>
          <a:srcRect t="13547" b="12438"/>
          <a:stretch>
            <a:fillRect/>
          </a:stretch>
        </p:blipFill>
        <p:spPr bwMode="auto">
          <a:xfrm>
            <a:off x="755576" y="3356992"/>
            <a:ext cx="3414390" cy="315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medicine.regnews.info/wp-content/uploads/2014/07/vioxx.jpg"/>
          <p:cNvPicPr/>
          <p:nvPr/>
        </p:nvPicPr>
        <p:blipFill>
          <a:blip r:embed="rId4" cstate="print"/>
          <a:srcRect l="3145" t="2879" r="5946" b="52207"/>
          <a:stretch>
            <a:fillRect/>
          </a:stretch>
        </p:blipFill>
        <p:spPr bwMode="auto">
          <a:xfrm>
            <a:off x="5076056" y="4365104"/>
            <a:ext cx="3672408" cy="222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207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45D5E4-3701-491F-88C5-54E5449E0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5" y="478302"/>
            <a:ext cx="7886700" cy="4351338"/>
          </a:xfrm>
        </p:spPr>
        <p:txBody>
          <a:bodyPr/>
          <a:lstStyle/>
          <a:p>
            <a:r>
              <a:rPr lang="ru-RU" b="1" dirty="0" err="1"/>
              <a:t>Парекоксиб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династ</a:t>
            </a:r>
            <a:r>
              <a:rPr lang="ru-RU" dirty="0" smtClean="0"/>
              <a:t>) обладает </a:t>
            </a:r>
            <a:r>
              <a:rPr lang="ru-RU" dirty="0"/>
              <a:t>выраженным </a:t>
            </a:r>
            <a:r>
              <a:rPr lang="ru-RU" dirty="0" err="1"/>
              <a:t>обозболивающим</a:t>
            </a:r>
            <a:r>
              <a:rPr lang="ru-RU" dirty="0"/>
              <a:t> действием, применяется в форме </a:t>
            </a:r>
            <a:r>
              <a:rPr lang="ru-RU" dirty="0" err="1"/>
              <a:t>лиофилизата</a:t>
            </a:r>
            <a:r>
              <a:rPr lang="ru-RU" dirty="0"/>
              <a:t> для приготовления раствора для инъекций для купирования острой боли различной этиологии, в том числе послеоперационной, суставной, мышечной. Уменьшает потребность в опиоидных анальгетиках</a:t>
            </a:r>
          </a:p>
        </p:txBody>
      </p:sp>
      <p:pic>
        <p:nvPicPr>
          <p:cNvPr id="4" name="Рисунок 3" descr="https://www.medlux.ru/img/drugs/16/md-311a45834a533959273217ecc8eef06c..png"/>
          <p:cNvPicPr/>
          <p:nvPr/>
        </p:nvPicPr>
        <p:blipFill>
          <a:blip r:embed="rId2" cstate="print"/>
          <a:srcRect l="18292" t="31882" r="17995" b="31626"/>
          <a:stretch>
            <a:fillRect/>
          </a:stretch>
        </p:blipFill>
        <p:spPr bwMode="auto">
          <a:xfrm>
            <a:off x="2987824" y="3573016"/>
            <a:ext cx="5805335" cy="30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61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Рисунок 4" descr="морфин.jpg"/>
          <p:cNvPicPr>
            <a:picLocks noChangeAspect="1"/>
          </p:cNvPicPr>
          <p:nvPr/>
        </p:nvPicPr>
        <p:blipFill>
          <a:blip r:embed="rId2" cstate="print"/>
          <a:srcRect t="24013" b="11019"/>
          <a:stretch>
            <a:fillRect/>
          </a:stretch>
        </p:blipFill>
        <p:spPr>
          <a:xfrm>
            <a:off x="107504" y="4869160"/>
            <a:ext cx="4176463" cy="184682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5485" r="20123" b="17413"/>
          <a:stretch>
            <a:fillRect/>
          </a:stretch>
        </p:blipFill>
        <p:spPr bwMode="auto">
          <a:xfrm>
            <a:off x="6913110" y="4849128"/>
            <a:ext cx="1803702" cy="191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45" y="4870802"/>
            <a:ext cx="1805597" cy="1873187"/>
          </a:xfrm>
          <a:prstGeom prst="rect">
            <a:avLst/>
          </a:prstGeom>
        </p:spPr>
      </p:pic>
      <p:pic>
        <p:nvPicPr>
          <p:cNvPr id="10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30622"/>
          <a:stretch/>
        </p:blipFill>
        <p:spPr>
          <a:xfrm>
            <a:off x="107505" y="44624"/>
            <a:ext cx="8775127" cy="4608512"/>
          </a:xfrm>
        </p:spPr>
      </p:pic>
    </p:spTree>
    <p:extLst>
      <p:ext uri="{BB962C8B-B14F-4D97-AF65-F5344CB8AC3E}">
        <p14:creationId xmlns:p14="http://schemas.microsoft.com/office/powerpoint/2010/main" val="4038812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8A9F95-9321-4E7E-AAE1-AC57543EC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31" y="348518"/>
            <a:ext cx="7886700" cy="4351338"/>
          </a:xfrm>
        </p:spPr>
        <p:txBody>
          <a:bodyPr/>
          <a:lstStyle/>
          <a:p>
            <a:r>
              <a:rPr lang="ru-RU" b="1" dirty="0" err="1"/>
              <a:t>Целекоксиб</a:t>
            </a:r>
            <a:r>
              <a:rPr lang="ru-RU" b="1" dirty="0"/>
              <a:t> и </a:t>
            </a:r>
            <a:r>
              <a:rPr lang="ru-RU" b="1" dirty="0" err="1"/>
              <a:t>эторикоксиб</a:t>
            </a:r>
            <a:r>
              <a:rPr lang="ru-RU" dirty="0"/>
              <a:t> применяют для симптоматической терапии болевого синдрома и воспаления при остеоартрите, </a:t>
            </a:r>
            <a:r>
              <a:rPr lang="ru-RU" dirty="0" err="1"/>
              <a:t>осеоартрозе</a:t>
            </a:r>
            <a:r>
              <a:rPr lang="ru-RU" dirty="0"/>
              <a:t>, подагрическом, ревматоидном, </a:t>
            </a:r>
            <a:r>
              <a:rPr lang="ru-RU" dirty="0" err="1"/>
              <a:t>псориатическом</a:t>
            </a:r>
            <a:r>
              <a:rPr lang="ru-RU" dirty="0"/>
              <a:t> артрите, </a:t>
            </a:r>
            <a:r>
              <a:rPr lang="ru-RU" dirty="0" err="1"/>
              <a:t>анкилозирующем</a:t>
            </a:r>
            <a:r>
              <a:rPr lang="ru-RU" dirty="0"/>
              <a:t> спондилите или для краткосрочной терапии умеренной острой боли после стоматологических </a:t>
            </a:r>
            <a:r>
              <a:rPr lang="ru-RU" dirty="0" smtClean="0"/>
              <a:t>операций.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B82AB-A7A7-4ED8-ACFD-F2D29D270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30" y="2708920"/>
            <a:ext cx="5680035" cy="443805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35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6B292-AB68-4068-990D-4EF82123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0733"/>
            <a:ext cx="8363273" cy="1440159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en-US" dirty="0"/>
              <a:t/>
            </a:r>
            <a:br>
              <a:rPr lang="en-US" dirty="0"/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отдельную группу можно выделить НПВП для </a:t>
            </a:r>
            <a:r>
              <a:rPr lang="ru-RU" dirty="0" smtClean="0">
                <a:solidFill>
                  <a:schemeClr val="tx1"/>
                </a:solidFill>
              </a:rPr>
              <a:t>местного </a:t>
            </a:r>
            <a:r>
              <a:rPr lang="ru-RU" dirty="0">
                <a:solidFill>
                  <a:schemeClr val="tx1"/>
                </a:solidFill>
              </a:rPr>
              <a:t>применения </a:t>
            </a:r>
            <a:r>
              <a:rPr lang="ru-RU" dirty="0" smtClean="0">
                <a:solidFill>
                  <a:schemeClr val="tx1"/>
                </a:solidFill>
              </a:rPr>
              <a:t>в форме глазных капель (</a:t>
            </a:r>
            <a:r>
              <a:rPr lang="ru-RU" dirty="0" err="1" smtClean="0">
                <a:solidFill>
                  <a:schemeClr val="tx1"/>
                </a:solidFill>
              </a:rPr>
              <a:t>бромфенак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непофенак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диклофенак</a:t>
            </a:r>
            <a:r>
              <a:rPr lang="ru-RU" dirty="0" smtClean="0">
                <a:solidFill>
                  <a:schemeClr val="tx1"/>
                </a:solidFill>
              </a:rPr>
              <a:t>).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 descr="кван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988840"/>
            <a:ext cx="3125027" cy="4725144"/>
          </a:xfrm>
          <a:prstGeom prst="rect">
            <a:avLst/>
          </a:prstGeom>
        </p:spPr>
      </p:pic>
      <p:pic>
        <p:nvPicPr>
          <p:cNvPr id="8" name="Рисунок 7" descr="ванак.png"/>
          <p:cNvPicPr/>
          <p:nvPr/>
        </p:nvPicPr>
        <p:blipFill>
          <a:blip r:embed="rId3" cstate="print"/>
          <a:srcRect l="26621" t="18054" r="27259" b="17798"/>
          <a:stretch>
            <a:fillRect/>
          </a:stretch>
        </p:blipFill>
        <p:spPr>
          <a:xfrm>
            <a:off x="1331640" y="2132856"/>
            <a:ext cx="2645228" cy="393456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8395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2CB166-D2BA-4D5A-B528-3FBBF360743C}"/>
              </a:ext>
            </a:extLst>
          </p:cNvPr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1676319" cy="327483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6DD79C-E8AA-4FA2-8A1A-F644DD385232}"/>
              </a:ext>
            </a:extLst>
          </p:cNvPr>
          <p:cNvSpPr/>
          <p:nvPr/>
        </p:nvSpPr>
        <p:spPr>
          <a:xfrm>
            <a:off x="3995935" y="260649"/>
            <a:ext cx="4752529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Глазные капли применяют для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лечения неинфекционных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воспалительных заболеваний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послеоперационного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воспаления;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предотвращения или купирования болевого синдрома и воспаления после хирургического лечения катаракты (лечение и профилактика);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снижения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риска развития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макулярного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отека у больных диабетом после экстракции катаракты.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ванак.png"/>
          <p:cNvPicPr/>
          <p:nvPr/>
        </p:nvPicPr>
        <p:blipFill>
          <a:blip r:embed="rId3" cstate="print"/>
          <a:srcRect l="26621" t="18054" r="27259" b="17798"/>
          <a:stretch>
            <a:fillRect/>
          </a:stretch>
        </p:blipFill>
        <p:spPr>
          <a:xfrm>
            <a:off x="539552" y="3717032"/>
            <a:ext cx="2674113" cy="2924944"/>
          </a:xfrm>
          <a:prstGeom prst="rect">
            <a:avLst/>
          </a:prstGeom>
        </p:spPr>
      </p:pic>
      <p:pic>
        <p:nvPicPr>
          <p:cNvPr id="7" name="Рисунок 6" descr="дик.png"/>
          <p:cNvPicPr/>
          <p:nvPr/>
        </p:nvPicPr>
        <p:blipFill>
          <a:blip r:embed="rId4" cstate="print"/>
          <a:srcRect l="29041" t="2956" r="25985" b="2071"/>
          <a:stretch>
            <a:fillRect/>
          </a:stretch>
        </p:blipFill>
        <p:spPr>
          <a:xfrm>
            <a:off x="2339752" y="260648"/>
            <a:ext cx="1493461" cy="338437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4227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6156176" cy="6858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/>
              <a:t>Показания:</a:t>
            </a:r>
          </a:p>
          <a:p>
            <a:r>
              <a:rPr lang="ru-RU" dirty="0" smtClean="0"/>
              <a:t>Болевой синдром при малом травматизме - ушибы костей, суставов, травмы мягких тканей, растяжения, разрывы связок (мази, гели, таблетки, капсулы, свечи).</a:t>
            </a:r>
          </a:p>
          <a:p>
            <a:r>
              <a:rPr lang="ru-RU" dirty="0" smtClean="0"/>
              <a:t>Послеоперационные боли, проходящие за 1-3 суток, назначают анальгетики сначала в/м, в/</a:t>
            </a:r>
            <a:r>
              <a:rPr lang="ru-RU" dirty="0" err="1" smtClean="0"/>
              <a:t>в</a:t>
            </a:r>
            <a:r>
              <a:rPr lang="ru-RU" dirty="0" smtClean="0"/>
              <a:t>, например, анальгин, </a:t>
            </a:r>
            <a:r>
              <a:rPr lang="ru-RU" dirty="0" err="1" smtClean="0"/>
              <a:t>кеторолак</a:t>
            </a:r>
            <a:r>
              <a:rPr lang="ru-RU" dirty="0" smtClean="0"/>
              <a:t>, затем внутрь или в свечах.</a:t>
            </a:r>
          </a:p>
          <a:p>
            <a:r>
              <a:rPr lang="ru-RU" dirty="0" smtClean="0"/>
              <a:t>Головная, зубная боль, назначают анальгин, аспирин, парацетамол в составе многочисленных комбинированных препаратов.</a:t>
            </a:r>
          </a:p>
          <a:p>
            <a:r>
              <a:rPr lang="ru-RU" dirty="0" smtClean="0"/>
              <a:t>Миалгии, невралгии, ревматизм, радикулит, назначают </a:t>
            </a:r>
            <a:r>
              <a:rPr lang="ru-RU" dirty="0" err="1" smtClean="0"/>
              <a:t>НПВС-диклофенак</a:t>
            </a:r>
            <a:r>
              <a:rPr lang="ru-RU" dirty="0" smtClean="0"/>
              <a:t>, ибупрофен, </a:t>
            </a:r>
            <a:r>
              <a:rPr lang="ru-RU" dirty="0" err="1" smtClean="0"/>
              <a:t>индометацин</a:t>
            </a:r>
            <a:r>
              <a:rPr lang="ru-RU" dirty="0" smtClean="0"/>
              <a:t> и др.</a:t>
            </a:r>
          </a:p>
          <a:p>
            <a:r>
              <a:rPr lang="ru-RU" dirty="0" smtClean="0"/>
              <a:t>Спастические боли: почечная, печеночная колика, спазмы желчевыводящие и мочевыводящих путей назначают комбинированные спазмолитические препараты: </a:t>
            </a:r>
            <a:r>
              <a:rPr lang="ru-RU" dirty="0" err="1" smtClean="0"/>
              <a:t>спазган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спазмолитин</a:t>
            </a:r>
            <a:r>
              <a:rPr lang="ru-RU" dirty="0" smtClean="0"/>
              <a:t>, баралгин, 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максиган</a:t>
            </a:r>
            <a:r>
              <a:rPr lang="ru-RU" dirty="0" smtClean="0"/>
              <a:t> и др. внутрь, в/м.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6501"/>
          <a:stretch>
            <a:fillRect/>
          </a:stretch>
        </p:blipFill>
        <p:spPr>
          <a:xfrm rot="164202">
            <a:off x="6182828" y="249150"/>
            <a:ext cx="2562804" cy="1177619"/>
          </a:xfrm>
          <a:prstGeom prst="rect">
            <a:avLst/>
          </a:prstGeom>
        </p:spPr>
      </p:pic>
      <p:pic>
        <p:nvPicPr>
          <p:cNvPr id="5" name="Рисунок 4" descr="с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916832"/>
            <a:ext cx="1440160" cy="1386821"/>
          </a:xfrm>
          <a:prstGeom prst="rect">
            <a:avLst/>
          </a:prstGeom>
        </p:spPr>
      </p:pic>
      <p:pic>
        <p:nvPicPr>
          <p:cNvPr id="8" name="Рисунок 7" descr="анальг.jpg"/>
          <p:cNvPicPr/>
          <p:nvPr/>
        </p:nvPicPr>
        <p:blipFill rotWithShape="1">
          <a:blip r:embed="rId4" cstate="print"/>
          <a:srcRect l="45801" t="31004" r="2635" b="12005"/>
          <a:stretch/>
        </p:blipFill>
        <p:spPr>
          <a:xfrm>
            <a:off x="7380312" y="1988840"/>
            <a:ext cx="1440160" cy="1224136"/>
          </a:xfrm>
          <a:prstGeom prst="rect">
            <a:avLst/>
          </a:prstGeom>
        </p:spPr>
      </p:pic>
      <p:pic>
        <p:nvPicPr>
          <p:cNvPr id="9" name="Picture 2" descr="Картинки по запросу пенталгин плюс"/>
          <p:cNvPicPr>
            <a:picLocks noChangeAspect="1" noChangeArrowheads="1"/>
          </p:cNvPicPr>
          <p:nvPr/>
        </p:nvPicPr>
        <p:blipFill>
          <a:blip r:embed="rId5" cstate="print"/>
          <a:srcRect l="9062" t="9743" r="6355" b="12316"/>
          <a:stretch>
            <a:fillRect/>
          </a:stretch>
        </p:blipFill>
        <p:spPr bwMode="auto">
          <a:xfrm>
            <a:off x="6300192" y="3501008"/>
            <a:ext cx="2368263" cy="1152128"/>
          </a:xfrm>
          <a:prstGeom prst="rect">
            <a:avLst/>
          </a:prstGeom>
          <a:noFill/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F80312D7-68B7-443D-A5FC-9A1E2536A52A}"/>
              </a:ext>
            </a:extLst>
          </p:cNvPr>
          <p:cNvPicPr>
            <a:picLocks/>
          </p:cNvPicPr>
          <p:nvPr/>
        </p:nvPicPr>
        <p:blipFill>
          <a:blip r:embed="rId6" cstate="print"/>
          <a:srcRect l="3991" t="10591" r="-11" b="10089"/>
          <a:stretch>
            <a:fillRect/>
          </a:stretch>
        </p:blipFill>
        <p:spPr>
          <a:xfrm>
            <a:off x="6660232" y="5013176"/>
            <a:ext cx="2096463" cy="1700808"/>
          </a:xfrm>
          <a:prstGeom prst="rect">
            <a:avLst/>
          </a:prstGeom>
        </p:spPr>
      </p:pic>
      <p:pic>
        <p:nvPicPr>
          <p:cNvPr id="11" name="Рисунок 10" descr="спа.jpg"/>
          <p:cNvPicPr>
            <a:picLocks noChangeAspect="1"/>
          </p:cNvPicPr>
          <p:nvPr/>
        </p:nvPicPr>
        <p:blipFill>
          <a:blip r:embed="rId7" cstate="print"/>
          <a:srcRect l="8474" t="14862" r="10603" b="11668"/>
          <a:stretch>
            <a:fillRect/>
          </a:stretch>
        </p:blipFill>
        <p:spPr>
          <a:xfrm>
            <a:off x="4572000" y="5359636"/>
            <a:ext cx="1867088" cy="1381732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0"/>
            <a:ext cx="8342416" cy="6473952"/>
          </a:xfrm>
        </p:spPr>
        <p:txBody>
          <a:bodyPr>
            <a:normAutofit/>
          </a:bodyPr>
          <a:lstStyle/>
          <a:p>
            <a:r>
              <a:rPr lang="ru-RU" dirty="0" smtClean="0"/>
              <a:t>Характерным отрицательным (побочным) эффектом НПВП является </a:t>
            </a:r>
            <a:r>
              <a:rPr lang="ru-RU" dirty="0" err="1" smtClean="0"/>
              <a:t>ульцирогенное</a:t>
            </a:r>
            <a:r>
              <a:rPr lang="ru-RU" dirty="0" smtClean="0"/>
              <a:t> действие – образование эрозий и язв на слизистой желудка, характерное для большинства НПВП, являющихся неселективными ингибиторами ЦОГ1 и ЦОГ2. </a:t>
            </a:r>
          </a:p>
          <a:p>
            <a:r>
              <a:rPr lang="ru-RU" dirty="0" err="1" smtClean="0"/>
              <a:t>Ульцирогенный</a:t>
            </a:r>
            <a:r>
              <a:rPr lang="ru-RU" dirty="0" smtClean="0"/>
              <a:t> </a:t>
            </a:r>
            <a:r>
              <a:rPr lang="ru-RU" dirty="0"/>
              <a:t>эффект объясняется тем, что препараты уменьшают количество регуляторных простагландинов, образующихся из </a:t>
            </a:r>
            <a:r>
              <a:rPr lang="ru-RU" dirty="0" err="1"/>
              <a:t>арахидоновой</a:t>
            </a:r>
            <a:r>
              <a:rPr lang="ru-RU" dirty="0"/>
              <a:t> кислоты под действием фермента ЦОГ1 в слизистой желудочно-кишечного тракта.</a:t>
            </a:r>
          </a:p>
        </p:txBody>
      </p:sp>
      <p:pic>
        <p:nvPicPr>
          <p:cNvPr id="22530" name="Picture 2" descr="Картинки по запросу лекарст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05064"/>
            <a:ext cx="4661447" cy="25279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003" r="10577" b="6745"/>
          <a:stretch/>
        </p:blipFill>
        <p:spPr>
          <a:xfrm>
            <a:off x="5343896" y="3573016"/>
            <a:ext cx="3473532" cy="303195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16" y="182880"/>
            <a:ext cx="8306789" cy="31021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Кроме того, при использовании ненаркотических анальгетиков выражено влияние на свертывание крови, что может провоцировать кровотечение. </a:t>
            </a:r>
          </a:p>
          <a:p>
            <a:r>
              <a:rPr lang="ru-RU" dirty="0" smtClean="0"/>
              <a:t>Ненаркотические анальгетики уменьшают количество </a:t>
            </a:r>
            <a:r>
              <a:rPr lang="ru-RU" dirty="0" err="1" smtClean="0"/>
              <a:t>тромбоксанов</a:t>
            </a:r>
            <a:r>
              <a:rPr lang="ru-RU" dirty="0" smtClean="0"/>
              <a:t>, за счет этого снижают свертывание крови. Наиболее выражено это действие у аспирина, поэтому его используют в качестве </a:t>
            </a:r>
            <a:r>
              <a:rPr lang="ru-RU" dirty="0" err="1" smtClean="0"/>
              <a:t>антиагреганта</a:t>
            </a:r>
            <a:r>
              <a:rPr lang="ru-RU" dirty="0" smtClean="0"/>
              <a:t> для разжижения крови при лечении стенокардии, инфаркта миокарда и т.п.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2952328" cy="2304256"/>
          </a:xfrm>
          <a:prstGeom prst="rect">
            <a:avLst/>
          </a:prstGeom>
        </p:spPr>
      </p:pic>
      <p:pic>
        <p:nvPicPr>
          <p:cNvPr id="7" name="Рисунок 6" descr="ка.png"/>
          <p:cNvPicPr>
            <a:picLocks noChangeAspect="1"/>
          </p:cNvPicPr>
          <p:nvPr/>
        </p:nvPicPr>
        <p:blipFill>
          <a:blip r:embed="rId3" cstate="print"/>
          <a:srcRect l="12961" r="12510" b="4280"/>
          <a:stretch>
            <a:fillRect/>
          </a:stretch>
        </p:blipFill>
        <p:spPr>
          <a:xfrm>
            <a:off x="6804248" y="3789040"/>
            <a:ext cx="1909682" cy="2744123"/>
          </a:xfrm>
          <a:prstGeom prst="rect">
            <a:avLst/>
          </a:prstGeom>
        </p:spPr>
      </p:pic>
      <p:pic>
        <p:nvPicPr>
          <p:cNvPr id="8" name="Рисунок 7" descr="п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437112"/>
            <a:ext cx="3384376" cy="2060848"/>
          </a:xfrm>
          <a:prstGeom prst="rect">
            <a:avLst/>
          </a:prstGeom>
        </p:spPr>
      </p:pic>
      <p:pic>
        <p:nvPicPr>
          <p:cNvPr id="9" name="Рисунок 8" descr="ас.jpg"/>
          <p:cNvPicPr>
            <a:picLocks noChangeAspect="1"/>
          </p:cNvPicPr>
          <p:nvPr/>
        </p:nvPicPr>
        <p:blipFill>
          <a:blip r:embed="rId5" cstate="print"/>
          <a:srcRect l="8263" t="8711" r="5901" b="33261"/>
          <a:stretch>
            <a:fillRect/>
          </a:stretch>
        </p:blipFill>
        <p:spPr>
          <a:xfrm>
            <a:off x="3491880" y="2924944"/>
            <a:ext cx="2808312" cy="144016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5400600" cy="64739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Ненаркотические анальгетики могут вызывать задержку жидкости в организме и вызывать отеки. </a:t>
            </a:r>
          </a:p>
          <a:p>
            <a:pPr marL="0" indent="0">
              <a:buNone/>
            </a:pPr>
            <a:r>
              <a:rPr lang="ru-RU" dirty="0" smtClean="0"/>
              <a:t>Другие </a:t>
            </a:r>
            <a:r>
              <a:rPr lang="ru-RU" b="1" dirty="0" smtClean="0"/>
              <a:t>побочные эффекты НПВП: </a:t>
            </a:r>
          </a:p>
          <a:p>
            <a:pPr marL="0" indent="0">
              <a:buNone/>
            </a:pPr>
            <a:r>
              <a:rPr lang="ru-RU" dirty="0" smtClean="0"/>
              <a:t>тошнота, </a:t>
            </a:r>
            <a:r>
              <a:rPr lang="ru-RU" dirty="0" err="1" smtClean="0"/>
              <a:t>анорексия</a:t>
            </a:r>
            <a:r>
              <a:rPr lang="ru-RU" dirty="0" smtClean="0"/>
              <a:t>, рвота, ощущение дискомфорта в </a:t>
            </a:r>
            <a:r>
              <a:rPr lang="ru-RU" dirty="0" err="1" smtClean="0"/>
              <a:t>эпигастрии</a:t>
            </a:r>
            <a:r>
              <a:rPr lang="ru-RU" dirty="0" smtClean="0"/>
              <a:t>, диарея; возможно развитие эрозивно-язвенных поражений ЖКТ; кровотечения из ЖКТ; при длительном применении возможны нарушения функции печени, головокружение, нарушения сна, возбуждение, нарушения зрения, анемия, тромбоцитопения, </a:t>
            </a:r>
            <a:r>
              <a:rPr lang="ru-RU" dirty="0" err="1" smtClean="0"/>
              <a:t>агранулоцитоз</a:t>
            </a:r>
            <a:r>
              <a:rPr lang="ru-RU" dirty="0" smtClean="0"/>
              <a:t>, нарушения функции почек, аллергические реакции, кожная сыпь, отек </a:t>
            </a:r>
            <a:r>
              <a:rPr lang="ru-RU" dirty="0" err="1" smtClean="0"/>
              <a:t>Квинке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Противопоказания: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 err="1" smtClean="0"/>
              <a:t>аспириновая</a:t>
            </a:r>
            <a:r>
              <a:rPr lang="ru-RU" dirty="0" smtClean="0"/>
              <a:t> триада», нарушения кроветворения, выраженные нарушения функции почек и/или печени;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беременностьи</a:t>
            </a:r>
            <a:r>
              <a:rPr lang="ru-RU" dirty="0" smtClean="0"/>
              <a:t> период лактации; </a:t>
            </a:r>
          </a:p>
          <a:p>
            <a:pPr marL="0" indent="0">
              <a:buNone/>
            </a:pPr>
            <a:r>
              <a:rPr lang="ru-RU" dirty="0" smtClean="0"/>
              <a:t>детский возраст (по показаниям).</a:t>
            </a:r>
          </a:p>
          <a:p>
            <a:endParaRPr lang="ru-RU" dirty="0"/>
          </a:p>
        </p:txBody>
      </p:sp>
      <p:pic>
        <p:nvPicPr>
          <p:cNvPr id="26626" name="Picture 2" descr="Картинки по запросу задержка жидкости"/>
          <p:cNvPicPr>
            <a:picLocks noChangeAspect="1" noChangeArrowheads="1"/>
          </p:cNvPicPr>
          <p:nvPr/>
        </p:nvPicPr>
        <p:blipFill>
          <a:blip r:embed="rId2" cstate="print"/>
          <a:srcRect l="17055"/>
          <a:stretch>
            <a:fillRect/>
          </a:stretch>
        </p:blipFill>
        <p:spPr bwMode="auto">
          <a:xfrm>
            <a:off x="5580112" y="836712"/>
            <a:ext cx="3151722" cy="3647803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побочные эффек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12160" y="4509120"/>
            <a:ext cx="2728646" cy="21862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8142" y="95976"/>
            <a:ext cx="8671558" cy="6069328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Флупиртин</a:t>
            </a:r>
            <a:r>
              <a:rPr lang="ru-RU" dirty="0" smtClean="0"/>
              <a:t> «</a:t>
            </a:r>
            <a:r>
              <a:rPr lang="ru-RU" dirty="0" err="1" smtClean="0"/>
              <a:t>Катадолон</a:t>
            </a:r>
            <a:r>
              <a:rPr lang="ru-RU" dirty="0" smtClean="0"/>
              <a:t>», «</a:t>
            </a:r>
            <a:r>
              <a:rPr lang="ru-RU" dirty="0" err="1" smtClean="0"/>
              <a:t>Катадолон</a:t>
            </a:r>
            <a:r>
              <a:rPr lang="ru-RU" dirty="0" smtClean="0"/>
              <a:t> форте», «</a:t>
            </a:r>
            <a:r>
              <a:rPr lang="ru-RU" dirty="0" err="1" smtClean="0"/>
              <a:t>Нолодатак</a:t>
            </a:r>
            <a:r>
              <a:rPr lang="ru-RU" dirty="0" smtClean="0"/>
              <a:t>», «</a:t>
            </a:r>
            <a:r>
              <a:rPr lang="ru-RU" dirty="0" err="1" smtClean="0"/>
              <a:t>Нейродолон</a:t>
            </a:r>
            <a:r>
              <a:rPr lang="ru-RU" dirty="0" smtClean="0"/>
              <a:t>», капсулы, таблетки пролонгированного действия.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Анальгетик </a:t>
            </a:r>
            <a:r>
              <a:rPr lang="ru-RU" dirty="0"/>
              <a:t>центрального действия. Является селективным активатором </a:t>
            </a:r>
            <a:r>
              <a:rPr lang="ru-RU" dirty="0" err="1"/>
              <a:t>нейрональных</a:t>
            </a:r>
            <a:r>
              <a:rPr lang="ru-RU" dirty="0"/>
              <a:t> калиевых каналов. Не относится к </a:t>
            </a:r>
            <a:r>
              <a:rPr lang="ru-RU" dirty="0" err="1"/>
              <a:t>опиоидам</a:t>
            </a:r>
            <a:r>
              <a:rPr lang="ru-RU" dirty="0"/>
              <a:t>, не вызывает зависимости и привыкания.</a:t>
            </a:r>
          </a:p>
          <a:p>
            <a:r>
              <a:rPr lang="ru-RU" dirty="0"/>
              <a:t>Оказывает анальгетическое, </a:t>
            </a:r>
            <a:r>
              <a:rPr lang="ru-RU" dirty="0" err="1"/>
              <a:t>миорелаксирующее</a:t>
            </a:r>
            <a:r>
              <a:rPr lang="ru-RU" dirty="0"/>
              <a:t> и </a:t>
            </a:r>
            <a:r>
              <a:rPr lang="ru-RU" dirty="0" err="1"/>
              <a:t>нейропротекторное</a:t>
            </a:r>
            <a:r>
              <a:rPr lang="ru-RU" dirty="0"/>
              <a:t> действие, основанное на непрямом антагонизме по отношению </a:t>
            </a:r>
            <a:r>
              <a:rPr lang="ru-RU" dirty="0" smtClean="0"/>
              <a:t>ГАМК-рецепторам</a:t>
            </a:r>
            <a:r>
              <a:rPr lang="ru-RU" dirty="0"/>
              <a:t>, активации нисходящих механизмов модуляции боли и </a:t>
            </a:r>
            <a:r>
              <a:rPr lang="ru-RU" dirty="0" smtClean="0"/>
              <a:t>ГАМК-</a:t>
            </a:r>
            <a:r>
              <a:rPr lang="ru-RU" dirty="0" err="1" smtClean="0"/>
              <a:t>ергических</a:t>
            </a:r>
            <a:r>
              <a:rPr lang="ru-RU" dirty="0" smtClean="0"/>
              <a:t> </a:t>
            </a:r>
            <a:r>
              <a:rPr lang="ru-RU" dirty="0"/>
              <a:t>процессов.</a:t>
            </a:r>
          </a:p>
          <a:p>
            <a:r>
              <a:rPr lang="ru-RU" dirty="0" smtClean="0"/>
              <a:t>Антиспастическое </a:t>
            </a:r>
            <a:r>
              <a:rPr lang="ru-RU" dirty="0"/>
              <a:t>действие на мышцы связано с блокированием передачи возбуждения на </a:t>
            </a:r>
            <a:r>
              <a:rPr lang="ru-RU" dirty="0" err="1"/>
              <a:t>мотонейроны</a:t>
            </a:r>
            <a:r>
              <a:rPr lang="ru-RU" dirty="0"/>
              <a:t> и промежуточные нейроны, приводящим к снятию мышечного напряжения. Это действие </a:t>
            </a:r>
            <a:r>
              <a:rPr lang="ru-RU" dirty="0" err="1"/>
              <a:t>флупиртина</a:t>
            </a:r>
            <a:r>
              <a:rPr lang="ru-RU" dirty="0"/>
              <a:t> проявляется при многих хронических заболеваниях, сопровождающихся болезненными мышечными спазмами (скелетно-мышечные боли в шее и спине, </a:t>
            </a:r>
            <a:r>
              <a:rPr lang="ru-RU" dirty="0" err="1"/>
              <a:t>артропатии</a:t>
            </a:r>
            <a:r>
              <a:rPr lang="ru-RU" dirty="0"/>
              <a:t>, головные боли напряжения, </a:t>
            </a:r>
            <a:r>
              <a:rPr lang="ru-RU" dirty="0" err="1"/>
              <a:t>фибромиалгия</a:t>
            </a:r>
            <a:r>
              <a:rPr lang="ru-RU" dirty="0" smtClean="0"/>
              <a:t>). Благодаря </a:t>
            </a:r>
            <a:r>
              <a:rPr lang="ru-RU" dirty="0" err="1"/>
              <a:t>нейропротекторным</a:t>
            </a:r>
            <a:r>
              <a:rPr lang="ru-RU" dirty="0"/>
              <a:t> свойствам защищает нервные структуры от токсического действия высоких концентраций ионов внутриклеточного кальция, что связано, со способностью </a:t>
            </a:r>
            <a:r>
              <a:rPr lang="ru-RU" dirty="0" err="1"/>
              <a:t>флупиртина</a:t>
            </a:r>
            <a:r>
              <a:rPr lang="ru-RU" dirty="0"/>
              <a:t> вызывать блокаду </a:t>
            </a:r>
            <a:r>
              <a:rPr lang="ru-RU" dirty="0" err="1"/>
              <a:t>нейрональных</a:t>
            </a:r>
            <a:r>
              <a:rPr lang="ru-RU" dirty="0"/>
              <a:t> ионных кальциевых каналов и снижать внутриклеточный ток ионов кальция.</a:t>
            </a:r>
          </a:p>
          <a:p>
            <a:r>
              <a:rPr lang="ru-RU" b="1" dirty="0" smtClean="0"/>
              <a:t>Показания: </a:t>
            </a:r>
            <a:r>
              <a:rPr lang="ru-RU" dirty="0" smtClean="0"/>
              <a:t>острый </a:t>
            </a:r>
            <a:r>
              <a:rPr lang="ru-RU" dirty="0"/>
              <a:t>и хронический болевой синдром при следующих заболеваниях и состояниях: мышечный спазм, злокачественные новообразования, первичная </a:t>
            </a:r>
            <a:r>
              <a:rPr lang="ru-RU" dirty="0" err="1"/>
              <a:t>альгодисменорея</a:t>
            </a:r>
            <a:r>
              <a:rPr lang="ru-RU" dirty="0"/>
              <a:t>, головная боль, посттравматические боли, боли при травматологических/ортопедических операциях и вмешательствах.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b="10484"/>
          <a:stretch/>
        </p:blipFill>
        <p:spPr>
          <a:xfrm>
            <a:off x="683568" y="5430090"/>
            <a:ext cx="2165557" cy="1336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6612"/>
          <a:stretch/>
        </p:blipFill>
        <p:spPr>
          <a:xfrm>
            <a:off x="2905615" y="5465516"/>
            <a:ext cx="2013565" cy="1336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t="8648" r="9681" b="13519"/>
          <a:stretch/>
        </p:blipFill>
        <p:spPr>
          <a:xfrm>
            <a:off x="5037114" y="5465516"/>
            <a:ext cx="1808058" cy="1228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11986" b="10665"/>
          <a:stretch/>
        </p:blipFill>
        <p:spPr>
          <a:xfrm>
            <a:off x="6939327" y="5465516"/>
            <a:ext cx="1799289" cy="13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87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8142" y="95976"/>
            <a:ext cx="8671558" cy="483557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Побочное </a:t>
            </a:r>
            <a:r>
              <a:rPr lang="ru-RU" b="1" dirty="0" smtClean="0"/>
              <a:t>действие: </a:t>
            </a:r>
            <a:r>
              <a:rPr lang="ru-RU" dirty="0" smtClean="0"/>
              <a:t>слабость </a:t>
            </a:r>
            <a:r>
              <a:rPr lang="ru-RU" dirty="0"/>
              <a:t>в начале лечения; возможны депрессия, нарушения сна, потливость, беспокойство, нервозность, тремор, головная боль; редко - спутанность сознания, нарушения зрения.</a:t>
            </a:r>
          </a:p>
          <a:p>
            <a:r>
              <a:rPr lang="ru-RU" dirty="0"/>
              <a:t> возможны головокружение, изжога, тошнота, рвота, запор или диарея, метеоризм, боли в животе, сухость во рту, потеря аппетита; в отдельных случаях - повышение активности печеночных </a:t>
            </a:r>
            <a:r>
              <a:rPr lang="ru-RU" dirty="0" err="1"/>
              <a:t>трансаминаз</a:t>
            </a:r>
            <a:r>
              <a:rPr lang="ru-RU" dirty="0"/>
              <a:t>, гепатит (острый или хронический, протекающий с желтухой или без желтухи, с элементами </a:t>
            </a:r>
            <a:r>
              <a:rPr lang="ru-RU" dirty="0" err="1"/>
              <a:t>холестаза</a:t>
            </a:r>
            <a:r>
              <a:rPr lang="ru-RU" dirty="0"/>
              <a:t> или без них</a:t>
            </a:r>
            <a:r>
              <a:rPr lang="ru-RU" dirty="0" smtClean="0"/>
              <a:t>); </a:t>
            </a:r>
            <a:r>
              <a:rPr lang="ru-RU" dirty="0"/>
              <a:t> редко - повышение температуры тела, крапивница и зуд.</a:t>
            </a:r>
          </a:p>
          <a:p>
            <a:r>
              <a:rPr lang="ru-RU" b="1" dirty="0" smtClean="0"/>
              <a:t>Противопоказания:</a:t>
            </a:r>
            <a:endParaRPr lang="ru-RU" b="1" dirty="0"/>
          </a:p>
          <a:p>
            <a:r>
              <a:rPr lang="ru-RU" dirty="0"/>
              <a:t>Печеночная недостаточность с явлениями энцефалопатии, </a:t>
            </a:r>
            <a:r>
              <a:rPr lang="ru-RU" dirty="0" err="1"/>
              <a:t>холестаз</a:t>
            </a:r>
            <a:r>
              <a:rPr lang="ru-RU" dirty="0"/>
              <a:t>, тяжелая миастения, хронический алкоголизм, беременность, детский и подростковый возраст до 18 лет, повышенная чувствительность к </a:t>
            </a:r>
            <a:r>
              <a:rPr lang="ru-RU" dirty="0" err="1"/>
              <a:t>флупиртину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Отпускается по рецепту 107-1/у.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5" y="4912393"/>
            <a:ext cx="1862862" cy="1862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12" y="5013727"/>
            <a:ext cx="2409351" cy="1565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57" y="4964057"/>
            <a:ext cx="2391798" cy="1665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31555"/>
            <a:ext cx="2150392" cy="17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06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050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6781"/>
            <a:ext cx="8287650" cy="4873752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боли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сигнал организма о грозящей опасности.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Болевой синдром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основной симптом различных заболеваний.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степени выраженности различают легкий, средний и сильный болевой синдром.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определенных заболеваниях болевой синдром приобретает доминирующее значение и утяжеляет течение основного патологического процесса. Например, инфаркт миокарда, почечная колика, острый панкреатит.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сильном болевом синдроме применяют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наркотические (опиоидные) анальгетики.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подавления болевого синдрома средней степени тяжести  применяют 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ненаркотические анальгетики.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 descr="морфин.jpg"/>
          <p:cNvPicPr>
            <a:picLocks noChangeAspect="1"/>
          </p:cNvPicPr>
          <p:nvPr/>
        </p:nvPicPr>
        <p:blipFill>
          <a:blip r:embed="rId2" cstate="print"/>
          <a:srcRect t="24013" b="11019"/>
          <a:stretch>
            <a:fillRect/>
          </a:stretch>
        </p:blipFill>
        <p:spPr>
          <a:xfrm>
            <a:off x="179512" y="5252022"/>
            <a:ext cx="2956221" cy="151254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5485" r="20123" b="17413"/>
          <a:stretch>
            <a:fillRect/>
          </a:stretch>
        </p:blipFill>
        <p:spPr bwMode="auto">
          <a:xfrm>
            <a:off x="7069007" y="5180363"/>
            <a:ext cx="1669609" cy="15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9" y="5252022"/>
            <a:ext cx="1483770" cy="1539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3" t="23076" r="2824" b="11989"/>
          <a:stretch/>
        </p:blipFill>
        <p:spPr>
          <a:xfrm>
            <a:off x="3396070" y="5085183"/>
            <a:ext cx="1728192" cy="17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8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Наркотические или Опиоидные анальгетики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5"/>
            <a:ext cx="8229600" cy="33123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вещества, способные подавлять при резорбтивном действии избирательно чувство боли за счет влияния на ЦНС. При этом не выключают сознания и при регулярном применении вызывают психическую и физическую лекарственную зависимость (наркоманию).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наркотическое вещество было выделено из млечного сока мака. Это Опий – высохший на воздухе млечный сок незрелых головок снотворного мака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Papaver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somniferum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1806 году немецкий фармацевт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Сертюнер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выделил из опия основной алкалоид – морфин.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25144"/>
            <a:ext cx="3071486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морфин.jpg"/>
          <p:cNvPicPr>
            <a:picLocks noChangeAspect="1"/>
          </p:cNvPicPr>
          <p:nvPr/>
        </p:nvPicPr>
        <p:blipFill>
          <a:blip r:embed="rId3" cstate="print"/>
          <a:srcRect l="56667" t="27950" b="14956"/>
          <a:stretch>
            <a:fillRect/>
          </a:stretch>
        </p:blipFill>
        <p:spPr>
          <a:xfrm>
            <a:off x="2987824" y="4437112"/>
            <a:ext cx="2592288" cy="2232248"/>
          </a:xfrm>
          <a:prstGeom prst="rect">
            <a:avLst/>
          </a:prstGeom>
        </p:spPr>
      </p:pic>
      <p:pic>
        <p:nvPicPr>
          <p:cNvPr id="7" name="Рисунок 6" descr="мак.jpg"/>
          <p:cNvPicPr>
            <a:picLocks noChangeAspect="1"/>
          </p:cNvPicPr>
          <p:nvPr/>
        </p:nvPicPr>
        <p:blipFill>
          <a:blip r:embed="rId4" cstate="print"/>
          <a:srcRect l="2751" t="4641" r="58505" b="52520"/>
          <a:stretch>
            <a:fillRect/>
          </a:stretch>
        </p:blipFill>
        <p:spPr>
          <a:xfrm>
            <a:off x="539572" y="4437112"/>
            <a:ext cx="2195321" cy="208823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39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688" y="59607"/>
            <a:ext cx="6552728" cy="66693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Классификация наркотических анальгетиков  (основана на химическом строении:</a:t>
            </a:r>
            <a:endParaRPr lang="ru-RU" sz="9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1.Производные фенантрена 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Морфина сульфат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Кодеина фосфат (избирательнее других подавляет кашлевой центр).</a:t>
            </a:r>
          </a:p>
          <a:p>
            <a:pPr marL="0" indent="0">
              <a:buNone/>
            </a:pP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Бупренорфина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гидрохлорид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Бупраксон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(с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налоксоном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Омнопон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новогаленовый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препарат опия).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2.Производные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фенилпиперидина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Тримепиридин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Промедол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Фентанил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Инстанил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3.Производные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бензморфана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морфинана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Пентазоцин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Буторфанола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тартрат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4.Препараты разных химических групп: </a:t>
            </a:r>
          </a:p>
          <a:p>
            <a:pPr marL="0" indent="0">
              <a:buNone/>
            </a:pP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Трамадола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гидрохлорид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Трамал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Трамал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ретард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Пиритрамид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7857" r="21834" b="9646"/>
          <a:stretch>
            <a:fillRect/>
          </a:stretch>
        </p:blipFill>
        <p:spPr bwMode="auto">
          <a:xfrm>
            <a:off x="6071032" y="1909289"/>
            <a:ext cx="1222077" cy="112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5485" r="20123" b="17413"/>
          <a:stretch>
            <a:fillRect/>
          </a:stretch>
        </p:blipFill>
        <p:spPr bwMode="auto">
          <a:xfrm>
            <a:off x="7417530" y="1895978"/>
            <a:ext cx="1328552" cy="119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трамадо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3634" y="5368588"/>
            <a:ext cx="1382876" cy="1356377"/>
          </a:xfrm>
          <a:prstGeom prst="rect">
            <a:avLst/>
          </a:prstGeom>
        </p:spPr>
      </p:pic>
      <p:pic>
        <p:nvPicPr>
          <p:cNvPr id="9" name="Рисунок 8" descr="танил.jpg"/>
          <p:cNvPicPr>
            <a:picLocks noChangeAspect="1"/>
          </p:cNvPicPr>
          <p:nvPr/>
        </p:nvPicPr>
        <p:blipFill>
          <a:blip r:embed="rId5" cstate="print"/>
          <a:srcRect l="10096" t="7572" r="9136" b="43210"/>
          <a:stretch>
            <a:fillRect/>
          </a:stretch>
        </p:blipFill>
        <p:spPr>
          <a:xfrm>
            <a:off x="7506510" y="5260165"/>
            <a:ext cx="1321085" cy="1452967"/>
          </a:xfrm>
          <a:prstGeom prst="rect">
            <a:avLst/>
          </a:prstGeom>
        </p:spPr>
      </p:pic>
      <p:pic>
        <p:nvPicPr>
          <p:cNvPr id="10" name="Рисунок 9" descr="ом.jpg"/>
          <p:cNvPicPr>
            <a:picLocks noChangeAspect="1"/>
          </p:cNvPicPr>
          <p:nvPr/>
        </p:nvPicPr>
        <p:blipFill>
          <a:blip r:embed="rId6" cstate="print"/>
          <a:srcRect l="25700" r="25700"/>
          <a:stretch>
            <a:fillRect/>
          </a:stretch>
        </p:blipFill>
        <p:spPr>
          <a:xfrm>
            <a:off x="7588025" y="3271220"/>
            <a:ext cx="1158057" cy="1846064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2499" r="14916" b="-2499"/>
          <a:stretch/>
        </p:blipFill>
        <p:spPr>
          <a:xfrm>
            <a:off x="6376816" y="4194252"/>
            <a:ext cx="1199248" cy="1057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r="10844"/>
          <a:stretch/>
        </p:blipFill>
        <p:spPr>
          <a:xfrm>
            <a:off x="6254214" y="3166222"/>
            <a:ext cx="1296144" cy="9514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8887" r="27985" b="46956"/>
          <a:stretch/>
        </p:blipFill>
        <p:spPr>
          <a:xfrm>
            <a:off x="6305983" y="630777"/>
            <a:ext cx="2352653" cy="113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6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3312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организме  человека  функционирует 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ноцицептивная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которая   отвечает  за   проведение  болевых  импульсов  и  выполняет  защитную  функцию.  Боль    является  сигналом опасности  для  организма  и  является  симптомом  многих  заболеваний  и  повреждений  организма.  </a:t>
            </a:r>
          </a:p>
          <a:p>
            <a:pPr marL="0" indent="0">
              <a:buNone/>
            </a:pPr>
            <a:r>
              <a:rPr lang="ru-RU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Ноцицептивная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 специальные  рецепторы -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ноницепторы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от  которых  болевые   сигналы  поступают  в  спинной   и  головной  мозг,  взаимодействуя  с  ретикулярной  фармацией,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системой  и  другими  областями  мозга,  где  передача  болевых импульсов   осуществляется   посредством  специальных  медиаторов.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бол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140968"/>
            <a:ext cx="6552726" cy="358675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2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856984" cy="24208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Антиноцицептивная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тормозит  проведение  и  ощущение  боли.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Антиноцицептивная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специальные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нейромедиаторы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энкефалины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 взаимодействующие  с опиоидными  рецепторами, снижает  болевую  чувствительность,  помогает  организму  переносить  боль.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звенья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антиноцицептивной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анти.jpg"/>
          <p:cNvPicPr>
            <a:picLocks noChangeAspect="1"/>
          </p:cNvPicPr>
          <p:nvPr/>
        </p:nvPicPr>
        <p:blipFill rotWithShape="1">
          <a:blip r:embed="rId2" cstate="print"/>
          <a:srcRect l="5012" t="23376" r="6165" b="5338"/>
          <a:stretch/>
        </p:blipFill>
        <p:spPr>
          <a:xfrm>
            <a:off x="107504" y="2204864"/>
            <a:ext cx="8712968" cy="465313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693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1306</TotalTime>
  <Words>3146</Words>
  <Application>Microsoft Office PowerPoint</Application>
  <PresentationFormat>Экран (4:3)</PresentationFormat>
  <Paragraphs>291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Calibri</vt:lpstr>
      <vt:lpstr>Century Schoolbook</vt:lpstr>
      <vt:lpstr>Times New Roman</vt:lpstr>
      <vt:lpstr>Wingdings</vt:lpstr>
      <vt:lpstr>Wingdings 2</vt:lpstr>
      <vt:lpstr>Эркер</vt:lpstr>
      <vt:lpstr>                            ФГБОУ ВО КрасГМУ им.проф. В.Ф. Войно-Ясенецкого Минздрава России Фармацевтический колледж      АНАЛЬГЕТИКИ НАРКОТИЧЕСКИЕ И НЕНАРКОТИЧЕСКИЕ     видеолекция для студентов 1 курса, обучающихся по специальности 33.02.01 Фармация</vt:lpstr>
      <vt:lpstr>План лекции:</vt:lpstr>
      <vt:lpstr>Презентация PowerPoint</vt:lpstr>
      <vt:lpstr>Презентация PowerPoint</vt:lpstr>
      <vt:lpstr>Презентация PowerPoint</vt:lpstr>
      <vt:lpstr>Наркотические или Опиоидные анальгетики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Показания к применению</vt:lpstr>
      <vt:lpstr>Показания к применению</vt:lpstr>
      <vt:lpstr>Побочные эффекты:</vt:lpstr>
      <vt:lpstr>  Острое  отравление  опиатами, симптомы </vt:lpstr>
      <vt:lpstr>Помощь</vt:lpstr>
      <vt:lpstr>Капсулы для приема внутрь,  имплант (таблетки, капсулы для подкожной имплантации  (150 дней)</vt:lpstr>
      <vt:lpstr>Ненаркотические анальгетики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   В отдельную группу можно выделить НПВП для местного применения в форме глазных капель (бромфенак, непофенак, диклофенак).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Анальгетики наркотические</dc:title>
  <dc:creator>Windows User</dc:creator>
  <cp:lastModifiedBy>Анисимова Марина Владимировна</cp:lastModifiedBy>
  <cp:revision>93</cp:revision>
  <dcterms:created xsi:type="dcterms:W3CDTF">2019-12-08T08:48:12Z</dcterms:created>
  <dcterms:modified xsi:type="dcterms:W3CDTF">2023-10-11T05:41:43Z</dcterms:modified>
</cp:coreProperties>
</file>