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18"/>
      <p:bold r:id="rId19"/>
      <p:italic r:id="rId20"/>
      <p:boldItalic r:id="rId21"/>
    </p:embeddedFont>
    <p:embeddedFont>
      <p:font typeface="Maven Pro" panose="020B0604020202020204" charset="0"/>
      <p:regular r:id="rId22"/>
      <p:bold r:id="rId23"/>
    </p:embeddedFont>
    <p:embeddedFont>
      <p:font typeface="Century Gothic" panose="020B050202020202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jmh5SFktFiEoNRRLj8t6a3DVXT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1164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85357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/>
          <p:nvPr/>
        </p:nvSpPr>
        <p:spPr>
          <a:xfrm rot="-54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B2004A"/>
              </a:gs>
              <a:gs pos="60000">
                <a:srgbClr val="FF0082"/>
              </a:gs>
              <a:gs pos="100000">
                <a:srgbClr val="FF66A4"/>
              </a:gs>
            </a:gsLst>
            <a:lin ang="15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18"/>
          <p:cNvSpPr txBox="1"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400"/>
              <a:buFont typeface="Century Gothic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36576"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1371600" y="6012656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1371600" y="5650704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8392247" y="5752307"/>
            <a:ext cx="5029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7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body" idx="1"/>
          </p:nvPr>
        </p:nvSpPr>
        <p:spPr>
          <a:xfrm rot="5400000">
            <a:off x="2286000" y="54008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8"/>
          <p:cNvSpPr txBox="1">
            <a:spLocks noGrp="1"/>
          </p:cNvSpPr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body" idx="1"/>
          </p:nvPr>
        </p:nvSpPr>
        <p:spPr>
          <a:xfrm rot="5400000">
            <a:off x="838200" y="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8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8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/>
          <p:nvPr/>
        </p:nvSpPr>
        <p:spPr>
          <a:xfrm rot="10800000" flipH="1">
            <a:off x="7034" y="7034"/>
            <a:ext cx="9129932" cy="6836899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Google Shape;33;p21"/>
          <p:cNvSpPr/>
          <p:nvPr/>
        </p:nvSpPr>
        <p:spPr>
          <a:xfrm rot="-5400000" flipH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B2004A"/>
              </a:gs>
              <a:gs pos="60000">
                <a:srgbClr val="FF0082"/>
              </a:gs>
              <a:gs pos="100000">
                <a:srgbClr val="FF66A4"/>
              </a:gs>
            </a:gsLst>
            <a:lin ang="15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" name="Google Shape;34;p21"/>
          <p:cNvSpPr txBox="1">
            <a:spLocks noGrp="1"/>
          </p:cNvSpPr>
          <p:nvPr>
            <p:ph type="dt" idx="10"/>
          </p:nvPr>
        </p:nvSpPr>
        <p:spPr>
          <a:xfrm>
            <a:off x="6955632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ftr" idx="11"/>
          </p:nvPr>
        </p:nvSpPr>
        <p:spPr>
          <a:xfrm>
            <a:off x="2619376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sldNum" idx="12"/>
          </p:nvPr>
        </p:nvSpPr>
        <p:spPr>
          <a:xfrm>
            <a:off x="8451056" y="809624"/>
            <a:ext cx="502920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37" name="Google Shape;37;p21"/>
          <p:cNvCxnSpPr/>
          <p:nvPr/>
        </p:nvCxnSpPr>
        <p:spPr>
          <a:xfrm rot="10800000">
            <a:off x="6468794" y="9381"/>
            <a:ext cx="2672861" cy="1900210"/>
          </a:xfrm>
          <a:prstGeom prst="straightConnector1">
            <a:avLst/>
          </a:prstGeom>
          <a:noFill/>
          <a:ln w="9525" cap="rnd" cmpd="sng">
            <a:solidFill>
              <a:srgbClr val="C5C5C5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21"/>
          <p:cNvCxnSpPr/>
          <p:nvPr/>
        </p:nvCxnSpPr>
        <p:spPr>
          <a:xfrm rot="10800000" flipH="1">
            <a:off x="0" y="7034"/>
            <a:ext cx="9136966" cy="6843933"/>
          </a:xfrm>
          <a:prstGeom prst="straightConnector1">
            <a:avLst/>
          </a:prstGeom>
          <a:noFill/>
          <a:ln w="9525" cap="rnd" cmpd="sng">
            <a:solidFill>
              <a:srgbClr val="BEBEBE">
                <a:alpha val="3490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21"/>
          <p:cNvSpPr txBox="1"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600"/>
              <a:buFont typeface="Century Gothic"/>
              <a:buNone/>
              <a:defRPr sz="36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71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body" idx="1"/>
          </p:nvPr>
        </p:nvSpPr>
        <p:spPr>
          <a:xfrm>
            <a:off x="457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068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marL="914400" lvl="1" indent="-37338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2"/>
          </p:nvPr>
        </p:nvSpPr>
        <p:spPr>
          <a:xfrm>
            <a:off x="4648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068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marL="914400" lvl="1" indent="-37338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>
            <a:spLocks noGrp="1"/>
          </p:cNvSpPr>
          <p:nvPr>
            <p:ph type="title"/>
          </p:nvPr>
        </p:nvSpPr>
        <p:spPr>
          <a:xfrm rot="-5400000">
            <a:off x="-2295358" y="2834288"/>
            <a:ext cx="615391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  <a:defRPr sz="33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1"/>
          </p:nvPr>
        </p:nvSpPr>
        <p:spPr>
          <a:xfrm rot="-5400000">
            <a:off x="146758" y="1508980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9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2"/>
          </p:nvPr>
        </p:nvSpPr>
        <p:spPr>
          <a:xfrm rot="-5400000">
            <a:off x="146758" y="4645372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9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body" idx="3"/>
          </p:nvPr>
        </p:nvSpPr>
        <p:spPr>
          <a:xfrm>
            <a:off x="2022230" y="290732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marL="914400" lvl="1" indent="-34925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body" idx="4"/>
          </p:nvPr>
        </p:nvSpPr>
        <p:spPr>
          <a:xfrm>
            <a:off x="2022230" y="3427124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marL="914400" lvl="1" indent="-34925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0552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1104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sldNum" idx="12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4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"/>
          <p:cNvSpPr txBox="1">
            <a:spLocks noGrp="1"/>
          </p:cNvSpPr>
          <p:nvPr>
            <p:ph type="title"/>
          </p:nvPr>
        </p:nvSpPr>
        <p:spPr>
          <a:xfrm rot="-5400000">
            <a:off x="-2295144" y="2882264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18288" lv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2900"/>
              <a:buFont typeface="Century Gothic"/>
              <a:buNone/>
              <a:defRPr sz="29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1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body" idx="2"/>
          </p:nvPr>
        </p:nvSpPr>
        <p:spPr>
          <a:xfrm>
            <a:off x="3651250" y="320040"/>
            <a:ext cx="5276088" cy="598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⦿"/>
              <a:defRPr sz="3000"/>
            </a:lvl1pPr>
            <a:lvl2pPr marL="914400" lvl="1" indent="-385444" algn="l">
              <a:spcBef>
                <a:spcPts val="520"/>
              </a:spcBef>
              <a:spcAft>
                <a:spcPts val="0"/>
              </a:spcAft>
              <a:buSzPts val="2470"/>
              <a:buChar char="›"/>
              <a:defRPr sz="26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dt" idx="10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ftr" idx="11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sldNum" idx="12"/>
          </p:nvPr>
        </p:nvSpPr>
        <p:spPr>
          <a:xfrm>
            <a:off x="8410576" y="6556248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6"/>
          <p:cNvSpPr txBox="1">
            <a:spLocks noGrp="1"/>
          </p:cNvSpPr>
          <p:nvPr>
            <p:ph type="title"/>
          </p:nvPr>
        </p:nvSpPr>
        <p:spPr>
          <a:xfrm rot="-5400000">
            <a:off x="-2523744" y="2894096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000"/>
              <a:buFont typeface="Century Gothic"/>
              <a:buNone/>
              <a:defRPr sz="30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>
            <a:spLocks noGrp="1"/>
          </p:cNvSpPr>
          <p:nvPr>
            <p:ph type="pic" idx="2"/>
          </p:nvPr>
        </p:nvSpPr>
        <p:spPr>
          <a:xfrm>
            <a:off x="1138237" y="373966"/>
            <a:ext cx="7333488" cy="5486400"/>
          </a:xfrm>
          <a:prstGeom prst="rect">
            <a:avLst/>
          </a:prstGeom>
          <a:solidFill>
            <a:srgbClr val="4A4A4A"/>
          </a:solidFill>
          <a:ln>
            <a:noFill/>
          </a:ln>
        </p:spPr>
      </p:sp>
      <p:sp>
        <p:nvSpPr>
          <p:cNvPr id="72" name="Google Shape;72;p26"/>
          <p:cNvSpPr txBox="1">
            <a:spLocks noGrp="1"/>
          </p:cNvSpPr>
          <p:nvPr>
            <p:ph type="body" idx="1"/>
          </p:nvPr>
        </p:nvSpPr>
        <p:spPr>
          <a:xfrm>
            <a:off x="1143000" y="5867400"/>
            <a:ext cx="7333488" cy="685800"/>
          </a:xfrm>
          <a:prstGeom prst="rect">
            <a:avLst/>
          </a:prstGeom>
          <a:solidFill>
            <a:schemeClr val="accent1">
              <a:alpha val="14901"/>
            </a:schemeClr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300990" algn="l">
              <a:spcBef>
                <a:spcPts val="240"/>
              </a:spcBef>
              <a:spcAft>
                <a:spcPts val="0"/>
              </a:spcAft>
              <a:buSzPts val="1140"/>
              <a:buChar char="›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dt" idx="10"/>
          </p:nvPr>
        </p:nvSpPr>
        <p:spPr>
          <a:xfrm>
            <a:off x="6108192" y="6556248"/>
            <a:ext cx="21031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ftr" idx="11"/>
          </p:nvPr>
        </p:nvSpPr>
        <p:spPr>
          <a:xfrm>
            <a:off x="1170432" y="6557169"/>
            <a:ext cx="4948072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sldNum" idx="12"/>
          </p:nvPr>
        </p:nvSpPr>
        <p:spPr>
          <a:xfrm>
            <a:off x="8217192" y="6556248"/>
            <a:ext cx="36576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" name="Google Shape;7;p17"/>
          <p:cNvCxnSpPr/>
          <p:nvPr/>
        </p:nvCxnSpPr>
        <p:spPr>
          <a:xfrm>
            <a:off x="0" y="7034"/>
            <a:ext cx="9136966" cy="6843933"/>
          </a:xfrm>
          <a:prstGeom prst="straightConnector1">
            <a:avLst/>
          </a:prstGeom>
          <a:noFill/>
          <a:ln w="9525" cap="rnd" cmpd="sng">
            <a:solidFill>
              <a:srgbClr val="BEBEBE">
                <a:alpha val="3490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" name="Google Shape;8;p17"/>
          <p:cNvCxnSpPr/>
          <p:nvPr/>
        </p:nvCxnSpPr>
        <p:spPr>
          <a:xfrm flipH="1">
            <a:off x="6468794" y="4948410"/>
            <a:ext cx="2672861" cy="1900210"/>
          </a:xfrm>
          <a:prstGeom prst="straightConnector1">
            <a:avLst/>
          </a:prstGeom>
          <a:noFill/>
          <a:ln w="9525" cap="rnd" cmpd="sng">
            <a:solidFill>
              <a:srgbClr val="C5C5C5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9;p17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sz="4200" b="0" i="0" u="none" strike="noStrike" cap="non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448200" y="452438"/>
            <a:ext cx="8247600" cy="51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entury Gothic"/>
              <a:buNone/>
            </a:pPr>
            <a:r>
              <a:rPr lang="ru-RU" sz="145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450" b="1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Войно-Ясенецкого</a:t>
            </a:r>
            <a:r>
              <a:rPr lang="ru-RU" sz="145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 Министерства здравоохранения Российской Федерации Фармацевтический колледж</a:t>
            </a:r>
            <a:endParaRPr sz="1450" b="1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 dirty="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6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МАНИАКАЛЬНО-ДЕПРЕССИВНОЕ РАССТРОЙСТВО </a:t>
            </a:r>
            <a:endParaRPr sz="3600" b="1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 dirty="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600" b="1" dirty="0" smtClean="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Преподаватель </a:t>
            </a:r>
            <a:r>
              <a:rPr lang="ru-RU" sz="3600" b="1" dirty="0" err="1" smtClean="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А.Н.Могилевская</a:t>
            </a:r>
            <a:r>
              <a:rPr lang="ru-RU" sz="3600" b="1" dirty="0" smtClean="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br>
              <a:rPr lang="ru-RU" sz="3600" b="1" dirty="0" smtClean="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</a:br>
            <a:r>
              <a:rPr lang="ru-RU" sz="3600" b="1" dirty="0" smtClean="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2022г.</a:t>
            </a:r>
            <a:endParaRPr sz="3600" b="1" dirty="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484632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entury Gothic"/>
              <a:buNone/>
            </a:pPr>
            <a:endParaRPr sz="360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>
            <a:spLocks noGrp="1"/>
          </p:cNvSpPr>
          <p:nvPr>
            <p:ph type="body" idx="1"/>
          </p:nvPr>
        </p:nvSpPr>
        <p:spPr>
          <a:xfrm>
            <a:off x="500025" y="0"/>
            <a:ext cx="82296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48056" lvl="0" indent="-397764" algn="l" rtl="0">
              <a:spcBef>
                <a:spcPts val="0"/>
              </a:spcBef>
              <a:spcAft>
                <a:spcPts val="0"/>
              </a:spcAft>
              <a:buSzPts val="1440"/>
              <a:buChar char="⦿"/>
            </a:pPr>
            <a:r>
              <a:rPr lang="ru-RU" sz="1800"/>
              <a:t> </a:t>
            </a:r>
            <a:r>
              <a:rPr lang="ru-RU" sz="2100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Монополярное расстройство. </a:t>
            </a:r>
            <a:endParaRPr sz="2100" i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323"/>
              </a:spcBef>
              <a:spcAft>
                <a:spcPts val="0"/>
              </a:spcAft>
              <a:buSzPts val="1440"/>
              <a:buNone/>
            </a:pPr>
            <a:r>
              <a:rPr lang="ru-RU" sz="1800"/>
              <a:t>       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При нем в клинической картине чаще всего проявляется только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одна фаза 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(обычно, депрессивная), между ее повторениями наблюдается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«светлый период»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, то есть интермиссия, когда больной чувствует себя нормально. Таким образом, при монополярном расстройстве, чередование периодов выглядит следующим образом: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депрессия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– интермиссия –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депрессия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- интермиссия, и.т.д. Крайне редко, в их чередовании возникает маниакальная фаза.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306"/>
              </a:spcBef>
              <a:spcAft>
                <a:spcPts val="0"/>
              </a:spcAft>
              <a:buSzPts val="1440"/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433324" algn="l" rtl="0">
              <a:spcBef>
                <a:spcPts val="374"/>
              </a:spcBef>
              <a:spcAft>
                <a:spcPts val="0"/>
              </a:spcAft>
              <a:buSzPts val="2000"/>
              <a:buChar char="⦿"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Биполярное расстройство. </a:t>
            </a:r>
            <a:endParaRPr sz="2000" i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323"/>
              </a:spcBef>
              <a:spcAft>
                <a:spcPts val="0"/>
              </a:spcAft>
              <a:buSzPts val="1440"/>
              <a:buNone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      В этом случае, проявляется и депрессивная, и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маниакальная фазы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.  Чередование их примерно такое: депрессия – интермиссия – маниакальный период – депрессия, и.т.д. Таким образом, становится понятно, что термин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«биполярное расстройство»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, по сути, описывает лишь одну из форм МДП. Ведь это сложное заболевание с чередующимися периодами различных аффективных состояний, а биполярное расстройство – лишь частный случай.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9" name="Google Shape;149;p10" descr="Attachmen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4480" y="4571984"/>
            <a:ext cx="5715000" cy="2286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>
            <a:spLocks noGrp="1"/>
          </p:cNvSpPr>
          <p:nvPr>
            <p:ph type="body" idx="1"/>
          </p:nvPr>
        </p:nvSpPr>
        <p:spPr>
          <a:xfrm>
            <a:off x="571472" y="571480"/>
            <a:ext cx="8229600" cy="307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/>
              <a:t>    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Период депрессии 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– длительный, и протекает от 3-4 месяцев до 1 года.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Маниакальный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– намного короче, и длится не более 4 месяцев. Иногда, в течении заболевания могут наблюдаться и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смешанные фазы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, когда одновременно присутствуют и симптомы депрессии, и маниакальные признаки. Чаще всего, это бывает при переходе состояния больного из одной фазы в другую.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5" name="Google Shape;155;p11" descr="20120927-075808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1736" y="3214686"/>
            <a:ext cx="4214842" cy="3340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00"/>
              <a:buFont typeface="Century Gothic"/>
              <a:buNone/>
            </a:pPr>
            <a:r>
              <a:rPr lang="ru-RU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Лечение и уход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12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409447" algn="l" rtl="0">
              <a:spcBef>
                <a:spcPts val="0"/>
              </a:spcBef>
              <a:spcAft>
                <a:spcPts val="0"/>
              </a:spcAft>
              <a:buSzPts val="2000"/>
              <a:buChar char="⦿"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При МДП в депрессивном периоде, врач назначает антидепрессанты различных групп, в зависимости от клинической картины болезни. В любом случае, как и при обычной депрессии, в этом случае также бывает нарушен обратный захват серотонина, норадреналина, и.т.д.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Поэтому и схема лечения сходна с лечением депрессии 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2000" i="1">
                <a:latin typeface="Times New Roman"/>
                <a:ea typeface="Times New Roman"/>
                <a:cs typeface="Times New Roman"/>
                <a:sym typeface="Times New Roman"/>
              </a:rPr>
              <a:t>Венлафаксин, Флуоксетин, Инсидон (опипрамол))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409447" algn="l" rtl="0">
              <a:spcBef>
                <a:spcPts val="400"/>
              </a:spcBef>
              <a:spcAft>
                <a:spcPts val="0"/>
              </a:spcAft>
              <a:buSzPts val="2000"/>
              <a:buChar char="⦿"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При МДП в маниакальной фазе обычно используют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нейролептики с седативным эффектом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(например, </a:t>
            </a:r>
            <a:r>
              <a:rPr lang="ru-RU" sz="2000" i="1">
                <a:latin typeface="Times New Roman"/>
                <a:ea typeface="Times New Roman"/>
                <a:cs typeface="Times New Roman"/>
                <a:sym typeface="Times New Roman"/>
              </a:rPr>
              <a:t>аминазин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) или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антиманиакальным действием 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(например, </a:t>
            </a:r>
            <a:r>
              <a:rPr lang="ru-RU" sz="2000" i="1">
                <a:latin typeface="Times New Roman"/>
                <a:ea typeface="Times New Roman"/>
                <a:cs typeface="Times New Roman"/>
                <a:sym typeface="Times New Roman"/>
              </a:rPr>
              <a:t>галоперидол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). Также в маниакальной фазе эффективна терапия литием.</a:t>
            </a:r>
            <a:endParaRPr sz="20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/>
          <p:nvPr/>
        </p:nvSpPr>
        <p:spPr>
          <a:xfrm>
            <a:off x="508000" y="214300"/>
            <a:ext cx="8334300" cy="28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Чтобы обеспечить качественное лечение при маниакально-депрессивном психозе, врачи предпочитают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госпитализировать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больного. Это связано, в первую очередь, с опасностью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суицидальных попыток 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 стороны больного МДП.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депрессивный или маниакальный период, когда психические нарушения ярко выражены,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больной нетрудоспособен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В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периоды интермиссии, способность осуществлять трудовую деятельность восстанавливается.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Однако, при слишком затяжных или частых фазовых состояниях, МДП приравнивают к хроническим заболеваниям психики.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7" name="Google Shape;167;p13" descr="One-Flew-Over-the-Cuckoo-s-Nest-jack-nicholson-26620081-1499-116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7422" y="3071810"/>
            <a:ext cx="4714908" cy="34936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"/>
          <p:cNvSpPr txBox="1">
            <a:spLocks noGrp="1"/>
          </p:cNvSpPr>
          <p:nvPr>
            <p:ph type="title"/>
          </p:nvPr>
        </p:nvSpPr>
        <p:spPr>
          <a:xfrm>
            <a:off x="428596" y="-214338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entury Gothic"/>
              <a:buNone/>
            </a:pPr>
            <a:r>
              <a:rPr lang="ru-RU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Известные люди с МДП</a:t>
            </a:r>
            <a:endParaRPr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14"/>
          <p:cNvSpPr txBox="1">
            <a:spLocks noGrp="1"/>
          </p:cNvSpPr>
          <p:nvPr>
            <p:ph type="body" idx="1"/>
          </p:nvPr>
        </p:nvSpPr>
        <p:spPr>
          <a:xfrm>
            <a:off x="0" y="928675"/>
            <a:ext cx="9144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419608" algn="l" rtl="0">
              <a:spcBef>
                <a:spcPts val="0"/>
              </a:spcBef>
              <a:spcAft>
                <a:spcPts val="0"/>
              </a:spcAft>
              <a:buSzPts val="2000"/>
              <a:buChar char="⦿"/>
            </a:pPr>
            <a:r>
              <a:rPr lang="ru-RU" sz="2000">
                <a:solidFill>
                  <a:srgbClr val="FF0000"/>
                </a:solidFill>
              </a:rPr>
              <a:t>Винсент Ван Гог и Людвиг ван Бетховен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Говорят, именно биполярное аффективное расстройство заставила Винсента Ван Гога отсечь себе ухо. Состояние художника усугублялось </a:t>
            </a:r>
            <a:r>
              <a:rPr lang="ru-RU" sz="2000">
                <a:solidFill>
                  <a:srgbClr val="FF0000"/>
                </a:solidFill>
              </a:rPr>
              <a:t>эпилепсией</a:t>
            </a:r>
            <a:r>
              <a:rPr lang="ru-RU" sz="2000"/>
              <a:t> и галлюцинациями, связанными с постоянным употреблением абсента. Та же патология была у Людвига Ван Бетховена. У страдающего биполярным расстройством композитора состояния творческого подъема и прилива энергии сменяются полной апатией. Чтобы переключиться в момент апатии и заставить себя снова писать музыку, Бетховен окунал голову в таз с ледяной водой.</a:t>
            </a:r>
            <a:endParaRPr sz="2000"/>
          </a:p>
        </p:txBody>
      </p:sp>
      <p:pic>
        <p:nvPicPr>
          <p:cNvPr id="174" name="Google Shape;174;p14" descr="220px-Autoportrait_de_Vincent_van_Gogh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7233" y="4311666"/>
            <a:ext cx="2090282" cy="254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4" descr="ludwig-van-beethoven.jpe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05377" y="4327878"/>
            <a:ext cx="1928827" cy="25139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"/>
          <p:cNvSpPr txBox="1">
            <a:spLocks noGrp="1"/>
          </p:cNvSpPr>
          <p:nvPr>
            <p:ph type="ctrTitle"/>
          </p:nvPr>
        </p:nvSpPr>
        <p:spPr>
          <a:xfrm>
            <a:off x="-214346" y="776288"/>
            <a:ext cx="8817802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484632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entury Gothic"/>
              <a:buNone/>
            </a:pPr>
            <a:r>
              <a:rPr lang="ru-RU" dirty="0" smtClean="0">
                <a:solidFill>
                  <a:srgbClr val="FF0000"/>
                </a:solidFill>
              </a:rPr>
              <a:t>Благодарю </a:t>
            </a:r>
            <a:r>
              <a:rPr lang="ru-RU" dirty="0">
                <a:solidFill>
                  <a:srgbClr val="FF0000"/>
                </a:solidFill>
              </a:rPr>
              <a:t>за внимание!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00"/>
              <a:buFont typeface="Century Gothic"/>
              <a:buNone/>
            </a:pPr>
            <a:r>
              <a:rPr lang="ru-RU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428596" y="1428736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spcBef>
                <a:spcPts val="0"/>
              </a:spcBef>
              <a:spcAft>
                <a:spcPts val="0"/>
              </a:spcAft>
              <a:buSzPts val="2240"/>
              <a:buFont typeface="Times New Roman"/>
              <a:buChar char="⦿"/>
            </a:pP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Определение;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640"/>
              </a:spcBef>
              <a:spcAft>
                <a:spcPts val="0"/>
              </a:spcAft>
              <a:buSzPts val="2240"/>
              <a:buFont typeface="Times New Roman"/>
              <a:buChar char="⦿"/>
            </a:pPr>
            <a:r>
              <a:rPr lang="ru-RU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ru-R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Предпосылки формирования болезни;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560"/>
              </a:spcBef>
              <a:spcAft>
                <a:spcPts val="0"/>
              </a:spcAft>
              <a:buSzPts val="2240"/>
              <a:buFont typeface="Times New Roman"/>
              <a:buChar char="⦿"/>
            </a:pP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3. Фазы заболевания;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560"/>
              </a:spcBef>
              <a:spcAft>
                <a:spcPts val="0"/>
              </a:spcAft>
              <a:buSzPts val="2240"/>
              <a:buFont typeface="Times New Roman"/>
              <a:buChar char="⦿"/>
            </a:pPr>
            <a:r>
              <a:rPr lang="ru-RU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Депрессивная фаза;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560"/>
              </a:spcBef>
              <a:spcAft>
                <a:spcPts val="0"/>
              </a:spcAft>
              <a:buSzPts val="2240"/>
              <a:buFont typeface="Times New Roman"/>
              <a:buChar char="⦿"/>
            </a:pP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5. Маниакальная фаза;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560"/>
              </a:spcBef>
              <a:spcAft>
                <a:spcPts val="0"/>
              </a:spcAft>
              <a:buSzPts val="2240"/>
              <a:buFont typeface="Times New Roman"/>
              <a:buChar char="⦿"/>
            </a:pPr>
            <a:r>
              <a:rPr lang="ru-RU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Чередование фаз;</a:t>
            </a: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560"/>
              </a:spcBef>
              <a:spcAft>
                <a:spcPts val="0"/>
              </a:spcAft>
              <a:buSzPts val="2240"/>
              <a:buFont typeface="Times New Roman"/>
              <a:buChar char="⦿"/>
            </a:pP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7. Лечение и уход;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384047" algn="l" rtl="0">
              <a:spcBef>
                <a:spcPts val="560"/>
              </a:spcBef>
              <a:spcAft>
                <a:spcPts val="0"/>
              </a:spcAft>
              <a:buSzPts val="2240"/>
              <a:buFont typeface="Times New Roman"/>
              <a:buChar char="⦿"/>
            </a:pPr>
            <a:r>
              <a:rPr lang="ru-RU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Известные люди с МДП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1000100" y="1357298"/>
            <a:ext cx="7500990" cy="535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Маниакально-депрессивный психоз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(маниакально депрессивный синдром, </a:t>
            </a:r>
            <a:r>
              <a:rPr lang="ru-RU" sz="2000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биполярное аффективное расстройство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 — психическое заболевание, которое протекает в форме депрессивных и маниакальных фаз.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Депрессивная фаза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— фаза с пониженным настроением,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маниакальная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— с повышенным. А между этими фазами могут полностью исчезать психические расстройства, и сохраняться основные свойства личности. 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МДП - чаще встречается в 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молодом возрасте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Продолжительность маниакальных и депрессивных приступов тоже может быть самой различной. Чаще всего приступ продолжается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 2 до 10 месяцев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Заболевание может начаться с депрессивного приступа. Бывает и так, что в клинической картине преобла­дают только маниакальные или только депрессивные.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1071538" y="428604"/>
            <a:ext cx="64294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</a:t>
            </a:r>
            <a:endParaRPr sz="3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entury Gothic"/>
              <a:buNone/>
            </a:pPr>
            <a:r>
              <a:rPr lang="ru-RU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Предпосылки формирования болезни</a:t>
            </a:r>
            <a:endParaRPr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785786" y="1928802"/>
            <a:ext cx="8001056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Известно, что среди всех психически больных людей, помещаемых в стационары, около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3-5%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составляют люди, имеющие маниакально-депрессивное расстройство.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Женщины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страдают от маниакально-депрессивного психоза намного чаще мужчин. 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МДП имеет 2 пика возникновения. Первый – в возрасте от 20 до 30 лет, второй – климактерический период (или период инволюции). Болезнь имеет выраженный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сезонный характер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обострения обычно наступают весной и осенью. Кроме того, маниакально-депрессивное состояние проявляется и через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суточные колебания настроения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утром состояние больного обычно намного хуже, чем к вечеру.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5" descr="aa68bf27c53f6032e7398afc551c5564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00628" y="1000108"/>
            <a:ext cx="3897488" cy="392909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5"/>
          <p:cNvSpPr/>
          <p:nvPr/>
        </p:nvSpPr>
        <p:spPr>
          <a:xfrm>
            <a:off x="357158" y="1000108"/>
            <a:ext cx="4572000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Данное психическое заболевание имеет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наследственно-конституционные истоки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Оно передается генетически, но только тем, кто имеет подходящие качества анатомического и физиологического характера, т. е. подходящую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циклотимическую конституцию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На сегодняшнее время установлена связь этого заболевания с нарушенной передачей нервных импульсов в отдельных участках мозга, а конкретнее в гипоталамусе.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Истинная же причина развития МДП до сих пор не выявлена.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entury Gothic"/>
              <a:buNone/>
            </a:pPr>
            <a:r>
              <a:rPr lang="ru-RU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Фазы заболевания</a:t>
            </a:r>
            <a:endParaRPr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419608" algn="l" rtl="0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⦿"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Как уже было сказано, маниакальная депрессия проявляет себя через отдельные фазы заболевания –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маниакальная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депрессивная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и промежуток между ними –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интермиссия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, в течение которой человек выглядит абсолютно здоровым, а его личность, интеллект и психика остаются сохранными.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419608" algn="l" rtl="0">
              <a:spcBef>
                <a:spcPts val="360"/>
              </a:spcBef>
              <a:spcAft>
                <a:spcPts val="0"/>
              </a:spcAft>
              <a:buSzPts val="2000"/>
              <a:buFont typeface="Times New Roman"/>
              <a:buChar char="⦿"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Чаще всего маниакально-депрессивный психоз развивается у человека после 30 лет. Начинается заболевание с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фазы-предвестника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, у которой может быть как повышенный, так и пониженный фон настроения. Затем, спустя некоторое время появляется фазность. Длится фаза в среднем от 3 до 18 месяцев, причем депрессивные фазы наступают чаще, и протекают дольше.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8056" lvl="0" indent="-292608" algn="l" rtl="0">
              <a:spcBef>
                <a:spcPts val="360"/>
              </a:spcBef>
              <a:spcAft>
                <a:spcPts val="0"/>
              </a:spcAft>
              <a:buSzPts val="1440"/>
              <a:buNone/>
            </a:pPr>
            <a:endParaRPr sz="1800"/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entury Gothic"/>
              <a:buNone/>
            </a:pPr>
            <a:r>
              <a:rPr lang="ru-RU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Депрессивная фаза</a:t>
            </a:r>
            <a:endParaRPr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7"/>
          <p:cNvSpPr/>
          <p:nvPr/>
        </p:nvSpPr>
        <p:spPr>
          <a:xfrm>
            <a:off x="246050" y="1142975"/>
            <a:ext cx="5897700" cy="51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Симптомы: 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тоскливое настроение, физическая и психическая заторможенность. Движения и речь больного замедленны, настроение подавленное. Несмотря на симптомы, сходные с невротическими нарушениями, маниакально-депрессивный психоз в депрессивной фазе нужно отличать от различных форм невроза. В этом помогают суточные колебания настроения человека, а точнее – их особенности.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Депрессия маниакальная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отличается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от обычной депрессии тем, что при ней максимально выражены именно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физиологические симптомы 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(потливость, влажные руки, синюшный цвет кожи, нарушения сна и.т.д.).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9" name="Google Shape;129;p7" descr="50374466_41775333_Depressiya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072198" y="1285860"/>
            <a:ext cx="2885906" cy="4143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 txBox="1">
            <a:spLocks noGrp="1"/>
          </p:cNvSpPr>
          <p:nvPr>
            <p:ph type="title"/>
          </p:nvPr>
        </p:nvSpPr>
        <p:spPr>
          <a:xfrm>
            <a:off x="0" y="267494"/>
            <a:ext cx="8686800" cy="101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entury Gothic"/>
              <a:buNone/>
            </a:pPr>
            <a:r>
              <a:rPr lang="ru-RU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Маниакальная фаза</a:t>
            </a:r>
            <a:endParaRPr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Google Shape;135;p8" descr="15086_yo-cgsyo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43636" y="1714488"/>
            <a:ext cx="2817994" cy="3857652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8"/>
          <p:cNvSpPr/>
          <p:nvPr/>
        </p:nvSpPr>
        <p:spPr>
          <a:xfrm>
            <a:off x="500034" y="1571612"/>
            <a:ext cx="5643570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Маниакальная фаза болезни представляет сбой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полную противоположность депрессивной 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ее характеризуют психическое возбуждение, болезненно приподнятое настроение, общее физическое возбуждение. Больной постоянно находится в движении, «мельтешит», не закончив одного дела – хватается за следующее. Он постоянно отвлекается, его мысли тоже «скачут» с одной темы на другую.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Обычно, настроение человека в этой фазе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«ненормально позитивное»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он так и сыпет анекдотами, шутками, не может успокоиться</a:t>
            </a:r>
            <a:r>
              <a:rPr lang="ru-RU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entury Gothic"/>
              <a:buNone/>
            </a:pPr>
            <a:r>
              <a:rPr lang="ru-RU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Чередование фаз</a:t>
            </a:r>
            <a:endParaRPr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2" name="Google Shape;142;p9" descr="fkJM2ZBgQ9g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592212" y="1785926"/>
            <a:ext cx="3498016" cy="392909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"/>
          <p:cNvSpPr/>
          <p:nvPr/>
        </p:nvSpPr>
        <p:spPr>
          <a:xfrm>
            <a:off x="642910" y="2000240"/>
            <a:ext cx="4786346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Маниакально-депрессивный психоз действительно характеризуется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сменой маниакальных и депрессивных фаз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но это не значит, что обязательно одна из них сменяет другую. Чаще всего, </a:t>
            </a:r>
            <a:r>
              <a:rPr lang="ru-RU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4 депрессивные фазы приходится только 1 маниакальная</a:t>
            </a:r>
            <a:r>
              <a:rPr lang="ru-RU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В связи с этим, течение болезни принято подразделять на 2 формы: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Яркая">
  <a:themeElements>
    <a:clrScheme name="Яркая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944</Words>
  <Application>Microsoft Office PowerPoint</Application>
  <PresentationFormat>Экран (4:3)</PresentationFormat>
  <Paragraphs>53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Verdana</vt:lpstr>
      <vt:lpstr>Maven Pro</vt:lpstr>
      <vt:lpstr>Noto Sans Symbols</vt:lpstr>
      <vt:lpstr>Century Gothic</vt:lpstr>
      <vt:lpstr>Яркая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  МАНИАКАЛЬНО-ДЕПРЕССИВНОЕ РАССТРОЙСТВО   Преподаватель А.Н.Могилевская  2022г. </vt:lpstr>
      <vt:lpstr>План</vt:lpstr>
      <vt:lpstr>Презентация PowerPoint</vt:lpstr>
      <vt:lpstr>Предпосылки формирования болезни</vt:lpstr>
      <vt:lpstr>Презентация PowerPoint</vt:lpstr>
      <vt:lpstr>Фазы заболевания</vt:lpstr>
      <vt:lpstr>Депрессивная фаза</vt:lpstr>
      <vt:lpstr>Маниакальная фаза</vt:lpstr>
      <vt:lpstr>Чередование фаз</vt:lpstr>
      <vt:lpstr>Презентация PowerPoint</vt:lpstr>
      <vt:lpstr>Презентация PowerPoint</vt:lpstr>
      <vt:lpstr>Лечение и уход</vt:lpstr>
      <vt:lpstr>Презентация PowerPoint</vt:lpstr>
      <vt:lpstr>Известные люди с МДП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  МАНИАКАЛЬНО-ДЕПРЕССИВНОЕ РАССТРОЙСТВО    выполнила студентка 317 группы  Парфенюк Алина </dc:title>
  <dc:creator>P.S.S</dc:creator>
  <cp:lastModifiedBy>Могилевская</cp:lastModifiedBy>
  <cp:revision>2</cp:revision>
  <dcterms:created xsi:type="dcterms:W3CDTF">2016-01-27T16:37:45Z</dcterms:created>
  <dcterms:modified xsi:type="dcterms:W3CDTF">2022-10-15T07:03:34Z</dcterms:modified>
</cp:coreProperties>
</file>