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4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6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88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4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9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5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87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4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3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9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5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4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6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C1AF-F8DF-48E6-9346-F57B487699F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A95A-55F2-43B4-A19B-0B94CC8F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6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784035"/>
            <a:ext cx="8791575" cy="2387600"/>
          </a:xfrm>
        </p:spPr>
        <p:txBody>
          <a:bodyPr/>
          <a:lstStyle/>
          <a:p>
            <a:pPr algn="ctr"/>
            <a:r>
              <a:rPr lang="ru-RU" dirty="0" smtClean="0"/>
              <a:t>Остеохондроз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4777" y="1293494"/>
            <a:ext cx="2124388" cy="42557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6" name="Picture 2" descr="https://im0-tub-ru.yandex.net/i?id=72f5c7a0d77b6cae77c1a7eae2ad61b9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1" y="3844028"/>
            <a:ext cx="3393978" cy="24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ravki1.ru/wp-content/uploads/2019/09/w25lxm2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309" y="2593380"/>
            <a:ext cx="5550040" cy="34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920240" y="1051123"/>
            <a:ext cx="8540496" cy="1317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Остеохондроз </a:t>
            </a:r>
            <a:r>
              <a:rPr lang="ru-RU" sz="2800" dirty="0"/>
              <a:t>- хроническое дегенеративно-дистрофическое заболевание позвоночника.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060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370883" cy="1478570"/>
          </a:xfrm>
        </p:spPr>
        <p:txBody>
          <a:bodyPr/>
          <a:lstStyle/>
          <a:p>
            <a:pPr algn="ctr"/>
            <a:r>
              <a:rPr lang="ru-RU" dirty="0" smtClean="0"/>
              <a:t>Остеохондроз может быть причиной возникновения: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57" y="1901952"/>
            <a:ext cx="5862220" cy="4753729"/>
          </a:xfrm>
        </p:spPr>
      </p:pic>
    </p:spTree>
    <p:extLst>
      <p:ext uri="{BB962C8B-B14F-4D97-AF65-F5344CB8AC3E}">
        <p14:creationId xmlns:p14="http://schemas.microsoft.com/office/powerpoint/2010/main" val="345703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253" y="271046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Какие же факторы способствуют развитию остеохондроза?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980" y="1895920"/>
            <a:ext cx="9905999" cy="4367720"/>
          </a:xfrm>
        </p:spPr>
        <p:txBody>
          <a:bodyPr>
            <a:normAutofit fontScale="92500"/>
          </a:bodyPr>
          <a:lstStyle/>
          <a:p>
            <a:r>
              <a:rPr lang="ru-RU" dirty="0"/>
              <a:t>П</a:t>
            </a:r>
            <a:r>
              <a:rPr lang="ru-RU" dirty="0" smtClean="0"/>
              <a:t>остоянная </a:t>
            </a:r>
            <a:r>
              <a:rPr lang="ru-RU" dirty="0"/>
              <a:t>механическая </a:t>
            </a:r>
            <a:r>
              <a:rPr lang="ru-RU" dirty="0" smtClean="0"/>
              <a:t>нагрузка;</a:t>
            </a:r>
          </a:p>
          <a:p>
            <a:r>
              <a:rPr lang="ru-RU" dirty="0"/>
              <a:t>И</a:t>
            </a:r>
            <a:r>
              <a:rPr lang="ru-RU" dirty="0" smtClean="0"/>
              <a:t>зменения </a:t>
            </a:r>
            <a:r>
              <a:rPr lang="ru-RU" dirty="0"/>
              <a:t>обменных </a:t>
            </a:r>
            <a:r>
              <a:rPr lang="ru-RU" dirty="0" smtClean="0"/>
              <a:t>процессов; </a:t>
            </a:r>
            <a:endParaRPr lang="ru-RU" dirty="0"/>
          </a:p>
          <a:p>
            <a:r>
              <a:rPr lang="ru-RU" dirty="0" smtClean="0"/>
              <a:t>Нарушения в закладке и развитии эмбриона; </a:t>
            </a:r>
          </a:p>
          <a:p>
            <a:r>
              <a:rPr lang="ru-RU" dirty="0" smtClean="0"/>
              <a:t>Иммунные факторы (воспалительные процессы);</a:t>
            </a:r>
            <a:endParaRPr lang="ru-RU" dirty="0"/>
          </a:p>
          <a:p>
            <a:r>
              <a:rPr lang="ru-RU" dirty="0" smtClean="0"/>
              <a:t>Гормональные факторы;</a:t>
            </a:r>
          </a:p>
          <a:p>
            <a:r>
              <a:rPr lang="ru-RU" dirty="0" smtClean="0"/>
              <a:t>Сосудистые факторы (нарушение питания диска);</a:t>
            </a:r>
          </a:p>
          <a:p>
            <a:r>
              <a:rPr lang="ru-RU" dirty="0" smtClean="0"/>
              <a:t>Инфекционные факторы (</a:t>
            </a:r>
            <a:r>
              <a:rPr lang="ru-RU" dirty="0"/>
              <a:t>воспалительные процессы)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Наследственные факторы (преждевременное старение хряща и кости).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77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keletopora.ru/wp-content/uploads/2018/02/prichiny-osteohondroza-1024x7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96" y="205011"/>
            <a:ext cx="8851392" cy="64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5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Симптомы остеохондроза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869" y="2404999"/>
            <a:ext cx="4537011" cy="3541714"/>
          </a:xfrm>
        </p:spPr>
        <p:txBody>
          <a:bodyPr/>
          <a:lstStyle/>
          <a:p>
            <a:r>
              <a:rPr lang="ru-RU" dirty="0" smtClean="0"/>
              <a:t>Боль; </a:t>
            </a:r>
          </a:p>
          <a:p>
            <a:r>
              <a:rPr lang="ru-RU" dirty="0" smtClean="0"/>
              <a:t>Расстройства движения и чувствительности;</a:t>
            </a:r>
          </a:p>
          <a:p>
            <a:r>
              <a:rPr lang="ru-RU" dirty="0" smtClean="0"/>
              <a:t>Наличие сколиоза, грудного кифоза, поясничного лордоза;</a:t>
            </a:r>
          </a:p>
          <a:p>
            <a:endParaRPr lang="ru-RU" dirty="0"/>
          </a:p>
        </p:txBody>
      </p:sp>
      <p:pic>
        <p:nvPicPr>
          <p:cNvPr id="4098" name="Picture 2" descr="https://vseglisty.ru/wp-content/uploads/3/e/6/3e67d2a5af1d7ad86ae7e9b346763e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1" y="2097088"/>
            <a:ext cx="6101478" cy="41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3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821" y="158619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Осложнения остеохондроза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973" y="1289748"/>
            <a:ext cx="5725732" cy="694882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естабильность позвоночника</a:t>
            </a:r>
          </a:p>
        </p:txBody>
      </p:sp>
      <p:pic>
        <p:nvPicPr>
          <p:cNvPr id="5124" name="Picture 4" descr="https://poyasnica.com/wp-content/uploads/2020/03/CHto-takoe-nestabilnost-pozvonoch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5" y="1984630"/>
            <a:ext cx="6181217" cy="46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6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805" y="69940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Осложнения остеохондроза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39160" y="1923180"/>
            <a:ext cx="6620477" cy="466964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50792" y="1274221"/>
            <a:ext cx="4875211" cy="548578"/>
          </a:xfrm>
        </p:spPr>
        <p:txBody>
          <a:bodyPr/>
          <a:lstStyle/>
          <a:p>
            <a:r>
              <a:rPr lang="ru-RU" dirty="0" err="1" smtClean="0"/>
              <a:t>Спондилолистез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29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610" y="185624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Осложнения остеохондроза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3408" y="13410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Подвывих (смещения вперед или назад) тела позвонка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6146" name="Picture 2" descr="https://doclvs.ru/medpop/imsmecheniepozvonkov/i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0" y="1987359"/>
            <a:ext cx="6579110" cy="46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5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0610" y="47124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Осложнения остеохондроза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4264" y="1156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Грыжа </a:t>
            </a:r>
            <a:r>
              <a:rPr lang="ru-RU" dirty="0"/>
              <a:t>межпозвонкового </a:t>
            </a:r>
            <a:r>
              <a:rPr lang="ru-RU" dirty="0" smtClean="0"/>
              <a:t>диска</a:t>
            </a:r>
            <a:endParaRPr lang="ru-RU" dirty="0"/>
          </a:p>
        </p:txBody>
      </p:sp>
      <p:pic>
        <p:nvPicPr>
          <p:cNvPr id="7170" name="Picture 2" descr="https://spinolog.com/wp-content/uploads/2019/09/chto-takoe-protruziya-i-mezhpozvonochnaya-gryzh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37" y="1673784"/>
            <a:ext cx="5266944" cy="49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1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621" y="2401598"/>
            <a:ext cx="9905998" cy="1478570"/>
          </a:xfrm>
        </p:spPr>
        <p:txBody>
          <a:bodyPr>
            <a:normAutofit/>
          </a:bodyPr>
          <a:lstStyle/>
          <a:p>
            <a:pPr marL="0" indent="0"/>
            <a:r>
              <a:rPr lang="ru-RU" dirty="0"/>
              <a:t>Занятие 2. </a:t>
            </a:r>
            <a:r>
              <a:rPr lang="ru-RU" dirty="0" smtClean="0"/>
              <a:t>«Основные </a:t>
            </a:r>
            <a:r>
              <a:rPr lang="ru-RU" dirty="0"/>
              <a:t>методы профилактики </a:t>
            </a:r>
            <a:r>
              <a:rPr lang="ru-RU" dirty="0" smtClean="0"/>
              <a:t>остеохондроза».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8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При записи в «Школу для пациентов с </a:t>
            </a:r>
            <a:r>
              <a:rPr lang="ru-RU" dirty="0" smtClean="0">
                <a:effectLst/>
              </a:rPr>
              <a:t>остеохондрозом» </a:t>
            </a:r>
            <a:r>
              <a:rPr lang="ru-RU" dirty="0">
                <a:effectLst/>
              </a:rPr>
              <a:t>иметь: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effectLst/>
              </a:rPr>
              <a:t>Паспорт;</a:t>
            </a:r>
          </a:p>
          <a:p>
            <a:pPr lvl="0"/>
            <a:r>
              <a:rPr lang="ru-RU" dirty="0">
                <a:effectLst/>
              </a:rPr>
              <a:t>Полис;</a:t>
            </a:r>
          </a:p>
          <a:p>
            <a:pPr lvl="0"/>
            <a:r>
              <a:rPr lang="ru-RU" dirty="0" smtClean="0">
                <a:effectLst/>
              </a:rPr>
              <a:t>Тетрадь </a:t>
            </a:r>
            <a:r>
              <a:rPr lang="ru-RU" dirty="0">
                <a:effectLst/>
              </a:rPr>
              <a:t>и ручка для записей;</a:t>
            </a:r>
          </a:p>
          <a:p>
            <a:pPr lvl="0"/>
            <a:r>
              <a:rPr lang="ru-RU" dirty="0" smtClean="0">
                <a:effectLst/>
              </a:rPr>
              <a:t>Сменная одежда;</a:t>
            </a:r>
          </a:p>
          <a:p>
            <a:pPr lvl="0"/>
            <a:r>
              <a:rPr lang="ru-RU" dirty="0" smtClean="0">
                <a:effectLst/>
              </a:rPr>
              <a:t>Сменная </a:t>
            </a:r>
            <a:r>
              <a:rPr lang="ru-RU" dirty="0">
                <a:effectLst/>
              </a:rPr>
              <a:t>обувь.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067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116" y="420624"/>
            <a:ext cx="1017886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Профилактика остеохондроза стоится на 3 основных принципах:</a:t>
            </a:r>
          </a:p>
          <a:p>
            <a:r>
              <a:rPr lang="ru-RU" dirty="0" smtClean="0"/>
              <a:t>Соблюдение ортопедических рекомендаций;</a:t>
            </a:r>
          </a:p>
          <a:p>
            <a:pPr lvl="1"/>
            <a:r>
              <a:rPr lang="ru-RU" dirty="0" smtClean="0"/>
              <a:t>профилактика травматизма;</a:t>
            </a:r>
          </a:p>
          <a:p>
            <a:pPr lvl="1"/>
            <a:r>
              <a:rPr lang="ru-RU" dirty="0"/>
              <a:t>правильное распределение нагрузки на </a:t>
            </a:r>
            <a:r>
              <a:rPr lang="ru-RU" dirty="0" smtClean="0"/>
              <a:t>позвоночник;</a:t>
            </a:r>
          </a:p>
          <a:p>
            <a:pPr lvl="1"/>
            <a:r>
              <a:rPr lang="ru-RU" dirty="0"/>
              <a:t>индивидуальный подбор матраца и </a:t>
            </a:r>
            <a:r>
              <a:rPr lang="ru-RU" dirty="0" smtClean="0"/>
              <a:t>подушки;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 smtClean="0"/>
              <a:t>ношение </a:t>
            </a:r>
            <a:r>
              <a:rPr lang="ru-RU" dirty="0"/>
              <a:t>ортопедической </a:t>
            </a:r>
            <a:r>
              <a:rPr lang="ru-RU" dirty="0" smtClean="0"/>
              <a:t>обуви</a:t>
            </a:r>
          </a:p>
          <a:p>
            <a:r>
              <a:rPr lang="ru-RU" dirty="0" smtClean="0"/>
              <a:t>Поддержание оптимальной массы </a:t>
            </a:r>
            <a:r>
              <a:rPr lang="ru-RU" dirty="0"/>
              <a:t>тела; </a:t>
            </a:r>
            <a:endParaRPr lang="ru-RU" dirty="0" smtClean="0"/>
          </a:p>
          <a:p>
            <a:pPr lvl="1"/>
            <a:r>
              <a:rPr lang="ru-RU" dirty="0"/>
              <a:t>снижение лишнего </a:t>
            </a:r>
            <a:r>
              <a:rPr lang="ru-RU" dirty="0" smtClean="0"/>
              <a:t>веса;</a:t>
            </a:r>
          </a:p>
          <a:p>
            <a:pPr lvl="1"/>
            <a:r>
              <a:rPr lang="ru-RU" dirty="0"/>
              <a:t>рациональное и сбалансированное по составу и калорийности </a:t>
            </a:r>
            <a:r>
              <a:rPr lang="ru-RU" dirty="0" smtClean="0"/>
              <a:t>питание;</a:t>
            </a:r>
          </a:p>
          <a:p>
            <a:r>
              <a:rPr lang="ru-RU" dirty="0" smtClean="0"/>
              <a:t>Систематическом выполнении оптимальных физических нагрузок;</a:t>
            </a:r>
          </a:p>
          <a:p>
            <a:pPr lvl="1"/>
            <a:r>
              <a:rPr lang="ru-RU" dirty="0"/>
              <a:t>регулярные доступные и разнообразные физические нагрузки (лечебная физкультура, прогулки по свежему воздуху, фитнес, тренажеры, скандинавская ходьба и пр.);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960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399062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Правильное распределение нагрузки на позвоночник</a:t>
            </a:r>
            <a:endParaRPr lang="ru-RU" dirty="0"/>
          </a:p>
        </p:txBody>
      </p:sp>
      <p:pic>
        <p:nvPicPr>
          <p:cNvPr id="10242" name="Picture 2" descr="http://www.medos.spb.ru/datas/menu/osteo/ogranichen_nag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79" y="1877632"/>
            <a:ext cx="7258953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8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Санаторно-курортное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4270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Больных </a:t>
            </a:r>
            <a:r>
              <a:rPr lang="ru-RU" dirty="0" smtClean="0"/>
              <a:t>юношеским </a:t>
            </a:r>
            <a:r>
              <a:rPr lang="ru-RU" dirty="0"/>
              <a:t>остеохондрозом позвоночника без неврологических проявлений и выраженного болевого синдрома при условии сохранения способности к самостоятельному передвижению и обслуживанию направляют в СКО, на климатические, грязевые и </a:t>
            </a:r>
            <a:r>
              <a:rPr lang="ru-RU" dirty="0" err="1"/>
              <a:t>бальнеолечебные</a:t>
            </a:r>
            <a:r>
              <a:rPr lang="ru-RU" dirty="0"/>
              <a:t> (с хлоридно-натриевыми, кремнистыми термальными, сероводородными, радоновыми, </a:t>
            </a:r>
            <a:r>
              <a:rPr lang="ru-RU" dirty="0" err="1"/>
              <a:t>йодобромными</a:t>
            </a:r>
            <a:r>
              <a:rPr lang="ru-RU" dirty="0"/>
              <a:t> минеральными водами) курорты.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00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40664"/>
            <a:ext cx="9905999" cy="5513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зависимости от желания достичь определенного эффекта, во вторичной и третичной профилактике остеохондроза используют:</a:t>
            </a:r>
          </a:p>
          <a:p>
            <a:r>
              <a:rPr lang="ru-RU" dirty="0" smtClean="0"/>
              <a:t>Для купирования боли – </a:t>
            </a:r>
            <a:r>
              <a:rPr lang="ru-RU" dirty="0" err="1" smtClean="0"/>
              <a:t>аналгетические</a:t>
            </a:r>
            <a:r>
              <a:rPr lang="ru-RU" dirty="0" smtClean="0"/>
              <a:t> методы (низкочастотная импульсная терапия);</a:t>
            </a:r>
          </a:p>
          <a:p>
            <a:r>
              <a:rPr lang="ru-RU" dirty="0" smtClean="0"/>
              <a:t>Для уменьшения явлений воспаления – низкочастотная 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улучшения </a:t>
            </a:r>
            <a:r>
              <a:rPr lang="ru-RU" dirty="0"/>
              <a:t>обмена соединительной ткани и </a:t>
            </a:r>
            <a:r>
              <a:rPr lang="ru-RU" dirty="0" err="1"/>
              <a:t>хондроцитов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репаративно</a:t>
            </a:r>
            <a:r>
              <a:rPr lang="ru-RU" dirty="0" smtClean="0"/>
              <a:t>-регенеративные методы (</a:t>
            </a:r>
            <a:r>
              <a:rPr lang="ru-RU" dirty="0"/>
              <a:t>и</a:t>
            </a:r>
            <a:r>
              <a:rPr lang="ru-RU" dirty="0" smtClean="0"/>
              <a:t>нфракрасная лазеротерапия, импульсная </a:t>
            </a:r>
            <a:r>
              <a:rPr lang="ru-RU" dirty="0" err="1" smtClean="0"/>
              <a:t>магнитотерапия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Для снижения </a:t>
            </a:r>
            <a:r>
              <a:rPr lang="ru-RU" dirty="0"/>
              <a:t>напряжения скелетных мышц и </a:t>
            </a:r>
            <a:r>
              <a:rPr lang="ru-RU" dirty="0" smtClean="0"/>
              <a:t>улучшения локомоторной </a:t>
            </a:r>
            <a:r>
              <a:rPr lang="ru-RU" dirty="0"/>
              <a:t>функции </a:t>
            </a:r>
            <a:r>
              <a:rPr lang="ru-RU" dirty="0" smtClean="0"/>
              <a:t>применяют методы </a:t>
            </a:r>
            <a:r>
              <a:rPr lang="ru-RU" dirty="0"/>
              <a:t>коррекции осанки и локомоторной </a:t>
            </a:r>
            <a:r>
              <a:rPr lang="ru-RU" dirty="0" smtClean="0"/>
              <a:t>дисфункции (</a:t>
            </a:r>
            <a:r>
              <a:rPr lang="ru-RU" dirty="0"/>
              <a:t>л</a:t>
            </a:r>
            <a:r>
              <a:rPr lang="ru-RU" dirty="0" smtClean="0"/>
              <a:t>ечебный </a:t>
            </a:r>
            <a:r>
              <a:rPr lang="ru-RU" dirty="0"/>
              <a:t>массаж и мануальная </a:t>
            </a:r>
            <a:r>
              <a:rPr lang="ru-RU" dirty="0" smtClean="0"/>
              <a:t>терапия, лечебная гимнастика и </a:t>
            </a:r>
            <a:r>
              <a:rPr lang="ru-RU" dirty="0" err="1" smtClean="0"/>
              <a:t>гидрокинезиотерапия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5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https://lunalife.ru/wp-content/uploads/2017/12/swimming_poo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47" y="3490531"/>
            <a:ext cx="5268895" cy="25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prosystavi.ru/wp-content/uploads/2019/03/elektroforez-polnostyu-bezpoleznennaya-protsedura-1024x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0" y="146303"/>
            <a:ext cx="3671677" cy="24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fiziook.ru/images/product/mid/86822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016" y="804673"/>
            <a:ext cx="3645462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m0-tub-ru.yandex.net/i?id=c00de0b76c6c7b5df976fc9334def6f0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78" y="365759"/>
            <a:ext cx="4648877" cy="24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i.mycdn.me/i?r=AzEPZsRbOZEKgBhR0XGMT1RkgJousz1o03PLUl1_Xpj_W6aKTM5SRkZCeTgDn6uOy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47" y="3950208"/>
            <a:ext cx="3989408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physiatrics.ru/wp-content/uploads/2015/10/shutterstock_5790927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7" y="3950208"/>
            <a:ext cx="3913390" cy="261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2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Противопоказания к СКЛ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Остеохондроз с прогрессирующим деформирующим процессом в суставах, спондилез или </a:t>
            </a:r>
            <a:r>
              <a:rPr lang="ru-RU" dirty="0" smtClean="0"/>
              <a:t>спондилоартроз </a:t>
            </a:r>
            <a:r>
              <a:rPr lang="ru-RU" dirty="0"/>
              <a:t>при необратимых изменениях в суставах и потере способности к самообслуживанию.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181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эффективности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Уменьшение или исчезновение болевого синдрома продолжительностью 9-12 </a:t>
            </a:r>
            <a:r>
              <a:rPr lang="ru-RU" dirty="0" err="1"/>
              <a:t>мес</a:t>
            </a:r>
            <a:r>
              <a:rPr lang="ru-RU" dirty="0"/>
              <a:t> и </a:t>
            </a:r>
            <a:r>
              <a:rPr lang="ru-RU" dirty="0" smtClean="0"/>
              <a:t>более;</a:t>
            </a:r>
          </a:p>
          <a:p>
            <a:r>
              <a:rPr lang="ru-RU" dirty="0" smtClean="0"/>
              <a:t>Нарастание </a:t>
            </a:r>
            <a:r>
              <a:rPr lang="ru-RU" dirty="0"/>
              <a:t>силы и тонуса </a:t>
            </a:r>
            <a:r>
              <a:rPr lang="ru-RU" dirty="0" smtClean="0"/>
              <a:t>мышц;</a:t>
            </a:r>
          </a:p>
          <a:p>
            <a:r>
              <a:rPr lang="ru-RU" dirty="0" smtClean="0"/>
              <a:t>Исчезновение </a:t>
            </a:r>
            <a:r>
              <a:rPr lang="ru-RU" dirty="0"/>
              <a:t>или уменьшение симптомов </a:t>
            </a:r>
            <a:r>
              <a:rPr lang="ru-RU" dirty="0" smtClean="0"/>
              <a:t>натяжения;</a:t>
            </a:r>
          </a:p>
          <a:p>
            <a:r>
              <a:rPr lang="ru-RU" dirty="0" smtClean="0"/>
              <a:t>Значимое </a:t>
            </a:r>
            <a:r>
              <a:rPr lang="ru-RU" dirty="0"/>
              <a:t>возрастание двигательной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181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результаты «Школы».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Улучшение качества жизни больных с </a:t>
            </a:r>
            <a:r>
              <a:rPr lang="ru-RU" dirty="0" smtClean="0"/>
              <a:t>остеохондрозом</a:t>
            </a:r>
            <a:endParaRPr lang="ru-RU" dirty="0"/>
          </a:p>
          <a:p>
            <a:pPr lvl="0"/>
            <a:r>
              <a:rPr lang="ru-RU" dirty="0" smtClean="0"/>
              <a:t>Снижение </a:t>
            </a:r>
            <a:r>
              <a:rPr lang="ru-RU" dirty="0"/>
              <a:t>количества </a:t>
            </a:r>
            <a:r>
              <a:rPr lang="ru-RU" dirty="0" smtClean="0"/>
              <a:t>обращений к врачу по поводу обострения заболевания</a:t>
            </a:r>
            <a:endParaRPr lang="ru-RU" dirty="0"/>
          </a:p>
          <a:p>
            <a:pPr lvl="0"/>
            <a:r>
              <a:rPr lang="ru-RU" dirty="0" smtClean="0"/>
              <a:t>Уменьшение сроков нетрудоспособности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730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 окончания обучения в школе пациенты должны </a:t>
            </a:r>
            <a:r>
              <a:rPr lang="ru-RU" b="1" u="sng" dirty="0">
                <a:solidFill>
                  <a:srgbClr val="FFFF00"/>
                </a:solidFill>
              </a:rPr>
              <a:t>знать</a:t>
            </a:r>
            <a:r>
              <a:rPr lang="ru-RU" dirty="0">
                <a:solidFill>
                  <a:srgbClr val="FFFF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285" y="2962719"/>
            <a:ext cx="9905999" cy="354171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Причины возникновения и </a:t>
            </a:r>
            <a:r>
              <a:rPr lang="ru-RU" dirty="0"/>
              <a:t>симптомы </a:t>
            </a:r>
            <a:r>
              <a:rPr lang="ru-RU" dirty="0" smtClean="0"/>
              <a:t>остеохондроза</a:t>
            </a:r>
            <a:endParaRPr lang="ru-RU" dirty="0"/>
          </a:p>
          <a:p>
            <a:pPr lvl="0"/>
            <a:r>
              <a:rPr lang="ru-RU" dirty="0" smtClean="0"/>
              <a:t>Возможные осложнения при отказе от лечения</a:t>
            </a:r>
            <a:endParaRPr lang="ru-RU" dirty="0"/>
          </a:p>
          <a:p>
            <a:pPr lvl="0"/>
            <a:r>
              <a:rPr lang="ru-RU" dirty="0" smtClean="0"/>
              <a:t>Принципы профилактики остеохондроза</a:t>
            </a:r>
            <a:endParaRPr lang="ru-RU" dirty="0"/>
          </a:p>
          <a:p>
            <a:pPr lvl="0"/>
            <a:r>
              <a:rPr lang="ru-RU" dirty="0" smtClean="0"/>
              <a:t>Показания, противопоказания к санаторно-курортному лечению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50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956816"/>
            <a:ext cx="9905999" cy="383438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Пономаренко, Г. Н. Физическая и реабилитационная медицина. Национальное руководство. Краткое издание / под ред. Г. Н. Пономаренко. - Москва : ГЭОТАР-Медиа, 2017. - 512 с. : ил. - 512 с. </a:t>
            </a:r>
            <a:endParaRPr lang="ru-RU" dirty="0" smtClean="0"/>
          </a:p>
          <a:p>
            <a:r>
              <a:rPr lang="ru-RU" dirty="0"/>
              <a:t>Никифоров, А. С. Неврологические осложнения остеохондроза позвоночника / А. С. Никифоров, Г. Н. </a:t>
            </a:r>
            <a:r>
              <a:rPr lang="ru-RU" dirty="0" err="1"/>
              <a:t>Авакян</a:t>
            </a:r>
            <a:r>
              <a:rPr lang="ru-RU" dirty="0"/>
              <a:t>, О. И. Мендель - 2-е изд. - Москва : ГЭОТАР-Медиа, 2015. - 272 с</a:t>
            </a:r>
            <a:r>
              <a:rPr lang="ru-RU" dirty="0" smtClean="0"/>
              <a:t>.</a:t>
            </a:r>
          </a:p>
          <a:p>
            <a:r>
              <a:rPr lang="ru-RU" dirty="0"/>
              <a:t>Клинические рекомендации </a:t>
            </a:r>
            <a:r>
              <a:rPr lang="ru-RU" dirty="0" smtClean="0"/>
              <a:t>«Остеохондроз позвоночника», 2016 – 67 с.</a:t>
            </a:r>
          </a:p>
          <a:p>
            <a:r>
              <a:rPr lang="ru-RU" dirty="0"/>
              <a:t>Гусев, Е. И. Неврология и нейрохирургия : учебник : в 2 т. / Е. И. Гусев, А. Н. Коновалов, В. И. Скворцова. - 4-е изд. , доп. - Т. 1. Неврология. - Москва : ГЭОТАР-Медиа, 2018. - 640 с. : ил. - 640 с</a:t>
            </a:r>
            <a:r>
              <a:rPr lang="ru-RU" dirty="0" smtClean="0"/>
              <a:t>.</a:t>
            </a:r>
          </a:p>
          <a:p>
            <a:r>
              <a:rPr lang="ru-RU" dirty="0"/>
              <a:t>Епифанов, В. А. Лечебная физическая культура / В. А. Епифанов, А. В. Епифанов - Москва : ГЭОТАР-Медиа, 2017. - 656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81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программы «школа здоровья»: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Введение;</a:t>
            </a:r>
            <a:endParaRPr lang="ru-RU" dirty="0"/>
          </a:p>
          <a:p>
            <a:pPr lvl="0"/>
            <a:r>
              <a:rPr lang="ru-RU" dirty="0"/>
              <a:t>Цели и задачи бучения;</a:t>
            </a:r>
          </a:p>
          <a:p>
            <a:pPr lvl="0"/>
            <a:r>
              <a:rPr lang="ru-RU" dirty="0"/>
              <a:t>Средства обучения;</a:t>
            </a:r>
          </a:p>
          <a:p>
            <a:pPr lvl="0"/>
            <a:r>
              <a:rPr lang="ru-RU" dirty="0"/>
              <a:t>Содержание;</a:t>
            </a:r>
          </a:p>
          <a:p>
            <a:pPr lvl="0"/>
            <a:r>
              <a:rPr lang="ru-RU" dirty="0"/>
              <a:t>Результаты школы обучения;</a:t>
            </a:r>
          </a:p>
          <a:p>
            <a:pPr lvl="0"/>
            <a:r>
              <a:rPr lang="ru-RU" dirty="0"/>
              <a:t>Список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28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461" y="2374166"/>
            <a:ext cx="7444803" cy="1478570"/>
          </a:xfrm>
        </p:spPr>
        <p:txBody>
          <a:bodyPr/>
          <a:lstStyle/>
          <a:p>
            <a:r>
              <a:rPr lang="ru-RU" b="1" dirty="0"/>
              <a:t>СПАСИБО ЗА ВНИМАНИЕ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882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аКТУАЛЬНОСТЬ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Остеохондроз является одним из наиболее часто встречающихся заболеваний костно-мышечной системы среди лиц молодого и зрелого возраста. Кроме того, он чаще всего является причиной оформления листа нетрудоспособности в трудоспособном возрасте.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83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Узнать </a:t>
            </a:r>
            <a:r>
              <a:rPr lang="ru-RU" dirty="0"/>
              <a:t>основную информацию о заболевании;</a:t>
            </a:r>
          </a:p>
          <a:p>
            <a:pPr lvl="0"/>
            <a:r>
              <a:rPr lang="ru-RU" dirty="0" smtClean="0"/>
              <a:t>Узнать о </a:t>
            </a:r>
            <a:r>
              <a:rPr lang="ru-RU" dirty="0"/>
              <a:t>методах профилактики </a:t>
            </a:r>
            <a:r>
              <a:rPr lang="ru-RU" dirty="0" smtClean="0"/>
              <a:t>остеохондроза;</a:t>
            </a:r>
            <a:endParaRPr lang="ru-RU" dirty="0"/>
          </a:p>
          <a:p>
            <a:pPr lvl="0"/>
            <a:r>
              <a:rPr lang="ru-RU" dirty="0" smtClean="0"/>
              <a:t>Мотивировать пациентов к проведению </a:t>
            </a:r>
            <a:r>
              <a:rPr lang="ru-RU" dirty="0"/>
              <a:t>профилактических </a:t>
            </a:r>
            <a:r>
              <a:rPr lang="ru-RU" dirty="0" smtClean="0"/>
              <a:t>мероприятий;</a:t>
            </a:r>
          </a:p>
          <a:p>
            <a:pPr lvl="0"/>
            <a:r>
              <a:rPr lang="ru-RU" dirty="0" smtClean="0"/>
              <a:t>Повысить охват и доступность профилактической 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34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37944"/>
            <a:ext cx="9905999" cy="458114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Повышение информированности пациентов с остеохондрозом о заболевании, факторах его развития, симптомах обострения и возможных осложнений;</a:t>
            </a:r>
          </a:p>
          <a:p>
            <a:pPr lvl="0"/>
            <a:r>
              <a:rPr lang="ru-RU" dirty="0"/>
              <a:t>Повышение ответственности пациента за собственное здоровье;</a:t>
            </a:r>
          </a:p>
          <a:p>
            <a:pPr lvl="0"/>
            <a:r>
              <a:rPr lang="ru-RU" dirty="0"/>
              <a:t>Формирование рационального отношения к заболеванию, мотивирование пациента к оздоровлению, выполнению рекомендаций врача;</a:t>
            </a:r>
          </a:p>
          <a:p>
            <a:pPr lvl="0"/>
            <a:r>
              <a:rPr lang="ru-RU" dirty="0"/>
              <a:t>Формирование у пациентов умений и навыков по снижению неблагоприятного влияния на здоровье факторов </a:t>
            </a:r>
            <a:r>
              <a:rPr lang="ru-RU" dirty="0" smtClean="0"/>
              <a:t>риска.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89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2798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Средства обучения: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676" y="1563686"/>
            <a:ext cx="9905999" cy="48828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/>
              <a:t>Обязательное оборудование</a:t>
            </a:r>
            <a:r>
              <a:rPr lang="ru-RU" dirty="0"/>
              <a:t> Школы Здоровья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Весы</a:t>
            </a:r>
            <a:r>
              <a:rPr lang="ru-RU" dirty="0"/>
              <a:t>, ростомер, таблицы для определения индекса массы тела, калькулятор для подсчетов;</a:t>
            </a:r>
          </a:p>
          <a:p>
            <a:pPr lvl="0"/>
            <a:r>
              <a:rPr lang="ru-RU" dirty="0"/>
              <a:t>Демонстрационный материал;</a:t>
            </a:r>
          </a:p>
          <a:p>
            <a:pPr lvl="0"/>
            <a:r>
              <a:rPr lang="ru-RU" dirty="0"/>
              <a:t>Раздаточный материал (памятка, дневники, брошюры, листовки и пр.);</a:t>
            </a:r>
          </a:p>
          <a:p>
            <a:pPr lvl="0"/>
            <a:r>
              <a:rPr lang="ru-RU" dirty="0"/>
              <a:t>Проектор, доска, бумага, фломастеры, ручки, карандаши.</a:t>
            </a:r>
          </a:p>
          <a:p>
            <a:pPr lvl="0"/>
            <a:r>
              <a:rPr lang="ru-RU" dirty="0"/>
              <a:t>Компьютер, принтер, программное обеспечение (регистрация, база данных на прошедших обучение пациентов, программы определения риска и др.)</a:t>
            </a:r>
          </a:p>
          <a:p>
            <a:pPr lvl="0"/>
            <a:r>
              <a:rPr lang="ru-RU" dirty="0" smtClean="0"/>
              <a:t>Тренажеры</a:t>
            </a:r>
            <a:r>
              <a:rPr lang="ru-RU" dirty="0"/>
              <a:t>, зал для занятий лечебной и оздоровительной физкультурой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62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27986"/>
          </a:xfrm>
        </p:spPr>
        <p:txBody>
          <a:bodyPr>
            <a:normAutofit/>
          </a:bodyPr>
          <a:lstStyle/>
          <a:p>
            <a:r>
              <a:rPr lang="ru-RU" dirty="0"/>
              <a:t>Учебный 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819656"/>
            <a:ext cx="9905999" cy="39715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Занятие 1. Понятие остеохондроз. Основные симптомы заболевания. Осложнения остеохондроза. </a:t>
            </a:r>
          </a:p>
          <a:p>
            <a:pPr marL="0" indent="0">
              <a:buNone/>
            </a:pPr>
            <a:r>
              <a:rPr lang="ru-RU" dirty="0" smtClean="0"/>
              <a:t>Занятие 2. Основные методы профилактики остеохондроза. Санаторно-курортное лечение.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20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341" y="2648486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Занятие 1. </a:t>
            </a:r>
            <a:r>
              <a:rPr lang="ru-RU" dirty="0" smtClean="0"/>
              <a:t>«Понятие </a:t>
            </a:r>
            <a:r>
              <a:rPr lang="ru-RU" dirty="0"/>
              <a:t>остеохондроз. Основные симптомы заболевания</a:t>
            </a:r>
            <a:r>
              <a:rPr lang="ru-RU" dirty="0" smtClean="0"/>
              <a:t>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729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172</TotalTime>
  <Words>850</Words>
  <Application>Microsoft Office PowerPoint</Application>
  <PresentationFormat>Широкоэкранный</PresentationFormat>
  <Paragraphs>104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Tw Cen MT</vt:lpstr>
      <vt:lpstr>Контур</vt:lpstr>
      <vt:lpstr>Остеохондроз</vt:lpstr>
      <vt:lpstr>При записи в «Школу для пациентов с остеохондрозом» иметь:</vt:lpstr>
      <vt:lpstr>Структура программы «школа здоровья»:</vt:lpstr>
      <vt:lpstr>аКТУАЛЬНОСТЬ:</vt:lpstr>
      <vt:lpstr>Цель:</vt:lpstr>
      <vt:lpstr>Задачи:</vt:lpstr>
      <vt:lpstr>Средства обучения: </vt:lpstr>
      <vt:lpstr>Учебный план:</vt:lpstr>
      <vt:lpstr>Занятие 1. «Понятие остеохондроз. Основные симптомы заболевания.» </vt:lpstr>
      <vt:lpstr>Презентация PowerPoint</vt:lpstr>
      <vt:lpstr>Остеохондроз может быть причиной возникновения:</vt:lpstr>
      <vt:lpstr>Какие же факторы способствуют развитию остеохондроза?</vt:lpstr>
      <vt:lpstr>Презентация PowerPoint</vt:lpstr>
      <vt:lpstr>Симптомы остеохондроза</vt:lpstr>
      <vt:lpstr>Осложнения остеохондроза</vt:lpstr>
      <vt:lpstr>Осложнения остеохондроза</vt:lpstr>
      <vt:lpstr>Осложнения остеохондроза</vt:lpstr>
      <vt:lpstr>Презентация PowerPoint</vt:lpstr>
      <vt:lpstr>Занятие 2. «Основные методы профилактики остеохондроза».</vt:lpstr>
      <vt:lpstr>Презентация PowerPoint</vt:lpstr>
      <vt:lpstr>Правильное распределение нагрузки на позвоночник</vt:lpstr>
      <vt:lpstr>Санаторно-курортное лечение</vt:lpstr>
      <vt:lpstr>Презентация PowerPoint</vt:lpstr>
      <vt:lpstr>Презентация PowerPoint</vt:lpstr>
      <vt:lpstr>Противопоказания к СКЛ</vt:lpstr>
      <vt:lpstr>Критерии эффективности</vt:lpstr>
      <vt:lpstr>Ожидаемые результаты «Школы».</vt:lpstr>
      <vt:lpstr>После окончания обучения в школе пациенты должны знать:</vt:lpstr>
      <vt:lpstr>Список литературы: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Остеохондроз</dc:title>
  <dc:creator>Тахтобин Евгений Геннадьевич</dc:creator>
  <cp:lastModifiedBy>Тахтобин Евгений Геннадьевич</cp:lastModifiedBy>
  <cp:revision>19</cp:revision>
  <dcterms:created xsi:type="dcterms:W3CDTF">2020-12-24T18:53:48Z</dcterms:created>
  <dcterms:modified xsi:type="dcterms:W3CDTF">2020-12-24T21:46:20Z</dcterms:modified>
</cp:coreProperties>
</file>