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57" r:id="rId3"/>
    <p:sldId id="264" r:id="rId4"/>
    <p:sldId id="265" r:id="rId5"/>
    <p:sldId id="269" r:id="rId6"/>
    <p:sldId id="268" r:id="rId7"/>
    <p:sldId id="266" r:id="rId8"/>
    <p:sldId id="267" r:id="rId9"/>
    <p:sldId id="261" r:id="rId10"/>
    <p:sldId id="262" r:id="rId11"/>
    <p:sldId id="270" r:id="rId12"/>
    <p:sldId id="271" r:id="rId13"/>
    <p:sldId id="272" r:id="rId14"/>
    <p:sldId id="274" r:id="rId15"/>
    <p:sldId id="275" r:id="rId16"/>
    <p:sldId id="276" r:id="rId17"/>
    <p:sldId id="278" r:id="rId18"/>
    <p:sldId id="280" r:id="rId19"/>
    <p:sldId id="283" r:id="rId20"/>
    <p:sldId id="284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4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85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5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7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7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3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3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10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4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BB5CC7E-FBE1-4936-99F8-1FF643409940}" type="datetimeFigureOut">
              <a:rPr lang="ru-RU" smtClean="0"/>
              <a:t>15.10.2022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D808507-DC65-4D48-921F-39B1D4BD8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9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0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740DBD80-DCF8-E421-DB1A-4ED2313B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5AC4F7-7D24-04D5-6E80-016BC4306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192" y="1419350"/>
            <a:ext cx="9966960" cy="303580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Шизофрения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354573-C346-D5FE-9EFC-D852189DE8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Преподаватель </a:t>
            </a:r>
            <a:r>
              <a:rPr lang="ru-RU" dirty="0" err="1" smtClean="0"/>
              <a:t>А.Н.Могилевская</a:t>
            </a:r>
            <a:r>
              <a:rPr lang="ru-RU" dirty="0" smtClean="0"/>
              <a:t>  </a:t>
            </a:r>
          </a:p>
          <a:p>
            <a:pPr algn="l"/>
            <a:r>
              <a:rPr lang="ru-RU" dirty="0" smtClean="0"/>
              <a:t>2022г.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FEEC325-1FCA-727C-2DB7-90E2C8AF780F}"/>
              </a:ext>
            </a:extLst>
          </p:cNvPr>
          <p:cNvSpPr txBox="1"/>
          <p:nvPr/>
        </p:nvSpPr>
        <p:spPr>
          <a:xfrm>
            <a:off x="0" y="76524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1" dirty="0"/>
              <a:t>Федеральное Государственное бюджетное образовательное учреждение высшего образования</a:t>
            </a:r>
            <a:br>
              <a:rPr lang="ru-RU" sz="1800" b="1" dirty="0"/>
            </a:br>
            <a:r>
              <a:rPr lang="ru-RU" sz="1800" b="1" dirty="0"/>
              <a:t>«Красноярский государственный медицинский университет имени профессора В.Ф. Войно-Ясенецкого»</a:t>
            </a:r>
            <a:br>
              <a:rPr lang="ru-RU" sz="1800" b="1" dirty="0"/>
            </a:br>
            <a:r>
              <a:rPr lang="ru-RU" sz="1800" b="1" dirty="0"/>
              <a:t>Министерства здравоохранения  Российской Федерации</a:t>
            </a:r>
            <a:br>
              <a:rPr lang="ru-RU" sz="1800" b="1" dirty="0"/>
            </a:br>
            <a:r>
              <a:rPr lang="ru-RU" sz="1800" b="1" dirty="0"/>
              <a:t>Фармацевтический колледж </a:t>
            </a:r>
          </a:p>
        </p:txBody>
      </p:sp>
    </p:spTree>
    <p:extLst>
      <p:ext uri="{BB962C8B-B14F-4D97-AF65-F5344CB8AC3E}">
        <p14:creationId xmlns:p14="http://schemas.microsoft.com/office/powerpoint/2010/main" val="420548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C0308-A57F-ADF8-7BD1-0460999D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533880"/>
            <a:ext cx="10058400" cy="91613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Симптомы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4CB33B-81F8-DF72-1294-23DE14337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2896" y="1091187"/>
            <a:ext cx="4754880" cy="127134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rgbClr val="00B0F0"/>
                </a:solidFill>
              </a:rPr>
              <a:t>Позитивные</a:t>
            </a:r>
            <a:r>
              <a:rPr lang="ru-RU" sz="2400" b="0" i="0" dirty="0">
                <a:solidFill>
                  <a:srgbClr val="181D21"/>
                </a:solidFill>
                <a:effectLst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sz="2400" b="0" i="0" dirty="0">
                <a:solidFill>
                  <a:schemeClr val="tx1"/>
                </a:solidFill>
                <a:effectLst/>
              </a:rPr>
              <a:t>отсутствуют у здорового человека и возникают в результате болезни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C95718F-50E7-FB9B-9107-2FBB5AF3A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0703" y="2333265"/>
            <a:ext cx="4754880" cy="329184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effectLst/>
                <a:latin typeface="Roboto" panose="02000000000000000000" pitchFamily="2" charset="0"/>
              </a:rPr>
              <a:t>бред;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effectLst/>
                <a:latin typeface="Roboto" panose="02000000000000000000" pitchFamily="2" charset="0"/>
              </a:rPr>
              <a:t>галлюцинации;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effectLst/>
                <a:latin typeface="Roboto" panose="02000000000000000000" pitchFamily="2" charset="0"/>
              </a:rPr>
              <a:t>резонёрство — пустое, бесплодное многословие с отсутствием конкретных идей и целенаправленности мыслительного процесса.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5D01E12-ED37-A73F-69C1-D986D4421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224" y="1268795"/>
            <a:ext cx="4754880" cy="916132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rgbClr val="FF0000"/>
                </a:solidFill>
              </a:rPr>
              <a:t>Негативные </a:t>
            </a:r>
          </a:p>
          <a:p>
            <a:pPr algn="just">
              <a:spcBef>
                <a:spcPts val="0"/>
              </a:spcBef>
            </a:pPr>
            <a:r>
              <a:rPr lang="ru-RU" sz="2400" b="0" dirty="0">
                <a:solidFill>
                  <a:schemeClr val="tx1"/>
                </a:solidFill>
              </a:rPr>
              <a:t>характеризуются </a:t>
            </a:r>
            <a:r>
              <a:rPr lang="ru-RU" sz="2400" b="0" i="0" dirty="0">
                <a:solidFill>
                  <a:schemeClr val="tx1"/>
                </a:solidFill>
                <a:effectLst/>
              </a:rPr>
              <a:t>уменьшением или выпадением психических функций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C079951-EB7F-6375-87FE-B520F5CEE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6419" y="2362536"/>
            <a:ext cx="4754880" cy="3897297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i="0" dirty="0">
                <a:effectLst/>
                <a:latin typeface="Roboto" panose="02000000000000000000" pitchFamily="2" charset="0"/>
              </a:rPr>
              <a:t>снижение социального функционирования;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i="0" dirty="0">
                <a:effectLst/>
                <a:latin typeface="Roboto" panose="02000000000000000000" pitchFamily="2" charset="0"/>
              </a:rPr>
              <a:t>апатия;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снижение выразительности, силы проявления чувств, переживаний (эмоциональное снижение)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i="0" dirty="0">
                <a:effectLst/>
                <a:latin typeface="Roboto" panose="02000000000000000000" pitchFamily="2" charset="0"/>
              </a:rPr>
              <a:t>нарушения в когнитивной сфере (нарушения мышления, планирования, памяти, скорости мысли, речи и </a:t>
            </a:r>
            <a:r>
              <a:rPr lang="ru-RU" sz="2200" i="0" dirty="0" err="1">
                <a:effectLst/>
                <a:latin typeface="Roboto" panose="02000000000000000000" pitchFamily="2" charset="0"/>
              </a:rPr>
              <a:t>т.д</a:t>
            </a:r>
            <a:r>
              <a:rPr lang="ru-RU" sz="2200" i="0" dirty="0">
                <a:effectLst/>
                <a:latin typeface="Roboto" panose="02000000000000000000" pitchFamily="2" charset="0"/>
              </a:rPr>
              <a:t>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200" i="0" dirty="0">
                <a:effectLst/>
                <a:latin typeface="Roboto" panose="02000000000000000000" pitchFamily="2" charset="0"/>
              </a:rPr>
              <a:t>нарушение социальных взаимодействий, что, в свою очередь, может видоизменять проявления других симптомов</a:t>
            </a:r>
          </a:p>
          <a:p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D1E9BF3-AA41-653A-D7A8-DE765D348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73" y="4104900"/>
            <a:ext cx="5302928" cy="221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45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>
            <a:extLst>
              <a:ext uri="{FF2B5EF4-FFF2-40B4-BE49-F238E27FC236}">
                <a16:creationId xmlns:a16="http://schemas.microsoft.com/office/drawing/2014/main" xmlns="" id="{949410FE-EC93-1DCA-B1A8-FE86F8AEA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244"/>
          <a:stretch/>
        </p:blipFill>
        <p:spPr bwMode="auto">
          <a:xfrm>
            <a:off x="9464987" y="1589014"/>
            <a:ext cx="2727013" cy="526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3F86B6-6D6B-5763-B148-4B09FCBFD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017292"/>
            <a:ext cx="10058400" cy="953551"/>
          </a:xfrm>
        </p:spPr>
        <p:txBody>
          <a:bodyPr>
            <a:noAutofit/>
          </a:bodyPr>
          <a:lstStyle/>
          <a:p>
            <a:r>
              <a:rPr lang="ru-RU" sz="4400" i="0" dirty="0">
                <a:solidFill>
                  <a:srgbClr val="181D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Мышление и восприятие шизофреника</a:t>
            </a:r>
            <a:r>
              <a:rPr lang="ru-RU" sz="4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/>
            </a:r>
            <a:br>
              <a:rPr lang="ru-RU" sz="4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</a:b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7310E9-E2AC-112A-73DE-C3D7E6FA8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buClr>
                <a:srgbClr val="00B0F0"/>
              </a:buClr>
              <a:buNone/>
            </a:pPr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Проявления шизофрении могут различаться, но обычно они связаны с бредом и галлюцинациями: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Бред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 — </a:t>
            </a:r>
            <a:r>
              <a:rPr lang="ru-RU" b="0" i="0" dirty="0">
                <a:effectLst/>
                <a:latin typeface="Roboto" panose="02000000000000000000" pitchFamily="2" charset="0"/>
              </a:rPr>
              <a:t>это ложные убеждения, не основанные на реальных событиях. 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Пациент с шизофренией может думать: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- что ему причиняют вред или преследуют;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dirty="0">
                <a:latin typeface="Roboto" panose="02000000000000000000" pitchFamily="2" charset="0"/>
              </a:rPr>
              <a:t>- </a:t>
            </a:r>
            <a:r>
              <a:rPr lang="ru-RU" b="0" i="0" dirty="0">
                <a:effectLst/>
                <a:latin typeface="Roboto" panose="02000000000000000000" pitchFamily="2" charset="0"/>
              </a:rPr>
              <a:t>ему адресованы определённые жесты или комментарии;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- у него есть исключительные способности;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- другой человек влюблён в него;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- в ближайшее время произойдет крупная катастрофа.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Галлюцинации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 — </a:t>
            </a:r>
            <a:r>
              <a:rPr lang="ru-RU" b="0" i="0" dirty="0">
                <a:effectLst/>
                <a:latin typeface="Roboto" panose="02000000000000000000" pitchFamily="2" charset="0"/>
              </a:rPr>
              <a:t>больной шизофренией видит или слышит то, чего не существует. 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Галлюцинации могут затрагивать различные органов чувств, но самая распространённая галлюцинация при шизофрении — слуховая (слышать "голоса").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Чтобы установить диагноз, симптомы шизофрении должны присутствовать в течение полугода, а также необходимо наличие обострения длительностью не менее одного месяца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563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B8EC00A5-8E31-4A38-7E8B-D7A72F85C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1771" r="10829" b="15533"/>
          <a:stretch/>
        </p:blipFill>
        <p:spPr bwMode="auto">
          <a:xfrm>
            <a:off x="5588878" y="74163"/>
            <a:ext cx="6603122" cy="518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9ED424-9B13-C576-F912-112270848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Формы шизофрении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52BD80-0F9C-F4C6-18D9-DC7B9B11F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Параноидная форма. 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Встречается чаще всего. Основным проявлением является относительно стабильный, обычно параноидный, бред, который часто сопровождается слуховыми галлюцинациями и другими нарушениями восприятия. Патологий в сфере эмоций, воли, речи и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кататонических</a:t>
            </a:r>
            <a:r>
              <a:rPr lang="ru-RU" b="0" i="0" dirty="0">
                <a:effectLst/>
                <a:latin typeface="Roboto" panose="02000000000000000000" pitchFamily="2" charset="0"/>
              </a:rPr>
              <a:t> симптомов чаще всего нет или они относительно слабо выражены.</a:t>
            </a:r>
            <a:endParaRPr lang="ru-RU" dirty="0">
              <a:latin typeface="Roboto" panose="02000000000000000000" pitchFamily="2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Гебефреническая шизофрения. 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При этой форме заболевания на первый план в клинике выходят аффективные нарушения в виде вычурного и непредсказуемого поведения и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манеризма</a:t>
            </a:r>
            <a:r>
              <a:rPr lang="ru-RU" b="0" i="0" dirty="0">
                <a:effectLst/>
                <a:latin typeface="Roboto" panose="02000000000000000000" pitchFamily="2" charset="0"/>
              </a:rPr>
              <a:t> (манерничанья). 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При этом бред и галлюцинации выражены слабо. Настроение у больных лабильное (неустойчивое), неадекватное, мышление грубо разорвано. У больных гебефренической формой шизофрении серьёзно страдает уровень социального функционирования. Вследствие быстрого нарастания дефекта в эмоционально-волевой сфере прогноз для пациентов неблагоприятный.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217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xmlns="" id="{AEC0D154-5077-B1F9-09DA-FB03E0D8C1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0945" y="3245251"/>
            <a:ext cx="521627" cy="52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xmlns="" id="{9015EDC3-F65B-8292-FEE3-B2E254B054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0" r="46539" b="7734"/>
          <a:stretch/>
        </p:blipFill>
        <p:spPr bwMode="auto">
          <a:xfrm>
            <a:off x="10080983" y="690764"/>
            <a:ext cx="2056660" cy="61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DEB3E4-ECB3-79BE-DC2F-3AE9355FD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50" y="381384"/>
            <a:ext cx="10058400" cy="5753085"/>
          </a:xfrm>
        </p:spPr>
        <p:txBody>
          <a:bodyPr>
            <a:normAutofit/>
          </a:bodyPr>
          <a:lstStyle/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 err="1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Кататоническая</a:t>
            </a: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 шизофрения. 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Проявляется ярко выраженными чередующимися приступами психомоторных нарушений: колебаниями между гиперкинезом (психомоторным возбуждением) и ступором или пассивным подчинением и негативизмом. На фоне длительно сохраняющейся скованной позы случаются внезапные состояния психомоторного возбуждения, что очень характерно для данной формы заболевания.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Простая форма шизофрении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Характеризуется отсутствием бреда и галлюцинаций при ярко выраженной неспособности к функционированию в социуме,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аутизации</a:t>
            </a:r>
            <a:r>
              <a:rPr lang="ru-RU" b="0" i="0" dirty="0">
                <a:effectLst/>
                <a:latin typeface="Roboto" panose="02000000000000000000" pitchFamily="2" charset="0"/>
              </a:rPr>
              <a:t>, эмоциональной неадекватности, амбивалентности. Как правило, такой вариант заболевания протекает очень медленно, злокачественное течение наблюдается крайне редко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i="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Циркулярная форма шизофрении 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Х</a:t>
            </a:r>
            <a:r>
              <a:rPr lang="ru-RU" i="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арактеризуется преобладанием ярких эмоциональных расстройств (приступов мании и депрессии), перемежающихся периодами полной редукции психоза, в сочетании с мягким медленно прогрессирующим дефектом в эмоционально-волевой сфере.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170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C5192014-711E-CAA1-59BF-38745747D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13621" r="21264" b="6701"/>
          <a:stretch/>
        </p:blipFill>
        <p:spPr bwMode="auto">
          <a:xfrm>
            <a:off x="9365942" y="1171851"/>
            <a:ext cx="2826058" cy="56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4ADCAC-6A13-F39F-71CC-660BAF27D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Фазы шизофрении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D131E2-FE29-D68E-D3AF-10D2BE43B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>
                <a:srgbClr val="00B0F0"/>
              </a:buClr>
              <a:buFont typeface="+mj-lt"/>
              <a:buAutoNum type="arabicPeriod"/>
            </a:pPr>
            <a:r>
              <a:rPr lang="ru-RU" b="0" i="0" dirty="0" err="1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Преморбидная</a:t>
            </a: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 стадия 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— </a:t>
            </a:r>
            <a:r>
              <a:rPr lang="ru-RU" b="0" i="0" dirty="0">
                <a:effectLst/>
                <a:latin typeface="Roboto" panose="02000000000000000000" pitchFamily="2" charset="0"/>
              </a:rPr>
              <a:t>ещё до развития заболевания люди с риском шизофрении имеют типичные личностные черты (эти пациенты тихие, спокойные,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интровертированные</a:t>
            </a:r>
            <a:r>
              <a:rPr lang="ru-RU" b="0" i="0" dirty="0">
                <a:effectLst/>
                <a:latin typeface="Roboto" panose="02000000000000000000" pitchFamily="2" charset="0"/>
              </a:rPr>
              <a:t>).</a:t>
            </a:r>
          </a:p>
          <a:p>
            <a:pPr algn="l">
              <a:buClr>
                <a:srgbClr val="00B0F0"/>
              </a:buClr>
              <a:buFont typeface="+mj-lt"/>
              <a:buAutoNum type="arabicPeriod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Продромальная стадия 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— </a:t>
            </a:r>
            <a:r>
              <a:rPr lang="ru-RU" b="0" i="0" dirty="0">
                <a:effectLst/>
                <a:latin typeface="Roboto" panose="02000000000000000000" pitchFamily="2" charset="0"/>
              </a:rPr>
              <a:t>период неспецифических жалоб.</a:t>
            </a:r>
          </a:p>
          <a:p>
            <a:pPr algn="l">
              <a:buClr>
                <a:srgbClr val="00B0F0"/>
              </a:buClr>
              <a:buFont typeface="+mj-lt"/>
              <a:buAutoNum type="arabicPeriod"/>
            </a:pPr>
            <a:r>
              <a:rPr lang="ru-RU" b="0" i="0" dirty="0" err="1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Манифестная</a:t>
            </a: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 стадия </a:t>
            </a:r>
            <a:r>
              <a:rPr lang="ru-RU" b="0" i="0" dirty="0">
                <a:effectLst/>
                <a:latin typeface="Roboto" panose="02000000000000000000" pitchFamily="2" charset="0"/>
              </a:rPr>
              <a:t>(стадия психоза) — обострение заболевания с развитием острого психотического расстройства.</a:t>
            </a:r>
          </a:p>
          <a:p>
            <a:pPr algn="l">
              <a:buClr>
                <a:srgbClr val="00B0F0"/>
              </a:buClr>
              <a:buFont typeface="+mj-lt"/>
              <a:buAutoNum type="arabicPeriod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Межприступный период 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(остаточная стадия). В результате лечения может быть достигнута полная или частичная ремиссия со стабильным/нарастающим дефектом или без него. При непрерывном течении заболевания возможно отсутствие ремиссии.</a:t>
            </a:r>
          </a:p>
          <a:p>
            <a:pPr algn="l">
              <a:buClr>
                <a:srgbClr val="00B0F0"/>
              </a:buClr>
              <a:buFont typeface="+mj-lt"/>
              <a:buAutoNum type="arabicPeriod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Рецидив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 (возвращение симптомов).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65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A4A91F-9624-53E3-82E8-4AC33050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Осложнения шизофрении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51D8E9-916D-51F3-73E7-A5EAF4494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730791"/>
            <a:ext cx="10058400" cy="4050792"/>
          </a:xfrm>
        </p:spPr>
        <p:txBody>
          <a:bodyPr/>
          <a:lstStyle/>
          <a:p>
            <a:pPr marL="0" indent="0" algn="l">
              <a:buNone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Возможные нарушения при шизофрении: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effectLst/>
                <a:latin typeface="Roboto" panose="02000000000000000000" pitchFamily="2" charset="0"/>
              </a:rPr>
              <a:t>Нарушении физиологических функций, в связи с чем возникают трудности с выполнением ежедневных бытовых нужд (приёма пищи, сна).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effectLst/>
                <a:latin typeface="Roboto" panose="02000000000000000000" pitchFamily="2" charset="0"/>
              </a:rPr>
              <a:t>Нарушения функций головного мозга, как следствие возникают головные боли, </a:t>
            </a:r>
            <a:r>
              <a:rPr lang="ru-RU" b="0" i="0" u="none" strike="noStrike" dirty="0">
                <a:effectLst/>
                <a:latin typeface="Roboto" panose="02000000000000000000" pitchFamily="2" charset="0"/>
              </a:rPr>
              <a:t>бессонница</a:t>
            </a:r>
            <a:r>
              <a:rPr lang="ru-RU" b="0" i="0" dirty="0">
                <a:effectLst/>
                <a:latin typeface="Roboto" panose="02000000000000000000" pitchFamily="2" charset="0"/>
              </a:rPr>
              <a:t>, агрессия и раздражительность.</a:t>
            </a:r>
          </a:p>
          <a:p>
            <a:endParaRPr lang="ru-RU" dirty="0"/>
          </a:p>
        </p:txBody>
      </p:sp>
      <p:pic>
        <p:nvPicPr>
          <p:cNvPr id="11266" name="Picture 2" descr="Желудочки мозга: норма и шизофрения">
            <a:extLst>
              <a:ext uri="{FF2B5EF4-FFF2-40B4-BE49-F238E27FC236}">
                <a16:creationId xmlns:a16="http://schemas.microsoft.com/office/drawing/2014/main" xmlns="" id="{F9D75F43-AC85-0755-B115-024E2FCFC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60" y="3583244"/>
            <a:ext cx="4920079" cy="293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7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4095A2-A2A2-7878-606B-12C58144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Чем опасно заболевание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698103-4166-304C-A50C-94FB679F7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Сокращение продолжительности жизни на 20 %.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Возникновение навязчивых мыслей и идей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, которые могут навредить как самому больному, так и окружающим его людям.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Повышенный риск смертности. 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Среди пациентов с шизофренией более </a:t>
            </a:r>
            <a:r>
              <a:rPr lang="ru-RU" b="0" i="0" dirty="0">
                <a:effectLst/>
                <a:latin typeface="Roboto" panose="02000000000000000000" pitchFamily="2" charset="0"/>
              </a:rPr>
              <a:t>высокий уровень смертности, чем среди населения в целом, преобладают естественные причины смерти (сердечно-сосудистые заболевания, рак и др.) и самоубийства. Известно, что 9-13 % лиц с диагнозом шизофрения кончают жизнь самоубийством. Также среди причин летального исхода выделяют фебрильную шизофрению (приступ заболевания с центральной лихорадкой и полиорганной недостаточностью).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Снижение социальной активности и уровня личностного функционирования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, что приводит к инвалидизации.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31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4727C6-30B5-4D0B-BF7A-74E89609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Диагностика шизофрении</a:t>
            </a:r>
            <a:endParaRPr lang="ru-RU" sz="4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0BC3C5-9E34-8DC5-49E4-7B129E6F9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3752" y="1773936"/>
            <a:ext cx="4754880" cy="640080"/>
          </a:xfrm>
        </p:spPr>
        <p:txBody>
          <a:bodyPr>
            <a:normAutofit/>
          </a:bodyPr>
          <a:lstStyle/>
          <a:p>
            <a:pPr algn="ctr"/>
            <a:r>
              <a:rPr lang="ru-RU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Диагностические критерии шизофрении в DSM-V</a:t>
            </a:r>
            <a:endParaRPr lang="ru-RU" b="0" dirty="0">
              <a:solidFill>
                <a:srgbClr val="FF000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FA9104-FEED-E5BF-3F53-59608526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2896" y="2539013"/>
            <a:ext cx="5109010" cy="3630168"/>
          </a:xfrm>
        </p:spPr>
        <p:txBody>
          <a:bodyPr>
            <a:noAutofit/>
          </a:bodyPr>
          <a:lstStyle/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бредовые идеи </a:t>
            </a:r>
            <a:r>
              <a:rPr lang="ru-RU" b="0" i="0" dirty="0">
                <a:effectLst/>
                <a:latin typeface="Roboto" panose="02000000000000000000" pitchFamily="2" charset="0"/>
              </a:rPr>
              <a:t>(преследования, величия, самоуничижения, религиозный бред,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эротоманический</a:t>
            </a:r>
            <a:r>
              <a:rPr lang="ru-RU" b="0" i="0" dirty="0">
                <a:effectLst/>
                <a:latin typeface="Roboto" panose="02000000000000000000" pitchFamily="2" charset="0"/>
              </a:rPr>
              <a:t>, нигилистический и т. д.);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галлюцинации </a:t>
            </a:r>
            <a:r>
              <a:rPr lang="ru-RU" b="0" i="0" dirty="0">
                <a:effectLst/>
                <a:latin typeface="Roboto" panose="02000000000000000000" pitchFamily="2" charset="0"/>
              </a:rPr>
              <a:t>(тактильные, слуховые, зрительные,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ольфакторные</a:t>
            </a:r>
            <a:r>
              <a:rPr lang="ru-RU" b="0" i="0" dirty="0">
                <a:effectLst/>
                <a:latin typeface="Roboto" panose="02000000000000000000" pitchFamily="2" charset="0"/>
              </a:rPr>
              <a:t> и т. д.);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разорванность речи </a:t>
            </a:r>
            <a:r>
              <a:rPr lang="ru-RU" b="0" i="0" dirty="0">
                <a:effectLst/>
                <a:latin typeface="Roboto" panose="02000000000000000000" pitchFamily="2" charset="0"/>
              </a:rPr>
              <a:t>(мышления);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нарушение поведения, кататония </a:t>
            </a:r>
            <a:r>
              <a:rPr lang="ru-RU" b="0" i="0" dirty="0">
                <a:effectLst/>
                <a:latin typeface="Roboto" panose="02000000000000000000" pitchFamily="2" charset="0"/>
              </a:rPr>
              <a:t>(двигательные нарушения в виде ступора или возбуждения);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негативные симптомы.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6FDC92-4608-A4CD-E99E-1F4470A28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9633" y="2539013"/>
            <a:ext cx="4754880" cy="3630168"/>
          </a:xfrm>
          <a:ln w="28575">
            <a:solidFill>
              <a:srgbClr val="FF000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Для постановки диагноза необходимо наличие не менее двух симптомов, и хотя бы один симптом должен быть одним из первых трёх (бред, галлюцинации, разорванность речи/мышления).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99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826223-42CC-920B-F365-658C4037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Лечение шизофрении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C034FA-57B0-9ED6-9BD4-DCAA5FCA1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Цели терапии </a:t>
            </a:r>
            <a:r>
              <a:rPr lang="ru-RU" b="0" i="0" dirty="0">
                <a:effectLst/>
                <a:latin typeface="Roboto" panose="02000000000000000000" pitchFamily="2" charset="0"/>
              </a:rPr>
              <a:t>больных шизофренией: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- повышение уровня социального функционирования;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- повышение </a:t>
            </a:r>
            <a:r>
              <a:rPr lang="ru-RU" b="0" i="0" dirty="0" err="1">
                <a:effectLst/>
                <a:latin typeface="Roboto" panose="02000000000000000000" pitchFamily="2" charset="0"/>
              </a:rPr>
              <a:t>комплайентности</a:t>
            </a:r>
            <a:r>
              <a:rPr lang="ru-RU" b="0" i="0" dirty="0">
                <a:effectLst/>
                <a:latin typeface="Roboto" panose="02000000000000000000" pitchFamily="2" charset="0"/>
              </a:rPr>
              <a:t> (приверженности) пациентов и обеспечение безопасности терапии;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- повышение качества жизни;</a:t>
            </a:r>
          </a:p>
          <a:p>
            <a:pPr marL="0" indent="0" algn="l"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- снижение частоты обострений и увеличение длительности улучшения психического состояния при этом заболевании.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xmlns="" id="{7B2F1998-3092-038F-BDCC-B989268B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58" y="508587"/>
            <a:ext cx="1923958" cy="181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xmlns="" id="{0B5B9788-1FBF-97B5-51F8-B3A7839C0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28" r="11664"/>
          <a:stretch/>
        </p:blipFill>
        <p:spPr bwMode="auto">
          <a:xfrm>
            <a:off x="1063752" y="4959215"/>
            <a:ext cx="2885241" cy="182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xmlns="" id="{9EB4AA40-90CE-D7B1-29D5-B935B1637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00" b="95600" l="10000" r="95800">
                        <a14:foregroundMark x1="25600" y1="70000" x2="25600" y2="70000"/>
                        <a14:foregroundMark x1="29400" y1="63467" x2="29400" y2="68267"/>
                        <a14:foregroundMark x1="26000" y1="62800" x2="26600" y2="65467"/>
                        <a14:foregroundMark x1="24900" y1="61467" x2="26000" y2="64400"/>
                        <a14:foregroundMark x1="24600" y1="62400" x2="26300" y2="65600"/>
                        <a14:foregroundMark x1="40500" y1="64400" x2="47100" y2="74400"/>
                        <a14:foregroundMark x1="47100" y1="74400" x2="50200" y2="76933"/>
                        <a14:foregroundMark x1="71200" y1="45200" x2="67800" y2="55067"/>
                        <a14:foregroundMark x1="67800" y1="55067" x2="68000" y2="57733"/>
                        <a14:foregroundMark x1="70600" y1="5200" x2="69300" y2="19333"/>
                        <a14:foregroundMark x1="90900" y1="53067" x2="90100" y2="78133"/>
                        <a14:foregroundMark x1="90100" y1="78133" x2="88800" y2="79867"/>
                        <a14:foregroundMark x1="95800" y1="57333" x2="93300" y2="74267"/>
                        <a14:foregroundMark x1="69500" y1="90400" x2="88800" y2="85867"/>
                        <a14:foregroundMark x1="81200" y1="95067" x2="81200" y2="95067"/>
                        <a14:foregroundMark x1="80800" y1="95467" x2="79400" y2="95600"/>
                        <a14:foregroundMark x1="65700" y1="87733" x2="63400" y2="86667"/>
                        <a14:backgroundMark x1="23100" y1="25200" x2="23100" y2="25200"/>
                        <a14:backgroundMark x1="22200" y1="18133" x2="19400" y2="29600"/>
                        <a14:backgroundMark x1="19400" y1="29600" x2="19400" y2="29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444" y="3358758"/>
            <a:ext cx="4691339" cy="35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440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07881875-4B48-8DEE-14CE-03216C73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25" y="89960"/>
            <a:ext cx="3358718" cy="23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8B39CE-565C-F998-9D5E-4A41FE375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Этапы лечения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C1C6C6-A31D-A73A-2C37-FEB4AE47B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99467"/>
            <a:ext cx="10058400" cy="4050792"/>
          </a:xfrm>
        </p:spPr>
        <p:txBody>
          <a:bodyPr/>
          <a:lstStyle/>
          <a:p>
            <a:pPr marL="0" indent="0" algn="l">
              <a:buClr>
                <a:srgbClr val="00B0F0"/>
              </a:buClr>
              <a:buNone/>
            </a:pPr>
            <a:r>
              <a:rPr lang="ru-RU" b="1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1) Стационарное лечение шизофрении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Стационарное лечение необходимо при обострении шизофрении, или психозе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b="1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2) Медикаментозное лечение, физиотерапия и психотерапия в стационаре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b="1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3) Амбулаторное лечение шизофрении в психиатрической клинике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Когда психоз снят, состояние стабилизируется, а у больного появляется осознание своего заболевания, становится возможным переход на амбулаторное лечение.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b="1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4) Реабилитация больных шизофренией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i="0" u="none" strike="noStrike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Заключительным этапом лечения шизофрении является реабилитация. На этом этапе основной целью становится возвращение пациента в общество, обучение его навыкам, утраченным во время болезни.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82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51F6C-2F7B-3D14-9943-03F0F42F9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DB1688-CD41-B1CD-7178-9A8CE2914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7088731" cy="405079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Шизофрения</a:t>
            </a:r>
            <a:r>
              <a:rPr lang="ru-RU" sz="2800" dirty="0"/>
              <a:t> – это хроническое </a:t>
            </a:r>
            <a:r>
              <a:rPr lang="ru-RU" sz="2800" b="0" i="0" dirty="0">
                <a:effectLst/>
              </a:rPr>
              <a:t>психическое расстройство, при котором развиваются фундаментальные нарушения </a:t>
            </a:r>
            <a:r>
              <a:rPr lang="ru-RU" sz="2800" b="0" dirty="0">
                <a:solidFill>
                  <a:srgbClr val="00B0F0"/>
                </a:solidFill>
                <a:effectLst/>
              </a:rPr>
              <a:t>восприятия</a:t>
            </a:r>
            <a:r>
              <a:rPr lang="ru-RU" sz="2800" b="0" dirty="0">
                <a:effectLst/>
              </a:rPr>
              <a:t>, </a:t>
            </a:r>
            <a:r>
              <a:rPr lang="ru-RU" sz="2800" b="0" dirty="0">
                <a:solidFill>
                  <a:srgbClr val="00B0F0"/>
                </a:solidFill>
                <a:effectLst/>
              </a:rPr>
              <a:t>мышления</a:t>
            </a:r>
            <a:r>
              <a:rPr lang="ru-RU" sz="2800" b="0" dirty="0">
                <a:effectLst/>
              </a:rPr>
              <a:t> и </a:t>
            </a:r>
            <a:r>
              <a:rPr lang="ru-RU" sz="2800" b="0" dirty="0">
                <a:solidFill>
                  <a:srgbClr val="00B0F0"/>
                </a:solidFill>
                <a:effectLst/>
              </a:rPr>
              <a:t>эмоциональных реакций</a:t>
            </a:r>
            <a:r>
              <a:rPr lang="ru-RU" sz="2800" b="0" i="0" dirty="0">
                <a:effectLst/>
              </a:rPr>
              <a:t>.</a:t>
            </a:r>
            <a:r>
              <a:rPr lang="ru-RU" sz="2800" dirty="0"/>
              <a:t> 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B0F0"/>
                </a:solidFill>
              </a:rPr>
              <a:t>Восприятие</a:t>
            </a:r>
            <a:r>
              <a:rPr lang="ru-RU" sz="2800" dirty="0"/>
              <a:t> – отражение предметов и явлений непосредственно воздействующих на органы чувств.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B0F0"/>
                </a:solidFill>
              </a:rPr>
              <a:t>Мышление</a:t>
            </a:r>
            <a:r>
              <a:rPr lang="ru-RU" sz="2800" dirty="0"/>
              <a:t> – способность не только наблюдать, но и понимать суть происходящего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rgbClr val="00B0F0"/>
                </a:solidFill>
                <a:effectLst/>
              </a:rPr>
              <a:t>Эмоциональная реакция</a:t>
            </a:r>
            <a:r>
              <a:rPr lang="ru-RU" sz="2800" b="0" i="0" dirty="0">
                <a:effectLst/>
              </a:rPr>
              <a:t> – проявление эмоций 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1DD6FBE-0CA5-F393-2B52-949F50FE6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" r="1293"/>
          <a:stretch/>
        </p:blipFill>
        <p:spPr>
          <a:xfrm>
            <a:off x="8158579" y="790916"/>
            <a:ext cx="3764132" cy="52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96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A3405E-4ECF-9A5A-1E2F-A13B6B636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Поведение медицинской сестры при работе с больными шизофренией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FD3D0D-F3B2-45A6-C6E1-F5C5847C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Медперсонал при посещении палаты должен снимать с себя любые украшения, так как пациенты неосознанно могут попытаться их сорвать;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Требуется обращать внимание на появление новых симптомов, которые указывают на ухудшение состояния человека. Об этих случаях следует немедленно сообщать лечащему врачу;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 Запрещается вести личные беседы с коллегами в присутствии пациентов. Также недопустимо обсуждать при них других больных, даже если они не знакомы;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Медсестра должна ограждать больного от посетителей, если у него наблюдается острая фаза психического расстройства. Если близкие или друзья просят передать человеку записки, то она обязана лично ознакомиться с ними;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Медперсонал должен осматривать все передачи больному. В случае обнаружения запрещенных продуктов или предметов они сразу возвращаются отправителю;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Требуется вести постоянный контроль над пациентами с шизофренией. Выполнение этого правила позволяет минимизировать вероятность травмирования больных или совершения ими суицида.</a:t>
            </a:r>
          </a:p>
        </p:txBody>
      </p:sp>
    </p:spTree>
    <p:extLst>
      <p:ext uri="{BB962C8B-B14F-4D97-AF65-F5344CB8AC3E}">
        <p14:creationId xmlns:p14="http://schemas.microsoft.com/office/powerpoint/2010/main" val="140146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3FB970-4F3E-FD02-0886-16A0DC5F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Лечение шизофрении в домашних условиях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8A1C98-876B-78C3-66BB-AD8686120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Helvetica" panose="020B0604020202020204" pitchFamily="34" charset="0"/>
              </a:rPr>
              <a:t>Лечение шизофрении в домашних условиях возможно в том случае, если </a:t>
            </a:r>
            <a:r>
              <a:rPr lang="ru-RU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больной прошел курс интенсивной терапии в стационаре</a:t>
            </a:r>
            <a:r>
              <a:rPr lang="ru-RU" b="0" i="0" dirty="0">
                <a:effectLst/>
                <a:latin typeface="Helvetica" panose="020B0604020202020204" pitchFamily="34" charset="0"/>
              </a:rPr>
              <a:t>. После стабилизации его состояния, врач может назначить курс лечения, которое можно проводить дома. Кроме приема медикаментов и посещения психотерапевта, восстанавливающая терапия включает: </a:t>
            </a:r>
          </a:p>
          <a:p>
            <a:pPr marL="457200" indent="-457200" algn="l">
              <a:buClr>
                <a:srgbClr val="00B0F0"/>
              </a:buClr>
              <a:buFont typeface="+mj-lt"/>
              <a:buAutoNum type="arabicPeriod"/>
            </a:pPr>
            <a:r>
              <a:rPr lang="ru-RU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Нормализацию питания. </a:t>
            </a:r>
            <a:r>
              <a:rPr lang="ru-RU" b="0" i="0" dirty="0">
                <a:effectLst/>
                <a:latin typeface="Helvetica" panose="020B0604020202020204" pitchFamily="34" charset="0"/>
              </a:rPr>
              <a:t>Ежедневный рацион должен включать в себя полезные продукты, позволяющие организму получать все необходимое для нормального функционирования.</a:t>
            </a:r>
          </a:p>
          <a:p>
            <a:pPr marL="457200" indent="-457200" algn="l">
              <a:buClr>
                <a:srgbClr val="00B0F0"/>
              </a:buClr>
              <a:buFont typeface="+mj-lt"/>
              <a:buAutoNum type="arabicPeriod"/>
            </a:pPr>
            <a:r>
              <a:rPr lang="ru-RU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Полноценный сон</a:t>
            </a:r>
            <a:r>
              <a:rPr lang="ru-RU" b="0" i="0" dirty="0">
                <a:effectLst/>
                <a:latin typeface="Helvetica" panose="020B0604020202020204" pitchFamily="34" charset="0"/>
              </a:rPr>
              <a:t>. </a:t>
            </a:r>
            <a:r>
              <a:rPr lang="ru-RU" dirty="0">
                <a:latin typeface="Helvetica" panose="020B0604020202020204" pitchFamily="34" charset="0"/>
              </a:rPr>
              <a:t>С</a:t>
            </a:r>
            <a:r>
              <a:rPr lang="ru-RU" b="0" i="0" dirty="0">
                <a:effectLst/>
                <a:latin typeface="Helvetica" panose="020B0604020202020204" pitchFamily="34" charset="0"/>
              </a:rPr>
              <a:t>пать нужно столько, сколько необходимо нервной системе для восстановления. </a:t>
            </a:r>
          </a:p>
          <a:p>
            <a:pPr marL="457200" indent="-457200" algn="l">
              <a:buClr>
                <a:srgbClr val="00B0F0"/>
              </a:buClr>
              <a:buFont typeface="+mj-lt"/>
              <a:buAutoNum type="arabicPeriod"/>
            </a:pPr>
            <a:r>
              <a:rPr lang="ru-RU" b="0" i="0" dirty="0">
                <a:effectLst/>
                <a:latin typeface="Helvetica" panose="020B0604020202020204" pitchFamily="34" charset="0"/>
              </a:rPr>
              <a:t>Полезны будут </a:t>
            </a:r>
            <a:r>
              <a:rPr lang="ru-RU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занятия йогой</a:t>
            </a:r>
            <a:r>
              <a:rPr lang="ru-RU" b="0" i="0" dirty="0">
                <a:effectLst/>
                <a:latin typeface="Helvetica" panose="020B0604020202020204" pitchFamily="34" charset="0"/>
              </a:rPr>
              <a:t>. Но упражнения нужно выполнять под руководством тренера при отсутствии противопоказаний.</a:t>
            </a:r>
          </a:p>
          <a:p>
            <a:pPr marL="457200" indent="-457200" algn="l">
              <a:buClr>
                <a:srgbClr val="00B0F0"/>
              </a:buClr>
              <a:buFont typeface="+mj-lt"/>
              <a:buAutoNum type="arabicPeriod"/>
            </a:pPr>
            <a:r>
              <a:rPr lang="ru-RU" b="0" i="0" dirty="0">
                <a:effectLst/>
                <a:latin typeface="Helvetica" panose="020B0604020202020204" pitchFamily="34" charset="0"/>
              </a:rPr>
              <a:t>Восстановить нервную систему помогут </a:t>
            </a:r>
            <a:r>
              <a:rPr lang="ru-RU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занятия спортом</a:t>
            </a:r>
            <a:r>
              <a:rPr lang="ru-RU" b="0" i="0" dirty="0">
                <a:effectLst/>
                <a:latin typeface="Helvetica" panose="020B0604020202020204" pitchFamily="34" charset="0"/>
              </a:rPr>
              <a:t>. Людям, страдающим шизофренией, лучше всего подойдет посещение бассейна.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59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D8B24C-629D-147E-480F-0822F6103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1366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329570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AABDE8-5350-8EC1-1D8E-65F8A997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Этиология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18B9B6-C212-1CC8-C093-E71846CD7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740023"/>
            <a:ext cx="10055352" cy="948313"/>
          </a:xfrm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rgbClr val="FF0000"/>
                </a:solidFill>
              </a:rPr>
              <a:t>Теории возникновения шизофрении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44A41B-A51B-FA54-953E-B3F937739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0" y="2642350"/>
            <a:ext cx="10648677" cy="329184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600" b="1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60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Инфекционная теория</a:t>
            </a:r>
            <a:r>
              <a:rPr lang="ru-RU" sz="26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. </a:t>
            </a:r>
          </a:p>
          <a:p>
            <a:pPr marL="0" indent="0">
              <a:buNone/>
            </a:pPr>
            <a:r>
              <a:rPr lang="ru-RU" sz="2600" dirty="0">
                <a:latin typeface="Roboto" panose="02000000000000000000" pitchFamily="2" charset="0"/>
              </a:rPr>
              <a:t>У</a:t>
            </a:r>
            <a:r>
              <a:rPr lang="ru-RU" sz="2600" b="0" i="0" dirty="0">
                <a:effectLst/>
                <a:latin typeface="Roboto" panose="02000000000000000000" pitchFamily="2" charset="0"/>
              </a:rPr>
              <a:t>тверждает, что основной причиной некоторых случаев заболевания является взаимодействие развивающегося плода с патогенами или с антителами матери, которые образовались в ответ на эти патогены.</a:t>
            </a:r>
          </a:p>
          <a:p>
            <a:pPr marL="0" indent="0">
              <a:buNone/>
            </a:pPr>
            <a:r>
              <a:rPr lang="ru-RU" sz="2600" b="0" i="0" dirty="0">
                <a:effectLst/>
                <a:latin typeface="Roboto" panose="02000000000000000000" pitchFamily="2" charset="0"/>
              </a:rPr>
              <a:t>Инфекционную теорию можно считать разновидностью </a:t>
            </a:r>
            <a:r>
              <a:rPr lang="ru-RU" sz="2600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дизонтогенетической теории</a:t>
            </a:r>
            <a:r>
              <a:rPr lang="ru-RU" sz="2600" b="0" i="0" dirty="0">
                <a:effectLst/>
                <a:latin typeface="Roboto" panose="02000000000000000000" pitchFamily="2" charset="0"/>
              </a:rPr>
              <a:t>, предполагающей связь между развитием шизофрении и нарушениями на ранних этапах развития плода.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064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B1D78A-BA55-E832-4123-8601A54AB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667" y="1403604"/>
            <a:ext cx="4283387" cy="4050792"/>
          </a:xfrm>
        </p:spPr>
        <p:txBody>
          <a:bodyPr>
            <a:normAutofit/>
          </a:bodyPr>
          <a:lstStyle/>
          <a:p>
            <a:pPr algn="ctr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Генетическая теория </a:t>
            </a:r>
            <a:r>
              <a:rPr lang="ru-RU" dirty="0">
                <a:solidFill>
                  <a:srgbClr val="181D21"/>
                </a:solidFill>
                <a:latin typeface="Roboto" panose="02000000000000000000" pitchFamily="2" charset="0"/>
              </a:rPr>
              <a:t>- </a:t>
            </a:r>
            <a:r>
              <a:rPr lang="ru-RU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теория </a:t>
            </a:r>
            <a:r>
              <a:rPr lang="ru-RU" b="0" i="0" dirty="0">
                <a:effectLst/>
                <a:latin typeface="Roboto" panose="02000000000000000000" pitchFamily="2" charset="0"/>
              </a:rPr>
              <a:t>наследственной предрасположенности. 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b="0" i="0" dirty="0">
                <a:effectLst/>
                <a:latin typeface="Roboto" panose="02000000000000000000" pitchFamily="2" charset="0"/>
              </a:rPr>
              <a:t>Родственная связь с больными шизофренией значительно увеличивает риск развития заболевания (около 10 %, если болен один из родителей и около 40 % — если больны оба).</a:t>
            </a:r>
          </a:p>
          <a:p>
            <a:endParaRPr lang="ru-RU" dirty="0"/>
          </a:p>
        </p:txBody>
      </p:sp>
      <p:pic>
        <p:nvPicPr>
          <p:cNvPr id="4098" name="Picture 2" descr="Риск развития шизофрении">
            <a:extLst>
              <a:ext uri="{FF2B5EF4-FFF2-40B4-BE49-F238E27FC236}">
                <a16:creationId xmlns:a16="http://schemas.microsoft.com/office/drawing/2014/main" xmlns="" id="{B0B7CC51-AFAC-3B69-F3C4-8B53944F8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4" y="138112"/>
            <a:ext cx="4781550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40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4DD35F-3332-FC38-7BBB-D817531F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20" y="1403604"/>
            <a:ext cx="5908001" cy="4050792"/>
          </a:xfrm>
        </p:spPr>
        <p:txBody>
          <a:bodyPr>
            <a:normAutofit fontScale="92500"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60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Психологические теории.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sz="2600" b="0" i="0" dirty="0">
                <a:effectLst/>
                <a:latin typeface="Roboto" panose="02000000000000000000" pitchFamily="2" charset="0"/>
              </a:rPr>
              <a:t> В семьях больных шизофренией могут быть особые способы воспитания в условиях когнитивной неопределённости (ребёнок не знает наверняка взглядов и установок родителя, не может предугадать его поведение).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sz="2600" b="0" i="0" dirty="0">
                <a:effectLst/>
                <a:latin typeface="Roboto" panose="02000000000000000000" pitchFamily="2" charset="0"/>
              </a:rPr>
              <a:t> Согласно психоаналитической теории, к развитию шизофрении приводит расщепление между истинным и социальным эго и нарушение отделения от материнской фигуры.</a:t>
            </a:r>
          </a:p>
          <a:p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28B9B4CA-82A5-CC6A-C587-4032D074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39" y="1309867"/>
            <a:ext cx="5207092" cy="424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60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3C7DE10-2DBC-058C-F5BA-510CF2C0A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47" y="970351"/>
            <a:ext cx="5547153" cy="4917298"/>
          </a:xfrm>
        </p:spPr>
        <p:txBody>
          <a:bodyPr>
            <a:normAutofit/>
          </a:bodyPr>
          <a:lstStyle/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600" i="0" dirty="0" err="1">
                <a:solidFill>
                  <a:srgbClr val="00B0F0"/>
                </a:solidFill>
                <a:effectLst/>
              </a:rPr>
              <a:t>Нейромедиаторная</a:t>
            </a:r>
            <a:r>
              <a:rPr lang="ru-RU" sz="2600" i="0" dirty="0">
                <a:solidFill>
                  <a:srgbClr val="00B0F0"/>
                </a:solidFill>
                <a:effectLst/>
              </a:rPr>
              <a:t> (</a:t>
            </a:r>
            <a:r>
              <a:rPr lang="ru-RU" sz="2600" i="0" dirty="0" err="1">
                <a:solidFill>
                  <a:srgbClr val="00B0F0"/>
                </a:solidFill>
                <a:effectLst/>
              </a:rPr>
              <a:t>нейротрансмиттерная</a:t>
            </a:r>
            <a:r>
              <a:rPr lang="ru-RU" sz="2600" i="0" dirty="0">
                <a:solidFill>
                  <a:srgbClr val="00B0F0"/>
                </a:solidFill>
                <a:effectLst/>
              </a:rPr>
              <a:t>) теория</a:t>
            </a:r>
            <a:r>
              <a:rPr lang="ru-RU" sz="2600" b="0" i="0" dirty="0">
                <a:solidFill>
                  <a:srgbClr val="00B0F0"/>
                </a:solidFill>
                <a:effectLst/>
              </a:rPr>
              <a:t>.</a:t>
            </a:r>
            <a:r>
              <a:rPr lang="ru-RU" sz="2600" b="0" i="0" dirty="0">
                <a:solidFill>
                  <a:srgbClr val="181D21"/>
                </a:solidFill>
                <a:effectLst/>
              </a:rPr>
              <a:t> 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sz="2600" b="0" i="0" dirty="0">
                <a:effectLst/>
              </a:rPr>
              <a:t>Нарушение </a:t>
            </a:r>
            <a:r>
              <a:rPr lang="ru-RU" sz="2600" b="0" i="0" dirty="0" err="1">
                <a:effectLst/>
              </a:rPr>
              <a:t>нейротрансмиссии</a:t>
            </a:r>
            <a:r>
              <a:rPr lang="ru-RU" sz="2600" b="0" i="0" dirty="0">
                <a:effectLst/>
              </a:rPr>
              <a:t> (</a:t>
            </a:r>
            <a:r>
              <a:rPr lang="ru-RU" b="0" i="0" dirty="0">
                <a:effectLst/>
              </a:rPr>
              <a:t>отвечает за передачу сообщения между нервными клетками, нейронами</a:t>
            </a:r>
            <a:r>
              <a:rPr lang="ru-RU" dirty="0"/>
              <a:t>,</a:t>
            </a:r>
            <a:r>
              <a:rPr lang="ru-RU" b="0" i="0" dirty="0">
                <a:effectLst/>
              </a:rPr>
              <a:t> и другими клетками тела, влияя на все, от настроения до непроизвольных движений) </a:t>
            </a:r>
            <a:r>
              <a:rPr lang="ru-RU" sz="2600" b="0" i="0" dirty="0">
                <a:effectLst/>
              </a:rPr>
              <a:t>в </a:t>
            </a:r>
            <a:r>
              <a:rPr lang="ru-RU" sz="2600" b="0" i="0" dirty="0" err="1">
                <a:effectLst/>
              </a:rPr>
              <a:t>дофаминергических</a:t>
            </a:r>
            <a:r>
              <a:rPr lang="ru-RU" sz="2600" b="0" i="0" dirty="0">
                <a:effectLst/>
              </a:rPr>
              <a:t> и </a:t>
            </a:r>
            <a:r>
              <a:rPr lang="ru-RU" sz="2600" b="0" i="0" dirty="0" err="1">
                <a:effectLst/>
              </a:rPr>
              <a:t>глутаматергических</a:t>
            </a:r>
            <a:r>
              <a:rPr lang="ru-RU" sz="2600" b="0" i="0" dirty="0">
                <a:effectLst/>
              </a:rPr>
              <a:t> синапсах, которое, связаны с </a:t>
            </a:r>
            <a:r>
              <a:rPr lang="ru-RU" sz="2600" b="0" i="0" dirty="0" err="1">
                <a:effectLst/>
              </a:rPr>
              <a:t>пресинаптическим</a:t>
            </a:r>
            <a:r>
              <a:rPr lang="ru-RU" sz="2600" b="0" i="0" dirty="0">
                <a:effectLst/>
              </a:rPr>
              <a:t> нарушением </a:t>
            </a:r>
            <a:r>
              <a:rPr lang="ru-RU" b="0" i="0" dirty="0">
                <a:effectLst/>
              </a:rPr>
              <a:t>(одно из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effectLst/>
              </a:rPr>
              <a:t>нарушений нервно-мышечной передачи</a:t>
            </a:r>
            <a:r>
              <a:rPr lang="ru-RU" dirty="0">
                <a:latin typeface="Arial" panose="020B0604020202020204" pitchFamily="34" charset="0"/>
              </a:rPr>
              <a:t>)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E066E1B4-A4F8-4EE1-9282-29479C0A2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8" y="970351"/>
            <a:ext cx="6267542" cy="40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89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D759E8B3-49CE-CBE7-E83C-6E37DFC167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16484" r="9185" b="26505"/>
          <a:stretch/>
        </p:blipFill>
        <p:spPr bwMode="auto">
          <a:xfrm>
            <a:off x="5690586" y="2032987"/>
            <a:ext cx="6501414" cy="32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49FFF1-CB73-6512-44AD-61FB901B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20" y="941034"/>
            <a:ext cx="5601810" cy="5442010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600" i="0" dirty="0">
                <a:solidFill>
                  <a:srgbClr val="00B0F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Нейрофизиологическая теория</a:t>
            </a:r>
            <a:r>
              <a:rPr lang="ru-RU" sz="26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.  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ru-RU" sz="2600" b="0" i="0" dirty="0">
                <a:effectLst/>
                <a:ea typeface="Roboto" panose="02000000000000000000" pitchFamily="2" charset="0"/>
              </a:rPr>
              <a:t>Для больных шизофренией характерны выраженные функциональные и структурные изменения: гиперактивность дофаминовой мезолимбической системы </a:t>
            </a:r>
            <a:r>
              <a:rPr lang="ru-RU" b="0" i="0" dirty="0">
                <a:effectLst/>
                <a:ea typeface="Roboto" panose="02000000000000000000" pitchFamily="2" charset="0"/>
              </a:rPr>
              <a:t>(</a:t>
            </a:r>
            <a:r>
              <a:rPr lang="ru-RU" b="0" dirty="0">
                <a:ea typeface="Roboto" panose="02000000000000000000" pitchFamily="2" charset="0"/>
              </a:rPr>
              <a:t>м</a:t>
            </a:r>
            <a:r>
              <a:rPr lang="ru-RU" dirty="0">
                <a:effectLst/>
                <a:ea typeface="Roboto" panose="02000000000000000000" pitchFamily="2" charset="0"/>
              </a:rPr>
              <a:t>езолимбический путь регулирует выраженность стимулов, мотивацию, обучение с подкреплением и страх, а также другие когнитивные процессы</a:t>
            </a:r>
            <a:r>
              <a:rPr lang="ru-RU" b="0" dirty="0">
                <a:effectLst/>
                <a:ea typeface="Roboto" panose="02000000000000000000" pitchFamily="2" charset="0"/>
              </a:rPr>
              <a:t>)</a:t>
            </a:r>
            <a:r>
              <a:rPr lang="ru-RU" b="0" i="0" dirty="0">
                <a:effectLst/>
                <a:ea typeface="Roboto" panose="02000000000000000000" pitchFamily="2" charset="0"/>
              </a:rPr>
              <a:t>, </a:t>
            </a:r>
            <a:r>
              <a:rPr lang="ru-RU" sz="2600" b="0" i="0" dirty="0">
                <a:effectLst/>
                <a:ea typeface="Roboto" panose="02000000000000000000" pitchFamily="2" charset="0"/>
              </a:rPr>
              <a:t>гипофронтальность </a:t>
            </a:r>
            <a:r>
              <a:rPr lang="ru-RU" b="0" i="0" dirty="0">
                <a:effectLst/>
                <a:ea typeface="Roboto" panose="02000000000000000000" pitchFamily="2" charset="0"/>
              </a:rPr>
              <a:t>(сниженное кровоснабжение головного мозга в лобных и префронтальных отделах в сравнении с другими зонами мозга) </a:t>
            </a:r>
            <a:r>
              <a:rPr lang="ru-RU" sz="2600" b="0" i="0" dirty="0">
                <a:effectLst/>
                <a:ea typeface="Roboto" panose="02000000000000000000" pitchFamily="2" charset="0"/>
              </a:rPr>
              <a:t>, снижение объёма серого вещества, расширение желудочков</a:t>
            </a:r>
            <a:r>
              <a:rPr lang="ru-RU" sz="2600" b="0" i="0" dirty="0">
                <a:effectLst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91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96A49AF4-44BF-7BA8-67CD-5BE1BA35C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30" b="12751"/>
          <a:stretch/>
        </p:blipFill>
        <p:spPr bwMode="auto">
          <a:xfrm>
            <a:off x="1188067" y="388398"/>
            <a:ext cx="9815866" cy="60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783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A47E76-BED8-04F9-F827-BF1AA43D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4400" i="0" dirty="0">
                <a:solidFill>
                  <a:srgbClr val="181D2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Что может спровоцировать возникновение шизофрении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FB48C4-74D5-5F51-E5E6-268039723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Clr>
                <a:srgbClr val="00B0F0"/>
              </a:buClr>
              <a:buNone/>
            </a:pPr>
            <a:r>
              <a:rPr lang="ru-RU" sz="2400" b="0" i="0" dirty="0">
                <a:effectLst/>
                <a:latin typeface="Roboto" panose="02000000000000000000" pitchFamily="2" charset="0"/>
              </a:rPr>
              <a:t>Между началом и манифестацией заболевания может пройти как неделя, так и несколько месяцев или лет. </a:t>
            </a:r>
          </a:p>
          <a:p>
            <a:pPr marL="0" indent="0" algn="l">
              <a:buClr>
                <a:srgbClr val="00B0F0"/>
              </a:buClr>
              <a:buNone/>
            </a:pPr>
            <a:r>
              <a:rPr lang="ru-RU" sz="2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Спровоцировать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манифестацию заболевания </a:t>
            </a:r>
            <a:r>
              <a:rPr lang="ru-RU" sz="24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может: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злоупотребление психоактивными веществами</a:t>
            </a:r>
            <a:r>
              <a:rPr lang="ru-RU" sz="2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в частности каннабиноидами ("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спайсами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") и </a:t>
            </a:r>
            <a:r>
              <a:rPr lang="ru-RU" sz="2400" b="0" i="0" dirty="0" err="1">
                <a:effectLst/>
                <a:latin typeface="Roboto" panose="02000000000000000000" pitchFamily="2" charset="0"/>
              </a:rPr>
              <a:t>катинонами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 ("солями");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хронический стресс</a:t>
            </a:r>
            <a:r>
              <a:rPr lang="ru-RU" sz="2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тяжёлый острый стресс </a:t>
            </a:r>
            <a:r>
              <a:rPr lang="ru-RU" sz="2400" b="0" i="0" dirty="0">
                <a:effectLst/>
                <a:latin typeface="Roboto" panose="02000000000000000000" pitchFamily="2" charset="0"/>
              </a:rPr>
              <a:t>(распад семьи, смерть родственников и т. д.);</a:t>
            </a:r>
          </a:p>
          <a:p>
            <a:pPr algn="l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sz="2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2400" b="0" i="0" dirty="0">
                <a:solidFill>
                  <a:srgbClr val="00B0F0"/>
                </a:solidFill>
                <a:effectLst/>
                <a:latin typeface="Roboto" panose="02000000000000000000" pitchFamily="2" charset="0"/>
              </a:rPr>
              <a:t>беременность, роды</a:t>
            </a:r>
            <a:r>
              <a:rPr lang="ru-RU" sz="2400" b="0" i="0" dirty="0">
                <a:solidFill>
                  <a:srgbClr val="181D21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600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ругая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00B0F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483</TotalTime>
  <Words>785</Words>
  <Application>Microsoft Office PowerPoint</Application>
  <PresentationFormat>Произвольный</PresentationFormat>
  <Paragraphs>118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Дерево</vt:lpstr>
      <vt:lpstr>Шизофрения</vt:lpstr>
      <vt:lpstr>Определение</vt:lpstr>
      <vt:lpstr>Этиология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может спровоцировать возникновение шизофрении</vt:lpstr>
      <vt:lpstr>Симптомы </vt:lpstr>
      <vt:lpstr>Мышление и восприятие шизофреника </vt:lpstr>
      <vt:lpstr>Формы шизофрении</vt:lpstr>
      <vt:lpstr>Презентация PowerPoint</vt:lpstr>
      <vt:lpstr>Фазы шизофрении</vt:lpstr>
      <vt:lpstr>Осложнения шизофрении</vt:lpstr>
      <vt:lpstr>Чем опасно заболевание</vt:lpstr>
      <vt:lpstr>Диагностика шизофрении</vt:lpstr>
      <vt:lpstr>Лечение шизофрении</vt:lpstr>
      <vt:lpstr>Этапы лечения</vt:lpstr>
      <vt:lpstr>Поведение медицинской сестры при работе с больными шизофренией </vt:lpstr>
      <vt:lpstr>Лечение шизофрении в домашних условиях </vt:lpstr>
      <vt:lpstr>Спасибо за внимание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Шизофрения</dc:title>
  <dc:creator>СемьЯ</dc:creator>
  <cp:lastModifiedBy>Могилевская</cp:lastModifiedBy>
  <cp:revision>22</cp:revision>
  <dcterms:created xsi:type="dcterms:W3CDTF">2022-10-02T00:57:26Z</dcterms:created>
  <dcterms:modified xsi:type="dcterms:W3CDTF">2022-10-15T06:34:15Z</dcterms:modified>
</cp:coreProperties>
</file>