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6" r:id="rId1"/>
  </p:sldMasterIdLst>
  <p:notesMasterIdLst>
    <p:notesMasterId r:id="rId27"/>
  </p:notesMasterIdLst>
  <p:sldIdLst>
    <p:sldId id="257" r:id="rId2"/>
    <p:sldId id="268" r:id="rId3"/>
    <p:sldId id="286" r:id="rId4"/>
    <p:sldId id="287" r:id="rId5"/>
    <p:sldId id="28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73" r:id="rId16"/>
    <p:sldId id="285" r:id="rId17"/>
    <p:sldId id="269" r:id="rId18"/>
    <p:sldId id="276" r:id="rId19"/>
    <p:sldId id="277" r:id="rId20"/>
    <p:sldId id="278" r:id="rId21"/>
    <p:sldId id="299" r:id="rId22"/>
    <p:sldId id="300" r:id="rId23"/>
    <p:sldId id="302" r:id="rId24"/>
    <p:sldId id="301" r:id="rId25"/>
    <p:sldId id="26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07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35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66327-D4C3-45A6-B931-60744FFA513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5F0D9-B8D3-49C2-82CD-43F5A984D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C1376-6E09-4107-85E7-A038B8756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23CF31-3B58-4E11-9372-6F491D58F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962D18-88C7-4513-93D2-30AEE7F5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1442-C480-4AD0-AD33-A4AD4834DC4E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79054-C4A9-48CA-AA5E-E43C79E0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A003A-9C8C-4906-9AFA-5E2D08E2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7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FFC61-3BF2-43B2-912D-F6CD158A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C445EC-D9FA-47EF-A634-40BDB0997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920543-2939-4EEF-90F6-199BF003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A37B-14E1-4608-92CB-898CC8364EA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84D766-D500-4AA1-A797-CA9A0836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8FBD9D-F7A8-46AB-B6F5-0290E08A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6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F2C533-3D19-4EB7-8A03-1E29ED12E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62CA78-81E3-4895-B510-0BADE6F47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0AC2B3-142E-4CB8-A65F-6E1E18E6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8E56-DB83-42F6-A66B-CBFF09760B1E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27DB23-0C79-4900-9F66-85F3FAAC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DAD59D-A333-444D-8B9C-4A2E838E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0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1E805-5E7A-4C37-8910-65039B29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2D9C1-DB7B-47C7-BF69-D0BC14EB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B540AE-0BA7-4527-8141-B5371593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F803-03D2-4B17-907D-D1FAE21C04EB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A75C7-19CE-48F2-A152-AE09C5AF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4D86DA-8480-462D-80BE-A5A6EB67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2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BD192-67FC-4CCD-846B-7D406328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2F1C70-5F8C-4959-B827-42011BD04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7DF512-199C-445E-AAF8-9ABB4564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907E-5D14-4C05-8190-BD0703E53454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B40679-0A26-47C9-B1C5-92866EC1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FC84E3-3903-49C0-84FF-6008B5C2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1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51579-22A8-402D-8883-0269B3FC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FFB3B-8F05-423B-A040-4FBAEC95B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20ABFB-9393-495C-AE24-6156147E6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6B1C6F-8C91-445E-947D-5C869B7E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702-17CF-4608-A08F-55FDC753F411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58A382-A9DD-4EAF-85FE-17584570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0EC51-E967-44ED-A2A5-8D45BFD0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4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13F96-6E53-40DC-9369-697B9596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929AFC-F4DC-4A57-8164-738CD9AA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ABBBC4-5888-4F1A-84CA-1C51FC642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1B5431-2176-46B9-BFA1-B72F4D710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C8415C-6114-422B-A89A-6EF3CE1CF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81AD57-E958-47BD-80CD-ADAF118F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B826-0E87-49BF-A7A4-E783BE5C4853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7ABED2-8E09-4E87-9C6D-1D389D2E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731D31-5F77-4632-8234-C0AF8009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9143F-8682-4C46-927D-012F15E3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6D0A30-9CEB-437C-94FF-72686119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1A9A-5CBF-48A2-8985-2CEB90B7543A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443342-90DE-485F-BD69-1752AF8C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389B9B-A566-4C27-9D0B-47A3CF1D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6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1E614F-8B95-489B-8E9C-CCDD7304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8C2D-82E7-48DC-8D15-C0077E7572D9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D70EAD-43BC-459F-903A-D569D9ED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9872C7-E2C2-4450-B04E-8854DA1A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2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0D151-1D33-43B0-8D7F-5E6DD4A1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7D17A7-81A5-4FAD-B8E1-9EDC5F7CB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67603D-231F-4227-9418-4AC069810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DADDF5-0EB4-4A31-B365-A5AE6B83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7D7A-44EF-47B7-9272-52ADD8C5499E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CDCE79-1985-4C59-8B05-38A66FFD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D208FC-131F-4C3B-AE7D-24DFA09F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2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31343-7FED-43EA-A82D-82E131AA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CB7241-A68A-44C9-A54C-8937F055F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44B383-42F9-4E24-A602-F35D61052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DC0AC9-BD7F-4B3B-AE76-A6F8D208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135B-BF38-4CA5-94DE-BB1CC4D6548B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7EBBED-4305-4376-B4F4-7F523B9E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608975-9F0D-4D14-91C1-A6CEBF58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D7A7D-BC3C-4A5F-8FA2-74F58E77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FE8BCA-86BE-4139-A398-1D1376D3A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6F28F-874E-4E2D-957B-96767B6BE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F619E-C1D6-47D9-9395-02F637FDB5BF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D20F45-B21E-42FB-8C37-9E3660211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EAD6A-7DBC-4E41-A2D1-E143C1D38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5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4649" y="-13384"/>
            <a:ext cx="9207499" cy="16256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В.М. Войно-Ясенецкого» министерства здравоохранения Российской Федерации 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1" y="1612216"/>
            <a:ext cx="12192000" cy="908916"/>
          </a:xfrm>
        </p:spPr>
        <p:txBody>
          <a:bodyPr>
            <a:normAutofit fontScale="92500" lnSpcReduction="20000"/>
          </a:bodyPr>
          <a:lstStyle/>
          <a:p>
            <a:pPr marL="457200">
              <a:lnSpc>
                <a:spcPct val="115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налично-денежных расчетов с покупателями.</a:t>
            </a:r>
          </a:p>
          <a:p>
            <a:pPr marL="457200">
              <a:lnSpc>
                <a:spcPct val="115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" y="6447118"/>
            <a:ext cx="1249679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950730"/>
              </p:ext>
            </p:extLst>
          </p:nvPr>
        </p:nvGraphicFramePr>
        <p:xfrm>
          <a:off x="558797" y="2314058"/>
          <a:ext cx="11379200" cy="1980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7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6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33.02.01 Фармация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2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наименования специальности</a:t>
                      </a:r>
                    </a:p>
                    <a:p>
                      <a:pPr algn="ctr"/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ПМ 03. 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6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101" y="524678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практики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Шляхтова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Дереглазова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- Казакова Е.Н.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1" y="488515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Дубровка В.В.,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407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1" y="4485042"/>
            <a:ext cx="10814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прохождения практики: ООО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«ДЕШЕВАЯ АПТЕКА»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Красноярск, ул. Ак. Павлова,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46/1.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08" y="0"/>
            <a:ext cx="9958342" cy="7651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КАССИР-ОПЕРАЦИОНИСТ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850" y="1416640"/>
            <a:ext cx="10274300" cy="53048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обязанностям кассира-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денежных операций;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и контроль денежной наличности;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выдача денег клиенту;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подлинности купюр;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пластиковыми банковскими картами;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кассовой отчетности, оформление отчетных документов;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инкассация денег и передача их инкассатору.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10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87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08" y="156754"/>
            <a:ext cx="9958342" cy="7651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ПОРЯДОК ДЕЙСТВИЙ КАССИРА – ОПЕРАЦИОНИСТА ПРИ РАБОТЕ С КАССОЙ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850" y="1416640"/>
            <a:ext cx="10274300" cy="53048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работы кассира 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кассовой машине руководитель АО или его заместитель  или дежурный администратор обязан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кассиром снять показания денежных счетчиков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сверить с показаниями, записанными в книгу кассира-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предыдущий день.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совпадении показаний и занести их в книгу кассира-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текущий день на начало работы и заверить своими подписями.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начало контрольной ленты, указав на ней тип и заводской номер машины, дату и время начала работы, показания счетчиков, данные заверить подписями.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11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92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08" y="156754"/>
            <a:ext cx="9958342" cy="7651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ПОРЯДОК ДЕЙСТВИЙ КАССИРА – ОПЕРАЦИОНИСТА ПРИ РАБОТЕ С КАССОЙ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850" y="1416640"/>
            <a:ext cx="10274300" cy="53048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работы на ККМ кассир-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у руководителя или главного кассира все необходимое для работы: ключи от кассы, разменную монету и купюры в количестве, необходимом для расчета с покупателями,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проверить исправность ККМ, четкость печатания реквизитов. Кассиру-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запрещается иметь в кассе личные деньги неучтенные через ККМ.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12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90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08" y="156754"/>
            <a:ext cx="9958342" cy="7651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ПОРЯДОК ДЕЙСТВИЙ КАССИРА – ОПЕРАЦИОНИСТА ПРИ РАБОТЕ С КАССОЙ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850" y="1234077"/>
            <a:ext cx="10274300" cy="53048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учета показаний ККТ на каждую кассовую машину заводится Журнал кассира-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(КМ-4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записи в журнале ведутся кассиром-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ежедневно в начале и по окончании рабочего дня в хронологическом порядке шариковой ручкой без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помарок. 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 вносятся исправления, то они должны заверяться подписями кассира-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руководителя и главного (старшего) бухгалтера организации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какой-либо информации, подлежащей отражению в журнале учета кассира-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соответствующих графах журнала необходимо ставить прочерк, что свидетельствует об отсутствии указанных хозяйственных операций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кассира-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быть прошнурован, пронумерован и скреплен подписями налогового инспектора, руководителя, главного бухгалтера и печатью.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13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49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08" y="156754"/>
            <a:ext cx="9958342" cy="7651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ПОРЯДОК ДЕЙСТВИЙ КАССИРА – ОПЕРАЦИОНИСТА ПРИ РАБОТЕ С КАССОЙ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850" y="1606731"/>
            <a:ext cx="10274300" cy="49321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рабочего дня (смены) руководитель (старший кассир) в присутствии кассира-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снимает показания денежных счетчиков ККМ и вынимает использованную в течение рабочего дня контрольную ленту (отчет с гашением). Руководитель (старший кассир)  подписывает конец контрольной ленты, указав на ней тип и № машины, показания счетчиков, дневную выручку, дату и время окончания работы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конеце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Показания выписываются в журнал кассира-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разности показаний счетчиков на начало и на конец рабочего дня определяется сумма выручки на контрольной ленте. После снятия показания счетчика, определения и проверки фактической суммы выручки делается запись в журнале кассира-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скрепляется подписями кассира и предоставляется администрации.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14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40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9118600" cy="8921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ФАРМАЦЕВТИЧЕСКОЕ КОНСУЛЬТИРОВАНИЕ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2525"/>
            <a:ext cx="10515600" cy="2619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покупателей в торговом зале является наиболее важной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процесса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продажи. Именно здесь покупатель решает свою основную задачу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необходимого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товара. От профессионализма работника торгового зала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насколько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успешным и приятным будет для покупателя этот процесс.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ДА провизор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(фармацевт) профессионально помогает покупателям в выборе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товара, занимая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позицию, основываясь на технологии продаж.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56" y="3255261"/>
            <a:ext cx="3383287" cy="301447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15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04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0"/>
            <a:ext cx="11220994" cy="8360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ФАРМАЦЕВТИЧЕСКОЕ КОНСУЛЬТИРОВАНИЕ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850" y="2422525"/>
            <a:ext cx="10274300" cy="20859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- доступ к информации о порядке применения или использования товаров аптечного ассортимента, в том числе о правилах отпуска, способах приема, режимах дозирования, терапевтическом действии, противопоказаниях, взаимодействии лекарственных препаратов при одновременном приеме между собой и (или) с пищей, правилах их хранения в домашних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16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59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0050" y="0"/>
            <a:ext cx="6311900" cy="7651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НОРМАТИВНЫЕ ДОКУМЕНТЫ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33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НД, регламентирующих консультирование в аптеке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Надлежащей аптечной практики лекарственных препаратов для медицинского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Приказом МЗ РФ от 31.08.2016 г. N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647н.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 лекарственных препаратов для медицинского применения, утвержденные Приказом МЗ РФ от 11.07.2017 г.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403н.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"ПРОВИЗОР", утвержденный Приказом Минтруда от 09.03. 2016 г.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91н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19.01.1998 № 55 «Об утверждении Правил продажи отдельных видов товаров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17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6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9118600" cy="8921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ФАРМАЦЕВТИЧЕСКОЕ КОНСУЛЬТИРОВАНИЕ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1190625"/>
            <a:ext cx="10515600" cy="2619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первого стола должен знать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(супермаркетов и аптек «у дома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аптеки;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препарате – производителя, механизмы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применение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противопоказания, побочные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процесса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аптечной сети.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18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6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9118600" cy="8921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ФАРМАЦЕВТИЧЕСКОЕ КОНСУЛЬТИРОВАНИЕ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190625"/>
            <a:ext cx="10515600" cy="2619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первого стола должен уметь: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общения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индивидуальный подход к клиенту в зависимости от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стиля общения;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слЫшать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полную и правильную информацию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 и преодолевать его возражения относительно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19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08" y="0"/>
            <a:ext cx="9958342" cy="7651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КАССА В АПТЕЧНОЙ ОРГАНИЗАЦИИ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0" y="1474787"/>
            <a:ext cx="10274300" cy="20859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обязательных объектов учета в аптечной организации являются денежные средства. Денежный оборот образуют как наличные (средства в кассе), так и безналичные денежные средства на банковских счетах.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2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3267635"/>
            <a:ext cx="4707346" cy="2676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804" y="3267635"/>
            <a:ext cx="4707346" cy="26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058" y="2117725"/>
            <a:ext cx="8229942" cy="4587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9118600" cy="8921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ФАРМАЦЕВТИЧЕСКОЕ КОНСУЛЬТИРОВАНИЕ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190625"/>
            <a:ext cx="10515600" cy="2619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товара;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возражениями;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20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97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053" y="169817"/>
            <a:ext cx="10971893" cy="7651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ПОСЛЕДОВАТЕЛЬНОСТЬ ДЕЙСТВИЙ КАССИРА-ОПЕРАЦИОНИСТА ПРИ ПРОДАЖЕ ТОВАРОВ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850" y="1606731"/>
            <a:ext cx="10274300" cy="4932181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Осуществить операцию ввода стоимости покупок (в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использованием считывающих устройств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сумму покупки (по показателю индикатора кассовой машины) и назвать 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покупателя деньги за покупки, четко назвать сумму полученных денег и положить эти деньги отдельно на виду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причитающейся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покупателю кассовый чек и сдачу. В случае расчетов посредством платежной карты покупателю помимо кассового чека выдается также документ, подтверждающий оплату ею (чек терминала).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21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67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053" y="169817"/>
            <a:ext cx="10971893" cy="7651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ПОСЛЕДОВАТЕЛЬНОСТЬ ДЕЙСТВИЙ КАССИРА-ОПЕРАЦИОНИСТА ПРИ ПРОДАЖЕ ТОВАРОВ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850" y="1606731"/>
            <a:ext cx="10274300" cy="49321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терминала для оплаты банковскими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картами: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кассир переключает устройство в режим оплаты и вводит сумму платежа;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 вставляет, проводит или прикладывает карту;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 отправляет информацию в банк;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проверяет, есть ли деньги на карте покупателя;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 в порядке, то списывает деньги;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 печатает чек или отправляет электронный чек на почту покупателя.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22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76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053" y="169817"/>
            <a:ext cx="10971893" cy="7651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СЛИП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850" y="1606731"/>
            <a:ext cx="10274300" cy="49321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операции по карте, касса или терминал печатают два чека: один отдаётся покупателю, другой - слип, остаётся в организации. Покупатель может с ним поступить на своё усмотрение, а вот кассир обязан сохранить.  Банк или платёжная система в любое время могут запросить слип, чтобы проверить детали платежа и исключить мошенничество со стороны торговой организации и покупателя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23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641" y="3829212"/>
            <a:ext cx="4408715" cy="25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053" y="169817"/>
            <a:ext cx="10971893" cy="7651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СЛИП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0" y="1179580"/>
            <a:ext cx="10274300" cy="49321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информация, которая должна присутствовать в слипе, устанавливается банком и прописывается в договоре или приложении к нему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обязательных пунктов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время платежа;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и реквизиты продавца;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терминала;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четыре цифры карты;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платёжной системы;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операции;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авторизации;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чека.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24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66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9CFAE79-2EB9-4CBA-859F-B064F2E7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ВНИМАНИЕ, БУДЬТЕ ЗДОРОВЫ!</a:t>
            </a:r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25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46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08" y="0"/>
            <a:ext cx="9958342" cy="7651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НОРМАТИВНЫЕ ДОКУМЕНТЫ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0" y="1474787"/>
            <a:ext cx="10274300" cy="47561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порядок организации учета наличных денежных средств, регламентируются нормативными документами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Центробанка РФ от 11 марта 2014 г. № 3210-у  «О порядке ведения кассовых операций юридическими лицами и упрощенном порядке ведения кассовых операций индивидуальными предпринимателями и субъектами малого предпринимательства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«О применении контрольно-кассовой техники при осуществлении наличных денежных расчетов и (или) расчетов с использованием платежных карт» №54-ФЗ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22.05.2003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кассовых операций регламентируется Постановлениями Госкомстата №88 от 18.08.1998 и №132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25.12.1998;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3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11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08" y="0"/>
            <a:ext cx="9958342" cy="7651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ВИДЫ КАСС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0" y="1474787"/>
            <a:ext cx="10274300" cy="47561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Касса - место для проведения кассовых операций, определенное руководителем организации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Аптекой для осуществления кассовых операций используется 2 вида касс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  операционная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2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касса предназначена для приема выручки от операционных касс, хранения и сдачи ее в банк.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4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201" y="3994740"/>
            <a:ext cx="2484807" cy="27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08" y="0"/>
            <a:ext cx="9958342" cy="7651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ОПЕРАЦИОННАЯ КАССА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0" y="1474787"/>
            <a:ext cx="10274300" cy="47561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касса предназначена для оприходования и накапливания денежных средств, полученных от населения за реализованные ему товары и услуги. Операционная касса буквально представляет собой контрольно-кассовую технику (ККТ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54-ФЗ предъявляет определенные требования к используемой организацией ККТ. Она должна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фискальную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фискальной памяти,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контрольную ленту,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кассовых чеков.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5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3" y="3384400"/>
            <a:ext cx="3476897" cy="28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08" y="0"/>
            <a:ext cx="9958342" cy="7651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ОСНОВНЫЕ ПОНЯТИЯ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850" y="2349999"/>
            <a:ext cx="10274300" cy="29273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Фискальная память — это запоминающее устройство кассового  аппарата, обеспечивающее ежесуточную регистрацию и энергонезависимое хранение итоговой информации. Фискальная память представляет собой небольшую микросхему, в которой хранится информация о сменных итогах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лента - первичный учетный документ, выполненный ККТ на бумажном или электронном носителе, содержащий сведения о ККТ и наличных денежных расчетах и (или) расчетах с использованием платежных карт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6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9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08" y="0"/>
            <a:ext cx="9958342" cy="7651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КАССОВЫЙ ЧЕК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850" y="2349999"/>
            <a:ext cx="10274300" cy="29273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Кассовый чек - первичный учетный документ, отпечатанный ККТ на бумажном носителе, подтверждающий факт осуществления между организацией и покупателем наличного денежного расчета и (или) расчета с использованием платежных карт, содержащий сведения об этих расчетах, зарегистрированных программно-аппаратными средствами ККТ, обеспечивающими надлежащий учет денежных средств при проведении расчетов.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7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3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08" y="0"/>
            <a:ext cx="9958342" cy="7651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КАССОВЫЙ ЧЕК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850" y="900021"/>
            <a:ext cx="10274300" cy="53048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Кассовые чеки фарм. работники обязаны выдавать обязательно покупателям в момент оплаты товара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чеке должны отражаться следующие реквизиты:                              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организации,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 налогоплательщика,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заводской номер ККМ,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порядковый номер чека,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время покупки,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стоимость,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фискального режима.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8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08" y="0"/>
            <a:ext cx="9958342" cy="7651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КАССИР-ОПЕРАЦИОНИСТ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850" y="900021"/>
            <a:ext cx="10274300" cy="53048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Кассира, осуществляющего только расчеты с покупателями за проданные товары с использованием контрольно-кассовой техники, называют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кассиром-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операционистом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Кассир несет полную материальную ответственность за сохранность денежных средств и денежных документов в кассе, поэтому с ним заключается договор. Договор заключается после издания приказа о назначении кассира на должность и ознакомления его под расписку с "Порядком ведения кассовых операций", его правами и обязанностями. Кассир снабжается печатью (штампом), содержащей (содержащим) реквизиты, подтверждающие проведение кассовой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образцами подписей лиц, уполномоченных подписывать кассовые документы, при оформлении кассовых документов на бумажном носителе.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9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04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1722</Words>
  <Application>Microsoft Office PowerPoint</Application>
  <PresentationFormat>Широкоэкранный</PresentationFormat>
  <Paragraphs>167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В.М. Войно-Ясенецкого» министерства здравоохранения Российской Федерации  Фармацевтический колледж</vt:lpstr>
      <vt:lpstr>КАССА В АПТЕЧНОЙ ОРГАНИЗАЦИИ</vt:lpstr>
      <vt:lpstr>НОРМАТИВНЫЕ ДОКУМЕНТЫ</vt:lpstr>
      <vt:lpstr>ВИДЫ КАСС</vt:lpstr>
      <vt:lpstr>ОПЕРАЦИОННАЯ КАССА</vt:lpstr>
      <vt:lpstr>ОСНОВНЫЕ ПОНЯТИЯ</vt:lpstr>
      <vt:lpstr>КАССОВЫЙ ЧЕК</vt:lpstr>
      <vt:lpstr>КАССОВЫЙ ЧЕК</vt:lpstr>
      <vt:lpstr>КАССИР-ОПЕРАЦИОНИСТ</vt:lpstr>
      <vt:lpstr>КАССИР-ОПЕРАЦИОНИСТ</vt:lpstr>
      <vt:lpstr>ПОРЯДОК ДЕЙСТВИЙ КАССИРА – ОПЕРАЦИОНИСТА ПРИ РАБОТЕ С КАССОЙ</vt:lpstr>
      <vt:lpstr>ПОРЯДОК ДЕЙСТВИЙ КАССИРА – ОПЕРАЦИОНИСТА ПРИ РАБОТЕ С КАССОЙ</vt:lpstr>
      <vt:lpstr>ПОРЯДОК ДЕЙСТВИЙ КАССИРА – ОПЕРАЦИОНИСТА ПРИ РАБОТЕ С КАССОЙ</vt:lpstr>
      <vt:lpstr>ПОРЯДОК ДЕЙСТВИЙ КАССИРА – ОПЕРАЦИОНИСТА ПРИ РАБОТЕ С КАССОЙ</vt:lpstr>
      <vt:lpstr>ФАРМАЦЕВТИЧЕСКОЕ КОНСУЛЬТИРОВАНИЕ</vt:lpstr>
      <vt:lpstr>ФАРМАЦЕВТИЧЕСКОЕ КОНСУЛЬТИРОВАНИЕ</vt:lpstr>
      <vt:lpstr>НОРМАТИВНЫЕ ДОКУМЕНТЫ</vt:lpstr>
      <vt:lpstr>ФАРМАЦЕВТИЧЕСКОЕ КОНСУЛЬТИРОВАНИЕ</vt:lpstr>
      <vt:lpstr>ФАРМАЦЕВТИЧЕСКОЕ КОНСУЛЬТИРОВАНИЕ</vt:lpstr>
      <vt:lpstr>ФАРМАЦЕВТИЧЕСКОЕ КОНСУЛЬТИРОВАНИЕ</vt:lpstr>
      <vt:lpstr>ПОСЛЕДОВАТЕЛЬНОСТЬ ДЕЙСТВИЙ КАССИРА-ОПЕРАЦИОНИСТА ПРИ ПРОДАЖЕ ТОВАРОВ</vt:lpstr>
      <vt:lpstr>ПОСЛЕДОВАТЕЛЬНОСТЬ ДЕЙСТВИЙ КАССИРА-ОПЕРАЦИОНИСТА ПРИ ПРОДАЖЕ ТОВАРОВ</vt:lpstr>
      <vt:lpstr>СЛИП</vt:lpstr>
      <vt:lpstr>СЛИП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cp:lastModifiedBy>Lenovo</cp:lastModifiedBy>
  <cp:revision>134</cp:revision>
  <dcterms:created xsi:type="dcterms:W3CDTF">2015-09-16T12:34:05Z</dcterms:created>
  <dcterms:modified xsi:type="dcterms:W3CDTF">2024-03-28T04:41:19Z</dcterms:modified>
</cp:coreProperties>
</file>