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60" r:id="rId3"/>
    <p:sldId id="257" r:id="rId4"/>
    <p:sldId id="290" r:id="rId5"/>
    <p:sldId id="292" r:id="rId6"/>
    <p:sldId id="286" r:id="rId7"/>
    <p:sldId id="293" r:id="rId8"/>
    <p:sldId id="294" r:id="rId9"/>
    <p:sldId id="296" r:id="rId10"/>
    <p:sldId id="287" r:id="rId11"/>
    <p:sldId id="297" r:id="rId12"/>
    <p:sldId id="298" r:id="rId13"/>
    <p:sldId id="299" r:id="rId14"/>
    <p:sldId id="285" r:id="rId15"/>
    <p:sldId id="276" r:id="rId16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05" userDrawn="1">
          <p15:clr>
            <a:srgbClr val="A4A3A4"/>
          </p15:clr>
        </p15:guide>
        <p15:guide id="2" pos="415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224C"/>
    <a:srgbClr val="A01E28"/>
    <a:srgbClr val="263238"/>
    <a:srgbClr val="F95D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31"/>
    <p:restoredTop sz="93966"/>
  </p:normalViewPr>
  <p:slideViewPr>
    <p:cSldViewPr snapToObjects="1">
      <p:cViewPr>
        <p:scale>
          <a:sx n="117" d="100"/>
          <a:sy n="117" d="100"/>
        </p:scale>
        <p:origin x="-108" y="-102"/>
      </p:cViewPr>
      <p:guideLst>
        <p:guide orient="horz" pos="2205"/>
        <p:guide pos="415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71433D-CF52-1941-8E39-5A4A5826B442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EA2983-89C8-5948-A948-85626EC84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795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677FF8-A25F-EF44-9FF2-F43CAC059A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53B02BE-4EDC-3940-8A8E-68258748E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5D7A513-7030-8142-B88A-6433E7F46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BB1C-3339-2F4D-AE46-53DFA1502C9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2AB4316-090A-1C45-86AE-6FBFFAC46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D7E2CD1-35EA-6D4E-92DC-951869CFC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9983-39B6-1242-B60A-A9BD099D4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795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02D2D9-B4F2-0340-91D1-13E84B796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6DB738B-12EA-7F41-B018-A5B1503B8D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4E03CDA-9BC3-4246-AC06-0B224530C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BB1C-3339-2F4D-AE46-53DFA1502C9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4973422-5A91-364E-94AD-915A59D9B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0EE756F-2363-074D-99B9-C8F6EE499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9983-39B6-1242-B60A-A9BD099D4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85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DD0C3908-A286-734A-AC52-22277E41D9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C65EE90-1A6A-F947-AE4A-422AD33142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E2D1CD6-B5A2-A04A-B08A-1D3958799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BB1C-3339-2F4D-AE46-53DFA1502C9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43FBF42-D96A-9F42-8D51-AE2A95C2E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A19806C-C83C-1542-AAEA-8D165DD3A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9983-39B6-1242-B60A-A9BD099D4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966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EF7D212-2B75-8242-B992-3FCF5D2D4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815AFE7-2FEE-184F-8605-6B0A7EE28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E6CEA76-335A-F940-8EEC-F43002614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BB1C-3339-2F4D-AE46-53DFA1502C9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C3F4A9C-3014-AA45-A91E-57A73A6DC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526CA6D-41DB-2444-936D-3AEB7F8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9983-39B6-1242-B60A-A9BD099D4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987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4849C4-33F5-D047-8EC5-F0F745D5F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FCCA786-E406-574E-9584-1C0430FB4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2FB2878-558E-0A42-92A2-5C9D9B6DC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BB1C-3339-2F4D-AE46-53DFA1502C9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AC92675-418B-1A4E-B8DD-2AEE94F1F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D2DAA49-A864-234C-949F-7AD953F03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9983-39B6-1242-B60A-A9BD099D4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005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FCBDD9-21F7-D741-9E00-B0CCAF17F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880745-D8B2-1744-9AC3-723F06F7A6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8F58702-D8AB-E14E-8399-DCBBE868C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77B7A04-FBAC-2044-AA39-AB8C5C06A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BB1C-3339-2F4D-AE46-53DFA1502C9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6EF1ADC-5777-F94F-819B-BF071326A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8F077AD-D31C-CA4B-AD5E-A38EC91E9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9983-39B6-1242-B60A-A9BD099D4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234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1282B0-FD00-534E-9E92-98F27A92C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38D8C9B-0577-3541-96A4-94FBC93F7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9A5E3B5-A37E-F64F-A6AC-2FC59F48D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D8887BC-E61B-CA4B-902E-E1A75EC2A5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D77A9BD3-DC31-F347-BCCD-C15B5A9B82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9D5355A-08DB-1841-A9D9-3192F6390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BB1C-3339-2F4D-AE46-53DFA1502C9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8CB16A86-FD7D-3247-8DA1-F65EF55A4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B807AF48-46F5-7149-85FE-27BB50C4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9983-39B6-1242-B60A-A9BD099D4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182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4393BA-44ED-1746-A7F0-5E26C3892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37115833-F7E3-FF47-98EA-D28682141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BB1C-3339-2F4D-AE46-53DFA1502C9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28EC8E3-C9F9-FD40-8ACD-B00A6E660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1D54D4C-8038-8145-8D2C-5968189F4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9983-39B6-1242-B60A-A9BD099D4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4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D8AE995F-79FA-8D4A-AAF8-C714563D5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BB1C-3339-2F4D-AE46-53DFA1502C9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B2D2AC2-CCFC-904E-A6BE-E7A2C2DE9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89E0E13-0F37-8D4F-9813-32E27B059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9983-39B6-1242-B60A-A9BD099D4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196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F47B93-0350-D349-BC96-3A5CFECC6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766AF06-0817-4746-88E5-15B37BDCC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12574D2-8A93-7645-9827-BDBC2D5FE5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7E7737E-B254-3445-AF7E-16EECCB95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BB1C-3339-2F4D-AE46-53DFA1502C9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8337874-4482-BB4C-934D-4F67B8DD7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3CA5A23-96E3-3A4F-BCCE-BAFE22AAE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9983-39B6-1242-B60A-A9BD099D4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233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E3F58E4-1D3B-AC47-AC49-B5C7BB8B4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AD5FFD20-023C-2546-A498-7DD550F4D4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6D67384-D9CF-F94D-86CD-E961C4BFE3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308CA21-736C-6947-878D-225D50CF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BB1C-3339-2F4D-AE46-53DFA1502C9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AFEBB9C-BD06-FF4E-90BC-8DFA10E27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5CA013F-A3A6-9A4A-B2B7-3C300E91E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9983-39B6-1242-B60A-A9BD099D4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547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E89832-03CD-644A-9529-245F16338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8CA57C9-6D54-7E4E-A205-AA6240186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3DA8E64-A734-A74C-B9EA-2A0730A5EB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FBB1C-3339-2F4D-AE46-53DFA1502C9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873792D-4F3A-9D47-869C-76D8F0B983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CA477D-C5F8-1147-A867-15FBCFDAD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E9983-39B6-1242-B60A-A9BD099D4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831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png"/><Relationship Id="rId7" Type="http://schemas.openxmlformats.org/officeDocument/2006/relationships/image" Target="../media/image3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hyperlink" Target="tel:8%20391%20221%2024%2049" TargetMode="External"/><Relationship Id="rId5" Type="http://schemas.openxmlformats.org/officeDocument/2006/relationships/image" Target="../media/image43.png"/><Relationship Id="rId4" Type="http://schemas.openxmlformats.org/officeDocument/2006/relationships/hyperlink" Target="tel:8%20391%20221%2053%2056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1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0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92FC965-3EA0-954B-8A24-3DAD33334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2" y="77348"/>
            <a:ext cx="6312546" cy="67806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A3F2513-22B6-5D47-B6F5-7F2DA33518EA}"/>
              </a:ext>
            </a:extLst>
          </p:cNvPr>
          <p:cNvSpPr txBox="1"/>
          <p:nvPr/>
        </p:nvSpPr>
        <p:spPr>
          <a:xfrm>
            <a:off x="120003" y="2164501"/>
            <a:ext cx="64066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A01E28"/>
                </a:solidFill>
                <a:latin typeface="Montserrat ExtraBold" pitchFamily="2" charset="0"/>
              </a:rPr>
              <a:t>АЛЛЕРГИЯ У РЕБЕНКА – </a:t>
            </a:r>
          </a:p>
          <a:p>
            <a:r>
              <a:rPr lang="ru-RU" sz="3200" b="1" dirty="0" smtClean="0">
                <a:solidFill>
                  <a:srgbClr val="A01E28"/>
                </a:solidFill>
                <a:latin typeface="Montserrat ExtraBold" pitchFamily="2" charset="0"/>
              </a:rPr>
              <a:t>ПОНИМАТЬ, А НЕ БОЯТЬСЯ!</a:t>
            </a:r>
            <a:endParaRPr lang="ru-RU" sz="3200" b="1" dirty="0">
              <a:solidFill>
                <a:srgbClr val="A01E28"/>
              </a:solidFill>
              <a:latin typeface="Montserrat ExtraBold" pitchFamily="2" charset="0"/>
            </a:endParaRPr>
          </a:p>
        </p:txBody>
      </p:sp>
      <p:sp>
        <p:nvSpPr>
          <p:cNvPr id="25" name="Rectangle 5">
            <a:extLst>
              <a:ext uri="{FF2B5EF4-FFF2-40B4-BE49-F238E27FC236}">
                <a16:creationId xmlns:a16="http://schemas.microsoft.com/office/drawing/2014/main" xmlns="" id="{237CEBE7-DF0A-E040-8B20-69FD1EB1C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07" y="389228"/>
            <a:ext cx="5689401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ru-RU" sz="1300" dirty="0">
                <a:solidFill>
                  <a:schemeClr val="accent3">
                    <a:lumMod val="75000"/>
                  </a:schemeClr>
                </a:solidFill>
                <a:latin typeface="Montserrat" pitchFamily="2" charset="0"/>
              </a:rPr>
              <a:t>Федеральное государственное бюджетное </a:t>
            </a:r>
          </a:p>
          <a:p>
            <a:pPr lvl="0"/>
            <a:r>
              <a:rPr lang="ru-RU" sz="1300" dirty="0">
                <a:solidFill>
                  <a:schemeClr val="accent3">
                    <a:lumMod val="75000"/>
                  </a:schemeClr>
                </a:solidFill>
                <a:latin typeface="Montserrat" pitchFamily="2" charset="0"/>
              </a:rPr>
              <a:t>образовательное учреждение высшего образования </a:t>
            </a:r>
          </a:p>
          <a:p>
            <a:pPr lvl="0"/>
            <a:r>
              <a:rPr lang="ru-RU" sz="1300" dirty="0">
                <a:solidFill>
                  <a:schemeClr val="accent3">
                    <a:lumMod val="75000"/>
                  </a:schemeClr>
                </a:solidFill>
                <a:latin typeface="Montserrat" pitchFamily="2" charset="0"/>
              </a:rPr>
              <a:t>"Красноярский государственный медицинский </a:t>
            </a:r>
          </a:p>
          <a:p>
            <a:pPr lvl="0"/>
            <a:r>
              <a:rPr lang="ru-RU" sz="1300" dirty="0">
                <a:solidFill>
                  <a:schemeClr val="accent3">
                    <a:lumMod val="75000"/>
                  </a:schemeClr>
                </a:solidFill>
                <a:latin typeface="Montserrat" pitchFamily="2" charset="0"/>
              </a:rPr>
              <a:t>университет имени профессора В.Ф. </a:t>
            </a:r>
            <a:r>
              <a:rPr lang="ru-RU" sz="1300" dirty="0" err="1">
                <a:solidFill>
                  <a:schemeClr val="accent3">
                    <a:lumMod val="75000"/>
                  </a:schemeClr>
                </a:solidFill>
                <a:latin typeface="Montserrat" pitchFamily="2" charset="0"/>
              </a:rPr>
              <a:t>Войно-Ясенецкого</a:t>
            </a:r>
            <a:r>
              <a:rPr lang="ru-RU" sz="1300" dirty="0">
                <a:solidFill>
                  <a:schemeClr val="accent3">
                    <a:lumMod val="75000"/>
                  </a:schemeClr>
                </a:solidFill>
                <a:latin typeface="Montserrat" pitchFamily="2" charset="0"/>
              </a:rPr>
              <a:t>" </a:t>
            </a:r>
          </a:p>
          <a:p>
            <a:pPr lvl="0"/>
            <a:r>
              <a:rPr lang="ru-RU" sz="1300" dirty="0">
                <a:solidFill>
                  <a:schemeClr val="accent3">
                    <a:lumMod val="75000"/>
                  </a:schemeClr>
                </a:solidFill>
                <a:latin typeface="Montserrat" pitchFamily="2" charset="0"/>
              </a:rPr>
              <a:t>Министерства здравоохранения Российской Федерации</a:t>
            </a:r>
            <a:endParaRPr lang="ru-RU" altLang="ru-RU" sz="1300" dirty="0">
              <a:solidFill>
                <a:schemeClr val="accent3">
                  <a:lumMod val="75000"/>
                </a:schemeClr>
              </a:solidFill>
              <a:latin typeface="Montserrat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D4A0DF7-FBF3-A64A-B263-EB8F49C05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672" y="188640"/>
            <a:ext cx="6350000" cy="635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CF5D1FF-6C42-1442-8133-60A8A203702D}"/>
              </a:ext>
            </a:extLst>
          </p:cNvPr>
          <p:cNvSpPr txBox="1"/>
          <p:nvPr/>
        </p:nvSpPr>
        <p:spPr>
          <a:xfrm>
            <a:off x="409474" y="3997513"/>
            <a:ext cx="3858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263238"/>
                </a:solidFill>
                <a:latin typeface="Montserrat" pitchFamily="2" charset="0"/>
              </a:rPr>
              <a:t>Степанова Людмила Викторовна</a:t>
            </a:r>
            <a:endParaRPr lang="ru-RU" b="1" dirty="0">
              <a:solidFill>
                <a:srgbClr val="263238"/>
              </a:solidFill>
              <a:latin typeface="Montserra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4EB1F4D-E223-914E-A6E9-4CB604F18430}"/>
              </a:ext>
            </a:extLst>
          </p:cNvPr>
          <p:cNvSpPr txBox="1"/>
          <p:nvPr/>
        </p:nvSpPr>
        <p:spPr>
          <a:xfrm>
            <a:off x="409474" y="4294837"/>
            <a:ext cx="5758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263238"/>
                </a:solidFill>
                <a:latin typeface="Montserrat" pitchFamily="2" charset="0"/>
              </a:rPr>
              <a:t>Аллерголог - иммунолог Университетской клиники</a:t>
            </a:r>
            <a:endParaRPr lang="ru-RU" dirty="0">
              <a:solidFill>
                <a:srgbClr val="263238"/>
              </a:solidFill>
              <a:latin typeface="Montserrat" pitchFamily="2" charset="0"/>
            </a:endParaRPr>
          </a:p>
          <a:p>
            <a:r>
              <a:rPr lang="ru-RU" dirty="0" err="1" smtClean="0">
                <a:solidFill>
                  <a:srgbClr val="263238"/>
                </a:solidFill>
                <a:latin typeface="Montserrat" pitchFamily="2" charset="0"/>
              </a:rPr>
              <a:t>КрасГМУ.Здоровье</a:t>
            </a:r>
            <a:endParaRPr lang="ru-RU" dirty="0">
              <a:solidFill>
                <a:srgbClr val="263238"/>
              </a:solidFill>
              <a:latin typeface="Montserrat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0D38F76-9ECE-FF41-9BE2-8FF57CA3A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914" y="5597338"/>
            <a:ext cx="2259718" cy="704827"/>
          </a:xfrm>
          <a:prstGeom prst="rect">
            <a:avLst/>
          </a:prstGeom>
        </p:spPr>
      </p:pic>
      <p:sp>
        <p:nvSpPr>
          <p:cNvPr id="22" name="Rectangle 5">
            <a:extLst>
              <a:ext uri="{FF2B5EF4-FFF2-40B4-BE49-F238E27FC236}">
                <a16:creationId xmlns:a16="http://schemas.microsoft.com/office/drawing/2014/main" xmlns="" id="{FF69BF99-16BB-2F43-AC78-27EEED942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640" y="5661248"/>
            <a:ext cx="3544248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Montserrat" pitchFamily="2" charset="0"/>
              </a:rPr>
              <a:t>14 июня 2023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Montserrat" pitchFamily="2" charset="0"/>
              </a:rPr>
              <a:t>Конференция «Здоровый ребенок сегодня – здоровая страна завтра»</a:t>
            </a:r>
          </a:p>
        </p:txBody>
      </p:sp>
    </p:spTree>
    <p:extLst>
      <p:ext uri="{BB962C8B-B14F-4D97-AF65-F5344CB8AC3E}">
        <p14:creationId xmlns:p14="http://schemas.microsoft.com/office/powerpoint/2010/main" val="391352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4578FF2-D7CE-6447-98E2-799B057A1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676"/>
            <a:ext cx="12192000" cy="6877864"/>
          </a:xfrm>
          <a:prstGeom prst="rect">
            <a:avLst/>
          </a:prstGeom>
        </p:spPr>
      </p:pic>
      <p:sp>
        <p:nvSpPr>
          <p:cNvPr id="8" name="Хорда 7">
            <a:extLst>
              <a:ext uri="{FF2B5EF4-FFF2-40B4-BE49-F238E27FC236}">
                <a16:creationId xmlns:a16="http://schemas.microsoft.com/office/drawing/2014/main" xmlns="" id="{F36279B6-231C-874C-85C7-7444B97B6701}"/>
              </a:ext>
            </a:extLst>
          </p:cNvPr>
          <p:cNvSpPr/>
          <p:nvPr/>
        </p:nvSpPr>
        <p:spPr>
          <a:xfrm>
            <a:off x="2744058" y="1611921"/>
            <a:ext cx="3769374" cy="3769374"/>
          </a:xfrm>
          <a:prstGeom prst="chord">
            <a:avLst>
              <a:gd name="adj1" fmla="val 5426175"/>
              <a:gd name="adj2" fmla="val 16176288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9917" r="-1975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CD49734-F299-8344-B57A-AF7A9E6BBFE8}"/>
              </a:ext>
            </a:extLst>
          </p:cNvPr>
          <p:cNvSpPr txBox="1"/>
          <p:nvPr/>
        </p:nvSpPr>
        <p:spPr>
          <a:xfrm>
            <a:off x="5159896" y="1412776"/>
            <a:ext cx="3966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tserrat" pitchFamily="2" charset="0"/>
              </a:rPr>
              <a:t>3. Как жить с аллергией?</a:t>
            </a:r>
            <a:endParaRPr lang="ru-RU" sz="2400" dirty="0">
              <a:latin typeface="Montserrat" pitchFamily="2" charset="0"/>
            </a:endParaRPr>
          </a:p>
        </p:txBody>
      </p:sp>
      <p:pic>
        <p:nvPicPr>
          <p:cNvPr id="5" name="Picture 5" descr="http://medreview.com.ua/i/articles/95/pic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" r="3277" b="43188"/>
          <a:stretch/>
        </p:blipFill>
        <p:spPr bwMode="auto">
          <a:xfrm>
            <a:off x="9176480" y="376789"/>
            <a:ext cx="2718719" cy="149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4838415" y="2655219"/>
            <a:ext cx="7056784" cy="272607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 данным Всемирной организации здравоохранения, аллергией страдает не менее 35% мирового населения – и показатели заболеваемости растут.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 прогнозам Европейской академии аллергии, к 2030 г. ожидается, что более половины населения будут страдать от того или иного вида аллергии.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74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4249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ОЧЕНЬ ВАЖНО!!!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1290" y="808819"/>
            <a:ext cx="10515600" cy="526824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Исключить/ограничить влияние аллергенов: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13"/>
          <p:cNvPicPr>
            <a:picLocks noChangeAspect="1"/>
          </p:cNvPicPr>
          <p:nvPr/>
        </p:nvPicPr>
        <p:blipFill rotWithShape="1">
          <a:blip r:embed="rId2"/>
          <a:srcRect l="38647" t="43794" b="29502"/>
          <a:stretch/>
        </p:blipFill>
        <p:spPr>
          <a:xfrm>
            <a:off x="7248559" y="1396995"/>
            <a:ext cx="4780234" cy="1560444"/>
          </a:xfrm>
          <a:prstGeom prst="rect">
            <a:avLst/>
          </a:prstGeom>
        </p:spPr>
      </p:pic>
      <p:sp>
        <p:nvSpPr>
          <p:cNvPr id="5" name="Умножение 4"/>
          <p:cNvSpPr/>
          <p:nvPr/>
        </p:nvSpPr>
        <p:spPr>
          <a:xfrm>
            <a:off x="7369237" y="1779346"/>
            <a:ext cx="1133267" cy="180154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2034905"/>
            <a:ext cx="2308530" cy="1715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Умножение 6"/>
          <p:cNvSpPr/>
          <p:nvPr/>
        </p:nvSpPr>
        <p:spPr>
          <a:xfrm>
            <a:off x="333171" y="1498692"/>
            <a:ext cx="1381830" cy="184585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19" descr="http://www.allergoteka.by/media/image/igra_na_krovat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935" y="1916832"/>
            <a:ext cx="2574196" cy="189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Умножение 8"/>
          <p:cNvSpPr/>
          <p:nvPr/>
        </p:nvSpPr>
        <p:spPr>
          <a:xfrm>
            <a:off x="2971604" y="1400299"/>
            <a:ext cx="1638522" cy="204264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3959498"/>
            <a:ext cx="2163926" cy="1557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3" descr="https://im2-tub-ru.yandex.net/i?id=c8a883eb0e92c807d0d562f1711b6ff5&amp;n=33&amp;h=215&amp;w=3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892" y="4117535"/>
            <a:ext cx="1917863" cy="127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Умножение 11"/>
          <p:cNvSpPr/>
          <p:nvPr/>
        </p:nvSpPr>
        <p:spPr>
          <a:xfrm>
            <a:off x="3696893" y="3810328"/>
            <a:ext cx="775306" cy="157300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15" descr="http://www.ellf.ru/uploads/posts/2008-04/thumbs/1209008423_pc_1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4237634"/>
            <a:ext cx="2175590" cy="122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Умножение 13"/>
          <p:cNvSpPr/>
          <p:nvPr/>
        </p:nvSpPr>
        <p:spPr>
          <a:xfrm>
            <a:off x="6801561" y="3783536"/>
            <a:ext cx="775306" cy="157300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" name="Picture 17" descr="http://house-flora.ru/wp-content/uploads/2012/05/izvestkovyiy-nale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632" y="4911251"/>
            <a:ext cx="2282825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Умножение 15"/>
          <p:cNvSpPr/>
          <p:nvPr/>
        </p:nvSpPr>
        <p:spPr>
          <a:xfrm>
            <a:off x="9569299" y="4440465"/>
            <a:ext cx="775306" cy="157300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996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4249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ОЧЕНЬ ВАЖНО!!!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6580" y="964544"/>
            <a:ext cx="10515600" cy="526824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 заниматься самолечением или лечением не признанными методами!!!</a:t>
            </a: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Своевременно обратиться к врачу-специалисту – аллергологу-иммунологу, который поможет:</a:t>
            </a:r>
          </a:p>
          <a:p>
            <a:pPr marL="0" indent="0" algn="just">
              <a:buNone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Своевременно поставить диагноз.</a:t>
            </a:r>
          </a:p>
          <a:p>
            <a:pPr algn="just">
              <a:buFontTx/>
              <a:buChar char="-"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Современными методами выявить причинный аллерген</a:t>
            </a:r>
          </a:p>
          <a:p>
            <a:pPr>
              <a:buFontTx/>
              <a:buChar char="-"/>
            </a:pP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Tx/>
              <a:buChar char="-"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основании доказательной медицины назначить правильное рациональное медикаментозное лечение и составить индивидуальный план терапии.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6" t="25959" r="15536" b="37857"/>
          <a:stretch/>
        </p:blipFill>
        <p:spPr bwMode="auto">
          <a:xfrm>
            <a:off x="1022468" y="3525917"/>
            <a:ext cx="3286664" cy="1237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4" y="3237130"/>
            <a:ext cx="2429372" cy="169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s://03online.com/media/upload/questions/f570fdc1_7482_4fe5_9c91_c60806d8cb10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8"/>
          <a:stretch/>
        </p:blipFill>
        <p:spPr bwMode="auto">
          <a:xfrm>
            <a:off x="6182109" y="3342923"/>
            <a:ext cx="6009891" cy="148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69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4249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ОЧЕНЬ ВАЖНО!!!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6580" y="891796"/>
            <a:ext cx="10515600" cy="526824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Выполнять предписания врача!!!!</a:t>
            </a:r>
          </a:p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Регулярное наблюдение у лечащего врача!!!</a:t>
            </a:r>
            <a:endPara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8" descr="edu_aus_w150_s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48" y="2125454"/>
            <a:ext cx="2514600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855640" y="3895045"/>
            <a:ext cx="9144000" cy="198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40000"/>
              </a:lnSpc>
              <a:buFontTx/>
              <a:buNone/>
              <a:defRPr/>
            </a:pPr>
            <a:r>
              <a:rPr lang="ru-RU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АЛЛЕРГИЕЙ МОЖНО УПРАВЛЯТЬ, НО ЭТО СОВМЕСТНЫЙ ТРУД ВРАЧА И ПАЦИЕНТА!!!</a:t>
            </a: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4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КрасГМУ.Здоровь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89"/>
            <a:ext cx="324036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31704" y="226996"/>
            <a:ext cx="49685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/>
              <a:t>КрасГМУ</a:t>
            </a:r>
            <a:r>
              <a:rPr lang="ru-RU" sz="2800" dirty="0" err="1" smtClean="0"/>
              <a:t>.Здоровье</a:t>
            </a:r>
            <a:endParaRPr lang="ru-RU" sz="2800" dirty="0" smtClean="0"/>
          </a:p>
          <a:p>
            <a:r>
              <a:rPr lang="ru-RU" sz="2800" dirty="0" smtClean="0"/>
              <a:t>Сеть </a:t>
            </a:r>
            <a:r>
              <a:rPr lang="ru-RU" sz="2800" dirty="0"/>
              <a:t>клиник</a:t>
            </a:r>
            <a:br>
              <a:rPr lang="ru-RU" sz="2800" dirty="0"/>
            </a:br>
            <a:r>
              <a:rPr lang="ru-RU" sz="2800" dirty="0"/>
              <a:t>медицинского университета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520" y="3717032"/>
            <a:ext cx="50958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Степанова Людмила Викторовна – к.м.н., врач-аллерголог иммунолог Университетской клиники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КрасГМУ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" t="9990" r="29352" b="17319"/>
          <a:stretch/>
        </p:blipFill>
        <p:spPr bwMode="auto">
          <a:xfrm>
            <a:off x="10157612" y="54326"/>
            <a:ext cx="2034388" cy="1451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95800" y="2132856"/>
            <a:ext cx="7896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Проблемы: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Диагностика и лечение аллергических заболеваний</a:t>
            </a:r>
            <a:endParaRPr lang="ru-RU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Подбор </a:t>
            </a:r>
            <a:r>
              <a:rPr lang="ru-RU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гипоаллергенной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 диеты, при пищевой и дыхательной аллергии, в том числе, подбор смесей для искусственного питания, введение </a:t>
            </a: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прикорма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Создание </a:t>
            </a:r>
            <a:r>
              <a:rPr lang="ru-RU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гипоаллергенного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 окружения пациента, в том числе, подбор бытовых и личных средств (постельное белье, стиральные порошки, мыла, шампуни, косметика и др.);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Выбор 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формы ингаляционной терапии, отработка навыков ингаляционной терапии;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Выявление 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причинно-значимого аллергена </a:t>
            </a:r>
            <a:endParaRPr lang="ru-RU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Проведение </a:t>
            </a:r>
            <a:r>
              <a:rPr lang="ru-RU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аллергенспецифической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 иммунотерапии (АСИТ) с причинно-значимым аллергеном;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Дети с частыми различными респираторными заболеваниями - более 4 – 6 раз в </a:t>
            </a: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год.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Взрослые 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и дети с </a:t>
            </a:r>
            <a:r>
              <a:rPr lang="ru-RU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персестирующей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 инфекционной патологией.</a:t>
            </a:r>
            <a:endParaRPr lang="ru-RU" b="1" i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/>
            </a:endParaRPr>
          </a:p>
        </p:txBody>
      </p:sp>
      <p:pic>
        <p:nvPicPr>
          <p:cNvPr id="3074" name="Picture 2" descr="https://health.krasgmu.ru/upload/phone2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82611" y="321301"/>
            <a:ext cx="372995" cy="42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320136" y="-198375"/>
            <a:ext cx="6096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latin typeface="Arial" panose="020B0604020202020204" pitchFamily="34" charset="0"/>
              </a:rPr>
              <a:t/>
            </a:r>
            <a:br>
              <a:rPr lang="ru-RU" altLang="ru-RU" sz="2400" dirty="0">
                <a:latin typeface="Arial" panose="020B0604020202020204" pitchFamily="34" charset="0"/>
              </a:rPr>
            </a:br>
            <a:r>
              <a:rPr lang="ru-RU" altLang="ru-RU" dirty="0">
                <a:solidFill>
                  <a:srgbClr val="333333"/>
                </a:solidFill>
                <a:latin typeface="Montserrat"/>
              </a:rPr>
              <a:t>  </a:t>
            </a:r>
            <a:r>
              <a:rPr lang="ru-RU" altLang="ru-RU" sz="1050" dirty="0">
                <a:solidFill>
                  <a:srgbClr val="333333"/>
                </a:solidFill>
                <a:latin typeface="Montserrat"/>
              </a:rPr>
              <a:t> </a:t>
            </a:r>
            <a:r>
              <a:rPr lang="ru-RU" altLang="ru-RU" dirty="0">
                <a:solidFill>
                  <a:srgbClr val="333333"/>
                </a:solidFill>
                <a:latin typeface="Montserrat"/>
              </a:rPr>
              <a:t>   </a:t>
            </a:r>
            <a:r>
              <a:rPr lang="ru-RU" altLang="ru-RU" dirty="0">
                <a:solidFill>
                  <a:srgbClr val="333333"/>
                </a:solidFill>
                <a:latin typeface="Montserrat"/>
                <a:hlinkClick r:id="rId4"/>
              </a:rPr>
              <a:t>8 391 221 53 56</a:t>
            </a:r>
            <a:r>
              <a:rPr lang="ru-RU" altLang="ru-RU" sz="1400" dirty="0"/>
              <a:t/>
            </a:r>
            <a:br>
              <a:rPr lang="ru-RU" altLang="ru-RU" sz="1400" dirty="0"/>
            </a:br>
            <a:r>
              <a:rPr lang="ru-RU" altLang="ru-RU" dirty="0">
                <a:solidFill>
                  <a:srgbClr val="333333"/>
                </a:solidFill>
                <a:latin typeface="Montserrat"/>
              </a:rPr>
              <a:t>  </a:t>
            </a:r>
            <a:r>
              <a:rPr lang="ru-RU" altLang="ru-RU" sz="1050" dirty="0">
                <a:solidFill>
                  <a:srgbClr val="333333"/>
                </a:solidFill>
                <a:latin typeface="Montserrat"/>
              </a:rPr>
              <a:t> </a:t>
            </a:r>
            <a:r>
              <a:rPr lang="ru-RU" altLang="ru-RU" dirty="0">
                <a:solidFill>
                  <a:srgbClr val="333333"/>
                </a:solidFill>
                <a:latin typeface="Montserrat"/>
              </a:rPr>
              <a:t>   </a:t>
            </a:r>
            <a:r>
              <a:rPr lang="ru-RU" altLang="ru-RU" dirty="0">
                <a:solidFill>
                  <a:srgbClr val="333333"/>
                </a:solidFill>
                <a:latin typeface="Montserrat"/>
                <a:hlinkClick r:id="rId6"/>
              </a:rPr>
              <a:t>8 391 221 24 49</a:t>
            </a:r>
            <a:r>
              <a:rPr lang="ru-RU" altLang="ru-RU" sz="1400" dirty="0"/>
              <a:t/>
            </a:r>
            <a:br>
              <a:rPr lang="ru-RU" altLang="ru-RU" sz="1400" dirty="0"/>
            </a:br>
            <a:r>
              <a:rPr lang="ru-RU" altLang="ru-RU" dirty="0">
                <a:solidFill>
                  <a:srgbClr val="333333"/>
                </a:solidFill>
                <a:latin typeface="Montserrat"/>
              </a:rPr>
              <a:t>  </a:t>
            </a:r>
            <a:r>
              <a:rPr lang="ru-RU" altLang="ru-RU" sz="1050" dirty="0">
                <a:solidFill>
                  <a:srgbClr val="333333"/>
                </a:solidFill>
                <a:latin typeface="Montserrat"/>
              </a:rPr>
              <a:t> </a:t>
            </a:r>
            <a:r>
              <a:rPr lang="ru-RU" altLang="ru-RU" dirty="0">
                <a:solidFill>
                  <a:srgbClr val="333333"/>
                </a:solidFill>
                <a:latin typeface="Montserrat"/>
              </a:rPr>
              <a:t>   ул. Карла Маркса, 124</a:t>
            </a:r>
            <a:r>
              <a:rPr lang="ru-RU" altLang="ru-RU" sz="1400" dirty="0"/>
              <a:t> </a:t>
            </a:r>
            <a:endParaRPr lang="ru-RU" altLang="ru-RU" dirty="0">
              <a:solidFill>
                <a:srgbClr val="333333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38224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9CA937D-E569-A94E-A978-26F214FDE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06" y="2956"/>
            <a:ext cx="12207005" cy="6899058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0A45E235-E477-EC46-BF4B-7EC46F4002EE}"/>
              </a:ext>
            </a:extLst>
          </p:cNvPr>
          <p:cNvSpPr/>
          <p:nvPr/>
        </p:nvSpPr>
        <p:spPr>
          <a:xfrm>
            <a:off x="288007" y="1201740"/>
            <a:ext cx="1835821" cy="1835821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1507" r="-6150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81F9A44-0CC7-1241-A6E9-9F9C2B4565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" r="110"/>
          <a:stretch/>
        </p:blipFill>
        <p:spPr>
          <a:xfrm>
            <a:off x="1165684" y="951665"/>
            <a:ext cx="1849168" cy="2219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AEF0FFE-A187-9445-86BE-37588C8DC77E}"/>
              </a:ext>
            </a:extLst>
          </p:cNvPr>
          <p:cNvSpPr txBox="1"/>
          <p:nvPr/>
        </p:nvSpPr>
        <p:spPr>
          <a:xfrm>
            <a:off x="4295800" y="1103396"/>
            <a:ext cx="403244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solidFill>
                  <a:schemeClr val="accent3">
                    <a:lumMod val="75000"/>
                  </a:schemeClr>
                </a:solidFill>
                <a:latin typeface="Montserrat" pitchFamily="2" charset="0"/>
              </a:rPr>
              <a:t>Мы являемся структурным подразделением федерального государственного учреждения образования и науки. Одновременно специалисты клиники передают свой богатый опыт будущим поколениям врачей и ученых.</a:t>
            </a:r>
          </a:p>
          <a:p>
            <a:endParaRPr lang="ru-RU" sz="1300" dirty="0">
              <a:solidFill>
                <a:schemeClr val="accent3">
                  <a:lumMod val="75000"/>
                </a:schemeClr>
              </a:solidFill>
              <a:latin typeface="Montserrat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DCFC702-1C23-234C-BC35-FCCA339F1062}"/>
              </a:ext>
            </a:extLst>
          </p:cNvPr>
          <p:cNvSpPr txBox="1"/>
          <p:nvPr/>
        </p:nvSpPr>
        <p:spPr>
          <a:xfrm>
            <a:off x="335360" y="3933056"/>
            <a:ext cx="3878308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300" dirty="0">
                <a:solidFill>
                  <a:schemeClr val="accent3">
                    <a:lumMod val="75000"/>
                  </a:schemeClr>
                </a:solidFill>
                <a:latin typeface="Montserrat" pitchFamily="2" charset="0"/>
              </a:rPr>
              <a:t>В сложных случаях заболеваний осуществляется тесное взаимодействие профильных специалистов различных отделений клиники, проводятся консультации и разрабатывается комплексный план лечения пациента в соответствии с его индивидуальными и клиническими показателями.</a:t>
            </a:r>
          </a:p>
          <a:p>
            <a:endParaRPr lang="ru-RU" sz="1300" dirty="0">
              <a:solidFill>
                <a:schemeClr val="accent3">
                  <a:lumMod val="75000"/>
                </a:schemeClr>
              </a:solidFill>
              <a:latin typeface="Montserrat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A5FF30C-ED6E-9444-95C3-A58ED4AAF782}"/>
              </a:ext>
            </a:extLst>
          </p:cNvPr>
          <p:cNvSpPr txBox="1"/>
          <p:nvPr/>
        </p:nvSpPr>
        <p:spPr>
          <a:xfrm>
            <a:off x="4295800" y="811008"/>
            <a:ext cx="36976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latin typeface="Montserrat" pitchFamily="2" charset="0"/>
              </a:rPr>
              <a:t>Клиническая база кафедр </a:t>
            </a:r>
            <a:r>
              <a:rPr lang="ru-RU" sz="1300" b="1" dirty="0" err="1">
                <a:latin typeface="Montserrat" pitchFamily="2" charset="0"/>
              </a:rPr>
              <a:t>КрасГМУ</a:t>
            </a:r>
            <a:endParaRPr lang="ru-RU" sz="1300" b="1" dirty="0">
              <a:latin typeface="Montserra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18AEF86-6DDB-9E49-9437-0D8038D5B781}"/>
              </a:ext>
            </a:extLst>
          </p:cNvPr>
          <p:cNvSpPr txBox="1"/>
          <p:nvPr/>
        </p:nvSpPr>
        <p:spPr>
          <a:xfrm>
            <a:off x="335360" y="3457516"/>
            <a:ext cx="34961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latin typeface="Montserrat" pitchFamily="2" charset="0"/>
              </a:rPr>
              <a:t>Междисциплинарный подход и индивидуальное лечение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A59E92C-3D2F-B345-841A-7A2D6F5F6B29}"/>
              </a:ext>
            </a:extLst>
          </p:cNvPr>
          <p:cNvSpPr txBox="1"/>
          <p:nvPr/>
        </p:nvSpPr>
        <p:spPr>
          <a:xfrm>
            <a:off x="8328248" y="3733001"/>
            <a:ext cx="345638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solidFill>
                  <a:schemeClr val="accent3">
                    <a:lumMod val="75000"/>
                  </a:schemeClr>
                </a:solidFill>
                <a:latin typeface="Montserrat" pitchFamily="2" charset="0"/>
              </a:rPr>
              <a:t>Все отделения Университетской клиники принимают активное участие в фундаментальных научных исследованиях. Наши пациенты имеют доступ к новейшим достижениям медицины, передовым методам диагностики, ультрасовременному медицинскому оборудованию и апробированным эффективным способам терапии.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5CBCE18-2CA8-FA4F-9603-FF7095DB5CE3}"/>
              </a:ext>
            </a:extLst>
          </p:cNvPr>
          <p:cNvSpPr txBox="1"/>
          <p:nvPr/>
        </p:nvSpPr>
        <p:spPr>
          <a:xfrm>
            <a:off x="4295800" y="3144450"/>
            <a:ext cx="371119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solidFill>
                  <a:schemeClr val="accent3">
                    <a:lumMod val="75000"/>
                  </a:schemeClr>
                </a:solidFill>
                <a:latin typeface="Montserrat" pitchFamily="2" charset="0"/>
              </a:rPr>
              <a:t>В клинике работают специалисты с мировым именем. 97% пациентов рекомендуют нас своим друзьям и знакомым.</a:t>
            </a:r>
          </a:p>
          <a:p>
            <a:endParaRPr lang="ru-RU" sz="1300" dirty="0">
              <a:solidFill>
                <a:schemeClr val="accent3">
                  <a:lumMod val="75000"/>
                </a:schemeClr>
              </a:solidFill>
              <a:latin typeface="Montserrat" pitchFamily="2" charset="0"/>
            </a:endParaRPr>
          </a:p>
          <a:p>
            <a:endParaRPr lang="ru-RU" sz="1300" dirty="0">
              <a:solidFill>
                <a:schemeClr val="accent3">
                  <a:lumMod val="75000"/>
                </a:schemeClr>
              </a:solidFill>
              <a:latin typeface="Montserra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48E2138-AEB9-A84B-B0CA-ED2DAA4B626D}"/>
              </a:ext>
            </a:extLst>
          </p:cNvPr>
          <p:cNvSpPr txBox="1"/>
          <p:nvPr/>
        </p:nvSpPr>
        <p:spPr>
          <a:xfrm>
            <a:off x="8328248" y="3471728"/>
            <a:ext cx="30561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latin typeface="Montserrat" pitchFamily="2" charset="0"/>
              </a:rPr>
              <a:t>Инновации и исследования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8D92337-A2AD-9546-99E5-622597440AEE}"/>
              </a:ext>
            </a:extLst>
          </p:cNvPr>
          <p:cNvSpPr txBox="1"/>
          <p:nvPr/>
        </p:nvSpPr>
        <p:spPr>
          <a:xfrm>
            <a:off x="4295801" y="2856230"/>
            <a:ext cx="315044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latin typeface="Montserrat" pitchFamily="2" charset="0"/>
              </a:rPr>
              <a:t>Безупречная репутация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E170D94-D0B3-9F4B-9C16-0A50EAD8408C}"/>
              </a:ext>
            </a:extLst>
          </p:cNvPr>
          <p:cNvSpPr txBox="1"/>
          <p:nvPr/>
        </p:nvSpPr>
        <p:spPr>
          <a:xfrm>
            <a:off x="4318894" y="4505469"/>
            <a:ext cx="3878308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solidFill>
                  <a:schemeClr val="accent3">
                    <a:lumMod val="75000"/>
                  </a:schemeClr>
                </a:solidFill>
                <a:latin typeface="Montserrat" pitchFamily="2" charset="0"/>
              </a:rPr>
              <a:t>Университетская клиника занимается лечением пациентов со всей России, жителей ближнего и дальнего зарубежья. Высококвалифицированные врачи занимаются диагностикой, лечением и реабилитацией пациентов с распространенными и редко встречающимися заболеваниям.</a:t>
            </a:r>
          </a:p>
          <a:p>
            <a:endParaRPr lang="ru-RU" sz="1300" dirty="0">
              <a:solidFill>
                <a:schemeClr val="accent3">
                  <a:lumMod val="75000"/>
                </a:schemeClr>
              </a:solidFill>
              <a:latin typeface="Montserra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FB8B8F0-26C0-214F-A890-FFC3658086D5}"/>
              </a:ext>
            </a:extLst>
          </p:cNvPr>
          <p:cNvSpPr txBox="1"/>
          <p:nvPr/>
        </p:nvSpPr>
        <p:spPr>
          <a:xfrm>
            <a:off x="4318894" y="4249018"/>
            <a:ext cx="341641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latin typeface="Montserrat" pitchFamily="2" charset="0"/>
              </a:rPr>
              <a:t>Помощь всем категориям граждан</a:t>
            </a:r>
          </a:p>
        </p:txBody>
      </p:sp>
    </p:spTree>
    <p:extLst>
      <p:ext uri="{BB962C8B-B14F-4D97-AF65-F5344CB8AC3E}">
        <p14:creationId xmlns:p14="http://schemas.microsoft.com/office/powerpoint/2010/main" val="312433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9BC48B-851D-5745-BB40-AD92613527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9529" t="16140" r="7065" b="13582"/>
          <a:stretch/>
        </p:blipFill>
        <p:spPr>
          <a:xfrm>
            <a:off x="-96754" y="-49696"/>
            <a:ext cx="12385509" cy="695739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C1949F3-429B-DB4C-936F-5F9281B769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-24679" y="9309"/>
            <a:ext cx="12192000" cy="687786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FE1DB428-28AF-E14E-8DC5-BCA0D20EF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840" y="3429000"/>
            <a:ext cx="4161718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>
                <a:solidFill>
                  <a:srgbClr val="263238"/>
                </a:solidFill>
                <a:latin typeface="Montserrat" pitchFamily="2" charset="0"/>
              </a:rPr>
              <a:t>3</a:t>
            </a:r>
            <a:r>
              <a:rPr lang="ru-RU" sz="3200" b="1" dirty="0" smtClean="0">
                <a:solidFill>
                  <a:srgbClr val="263238"/>
                </a:solidFill>
                <a:latin typeface="Montserrat" pitchFamily="2" charset="0"/>
              </a:rPr>
              <a:t> важных вопроса про здоровье:</a:t>
            </a:r>
            <a:br>
              <a:rPr lang="ru-RU" sz="3200" b="1" dirty="0" smtClean="0">
                <a:solidFill>
                  <a:srgbClr val="263238"/>
                </a:solidFill>
                <a:latin typeface="Montserrat" pitchFamily="2" charset="0"/>
              </a:rPr>
            </a:br>
            <a:r>
              <a:rPr lang="ru-RU" sz="3200" b="1" dirty="0" smtClean="0">
                <a:solidFill>
                  <a:srgbClr val="263238"/>
                </a:solidFill>
                <a:latin typeface="Montserrat" pitchFamily="2" charset="0"/>
              </a:rPr>
              <a:t>Что это? Почему?</a:t>
            </a:r>
            <a:br>
              <a:rPr lang="ru-RU" sz="3200" b="1" dirty="0" smtClean="0">
                <a:solidFill>
                  <a:srgbClr val="263238"/>
                </a:solidFill>
                <a:latin typeface="Montserrat" pitchFamily="2" charset="0"/>
              </a:rPr>
            </a:br>
            <a:r>
              <a:rPr lang="ru-RU" sz="3200" b="1" dirty="0" smtClean="0">
                <a:solidFill>
                  <a:srgbClr val="263238"/>
                </a:solidFill>
                <a:latin typeface="Montserrat" pitchFamily="2" charset="0"/>
              </a:rPr>
              <a:t>Что делать?</a:t>
            </a:r>
            <a:endParaRPr lang="ru-RU" sz="3200" dirty="0">
              <a:solidFill>
                <a:srgbClr val="263238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23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4578FF2-D7CE-6447-98E2-799B057A1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1294" y="-305468"/>
            <a:ext cx="12653918" cy="6877864"/>
          </a:xfrm>
          <a:prstGeom prst="rect">
            <a:avLst/>
          </a:prstGeom>
        </p:spPr>
      </p:pic>
      <p:sp>
        <p:nvSpPr>
          <p:cNvPr id="8" name="Хорда 7">
            <a:extLst>
              <a:ext uri="{FF2B5EF4-FFF2-40B4-BE49-F238E27FC236}">
                <a16:creationId xmlns:a16="http://schemas.microsoft.com/office/drawing/2014/main" xmlns="" id="{F36279B6-231C-874C-85C7-7444B97B6701}"/>
              </a:ext>
            </a:extLst>
          </p:cNvPr>
          <p:cNvSpPr/>
          <p:nvPr/>
        </p:nvSpPr>
        <p:spPr>
          <a:xfrm>
            <a:off x="2744058" y="1611921"/>
            <a:ext cx="3769374" cy="3769374"/>
          </a:xfrm>
          <a:prstGeom prst="chord">
            <a:avLst>
              <a:gd name="adj1" fmla="val 5426175"/>
              <a:gd name="adj2" fmla="val 16176288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9917" r="-1975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CD49734-F299-8344-B57A-AF7A9E6BBFE8}"/>
              </a:ext>
            </a:extLst>
          </p:cNvPr>
          <p:cNvSpPr txBox="1"/>
          <p:nvPr/>
        </p:nvSpPr>
        <p:spPr>
          <a:xfrm>
            <a:off x="5159896" y="1412776"/>
            <a:ext cx="62239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400" b="1" dirty="0" smtClean="0">
                <a:latin typeface="Montserrat" pitchFamily="2" charset="0"/>
              </a:rPr>
              <a:t>Что такое аллергия и как она может </a:t>
            </a:r>
          </a:p>
          <a:p>
            <a:r>
              <a:rPr lang="ru-RU" sz="2400" b="1" dirty="0" smtClean="0">
                <a:latin typeface="Montserrat" pitchFamily="2" charset="0"/>
              </a:rPr>
              <a:t>проявляться у ребенка?</a:t>
            </a:r>
            <a:endParaRPr lang="ru-RU" sz="2400" dirty="0">
              <a:latin typeface="Montserrat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99856" y="2634937"/>
            <a:ext cx="712879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 algn="just">
              <a:buClr>
                <a:srgbClr val="FC8A0C"/>
              </a:buClr>
            </a:pPr>
            <a:r>
              <a:rPr lang="ru-RU" altLang="ru-RU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Аллергия</a:t>
            </a:r>
            <a:r>
              <a:rPr lang="ru-RU" altLang="ru-R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altLang="ru-RU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повышенная чувствительность </a:t>
            </a:r>
          </a:p>
          <a:p>
            <a:pPr marL="287338" indent="-287338" algn="just">
              <a:buClr>
                <a:srgbClr val="FC8A0C"/>
              </a:buClr>
            </a:pPr>
            <a:r>
              <a:rPr lang="ru-RU" altLang="ru-RU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иммунитета, проявляющаяся  объемной </a:t>
            </a:r>
          </a:p>
          <a:p>
            <a:pPr marL="287338" indent="-287338" algn="just">
              <a:buClr>
                <a:srgbClr val="FC8A0C"/>
              </a:buClr>
            </a:pPr>
            <a:r>
              <a:rPr lang="ru-RU" altLang="ru-RU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выработкой защитных клеток (антител) при</a:t>
            </a:r>
          </a:p>
          <a:p>
            <a:pPr marL="287338" indent="-287338" algn="just">
              <a:buClr>
                <a:srgbClr val="FC8A0C"/>
              </a:buClr>
            </a:pPr>
            <a:r>
              <a:rPr lang="ru-RU" altLang="ru-RU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контакте с определенными веществами, которые </a:t>
            </a:r>
          </a:p>
          <a:p>
            <a:pPr marL="287338" indent="-287338" algn="just">
              <a:buClr>
                <a:srgbClr val="FC8A0C"/>
              </a:buClr>
            </a:pPr>
            <a:r>
              <a:rPr lang="ru-RU" altLang="ru-RU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последующем запускать каскад </a:t>
            </a:r>
          </a:p>
          <a:p>
            <a:pPr marL="287338" indent="-287338" algn="just">
              <a:buClr>
                <a:srgbClr val="FC8A0C"/>
              </a:buClr>
            </a:pPr>
            <a:r>
              <a:rPr lang="ru-RU" altLang="ru-RU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аллергического воспаления</a:t>
            </a:r>
            <a:r>
              <a:rPr lang="ru-RU" alt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7338" indent="-287338" algn="just">
              <a:buClr>
                <a:srgbClr val="FC8A0C"/>
              </a:buClr>
            </a:pPr>
            <a:r>
              <a:rPr lang="ru-RU" alt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Вещества, которые формируют аллергию                                 </a:t>
            </a:r>
            <a:endParaRPr lang="ru-RU" altLang="ru-RU" sz="2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7338" indent="-287338" algn="just">
              <a:buClr>
                <a:srgbClr val="FC8A0C"/>
              </a:buClr>
            </a:pPr>
            <a:r>
              <a:rPr lang="ru-RU" alt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называются</a:t>
            </a:r>
            <a:r>
              <a:rPr lang="ru-RU" altLang="ru-RU" sz="2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аллергенами.</a:t>
            </a:r>
            <a:endParaRPr lang="ru-RU" altLang="ru-RU" sz="2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97404" y="5464679"/>
            <a:ext cx="6912768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сути аллергия – это защитная реакция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16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672" y="-18980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A01E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ВИДЫ АЛЛЕРГЕНОВ</a:t>
            </a:r>
            <a:endParaRPr lang="ru-RU" sz="3600" b="1" dirty="0">
              <a:solidFill>
                <a:srgbClr val="A01E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7368" y="980728"/>
            <a:ext cx="11449272" cy="519623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Пищевые</a:t>
            </a:r>
          </a:p>
          <a:p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Дыхательные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8317" t="43794" b="29502"/>
          <a:stretch/>
        </p:blipFill>
        <p:spPr>
          <a:xfrm>
            <a:off x="2567608" y="980728"/>
            <a:ext cx="5640288" cy="1800200"/>
          </a:xfrm>
          <a:prstGeom prst="rect">
            <a:avLst/>
          </a:prstGeom>
        </p:spPr>
      </p:pic>
      <p:pic>
        <p:nvPicPr>
          <p:cNvPr id="5" name="Рисунок 1" descr="shutterstock_56695801.jpg"/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216" y="2924944"/>
            <a:ext cx="2304256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2446080"/>
              </p:ext>
            </p:extLst>
          </p:nvPr>
        </p:nvGraphicFramePr>
        <p:xfrm>
          <a:off x="7968208" y="2824314"/>
          <a:ext cx="2689225" cy="221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0" name="Photo Editor Photo" r:id="rId5" imgW="6190476" imgH="5714286" progId="MSPhotoEd.3">
                  <p:embed/>
                </p:oleObj>
              </mc:Choice>
              <mc:Fallback>
                <p:oleObj name="Photo Editor Photo" r:id="rId5" imgW="6190476" imgH="5714286" progId="MSPhotoEd.3">
                  <p:embed/>
                  <p:pic>
                    <p:nvPicPr>
                      <p:cNvPr id="11268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8208" y="2824314"/>
                        <a:ext cx="2689225" cy="2219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4092523"/>
              </p:ext>
            </p:extLst>
          </p:nvPr>
        </p:nvGraphicFramePr>
        <p:xfrm>
          <a:off x="5710171" y="4841577"/>
          <a:ext cx="2519769" cy="190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1" name="Photo Editor Photo" r:id="rId7" imgW="3247619" imgH="2828571" progId="MSPhotoEd.3">
                  <p:embed/>
                </p:oleObj>
              </mc:Choice>
              <mc:Fallback>
                <p:oleObj name="Photo Editor Photo" r:id="rId7" imgW="3247619" imgH="2828571" progId="MSPhotoEd.3">
                  <p:embed/>
                  <p:pic>
                    <p:nvPicPr>
                      <p:cNvPr id="1127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0171" y="4841577"/>
                        <a:ext cx="2519769" cy="19020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1" descr="shutterstock_57923521.jpg"/>
          <p:cNvPicPr>
            <a:picLocks noGrp="1" noChangeAspect="1"/>
          </p:cNvPicPr>
          <p:nvPr isPhoto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23" y="3970735"/>
            <a:ext cx="1982155" cy="2602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05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79776" y="332656"/>
            <a:ext cx="38332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A01E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ВИДЫ АЛЛЕРГИИ</a:t>
            </a:r>
            <a:endParaRPr lang="ru-RU" sz="3200" dirty="0"/>
          </a:p>
        </p:txBody>
      </p:sp>
      <p:pic>
        <p:nvPicPr>
          <p:cNvPr id="3" name="Picture 8" descr="https://arena-swim.ru/wp-content/uploads/d/6/2/d6234e8e2ab424b34a7c15d2835169ee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349" y="1628800"/>
            <a:ext cx="1890764" cy="126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9376" y="917431"/>
            <a:ext cx="16713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коже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23592" y="834390"/>
            <a:ext cx="9681229" cy="5447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Атопический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дерматит, Аллергический дерматит, Крапивница 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https://fb.ru/media/i/1/7/9/2/7/8/1/i/179278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6" t="35899" r="37778" b="35476"/>
          <a:stretch/>
        </p:blipFill>
        <p:spPr bwMode="auto">
          <a:xfrm>
            <a:off x="9624392" y="1628800"/>
            <a:ext cx="2269175" cy="119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ятно 1 6"/>
          <p:cNvSpPr/>
          <p:nvPr/>
        </p:nvSpPr>
        <p:spPr>
          <a:xfrm>
            <a:off x="3096113" y="1357457"/>
            <a:ext cx="6528279" cy="2160240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Пищевые аллергены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9376" y="3476857"/>
            <a:ext cx="61886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слизистых дыхательной системы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00" y="4725144"/>
            <a:ext cx="2256697" cy="1917194"/>
          </a:xfrm>
          <a:prstGeom prst="rect">
            <a:avLst/>
          </a:prstGeom>
        </p:spPr>
      </p:pic>
      <p:pic>
        <p:nvPicPr>
          <p:cNvPr id="10" name="Рисунок 1" descr="shutterstock_30749182.jpg"/>
          <p:cNvPicPr>
            <a:picLocks noChangeAspect="1"/>
          </p:cNvPicPr>
          <p:nvPr isPhoto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28"/>
          <a:stretch/>
        </p:blipFill>
        <p:spPr bwMode="auto">
          <a:xfrm>
            <a:off x="10333473" y="6303703"/>
            <a:ext cx="1526122" cy="55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http://booket-wedding.ru/wp-content/uploads/2018/08/67b15282fd1383595445cf6e83590d5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2" r="21361"/>
          <a:stretch/>
        </p:blipFill>
        <p:spPr bwMode="auto">
          <a:xfrm>
            <a:off x="10088247" y="4725144"/>
            <a:ext cx="2016574" cy="158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98503" y="3992241"/>
            <a:ext cx="4104456" cy="5447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Аллергический ринит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281245" y="4127778"/>
            <a:ext cx="4104456" cy="5447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Бронхиальная астма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ятно 1 13"/>
          <p:cNvSpPr/>
          <p:nvPr/>
        </p:nvSpPr>
        <p:spPr>
          <a:xfrm>
            <a:off x="3293326" y="4435793"/>
            <a:ext cx="6528279" cy="2160240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Дыхательные аллергены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75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4578FF2-D7CE-6447-98E2-799B057A1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768"/>
            <a:ext cx="12192000" cy="687786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8" name="Хорда 7">
            <a:extLst>
              <a:ext uri="{FF2B5EF4-FFF2-40B4-BE49-F238E27FC236}">
                <a16:creationId xmlns:a16="http://schemas.microsoft.com/office/drawing/2014/main" xmlns="" id="{F36279B6-231C-874C-85C7-7444B97B6701}"/>
              </a:ext>
            </a:extLst>
          </p:cNvPr>
          <p:cNvSpPr/>
          <p:nvPr/>
        </p:nvSpPr>
        <p:spPr>
          <a:xfrm>
            <a:off x="2744058" y="1611921"/>
            <a:ext cx="3769374" cy="3769374"/>
          </a:xfrm>
          <a:prstGeom prst="chord">
            <a:avLst>
              <a:gd name="adj1" fmla="val 5426175"/>
              <a:gd name="adj2" fmla="val 16176288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9917" r="-1975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CD49734-F299-8344-B57A-AF7A9E6BBFE8}"/>
              </a:ext>
            </a:extLst>
          </p:cNvPr>
          <p:cNvSpPr txBox="1"/>
          <p:nvPr/>
        </p:nvSpPr>
        <p:spPr>
          <a:xfrm>
            <a:off x="5159896" y="1412776"/>
            <a:ext cx="6005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tserrat" pitchFamily="2" charset="0"/>
              </a:rPr>
              <a:t>2. Почему у моего ребенка аллергия?</a:t>
            </a:r>
            <a:endParaRPr lang="ru-RU" sz="2400" dirty="0">
              <a:latin typeface="Montserrat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39916" y="2073586"/>
            <a:ext cx="5645578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КАК ВОЗНИКАЕТ АЛЛЕРГИЯ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Двойная волна 6"/>
          <p:cNvSpPr/>
          <p:nvPr/>
        </p:nvSpPr>
        <p:spPr>
          <a:xfrm>
            <a:off x="4677228" y="2953757"/>
            <a:ext cx="3672408" cy="1370513"/>
          </a:xfrm>
          <a:prstGeom prst="doubleWav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НАСЛЕДСТВЕННАЯ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(АТОПИЯ)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Двойная волна 8"/>
          <p:cNvSpPr/>
          <p:nvPr/>
        </p:nvSpPr>
        <p:spPr>
          <a:xfrm>
            <a:off x="8434614" y="2979539"/>
            <a:ext cx="3672408" cy="1370513"/>
          </a:xfrm>
          <a:prstGeom prst="doubleWav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ПРИОБРЕТЕННАЯ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677228" y="4581128"/>
            <a:ext cx="4371100" cy="20882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Дети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752183" y="4647772"/>
            <a:ext cx="4354839" cy="2088232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Подростки,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взрослые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74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НАСЛЕДСТВЕННОСТЬ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 descr="Изображение выглядит как текст, устройство, датчик&#10;&#10;Автоматически созданное описание">
            <a:extLst>
              <a:ext uri="{FF2B5EF4-FFF2-40B4-BE49-F238E27FC236}">
                <a16:creationId xmlns:a16="http://schemas.microsoft.com/office/drawing/2014/main" xmlns="" id="{2566BBE7-75DF-42D7-9633-A873ECB5A8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661" b="23554"/>
          <a:stretch/>
        </p:blipFill>
        <p:spPr>
          <a:xfrm>
            <a:off x="1055441" y="2780928"/>
            <a:ext cx="10298360" cy="19442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184233" y="1844824"/>
            <a:ext cx="3169568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Оба родителя с аллергией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67808" y="1844824"/>
            <a:ext cx="3169568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Один из родителей с аллергией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18083" y="1879969"/>
            <a:ext cx="3169568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Нет у родителей  аллергии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36633" y="4775787"/>
            <a:ext cx="3169568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75-100%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60595" y="4879280"/>
            <a:ext cx="3169568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50-75%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1384" y="4775787"/>
            <a:ext cx="3169568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25-50%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12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-1714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ВОЗДЕЙСТВИЕ АЛЛЕРГЕНОВ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06" y="1412776"/>
            <a:ext cx="204822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539" y="1008401"/>
            <a:ext cx="1876709" cy="2067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169" y="1489063"/>
            <a:ext cx="6476047" cy="753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2" t="15263" r="17726" b="10983"/>
          <a:stretch/>
        </p:blipFill>
        <p:spPr bwMode="auto">
          <a:xfrm>
            <a:off x="690417" y="2803356"/>
            <a:ext cx="2068417" cy="1183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834" y="2970534"/>
            <a:ext cx="1921738" cy="740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0" r="10511"/>
          <a:stretch/>
        </p:blipFill>
        <p:spPr bwMode="auto">
          <a:xfrm>
            <a:off x="4747112" y="2782717"/>
            <a:ext cx="1056164" cy="1082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4" t="7599" r="13980" b="16069"/>
          <a:stretch/>
        </p:blipFill>
        <p:spPr bwMode="auto">
          <a:xfrm>
            <a:off x="5713393" y="2858887"/>
            <a:ext cx="1666352" cy="1072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070" y="2970534"/>
            <a:ext cx="727469" cy="98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Умножение 12"/>
          <p:cNvSpPr/>
          <p:nvPr/>
        </p:nvSpPr>
        <p:spPr>
          <a:xfrm>
            <a:off x="7151069" y="2970534"/>
            <a:ext cx="727469" cy="107868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 rotWithShape="1">
          <a:blip r:embed="rId10"/>
          <a:srcRect l="38647" t="43794" b="29502"/>
          <a:stretch/>
        </p:blipFill>
        <p:spPr>
          <a:xfrm>
            <a:off x="4009355" y="4131971"/>
            <a:ext cx="7010895" cy="228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-1714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ВОЗДЕЙСТВИЕ АЛЛЕРГЕНОВ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0020" b="6492"/>
          <a:stretch/>
        </p:blipFill>
        <p:spPr>
          <a:xfrm>
            <a:off x="1199456" y="816058"/>
            <a:ext cx="9649072" cy="6041942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98"/>
          <a:stretch/>
        </p:blipFill>
        <p:spPr bwMode="auto">
          <a:xfrm>
            <a:off x="4818582" y="4130708"/>
            <a:ext cx="1152128" cy="1539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" descr="shutterstock_68609965.jpg"/>
          <p:cNvPicPr>
            <a:picLocks noGrp="1" noChangeAspect="1"/>
          </p:cNvPicPr>
          <p:nvPr isPhoto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5" t="14153" r="10521" b="13156"/>
          <a:stretch/>
        </p:blipFill>
        <p:spPr bwMode="auto">
          <a:xfrm>
            <a:off x="5554107" y="5217203"/>
            <a:ext cx="1152128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https://im2-tub-ru.yandex.net/i?id=c8a883eb0e92c807d0d562f1711b6ff5&amp;n=33&amp;h=215&amp;w=3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5019336"/>
            <a:ext cx="1956505" cy="130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307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Презентация УК" id="{A4D2C166-B9BE-8B4E-A87D-4092E5FFCD93}" vid="{F59CDD55-61C7-E046-9B2D-FB797EAD1F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3578</TotalTime>
  <Words>594</Words>
  <Application>Microsoft Office PowerPoint</Application>
  <PresentationFormat>Произвольный</PresentationFormat>
  <Paragraphs>101</Paragraphs>
  <Slides>15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Тема Office</vt:lpstr>
      <vt:lpstr>Photo Editor Photo</vt:lpstr>
      <vt:lpstr>Презентация PowerPoint</vt:lpstr>
      <vt:lpstr>3 важных вопроса про здоровье: Что это? Почему? Что делать?</vt:lpstr>
      <vt:lpstr>Презентация PowerPoint</vt:lpstr>
      <vt:lpstr>ВИДЫ АЛЛЕРГЕНОВ</vt:lpstr>
      <vt:lpstr>Презентация PowerPoint</vt:lpstr>
      <vt:lpstr>Презентация PowerPoint</vt:lpstr>
      <vt:lpstr>НАСЛЕДСТВЕННОСТЬ</vt:lpstr>
      <vt:lpstr>ВОЗДЕЙСТВИЕ АЛЛЕРГЕНОВ</vt:lpstr>
      <vt:lpstr>ВОЗДЕЙСТВИЕ АЛЛЕРГЕНОВ</vt:lpstr>
      <vt:lpstr>Презентация PowerPoint</vt:lpstr>
      <vt:lpstr>ОЧЕНЬ ВАЖНО!!!</vt:lpstr>
      <vt:lpstr>ОЧЕНЬ ВАЖНО!!!</vt:lpstr>
      <vt:lpstr>ОЧЕНЬ ВАЖНО!!!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Светлана А. Овчинникова</cp:lastModifiedBy>
  <cp:revision>169</cp:revision>
  <cp:lastPrinted>2023-06-06T04:50:07Z</cp:lastPrinted>
  <dcterms:created xsi:type="dcterms:W3CDTF">2022-03-30T07:40:47Z</dcterms:created>
  <dcterms:modified xsi:type="dcterms:W3CDTF">2023-06-20T09:09:17Z</dcterms:modified>
</cp:coreProperties>
</file>