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303" r:id="rId5"/>
    <p:sldId id="286" r:id="rId6"/>
    <p:sldId id="287" r:id="rId7"/>
    <p:sldId id="288" r:id="rId8"/>
    <p:sldId id="304" r:id="rId9"/>
    <p:sldId id="289" r:id="rId10"/>
    <p:sldId id="290" r:id="rId11"/>
    <p:sldId id="308" r:id="rId12"/>
    <p:sldId id="291" r:id="rId13"/>
    <p:sldId id="292" r:id="rId14"/>
    <p:sldId id="293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294" r:id="rId23"/>
    <p:sldId id="295" r:id="rId24"/>
    <p:sldId id="318" r:id="rId25"/>
    <p:sldId id="296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297" r:id="rId35"/>
    <p:sldId id="298" r:id="rId36"/>
    <p:sldId id="327" r:id="rId37"/>
    <p:sldId id="299" r:id="rId38"/>
    <p:sldId id="300" r:id="rId39"/>
    <p:sldId id="301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0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5">
                <a:lumMod val="75000"/>
                <a:alpha val="1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mber.ru/chemistry_book/content/javagifs/15-033-2metilpentan-2d.gi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festival.1september.ru/files/articles/31/3139/313961/img17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tatic.freepik.com/free-photo/chemistry-lab-clip-art_43445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772816"/>
            <a:ext cx="8712968" cy="22922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строения органических соединений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А.М. Бутлерова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14282" y="5885822"/>
            <a:ext cx="850112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Преподаватель: Агафонова Н.В.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32656"/>
            <a:ext cx="8784976" cy="93871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«КРАСНОЯРСКИЙ ГОСУДАРСТВЕННЫЙ МЕДИЦИНСКИЙ УНИВЕРСИТЕТ ИМЕНИ ПРОФЕССОРА В.Ф. ВОЙНО-ЯСЕНЕЦКОГО»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908720"/>
            <a:ext cx="8572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Ф.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Вёлер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1824 г. осуществил первый синтез органических веществ – получил щавелевую кислоту путем взаимодействия двух неорганических веществ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дициана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воды: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im6-tub-ru.yandex.net/i?id=87917957-5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76942"/>
            <a:ext cx="2071702" cy="2500330"/>
          </a:xfrm>
          <a:prstGeom prst="rect">
            <a:avLst/>
          </a:prstGeom>
          <a:noFill/>
        </p:spPr>
      </p:pic>
      <p:pic>
        <p:nvPicPr>
          <p:cNvPr id="5" name="Рисунок 4" descr="mhtml:file://C:\Users\Ира\Desktop\ХИМИЯ%20ЛЕКЦИИ\Лекция%201\Предмет%20органической%20химии.mht!http://serge-flamel.narod.ru/kubyshka/Org_khim/organic/image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91256"/>
            <a:ext cx="592935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908720"/>
            <a:ext cx="8572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1828 г. нагревая водный раствор неорганического вещества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цианата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аммония,   получил мочевину – продукт жизнедеятельности живых организмов: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im6-tub-ru.yandex.net/i?id=87917957-5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04934"/>
            <a:ext cx="2071702" cy="2500330"/>
          </a:xfrm>
          <a:prstGeom prst="rect">
            <a:avLst/>
          </a:prstGeom>
          <a:noFill/>
        </p:spPr>
      </p:pic>
      <p:pic>
        <p:nvPicPr>
          <p:cNvPr id="6" name="Рисунок 5" descr="mhtml:file://C:\Users\Ира\Desktop\ХИМИЯ%20ЛЕКЦИИ\Лекция%201\Предмет%20органической%20химии.mht!http://serge-flamel.narod.ru/kubyshka/Org_khim/organic/image/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519248"/>
            <a:ext cx="578647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052736"/>
            <a:ext cx="857256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1850г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Бертло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синтезирует жиры – вещества, играющие важную роль в организме.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5" descr="U26_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27000" contrast="9000"/>
          </a:blip>
          <a:srcRect r="64084"/>
          <a:stretch>
            <a:fillRect/>
          </a:stretch>
        </p:blipFill>
        <p:spPr>
          <a:xfrm>
            <a:off x="4682956" y="2780358"/>
            <a:ext cx="3524254" cy="3143272"/>
          </a:xfrm>
          <a:noFill/>
          <a:ln/>
        </p:spPr>
      </p:pic>
      <p:pic>
        <p:nvPicPr>
          <p:cNvPr id="38916" name="Picture 4" descr="http://im3-tub-ru.yandex.net/i?id=499459562-14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2714644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052736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1861г. – Бутлеров синтезировал один из углеводов.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im0-tub-ru.yandex.net/i?id=310638345-2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538902"/>
            <a:ext cx="2357454" cy="3157304"/>
          </a:xfrm>
          <a:prstGeom prst="rect">
            <a:avLst/>
          </a:prstGeom>
          <a:noFill/>
        </p:spPr>
      </p:pic>
      <p:pic>
        <p:nvPicPr>
          <p:cNvPr id="40964" name="Picture 4" descr="http://im8-tub-ru.yandex.net/i?id=502477834-4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804298"/>
            <a:ext cx="407196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264076"/>
            <a:ext cx="8358246" cy="68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Органическая химия является самостоятельной наукой, что обусловлено отличиями органических соединений от неорганических:</a:t>
            </a:r>
          </a:p>
          <a:p>
            <a:endParaRPr lang="ru-RU" sz="5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Неорганических веществ насчитывается немногим более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500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тысяч, тогда как органических – более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Органические вещества по происхождению:</a:t>
            </a:r>
          </a:p>
          <a:p>
            <a:pPr marL="514350" lvl="0" indent="-5143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Природные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Искусственные</a:t>
            </a:r>
          </a:p>
          <a:p>
            <a:pPr marL="514350" lvl="0" indent="-514350">
              <a:buFontTx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Синтетические </a:t>
            </a: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05064"/>
            <a:ext cx="41044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186294"/>
            <a:ext cx="8358246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Природные органические соединения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продукты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жизнедеятельности живых организмов (бактерий, грибов, растений,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животных): белки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жиры, углеводы, витамины, гормоны, ферменты, натуральный каучук и др.</a:t>
            </a:r>
          </a:p>
          <a:p>
            <a:pPr marL="514350" lvl="0" indent="-514350">
              <a:buFont typeface="+mj-lt"/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7200800" cy="6607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755407"/>
            <a:ext cx="835824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Искусственные органические соединения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продукты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химически преобразованных природных веществ в соединения, которые в живой природе не встречаются. Так, на основе природного органического соединения целлюлозы получают искусственные волокна (ацетатное, вискозное, медно-аммиачное), негорючие кино- и фотопленки, пластмассы (целлулоид), бездымный порох и др.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684" y="116632"/>
            <a:ext cx="856979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1401737"/>
            <a:ext cx="835824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Синтетические органические соединения получают синтетическим путем, т. е. соединением более простых молекул в более сложные. К ним относятся, например, синтетические каучуки, пластмассы, лекарственные препараты, синтетические витамины, стимуляторы роста, средства защиты растений и др.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лекции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 органической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Предпосылки создания теории органических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положения теории строения органических соединений А.М.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Бутлерова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Гибридизация и ее типы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теории строения органических соединений А.М. Бутлерова.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3801"/>
          <a:stretch>
            <a:fillRect/>
          </a:stretch>
        </p:blipFill>
        <p:spPr bwMode="auto">
          <a:xfrm>
            <a:off x="395536" y="116632"/>
            <a:ext cx="8243961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692696"/>
            <a:ext cx="835824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2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Атомы углерода способны соединяться друг с другом, образуя цепи и кольца, что не так типично для неорганических соединений. Это одна из причин многообразия органических соединений;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052155"/>
            <a:ext cx="8501122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 startAt="3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состав всех органических веществ входят углерод и водород, поэтому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горючи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при горении обязательно образуют углекислый газ и воду.</a:t>
            </a:r>
          </a:p>
          <a:p>
            <a:pPr marL="51435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 startAt="4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Органические вещества построены более сложно, чем неорганические, и многие из них имеют огромную молекулярную массу: белки, жиры, углеводы.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908720"/>
            <a:ext cx="8429684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Органические вещества можно расположить в ряд сходных по составу, строению и свойствам – гомологов. </a:t>
            </a:r>
          </a:p>
          <a:p>
            <a:pPr marL="514350" lvl="0" indent="-514350">
              <a:buFont typeface="+mj-lt"/>
              <a:buAutoNum type="arabicPeriod" startAt="5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Гомологическим рядом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называется ряд веществ, расположенных в порядке возрастания их относительных молекулярных масс, сходных по строению и химическими свойствам, где каждый член отличается от предыдущего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гомологическую разность СН</a:t>
            </a:r>
            <a:r>
              <a:rPr lang="ru-RU" sz="2800" b="1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13373" b="7248"/>
          <a:stretch>
            <a:fillRect/>
          </a:stretch>
        </p:blipFill>
        <p:spPr bwMode="auto">
          <a:xfrm>
            <a:off x="134964" y="548680"/>
            <a:ext cx="88295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829736"/>
            <a:ext cx="857256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органических веществ характерной является изомерия, очень редко встречающаяся среди неорганических веществ. </a:t>
            </a:r>
          </a:p>
          <a:p>
            <a:pPr marL="514350" lvl="0" indent="-514350">
              <a:buFont typeface="+mj-lt"/>
              <a:buAutoNum type="arabicPeriod" startAt="6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Изомерия –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это явление существования разных веществ –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изомеров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с одинаковым качественным и количественным составом, т.е. одинаковой молекулярной формулой, но различающихся по строению или расположению атомов в пространстве и вследствие этого по физическим и химическим свойствам.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 r="12286"/>
          <a:stretch>
            <a:fillRect/>
          </a:stretch>
        </p:blipFill>
        <p:spPr bwMode="auto">
          <a:xfrm>
            <a:off x="179513" y="188640"/>
            <a:ext cx="8712968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836712"/>
            <a:ext cx="88204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129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7129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1691680"/>
            <a:ext cx="414169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соединения полученные из минералов–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минеральные (неорганические)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lvl="0" indent="-45720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lvl="0" indent="-457200">
              <a:buFont typeface="Arial" pitchFamily="34" charset="0"/>
              <a:buChar char="•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5804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ВЕШЕСТВА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0" y="1475656"/>
            <a:ext cx="41416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68000" lvl="0" indent="-457200"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соединение полученные из живых организмов и содержащие углерод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органические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tainy.net/wp-content/uploads/2013/03/gallium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635896"/>
            <a:ext cx="2843808" cy="2204864"/>
          </a:xfrm>
          <a:prstGeom prst="rect">
            <a:avLst/>
          </a:prstGeom>
          <a:noFill/>
        </p:spPr>
      </p:pic>
      <p:pic>
        <p:nvPicPr>
          <p:cNvPr id="24580" name="Picture 4" descr="http://www.agroru.com/upload/images/73/737284/1x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635896"/>
            <a:ext cx="280899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2591"/>
            <a:ext cx="8856984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573016"/>
            <a:ext cx="54673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77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1057274"/>
            <a:ext cx="9077325" cy="532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r="2732"/>
          <a:stretch>
            <a:fillRect/>
          </a:stretch>
        </p:blipFill>
        <p:spPr bwMode="auto">
          <a:xfrm>
            <a:off x="82103" y="332656"/>
            <a:ext cx="895439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 r="2751"/>
          <a:stretch>
            <a:fillRect/>
          </a:stretch>
        </p:blipFill>
        <p:spPr bwMode="auto">
          <a:xfrm>
            <a:off x="35496" y="3717032"/>
            <a:ext cx="90406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 descr="http://zadachi-po-khimii.ru/wp-content/uploads/2017/12/%D0%9E%D0%BF%D1%82%D0%B8%D1%87%D0%B5%D1%81%D0%BA%D0%B8%D0%B5-%D0%B8%D0%B7%D0%BE%D0%BC%D0%B5%D1%80%D1%8B.png"/>
          <p:cNvPicPr>
            <a:picLocks noChangeAspect="1" noChangeArrowheads="1"/>
          </p:cNvPicPr>
          <p:nvPr/>
        </p:nvPicPr>
        <p:blipFill>
          <a:blip r:embed="rId4" cstate="print"/>
          <a:srcRect r="46948"/>
          <a:stretch>
            <a:fillRect/>
          </a:stretch>
        </p:blipFill>
        <p:spPr bwMode="auto">
          <a:xfrm>
            <a:off x="3203848" y="5000624"/>
            <a:ext cx="3168352" cy="1857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/>
          <a:srcRect l="5113" t="36350" r="10626" b="6951"/>
          <a:stretch>
            <a:fillRect/>
          </a:stretch>
        </p:blipFill>
        <p:spPr bwMode="auto">
          <a:xfrm>
            <a:off x="179512" y="2420888"/>
            <a:ext cx="48245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 l="3533" t="18494" r="40555"/>
          <a:stretch>
            <a:fillRect/>
          </a:stretch>
        </p:blipFill>
        <p:spPr bwMode="auto">
          <a:xfrm>
            <a:off x="5076056" y="692696"/>
            <a:ext cx="395784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7342" y="836712"/>
            <a:ext cx="850112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lvl="0" indent="-514350">
              <a:buFont typeface="+mj-lt"/>
              <a:buAutoNum type="arabicPeriod" startAt="7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Величайшим обобщением знаний о неорганических веществах является Периодический закон и периодическая система элементов Д.И. Менделеева. Для органических веществ аналогом такого обобщения служит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теория строения органических соединений А.М. Бутлерова (1858 – 1861).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Теория строения органических соединений А.М. Бутлерова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571612"/>
            <a:ext cx="87154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Атомы расположены в молекулах не хаотично, а соединены друг с другом в определенной последовательности, в соответствии с их валентностью.</a:t>
            </a:r>
          </a:p>
          <a:p>
            <a:pPr marL="514350">
              <a:buAutoNum type="arabicPeriod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Последовательность соединения атомов в молекуле называется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химическим строением (структурой).</a:t>
            </a:r>
          </a:p>
          <a:p>
            <a:pPr marL="514350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Химическое строение отображается формулой.</a:t>
            </a:r>
          </a:p>
          <a:p>
            <a:pPr marL="51435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U05_07p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44630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0762"/>
          <a:stretch>
            <a:fillRect/>
          </a:stretch>
        </p:blipFill>
        <p:spPr bwMode="auto">
          <a:xfrm>
            <a:off x="2071670" y="944630"/>
            <a:ext cx="671517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596" y="2659142"/>
            <a:ext cx="8215370" cy="78581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127000" dist="292100" dir="3600000" sx="101000" sy="101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Возбужденное состояние атома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U05_07p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73588"/>
            <a:ext cx="164307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28596" y="2230514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159472"/>
            <a:ext cx="285752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2016200"/>
            <a:ext cx="142876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05_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873588"/>
            <a:ext cx="67866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548680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ФОРМУЛЫ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4714876" y="1120184"/>
            <a:ext cx="1857388" cy="64294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10800000" flipV="1">
            <a:off x="2357422" y="1120184"/>
            <a:ext cx="2357454" cy="642942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809151"/>
            <a:ext cx="87154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Эмпирические                          Структурные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(отражают только состав вещества)                             (показывают химическое </a:t>
            </a:r>
          </a:p>
          <a:p>
            <a:pPr marL="514350" indent="-51435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вещества)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3571868" y="2977572"/>
            <a:ext cx="3071834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965173" y="3227605"/>
            <a:ext cx="857256" cy="357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28564" y="3791963"/>
            <a:ext cx="8715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Сокращенные                           Развернутые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9" descr="06_01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-17000" contrast="27000"/>
          </a:blip>
          <a:srcRect b="74954"/>
          <a:stretch>
            <a:fillRect/>
          </a:stretch>
        </p:blipFill>
        <p:spPr>
          <a:xfrm>
            <a:off x="1357290" y="4426985"/>
            <a:ext cx="3816350" cy="676275"/>
          </a:xfrm>
          <a:prstGeom prst="rect">
            <a:avLst/>
          </a:prstGeom>
          <a:noFill/>
          <a:ln/>
        </p:spPr>
      </p:pic>
      <p:pic>
        <p:nvPicPr>
          <p:cNvPr id="22" name="Picture 17" descr="315_niz_penta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F1F9F6"/>
              </a:clrFrom>
              <a:clrTo>
                <a:srgbClr val="F1F9F6">
                  <a:alpha val="0"/>
                </a:srgbClr>
              </a:clrTo>
            </a:clrChange>
            <a:lum bright="-17000" contrast="27000"/>
          </a:blip>
          <a:srcRect/>
          <a:stretch>
            <a:fillRect/>
          </a:stretch>
        </p:blipFill>
        <p:spPr>
          <a:xfrm>
            <a:off x="6000760" y="4317442"/>
            <a:ext cx="2927350" cy="15176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692696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Молекулы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ациклических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соединений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состоят из незамкнутых углеродных цепей – прямых или разветвленных:</a:t>
            </a:r>
          </a:p>
          <a:p>
            <a:pPr marL="51435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20_niz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692828"/>
            <a:ext cx="58579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3121588"/>
            <a:ext cx="85725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Циклические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соединения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соединения, молекулы которых состоят из замкнутых в кольцо углеродных цепей: </a:t>
            </a:r>
          </a:p>
          <a:p>
            <a:pPr marL="51435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321_2_ver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193158"/>
            <a:ext cx="635798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462726"/>
            <a:ext cx="871543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3150" indent="-514350">
              <a:buAutoNum type="arabicPeriod" startAt="2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Химические свойства веществ зависят не только от качественного или количественного состава, но и от химического строения молекул. </a:t>
            </a:r>
          </a:p>
          <a:p>
            <a:pPr marL="453150" indent="-514350">
              <a:buAutoNum type="arabicPeriod" startAt="2"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96000" indent="-457200"/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453150" indent="-514350">
              <a:buAutoNum type="arabicPeriod" startAt="3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свойствам данного вещества можно определить строение его молекулы, а по строению молекулы можно предвидеть свойства. </a:t>
            </a:r>
          </a:p>
          <a:p>
            <a:pPr marL="453150" indent="-514350">
              <a:buAutoNum type="arabicPeriod" startAt="3"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96000" indent="-457200"/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96000" indent="-45720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4.  Атомы или группы атомов в молекулах взаимно влияют друг на друга.</a:t>
            </a:r>
          </a:p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404664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Изначально «органической химией» называлась химия веществ, полученных из организмов растений и животных.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86116" y="5621178"/>
            <a:ext cx="207170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Й. Я. Берцелиус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herve.delboy.perso.sfr.fr/berzel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286920"/>
            <a:ext cx="3605212" cy="366236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2398236"/>
            <a:ext cx="479147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19 веке было установлено, что основой животных и растительных организмов являются углеродосодержащие вещества.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15370" cy="100013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127000" dist="292100" dir="3600000" sx="101000" sy="101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Гибридизация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ее типы 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643050"/>
            <a:ext cx="8286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Гибридизация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смешение атомных орбиталей различного типа, в результате которого образуется одинаковые по форме и энергии орбитали. </a:t>
            </a:r>
          </a:p>
          <a:p>
            <a:pPr marL="468000" lvl="0" indent="-457200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90768" y="4000504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</a:rPr>
              <a:t>Типы гибридизации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62120" y="5157806"/>
            <a:ext cx="5867400" cy="914400"/>
            <a:chOff x="816" y="2880"/>
            <a:chExt cx="3696" cy="576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16" y="2880"/>
              <a:ext cx="912" cy="576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/>
                <a:t>SP</a:t>
              </a:r>
              <a:r>
                <a:rPr lang="en-US" sz="5400" baseline="30000"/>
                <a:t>3</a:t>
              </a:r>
              <a:endParaRPr lang="ru-RU" sz="5400" baseline="3000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256" y="2880"/>
              <a:ext cx="912" cy="576"/>
            </a:xfrm>
            <a:prstGeom prst="rect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dirty="0"/>
                <a:t>SP</a:t>
              </a:r>
              <a:r>
                <a:rPr lang="en-US" sz="5400" baseline="30000" dirty="0"/>
                <a:t>2</a:t>
              </a:r>
              <a:endParaRPr lang="ru-RU" sz="5400" baseline="30000" dirty="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600" y="2880"/>
              <a:ext cx="912" cy="57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5400" dirty="0"/>
                <a:t>SP</a:t>
              </a:r>
              <a:endParaRPr lang="ru-RU" sz="5400" baseline="30000" dirty="0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09788" y="4691074"/>
            <a:ext cx="4419600" cy="381000"/>
            <a:chOff x="1344" y="2640"/>
            <a:chExt cx="2784" cy="240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H="1">
              <a:off x="1344" y="2640"/>
              <a:ext cx="15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880" y="2640"/>
              <a:ext cx="12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2880" y="264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15370" cy="150019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127000" dist="292100" dir="3600000" sx="101000" sy="101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химических связей образуемых гибридными облаками</a:t>
            </a:r>
            <a:endParaRPr lang="ru-RU" sz="4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2293332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8000" lvl="0" indent="-457200"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Сигма - связь 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468000" lvl="0" indent="-457200">
              <a:buFont typeface="Arial" pitchFamily="34" charset="0"/>
              <a:buChar char="•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Пи - связь (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15370" cy="114300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127000" dist="292100" dir="3600000" sx="101000" sy="101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 lvl="0" indent="-457200"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Сигма - связь 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93266"/>
            <a:ext cx="8286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Химические связи, образующиеся в результате перекрывания орбиталей по прямой, соединяющей центры ядер атомов называются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сигма-связями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68000" lvl="0" indent="-457200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lum bright="-32000" contrast="78000"/>
          </a:blip>
          <a:srcRect/>
          <a:stretch>
            <a:fillRect/>
          </a:stretch>
        </p:blipFill>
        <p:spPr bwMode="auto">
          <a:xfrm>
            <a:off x="500034" y="4714884"/>
            <a:ext cx="82153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357158" y="5357826"/>
            <a:ext cx="3286148" cy="71438"/>
          </a:xfrm>
          <a:prstGeom prst="line">
            <a:avLst/>
          </a:prstGeom>
          <a:ln w="635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714876" y="5286388"/>
            <a:ext cx="4071966" cy="71438"/>
          </a:xfrm>
          <a:prstGeom prst="line">
            <a:avLst/>
          </a:prstGeom>
          <a:ln w="635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29058" y="3286124"/>
            <a:ext cx="3571900" cy="3429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5214942" y="5000636"/>
            <a:ext cx="642942" cy="142876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Oval 2"/>
          <p:cNvSpPr>
            <a:spLocks noChangeArrowheads="1"/>
          </p:cNvSpPr>
          <p:nvPr/>
        </p:nvSpPr>
        <p:spPr bwMode="auto">
          <a:xfrm>
            <a:off x="5786446" y="5000636"/>
            <a:ext cx="642942" cy="142876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Oval 2"/>
          <p:cNvSpPr>
            <a:spLocks noChangeArrowheads="1"/>
          </p:cNvSpPr>
          <p:nvPr/>
        </p:nvSpPr>
        <p:spPr bwMode="auto">
          <a:xfrm>
            <a:off x="5786446" y="3571876"/>
            <a:ext cx="642942" cy="142876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215370" cy="114300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127000" dist="292100" dir="3600000" sx="101000" sy="101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8000" lvl="0" indent="-457200"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 - связь (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643050"/>
            <a:ext cx="82868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 smtClean="0">
                <a:solidFill>
                  <a:srgbClr val="010301"/>
                </a:solidFill>
                <a:latin typeface="Times New Roman" pitchFamily="18" charset="0"/>
                <a:cs typeface="Times New Roman" pitchFamily="18" charset="0"/>
              </a:rPr>
              <a:t>Пи-связи</a:t>
            </a:r>
            <a:r>
              <a:rPr lang="ru-RU" sz="3200" dirty="0" smtClean="0">
                <a:solidFill>
                  <a:srgbClr val="010301"/>
                </a:solidFill>
                <a:latin typeface="Times New Roman" pitchFamily="18" charset="0"/>
                <a:cs typeface="Times New Roman" pitchFamily="18" charset="0"/>
              </a:rPr>
              <a:t> - химические связи, образующиеся в результате «бокового» перекрывания электронных орбиталей вне линии связи, т.е. в двух областях.</a:t>
            </a:r>
          </a:p>
          <a:p>
            <a:pPr marL="468000" lvl="0" indent="-457200"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4" name="Oval 2"/>
          <p:cNvSpPr>
            <a:spLocks noChangeArrowheads="1"/>
          </p:cNvSpPr>
          <p:nvPr/>
        </p:nvSpPr>
        <p:spPr bwMode="auto">
          <a:xfrm>
            <a:off x="5214942" y="3571876"/>
            <a:ext cx="642942" cy="1428760"/>
          </a:xfrm>
          <a:prstGeom prst="ellipse">
            <a:avLst/>
          </a:prstGeom>
          <a:solidFill>
            <a:schemeClr val="bg1">
              <a:alpha val="0"/>
            </a:scheme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Freeform 6"/>
          <p:cNvSpPr>
            <a:spLocks/>
          </p:cNvSpPr>
          <p:nvPr/>
        </p:nvSpPr>
        <p:spPr bwMode="auto">
          <a:xfrm>
            <a:off x="5786447" y="4071942"/>
            <a:ext cx="71438" cy="428628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17" y="8"/>
              </a:cxn>
              <a:cxn ang="0">
                <a:pos x="35" y="44"/>
              </a:cxn>
              <a:cxn ang="0">
                <a:pos x="44" y="185"/>
              </a:cxn>
              <a:cxn ang="0">
                <a:pos x="70" y="0"/>
              </a:cxn>
              <a:cxn ang="0">
                <a:pos x="62" y="106"/>
              </a:cxn>
              <a:cxn ang="0">
                <a:pos x="44" y="159"/>
              </a:cxn>
              <a:cxn ang="0">
                <a:pos x="35" y="185"/>
              </a:cxn>
              <a:cxn ang="0">
                <a:pos x="26" y="344"/>
              </a:cxn>
              <a:cxn ang="0">
                <a:pos x="17" y="318"/>
              </a:cxn>
              <a:cxn ang="0">
                <a:pos x="44" y="26"/>
              </a:cxn>
              <a:cxn ang="0">
                <a:pos x="44" y="203"/>
              </a:cxn>
              <a:cxn ang="0">
                <a:pos x="26" y="415"/>
              </a:cxn>
              <a:cxn ang="0">
                <a:pos x="53" y="97"/>
              </a:cxn>
              <a:cxn ang="0">
                <a:pos x="62" y="132"/>
              </a:cxn>
              <a:cxn ang="0">
                <a:pos x="88" y="114"/>
              </a:cxn>
              <a:cxn ang="0">
                <a:pos x="97" y="53"/>
              </a:cxn>
              <a:cxn ang="0">
                <a:pos x="115" y="17"/>
              </a:cxn>
              <a:cxn ang="0">
                <a:pos x="132" y="114"/>
              </a:cxn>
              <a:cxn ang="0">
                <a:pos x="141" y="44"/>
              </a:cxn>
              <a:cxn ang="0">
                <a:pos x="123" y="203"/>
              </a:cxn>
              <a:cxn ang="0">
                <a:pos x="115" y="256"/>
              </a:cxn>
              <a:cxn ang="0">
                <a:pos x="106" y="291"/>
              </a:cxn>
              <a:cxn ang="0">
                <a:pos x="88" y="238"/>
              </a:cxn>
              <a:cxn ang="0">
                <a:pos x="79" y="300"/>
              </a:cxn>
              <a:cxn ang="0">
                <a:pos x="70" y="273"/>
              </a:cxn>
              <a:cxn ang="0">
                <a:pos x="53" y="353"/>
              </a:cxn>
              <a:cxn ang="0">
                <a:pos x="79" y="247"/>
              </a:cxn>
              <a:cxn ang="0">
                <a:pos x="70" y="424"/>
              </a:cxn>
              <a:cxn ang="0">
                <a:pos x="62" y="388"/>
              </a:cxn>
              <a:cxn ang="0">
                <a:pos x="79" y="97"/>
              </a:cxn>
              <a:cxn ang="0">
                <a:pos x="97" y="123"/>
              </a:cxn>
              <a:cxn ang="0">
                <a:pos x="88" y="167"/>
              </a:cxn>
              <a:cxn ang="0">
                <a:pos x="79" y="114"/>
              </a:cxn>
              <a:cxn ang="0">
                <a:pos x="44" y="17"/>
              </a:cxn>
              <a:cxn ang="0">
                <a:pos x="35" y="132"/>
              </a:cxn>
              <a:cxn ang="0">
                <a:pos x="26" y="212"/>
              </a:cxn>
            </a:cxnLst>
            <a:rect l="0" t="0" r="r" b="b"/>
            <a:pathLst>
              <a:path w="144" h="436">
                <a:moveTo>
                  <a:pt x="0" y="44"/>
                </a:moveTo>
                <a:cubicBezTo>
                  <a:pt x="6" y="32"/>
                  <a:pt x="4" y="8"/>
                  <a:pt x="17" y="8"/>
                </a:cubicBezTo>
                <a:cubicBezTo>
                  <a:pt x="30" y="8"/>
                  <a:pt x="33" y="31"/>
                  <a:pt x="35" y="44"/>
                </a:cubicBezTo>
                <a:cubicBezTo>
                  <a:pt x="42" y="91"/>
                  <a:pt x="41" y="138"/>
                  <a:pt x="44" y="185"/>
                </a:cubicBezTo>
                <a:cubicBezTo>
                  <a:pt x="54" y="123"/>
                  <a:pt x="56" y="61"/>
                  <a:pt x="70" y="0"/>
                </a:cubicBezTo>
                <a:cubicBezTo>
                  <a:pt x="67" y="35"/>
                  <a:pt x="68" y="71"/>
                  <a:pt x="62" y="106"/>
                </a:cubicBezTo>
                <a:cubicBezTo>
                  <a:pt x="59" y="124"/>
                  <a:pt x="50" y="141"/>
                  <a:pt x="44" y="159"/>
                </a:cubicBezTo>
                <a:cubicBezTo>
                  <a:pt x="41" y="168"/>
                  <a:pt x="35" y="185"/>
                  <a:pt x="35" y="185"/>
                </a:cubicBezTo>
                <a:cubicBezTo>
                  <a:pt x="32" y="238"/>
                  <a:pt x="33" y="291"/>
                  <a:pt x="26" y="344"/>
                </a:cubicBezTo>
                <a:cubicBezTo>
                  <a:pt x="25" y="353"/>
                  <a:pt x="17" y="327"/>
                  <a:pt x="17" y="318"/>
                </a:cubicBezTo>
                <a:cubicBezTo>
                  <a:pt x="17" y="212"/>
                  <a:pt x="19" y="124"/>
                  <a:pt x="44" y="26"/>
                </a:cubicBezTo>
                <a:cubicBezTo>
                  <a:pt x="69" y="101"/>
                  <a:pt x="53" y="42"/>
                  <a:pt x="44" y="203"/>
                </a:cubicBezTo>
                <a:cubicBezTo>
                  <a:pt x="33" y="395"/>
                  <a:pt x="49" y="321"/>
                  <a:pt x="26" y="415"/>
                </a:cubicBezTo>
                <a:cubicBezTo>
                  <a:pt x="31" y="289"/>
                  <a:pt x="37" y="210"/>
                  <a:pt x="53" y="97"/>
                </a:cubicBezTo>
                <a:cubicBezTo>
                  <a:pt x="56" y="109"/>
                  <a:pt x="51" y="127"/>
                  <a:pt x="62" y="132"/>
                </a:cubicBezTo>
                <a:cubicBezTo>
                  <a:pt x="71" y="137"/>
                  <a:pt x="84" y="124"/>
                  <a:pt x="88" y="114"/>
                </a:cubicBezTo>
                <a:cubicBezTo>
                  <a:pt x="96" y="95"/>
                  <a:pt x="91" y="73"/>
                  <a:pt x="97" y="53"/>
                </a:cubicBezTo>
                <a:cubicBezTo>
                  <a:pt x="101" y="40"/>
                  <a:pt x="109" y="29"/>
                  <a:pt x="115" y="17"/>
                </a:cubicBezTo>
                <a:cubicBezTo>
                  <a:pt x="121" y="49"/>
                  <a:pt x="128" y="147"/>
                  <a:pt x="132" y="114"/>
                </a:cubicBezTo>
                <a:cubicBezTo>
                  <a:pt x="135" y="91"/>
                  <a:pt x="141" y="20"/>
                  <a:pt x="141" y="44"/>
                </a:cubicBezTo>
                <a:cubicBezTo>
                  <a:pt x="141" y="157"/>
                  <a:pt x="144" y="140"/>
                  <a:pt x="123" y="203"/>
                </a:cubicBezTo>
                <a:cubicBezTo>
                  <a:pt x="120" y="221"/>
                  <a:pt x="118" y="238"/>
                  <a:pt x="115" y="256"/>
                </a:cubicBezTo>
                <a:cubicBezTo>
                  <a:pt x="113" y="268"/>
                  <a:pt x="116" y="298"/>
                  <a:pt x="106" y="291"/>
                </a:cubicBezTo>
                <a:cubicBezTo>
                  <a:pt x="90" y="281"/>
                  <a:pt x="94" y="256"/>
                  <a:pt x="88" y="238"/>
                </a:cubicBezTo>
                <a:cubicBezTo>
                  <a:pt x="85" y="259"/>
                  <a:pt x="89" y="281"/>
                  <a:pt x="79" y="300"/>
                </a:cubicBezTo>
                <a:cubicBezTo>
                  <a:pt x="75" y="308"/>
                  <a:pt x="74" y="264"/>
                  <a:pt x="70" y="273"/>
                </a:cubicBezTo>
                <a:cubicBezTo>
                  <a:pt x="58" y="297"/>
                  <a:pt x="59" y="326"/>
                  <a:pt x="53" y="353"/>
                </a:cubicBezTo>
                <a:cubicBezTo>
                  <a:pt x="53" y="324"/>
                  <a:pt x="69" y="275"/>
                  <a:pt x="79" y="247"/>
                </a:cubicBezTo>
                <a:cubicBezTo>
                  <a:pt x="76" y="306"/>
                  <a:pt x="77" y="365"/>
                  <a:pt x="70" y="424"/>
                </a:cubicBezTo>
                <a:cubicBezTo>
                  <a:pt x="69" y="436"/>
                  <a:pt x="62" y="400"/>
                  <a:pt x="62" y="388"/>
                </a:cubicBezTo>
                <a:cubicBezTo>
                  <a:pt x="62" y="138"/>
                  <a:pt x="42" y="204"/>
                  <a:pt x="79" y="97"/>
                </a:cubicBezTo>
                <a:cubicBezTo>
                  <a:pt x="85" y="106"/>
                  <a:pt x="96" y="113"/>
                  <a:pt x="97" y="123"/>
                </a:cubicBezTo>
                <a:cubicBezTo>
                  <a:pt x="99" y="138"/>
                  <a:pt x="101" y="174"/>
                  <a:pt x="88" y="167"/>
                </a:cubicBezTo>
                <a:cubicBezTo>
                  <a:pt x="72" y="159"/>
                  <a:pt x="83" y="131"/>
                  <a:pt x="79" y="114"/>
                </a:cubicBezTo>
                <a:cubicBezTo>
                  <a:pt x="71" y="80"/>
                  <a:pt x="53" y="51"/>
                  <a:pt x="44" y="17"/>
                </a:cubicBezTo>
                <a:cubicBezTo>
                  <a:pt x="41" y="55"/>
                  <a:pt x="39" y="94"/>
                  <a:pt x="35" y="132"/>
                </a:cubicBezTo>
                <a:cubicBezTo>
                  <a:pt x="33" y="159"/>
                  <a:pt x="26" y="212"/>
                  <a:pt x="26" y="212"/>
                </a:cubicBezTo>
              </a:path>
            </a:pathLst>
          </a:custGeom>
          <a:solidFill>
            <a:schemeClr val="bg1"/>
          </a:solidFill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9" name="Freeform 7"/>
          <p:cNvSpPr>
            <a:spLocks/>
          </p:cNvSpPr>
          <p:nvPr/>
        </p:nvSpPr>
        <p:spPr bwMode="auto">
          <a:xfrm>
            <a:off x="5786446" y="5500702"/>
            <a:ext cx="45719" cy="357190"/>
          </a:xfrm>
          <a:custGeom>
            <a:avLst/>
            <a:gdLst/>
            <a:ahLst/>
            <a:cxnLst>
              <a:cxn ang="0">
                <a:pos x="0" y="44"/>
              </a:cxn>
              <a:cxn ang="0">
                <a:pos x="17" y="8"/>
              </a:cxn>
              <a:cxn ang="0">
                <a:pos x="35" y="44"/>
              </a:cxn>
              <a:cxn ang="0">
                <a:pos x="44" y="185"/>
              </a:cxn>
              <a:cxn ang="0">
                <a:pos x="70" y="0"/>
              </a:cxn>
              <a:cxn ang="0">
                <a:pos x="62" y="106"/>
              </a:cxn>
              <a:cxn ang="0">
                <a:pos x="44" y="159"/>
              </a:cxn>
              <a:cxn ang="0">
                <a:pos x="35" y="185"/>
              </a:cxn>
              <a:cxn ang="0">
                <a:pos x="26" y="344"/>
              </a:cxn>
              <a:cxn ang="0">
                <a:pos x="17" y="318"/>
              </a:cxn>
              <a:cxn ang="0">
                <a:pos x="44" y="26"/>
              </a:cxn>
              <a:cxn ang="0">
                <a:pos x="44" y="203"/>
              </a:cxn>
              <a:cxn ang="0">
                <a:pos x="26" y="415"/>
              </a:cxn>
              <a:cxn ang="0">
                <a:pos x="53" y="97"/>
              </a:cxn>
              <a:cxn ang="0">
                <a:pos x="62" y="132"/>
              </a:cxn>
              <a:cxn ang="0">
                <a:pos x="88" y="114"/>
              </a:cxn>
              <a:cxn ang="0">
                <a:pos x="97" y="53"/>
              </a:cxn>
              <a:cxn ang="0">
                <a:pos x="115" y="17"/>
              </a:cxn>
              <a:cxn ang="0">
                <a:pos x="132" y="114"/>
              </a:cxn>
              <a:cxn ang="0">
                <a:pos x="141" y="44"/>
              </a:cxn>
              <a:cxn ang="0">
                <a:pos x="123" y="203"/>
              </a:cxn>
              <a:cxn ang="0">
                <a:pos x="115" y="256"/>
              </a:cxn>
              <a:cxn ang="0">
                <a:pos x="106" y="291"/>
              </a:cxn>
              <a:cxn ang="0">
                <a:pos x="88" y="238"/>
              </a:cxn>
              <a:cxn ang="0">
                <a:pos x="79" y="300"/>
              </a:cxn>
              <a:cxn ang="0">
                <a:pos x="70" y="273"/>
              </a:cxn>
              <a:cxn ang="0">
                <a:pos x="53" y="353"/>
              </a:cxn>
              <a:cxn ang="0">
                <a:pos x="79" y="247"/>
              </a:cxn>
              <a:cxn ang="0">
                <a:pos x="70" y="424"/>
              </a:cxn>
              <a:cxn ang="0">
                <a:pos x="62" y="388"/>
              </a:cxn>
              <a:cxn ang="0">
                <a:pos x="79" y="97"/>
              </a:cxn>
              <a:cxn ang="0">
                <a:pos x="97" y="123"/>
              </a:cxn>
              <a:cxn ang="0">
                <a:pos x="88" y="167"/>
              </a:cxn>
              <a:cxn ang="0">
                <a:pos x="79" y="114"/>
              </a:cxn>
              <a:cxn ang="0">
                <a:pos x="44" y="17"/>
              </a:cxn>
              <a:cxn ang="0">
                <a:pos x="35" y="132"/>
              </a:cxn>
              <a:cxn ang="0">
                <a:pos x="26" y="212"/>
              </a:cxn>
            </a:cxnLst>
            <a:rect l="0" t="0" r="r" b="b"/>
            <a:pathLst>
              <a:path w="144" h="436">
                <a:moveTo>
                  <a:pt x="0" y="44"/>
                </a:moveTo>
                <a:cubicBezTo>
                  <a:pt x="6" y="32"/>
                  <a:pt x="4" y="8"/>
                  <a:pt x="17" y="8"/>
                </a:cubicBezTo>
                <a:cubicBezTo>
                  <a:pt x="30" y="8"/>
                  <a:pt x="33" y="31"/>
                  <a:pt x="35" y="44"/>
                </a:cubicBezTo>
                <a:cubicBezTo>
                  <a:pt x="42" y="91"/>
                  <a:pt x="41" y="138"/>
                  <a:pt x="44" y="185"/>
                </a:cubicBezTo>
                <a:cubicBezTo>
                  <a:pt x="54" y="123"/>
                  <a:pt x="56" y="61"/>
                  <a:pt x="70" y="0"/>
                </a:cubicBezTo>
                <a:cubicBezTo>
                  <a:pt x="67" y="35"/>
                  <a:pt x="68" y="71"/>
                  <a:pt x="62" y="106"/>
                </a:cubicBezTo>
                <a:cubicBezTo>
                  <a:pt x="59" y="124"/>
                  <a:pt x="50" y="141"/>
                  <a:pt x="44" y="159"/>
                </a:cubicBezTo>
                <a:cubicBezTo>
                  <a:pt x="41" y="168"/>
                  <a:pt x="35" y="185"/>
                  <a:pt x="35" y="185"/>
                </a:cubicBezTo>
                <a:cubicBezTo>
                  <a:pt x="32" y="238"/>
                  <a:pt x="33" y="291"/>
                  <a:pt x="26" y="344"/>
                </a:cubicBezTo>
                <a:cubicBezTo>
                  <a:pt x="25" y="353"/>
                  <a:pt x="17" y="327"/>
                  <a:pt x="17" y="318"/>
                </a:cubicBezTo>
                <a:cubicBezTo>
                  <a:pt x="17" y="212"/>
                  <a:pt x="19" y="124"/>
                  <a:pt x="44" y="26"/>
                </a:cubicBezTo>
                <a:cubicBezTo>
                  <a:pt x="69" y="101"/>
                  <a:pt x="53" y="42"/>
                  <a:pt x="44" y="203"/>
                </a:cubicBezTo>
                <a:cubicBezTo>
                  <a:pt x="33" y="395"/>
                  <a:pt x="49" y="321"/>
                  <a:pt x="26" y="415"/>
                </a:cubicBezTo>
                <a:cubicBezTo>
                  <a:pt x="31" y="289"/>
                  <a:pt x="37" y="210"/>
                  <a:pt x="53" y="97"/>
                </a:cubicBezTo>
                <a:cubicBezTo>
                  <a:pt x="56" y="109"/>
                  <a:pt x="51" y="127"/>
                  <a:pt x="62" y="132"/>
                </a:cubicBezTo>
                <a:cubicBezTo>
                  <a:pt x="71" y="137"/>
                  <a:pt x="84" y="124"/>
                  <a:pt x="88" y="114"/>
                </a:cubicBezTo>
                <a:cubicBezTo>
                  <a:pt x="96" y="95"/>
                  <a:pt x="91" y="73"/>
                  <a:pt x="97" y="53"/>
                </a:cubicBezTo>
                <a:cubicBezTo>
                  <a:pt x="101" y="40"/>
                  <a:pt x="109" y="29"/>
                  <a:pt x="115" y="17"/>
                </a:cubicBezTo>
                <a:cubicBezTo>
                  <a:pt x="121" y="49"/>
                  <a:pt x="128" y="147"/>
                  <a:pt x="132" y="114"/>
                </a:cubicBezTo>
                <a:cubicBezTo>
                  <a:pt x="135" y="91"/>
                  <a:pt x="141" y="20"/>
                  <a:pt x="141" y="44"/>
                </a:cubicBezTo>
                <a:cubicBezTo>
                  <a:pt x="141" y="157"/>
                  <a:pt x="144" y="140"/>
                  <a:pt x="123" y="203"/>
                </a:cubicBezTo>
                <a:cubicBezTo>
                  <a:pt x="120" y="221"/>
                  <a:pt x="118" y="238"/>
                  <a:pt x="115" y="256"/>
                </a:cubicBezTo>
                <a:cubicBezTo>
                  <a:pt x="113" y="268"/>
                  <a:pt x="116" y="298"/>
                  <a:pt x="106" y="291"/>
                </a:cubicBezTo>
                <a:cubicBezTo>
                  <a:pt x="90" y="281"/>
                  <a:pt x="94" y="256"/>
                  <a:pt x="88" y="238"/>
                </a:cubicBezTo>
                <a:cubicBezTo>
                  <a:pt x="85" y="259"/>
                  <a:pt x="89" y="281"/>
                  <a:pt x="79" y="300"/>
                </a:cubicBezTo>
                <a:cubicBezTo>
                  <a:pt x="75" y="308"/>
                  <a:pt x="74" y="264"/>
                  <a:pt x="70" y="273"/>
                </a:cubicBezTo>
                <a:cubicBezTo>
                  <a:pt x="58" y="297"/>
                  <a:pt x="59" y="326"/>
                  <a:pt x="53" y="353"/>
                </a:cubicBezTo>
                <a:cubicBezTo>
                  <a:pt x="53" y="324"/>
                  <a:pt x="69" y="275"/>
                  <a:pt x="79" y="247"/>
                </a:cubicBezTo>
                <a:cubicBezTo>
                  <a:pt x="76" y="306"/>
                  <a:pt x="77" y="365"/>
                  <a:pt x="70" y="424"/>
                </a:cubicBezTo>
                <a:cubicBezTo>
                  <a:pt x="69" y="436"/>
                  <a:pt x="62" y="400"/>
                  <a:pt x="62" y="388"/>
                </a:cubicBezTo>
                <a:cubicBezTo>
                  <a:pt x="62" y="138"/>
                  <a:pt x="42" y="204"/>
                  <a:pt x="79" y="97"/>
                </a:cubicBezTo>
                <a:cubicBezTo>
                  <a:pt x="85" y="106"/>
                  <a:pt x="96" y="113"/>
                  <a:pt x="97" y="123"/>
                </a:cubicBezTo>
                <a:cubicBezTo>
                  <a:pt x="99" y="138"/>
                  <a:pt x="101" y="174"/>
                  <a:pt x="88" y="167"/>
                </a:cubicBezTo>
                <a:cubicBezTo>
                  <a:pt x="72" y="159"/>
                  <a:pt x="83" y="131"/>
                  <a:pt x="79" y="114"/>
                </a:cubicBezTo>
                <a:cubicBezTo>
                  <a:pt x="71" y="80"/>
                  <a:pt x="53" y="51"/>
                  <a:pt x="44" y="17"/>
                </a:cubicBezTo>
                <a:cubicBezTo>
                  <a:pt x="41" y="55"/>
                  <a:pt x="39" y="94"/>
                  <a:pt x="35" y="132"/>
                </a:cubicBezTo>
                <a:cubicBezTo>
                  <a:pt x="33" y="159"/>
                  <a:pt x="26" y="212"/>
                  <a:pt x="26" y="212"/>
                </a:cubicBezTo>
              </a:path>
            </a:pathLst>
          </a:custGeom>
          <a:solidFill>
            <a:schemeClr val="bg1"/>
          </a:solidFill>
          <a:ln w="349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143372" y="4286256"/>
            <a:ext cx="3286148" cy="1588"/>
          </a:xfrm>
          <a:prstGeom prst="line">
            <a:avLst/>
          </a:prstGeom>
          <a:ln w="635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071934" y="5715016"/>
            <a:ext cx="3286148" cy="1588"/>
          </a:xfrm>
          <a:prstGeom prst="line">
            <a:avLst/>
          </a:prstGeom>
          <a:ln w="635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4929190" y="1657344"/>
            <a:ext cx="4071966" cy="3914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90"/>
            <a:ext cx="8215370" cy="114300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127000" dist="292100" dir="3600000" sx="101000" sy="101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гибридизация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ttp://www.hybridation.ru/s%20+%203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428628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Рис. 1. Пространственное расположение гибридных sp3-орбиталей"/>
          <p:cNvPicPr/>
          <p:nvPr/>
        </p:nvPicPr>
        <p:blipFill>
          <a:blip r:embed="rId3" cstate="print">
            <a:lum bright="-16000" contrast="46000"/>
          </a:blip>
          <a:srcRect l="14898" t="3830" r="19951" b="5106"/>
          <a:stretch>
            <a:fillRect/>
          </a:stretch>
        </p:blipFill>
        <p:spPr bwMode="auto">
          <a:xfrm>
            <a:off x="5286380" y="2143116"/>
            <a:ext cx="328614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Oval 3"/>
          <p:cNvSpPr>
            <a:spLocks noChangeArrowheads="1"/>
          </p:cNvSpPr>
          <p:nvPr/>
        </p:nvSpPr>
        <p:spPr bwMode="auto">
          <a:xfrm>
            <a:off x="6715140" y="1785926"/>
            <a:ext cx="642942" cy="571504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6719905" y="1714488"/>
            <a:ext cx="352425" cy="350838"/>
          </a:xfrm>
          <a:prstGeom prst="ellipse">
            <a:avLst/>
          </a:prstGeom>
          <a:solidFill>
            <a:srgbClr val="FFFFFF">
              <a:alpha val="0"/>
            </a:srgbClr>
          </a:solidFill>
          <a:ln w="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2" name="AutoShape 6"/>
          <p:cNvSpPr>
            <a:spLocks noChangeShapeType="1"/>
          </p:cNvSpPr>
          <p:nvPr/>
        </p:nvSpPr>
        <p:spPr bwMode="auto">
          <a:xfrm flipH="1">
            <a:off x="5429255" y="3500438"/>
            <a:ext cx="2000264" cy="898526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3" name="AutoShape 7"/>
          <p:cNvSpPr>
            <a:spLocks noChangeShapeType="1"/>
          </p:cNvSpPr>
          <p:nvPr/>
        </p:nvSpPr>
        <p:spPr bwMode="auto">
          <a:xfrm flipH="1">
            <a:off x="7000891" y="2285992"/>
            <a:ext cx="71438" cy="1887541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9" name="AutoShape 13"/>
          <p:cNvSpPr>
            <a:spLocks noChangeShapeType="1"/>
          </p:cNvSpPr>
          <p:nvPr/>
        </p:nvSpPr>
        <p:spPr bwMode="auto">
          <a:xfrm flipH="1">
            <a:off x="6572263" y="3571876"/>
            <a:ext cx="1643074" cy="163513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38" name="AutoShape 2"/>
          <p:cNvSpPr>
            <a:spLocks noChangeShapeType="1"/>
          </p:cNvSpPr>
          <p:nvPr/>
        </p:nvSpPr>
        <p:spPr bwMode="auto">
          <a:xfrm>
            <a:off x="6643702" y="3286124"/>
            <a:ext cx="1643074" cy="1714512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Oval 3"/>
          <p:cNvSpPr>
            <a:spLocks noChangeArrowheads="1"/>
          </p:cNvSpPr>
          <p:nvPr/>
        </p:nvSpPr>
        <p:spPr bwMode="auto">
          <a:xfrm>
            <a:off x="8215338" y="3286124"/>
            <a:ext cx="642942" cy="571504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8220103" y="3214686"/>
            <a:ext cx="352425" cy="350838"/>
          </a:xfrm>
          <a:prstGeom prst="ellipse">
            <a:avLst/>
          </a:prstGeom>
          <a:solidFill>
            <a:srgbClr val="FFFFFF">
              <a:alpha val="0"/>
            </a:srgbClr>
          </a:solidFill>
          <a:ln w="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3" name="Oval 3"/>
          <p:cNvSpPr>
            <a:spLocks noChangeArrowheads="1"/>
          </p:cNvSpPr>
          <p:nvPr/>
        </p:nvSpPr>
        <p:spPr bwMode="auto">
          <a:xfrm>
            <a:off x="8143900" y="4857760"/>
            <a:ext cx="642942" cy="571504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8148665" y="4786322"/>
            <a:ext cx="352425" cy="350838"/>
          </a:xfrm>
          <a:prstGeom prst="ellipse">
            <a:avLst/>
          </a:prstGeom>
          <a:solidFill>
            <a:srgbClr val="FFFFFF">
              <a:alpha val="0"/>
            </a:srgbClr>
          </a:solidFill>
          <a:ln w="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5000628" y="4214818"/>
            <a:ext cx="642942" cy="571504"/>
          </a:xfrm>
          <a:prstGeom prst="ellipse">
            <a:avLst/>
          </a:prstGeom>
          <a:solidFill>
            <a:srgbClr val="FFFFFF">
              <a:alpha val="0"/>
            </a:srgbClr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5005393" y="4143380"/>
            <a:ext cx="352425" cy="350838"/>
          </a:xfrm>
          <a:prstGeom prst="ellipse">
            <a:avLst/>
          </a:prstGeom>
          <a:solidFill>
            <a:srgbClr val="FFFFFF">
              <a:alpha val="0"/>
            </a:srgbClr>
          </a:solidFill>
          <a:ln w="0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500034" y="5929330"/>
          <a:ext cx="8215371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5072098"/>
                <a:gridCol w="185738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en-US" sz="36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Тетраэдрическая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109° 28'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939" grpId="0" animBg="1"/>
      <p:bldP spid="39948" grpId="0" animBg="1"/>
      <p:bldP spid="39942" grpId="0" animBg="1"/>
      <p:bldP spid="39943" grpId="0" animBg="1"/>
      <p:bldP spid="39949" grpId="0" animBg="1"/>
      <p:bldP spid="3993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15370" cy="114300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127000" dist="292100" dir="3600000" sx="101000" sy="101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ru-RU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гибридизация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500034" y="5929330"/>
          <a:ext cx="8215371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5072098"/>
                <a:gridCol w="185738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r>
                        <a:rPr lang="ru-RU" sz="36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Треугольная 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120° 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Рисунок 21" descr="http://www.hybridation.ru/s%20+%202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www.adichemistry.com/organic/basics/introduction/intro1-8.gif"/>
          <p:cNvPicPr/>
          <p:nvPr/>
        </p:nvPicPr>
        <p:blipFill>
          <a:blip r:embed="rId3" cstate="print">
            <a:lum bright="-18000" contrast="67000"/>
          </a:blip>
          <a:srcRect b="10909"/>
          <a:stretch>
            <a:fillRect/>
          </a:stretch>
        </p:blipFill>
        <p:spPr bwMode="auto">
          <a:xfrm>
            <a:off x="428596" y="1928802"/>
            <a:ext cx="842968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15370" cy="114300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127000" dist="292100" dir="3600000" sx="101000" sy="101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гибридизация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500034" y="5857892"/>
          <a:ext cx="8215371" cy="71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5072098"/>
                <a:gridCol w="1857389"/>
              </a:tblGrid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Линейная</a:t>
                      </a:r>
                      <a:r>
                        <a:rPr lang="ru-RU" sz="3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180° 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http://www.hybridation.ru/s%20+%20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60722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215370" cy="114300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  <a:effectLst>
            <a:outerShdw blurRad="127000" dist="292100" dir="3600000" sx="101000" sy="101000" algn="tl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sz="4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гибридизация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0" y="2305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9698" name="Picture 2" descr="http://www.distedu.ru/mirror/_chem/cnit.ssau.ru/organics/chem1/pic/pic4_3_32a.gif"/>
          <p:cNvPicPr>
            <a:picLocks noChangeAspect="1" noChangeArrowheads="1"/>
          </p:cNvPicPr>
          <p:nvPr/>
        </p:nvPicPr>
        <p:blipFill>
          <a:blip r:embed="rId2" cstate="print"/>
          <a:srcRect t="19440"/>
          <a:stretch>
            <a:fillRect/>
          </a:stretch>
        </p:blipFill>
        <p:spPr bwMode="auto">
          <a:xfrm>
            <a:off x="193232" y="1988840"/>
            <a:ext cx="8699247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Значение теории Бутлерова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8" y="1340768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1.Теория глубоко материалистична, т.к. отражает познания материального мира. 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2.Теория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А.М. Бутлерова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способствовал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научной классификации органических веществ. Теория объяснила многообразие, многочисленность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органического мира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3.Теория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помогла предсказать свойства ещё не открытых веществ и их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строение, а также разработать алгоритм их синтеза.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052736"/>
            <a:ext cx="842968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Органическая химия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химия углеводородов и их производных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Праздники - 1 Сентября - Урок хим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4352" y="2267182"/>
            <a:ext cx="43053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692696"/>
            <a:ext cx="857256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Углеводороды (УВ)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простейшие органические вещества, молекулы которых состоят из атомов только двух элементов: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углерода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водорода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im4-tub-ru.yandex.net/i?id=116463099-68-72"/>
          <p:cNvPicPr>
            <a:picLocks noChangeAspect="1" noChangeArrowheads="1"/>
          </p:cNvPicPr>
          <p:nvPr/>
        </p:nvPicPr>
        <p:blipFill>
          <a:blip r:embed="rId2" cstate="print">
            <a:lum bright="-18000" contrast="45000"/>
          </a:blip>
          <a:srcRect/>
          <a:stretch>
            <a:fillRect/>
          </a:stretch>
        </p:blipFill>
        <p:spPr bwMode="auto">
          <a:xfrm>
            <a:off x="495998" y="2954899"/>
            <a:ext cx="2075738" cy="2667019"/>
          </a:xfrm>
          <a:prstGeom prst="rect">
            <a:avLst/>
          </a:prstGeom>
          <a:noFill/>
        </p:spPr>
      </p:pic>
      <p:pic>
        <p:nvPicPr>
          <p:cNvPr id="35846" name="Picture 6" descr="Картинка 7 из 12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-18000" contrast="45000"/>
          </a:blip>
          <a:srcRect/>
          <a:stretch>
            <a:fillRect/>
          </a:stretch>
        </p:blipFill>
        <p:spPr bwMode="auto">
          <a:xfrm>
            <a:off x="3286116" y="3264464"/>
            <a:ext cx="521497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764704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Производные углеводородов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 это продукты замещения атомов «Н» в молекулах УВ на другие атомы или группы атомов.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im0-tub-ru.yandex.net/i?id=438347719-49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2805438"/>
            <a:ext cx="2067943" cy="1571636"/>
          </a:xfrm>
          <a:prstGeom prst="rect">
            <a:avLst/>
          </a:prstGeom>
          <a:noFill/>
        </p:spPr>
      </p:pic>
      <p:pic>
        <p:nvPicPr>
          <p:cNvPr id="37894" name="Picture 6" descr="http://im8-tub-ru.yandex.net/i?id=116913404-07-72"/>
          <p:cNvPicPr>
            <a:picLocks noChangeAspect="1" noChangeArrowheads="1"/>
          </p:cNvPicPr>
          <p:nvPr/>
        </p:nvPicPr>
        <p:blipFill>
          <a:blip r:embed="rId3" cstate="print">
            <a:lum bright="-35000" contrast="55000"/>
          </a:blip>
          <a:srcRect t="26087" r="13043" b="26087"/>
          <a:stretch>
            <a:fillRect/>
          </a:stretch>
        </p:blipFill>
        <p:spPr bwMode="auto">
          <a:xfrm>
            <a:off x="6286512" y="2662562"/>
            <a:ext cx="2337971" cy="1285884"/>
          </a:xfrm>
          <a:prstGeom prst="rect">
            <a:avLst/>
          </a:prstGeom>
          <a:noFill/>
        </p:spPr>
      </p:pic>
      <p:pic>
        <p:nvPicPr>
          <p:cNvPr id="37896" name="Picture 8" descr="Картинка 1 из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91322"/>
            <a:ext cx="414340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738570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Наука изучающая строения, свойства и превращения органических веществ называется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органическая химия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а 32 из 1311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357562"/>
            <a:ext cx="5076825" cy="329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Предпосылки создания теории органических веществ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714488"/>
            <a:ext cx="85725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начала 19 в. попытки синтезировать органические вещества были безуспешными, считалось что они образуются только в живой природе при участии особой «жизненной силы». Развилось учение о «жизненной силе», или витализм.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939</Words>
  <Application>Microsoft Office PowerPoint</Application>
  <PresentationFormat>Экран (4:3)</PresentationFormat>
  <Paragraphs>116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 Тема:  Теория строения органических соединений А.М. Бутлерова</vt:lpstr>
      <vt:lpstr>План лекции</vt:lpstr>
      <vt:lpstr>Слайд 3</vt:lpstr>
      <vt:lpstr>Слайд 4</vt:lpstr>
      <vt:lpstr>Слайд 5</vt:lpstr>
      <vt:lpstr>Слайд 6</vt:lpstr>
      <vt:lpstr>Слайд 7</vt:lpstr>
      <vt:lpstr>Слайд 8</vt:lpstr>
      <vt:lpstr>2. Предпосылки создания теории органических веществ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3. Теория строения органических соединений А.М. Бутлерова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5. Значение теории Бутлерова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 5  Диеновые углеводороды. Природный каучук.</dc:title>
  <dc:creator>Ира</dc:creator>
  <cp:lastModifiedBy>ната</cp:lastModifiedBy>
  <cp:revision>64</cp:revision>
  <dcterms:created xsi:type="dcterms:W3CDTF">2011-10-02T14:09:25Z</dcterms:created>
  <dcterms:modified xsi:type="dcterms:W3CDTF">2022-01-11T18:23:29Z</dcterms:modified>
</cp:coreProperties>
</file>