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315" r:id="rId2"/>
    <p:sldId id="285" r:id="rId3"/>
    <p:sldId id="305" r:id="rId4"/>
    <p:sldId id="438" r:id="rId5"/>
    <p:sldId id="439" r:id="rId6"/>
    <p:sldId id="440" r:id="rId7"/>
    <p:sldId id="441" r:id="rId8"/>
    <p:sldId id="442" r:id="rId9"/>
    <p:sldId id="495" r:id="rId10"/>
    <p:sldId id="496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3" r:id="rId41"/>
    <p:sldId id="474" r:id="rId42"/>
    <p:sldId id="497" r:id="rId43"/>
    <p:sldId id="498" r:id="rId44"/>
    <p:sldId id="499" r:id="rId45"/>
    <p:sldId id="500" r:id="rId46"/>
    <p:sldId id="501" r:id="rId47"/>
    <p:sldId id="502" r:id="rId48"/>
    <p:sldId id="503" r:id="rId49"/>
    <p:sldId id="475" r:id="rId50"/>
    <p:sldId id="476" r:id="rId51"/>
    <p:sldId id="477" r:id="rId52"/>
    <p:sldId id="478" r:id="rId53"/>
    <p:sldId id="479" r:id="rId54"/>
    <p:sldId id="480" r:id="rId55"/>
    <p:sldId id="481" r:id="rId56"/>
    <p:sldId id="482" r:id="rId57"/>
    <p:sldId id="483" r:id="rId58"/>
    <p:sldId id="484" r:id="rId59"/>
    <p:sldId id="485" r:id="rId60"/>
    <p:sldId id="486" r:id="rId61"/>
    <p:sldId id="487" r:id="rId62"/>
    <p:sldId id="488" r:id="rId63"/>
    <p:sldId id="489" r:id="rId64"/>
    <p:sldId id="494" r:id="rId6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426" autoAdjust="0"/>
    <p:restoredTop sz="94591" autoAdjust="0"/>
  </p:normalViewPr>
  <p:slideViewPr>
    <p:cSldViewPr snapToGrid="0" snapToObjects="1">
      <p:cViewPr varScale="1">
        <p:scale>
          <a:sx n="114" d="100"/>
          <a:sy n="114" d="100"/>
        </p:scale>
        <p:origin x="-7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&#1056;&#1044;&#1050;&#1041;%202015.pp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DISK_IMG:&#1055;&#1048;&#1044;&#1089;:&#1067;&#1075;&#1082;&#1084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3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'[Диаграмма в РДКБ 2015.ppt]Лист1'!$B$1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AEDEF">
                <a:lumMod val="90000"/>
              </a:srgbClr>
            </a:solidFill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РДКБ 2015.ppt]Лист1'!$A$2:$A$14</c:f>
              <c:strCache>
                <c:ptCount val="13"/>
                <c:pt idx="0">
                  <c:v>Аутоимунные заболевания</c:v>
                </c:pt>
                <c:pt idx="1">
                  <c:v>ХМЛ</c:v>
                </c:pt>
                <c:pt idx="2">
                  <c:v>Метаб</c:v>
                </c:pt>
                <c:pt idx="3">
                  <c:v>МДС</c:v>
                </c:pt>
                <c:pt idx="4">
                  <c:v>Солидные</c:v>
                </c:pt>
                <c:pt idx="5">
                  <c:v>Врожденные аплази</c:v>
                </c:pt>
                <c:pt idx="6">
                  <c:v>ЮММЛ</c:v>
                </c:pt>
                <c:pt idx="7">
                  <c:v>Лимфома</c:v>
                </c:pt>
                <c:pt idx="8">
                  <c:v>Приобретенная АА</c:v>
                </c:pt>
                <c:pt idx="9">
                  <c:v>Нейробластома</c:v>
                </c:pt>
                <c:pt idx="10">
                  <c:v>Первичный ИДС</c:v>
                </c:pt>
                <c:pt idx="11">
                  <c:v>ОЛЛ</c:v>
                </c:pt>
                <c:pt idx="12">
                  <c:v>ОМЛ</c:v>
                </c:pt>
              </c:strCache>
            </c:strRef>
          </c:cat>
          <c:val>
            <c:numRef>
              <c:f>'[Диаграмма в РДКБ 2015.ppt]Лист1'!$B$2:$B$14</c:f>
              <c:numCache>
                <c:formatCode>General</c:formatCode>
                <c:ptCount val="13"/>
                <c:pt idx="0">
                  <c:v>11</c:v>
                </c:pt>
                <c:pt idx="1">
                  <c:v>21</c:v>
                </c:pt>
                <c:pt idx="2">
                  <c:v>27</c:v>
                </c:pt>
                <c:pt idx="3">
                  <c:v>11</c:v>
                </c:pt>
                <c:pt idx="4">
                  <c:v>57</c:v>
                </c:pt>
                <c:pt idx="5">
                  <c:v>30</c:v>
                </c:pt>
                <c:pt idx="6">
                  <c:v>30</c:v>
                </c:pt>
                <c:pt idx="7">
                  <c:v>40</c:v>
                </c:pt>
                <c:pt idx="8">
                  <c:v>110</c:v>
                </c:pt>
                <c:pt idx="9">
                  <c:v>40</c:v>
                </c:pt>
                <c:pt idx="10">
                  <c:v>61</c:v>
                </c:pt>
                <c:pt idx="11">
                  <c:v>73</c:v>
                </c:pt>
                <c:pt idx="12">
                  <c:v>193</c:v>
                </c:pt>
              </c:numCache>
            </c:numRef>
          </c:val>
        </c:ser>
        <c:ser>
          <c:idx val="1"/>
          <c:order val="1"/>
          <c:tx>
            <c:strRef>
              <c:f>'[Диаграмма в РДКБ 2015.ppt]Лист1'!$C$1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E0000">
                <a:alpha val="77000"/>
              </a:srgbClr>
            </a:solidFill>
          </c:spPr>
          <c:invertIfNegative val="0"/>
          <c:dLbls>
            <c:dLbl>
              <c:idx val="0"/>
              <c:layout>
                <c:manualLayout>
                  <c:x val="4.2669990072787605E-3"/>
                  <c:y val="-1.832408231697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223330024262502E-3"/>
                  <c:y val="-1.1452551448107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0614592606593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446660048525104E-3"/>
                  <c:y val="-1.6033572027350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РДКБ 2015.ppt]Лист1'!$A$2:$A$14</c:f>
              <c:strCache>
                <c:ptCount val="13"/>
                <c:pt idx="0">
                  <c:v>Аутоимунные заболевания</c:v>
                </c:pt>
                <c:pt idx="1">
                  <c:v>ХМЛ</c:v>
                </c:pt>
                <c:pt idx="2">
                  <c:v>Метаб</c:v>
                </c:pt>
                <c:pt idx="3">
                  <c:v>МДС</c:v>
                </c:pt>
                <c:pt idx="4">
                  <c:v>Солидные</c:v>
                </c:pt>
                <c:pt idx="5">
                  <c:v>Врожденные аплази</c:v>
                </c:pt>
                <c:pt idx="6">
                  <c:v>ЮММЛ</c:v>
                </c:pt>
                <c:pt idx="7">
                  <c:v>Лимфома</c:v>
                </c:pt>
                <c:pt idx="8">
                  <c:v>Приобретенная АА</c:v>
                </c:pt>
                <c:pt idx="9">
                  <c:v>Нейробластома</c:v>
                </c:pt>
                <c:pt idx="10">
                  <c:v>Первичный ИДС</c:v>
                </c:pt>
                <c:pt idx="11">
                  <c:v>ОЛЛ</c:v>
                </c:pt>
                <c:pt idx="12">
                  <c:v>ОМЛ</c:v>
                </c:pt>
              </c:strCache>
            </c:strRef>
          </c:cat>
          <c:val>
            <c:numRef>
              <c:f>'[Диаграмма в РДКБ 2015.ppt]Лист1'!$C$2:$C$14</c:f>
              <c:numCache>
                <c:formatCode>General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15</c:v>
                </c:pt>
                <c:pt idx="5">
                  <c:v>17</c:v>
                </c:pt>
                <c:pt idx="6">
                  <c:v>25</c:v>
                </c:pt>
                <c:pt idx="7">
                  <c:v>39</c:v>
                </c:pt>
                <c:pt idx="8">
                  <c:v>43</c:v>
                </c:pt>
                <c:pt idx="9">
                  <c:v>40</c:v>
                </c:pt>
                <c:pt idx="10">
                  <c:v>63</c:v>
                </c:pt>
                <c:pt idx="11">
                  <c:v>70</c:v>
                </c:pt>
                <c:pt idx="12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50592"/>
        <c:axId val="6752128"/>
      </c:barChart>
      <c:catAx>
        <c:axId val="6750592"/>
        <c:scaling>
          <c:orientation val="minMax"/>
        </c:scaling>
        <c:delete val="0"/>
        <c:axPos val="b"/>
        <c:majorTickMark val="out"/>
        <c:minorTickMark val="none"/>
        <c:tickLblPos val="nextTo"/>
        <c:crossAx val="6752128"/>
        <c:crosses val="autoZero"/>
        <c:auto val="1"/>
        <c:lblAlgn val="ctr"/>
        <c:lblOffset val="100"/>
        <c:noMultiLvlLbl val="0"/>
      </c:catAx>
      <c:valAx>
        <c:axId val="675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50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 b="1"/>
            </a:pPr>
            <a:r>
              <a:rPr lang="en-US" sz="1800" dirty="0" smtClean="0"/>
              <a:t>2012-2015</a:t>
            </a:r>
            <a:endParaRPr lang="en-US" sz="1800" dirty="0"/>
          </a:p>
        </c:rich>
      </c:tx>
      <c:layout>
        <c:manualLayout>
          <c:xMode val="edge"/>
          <c:yMode val="edge"/>
          <c:x val="0.32547169811320703"/>
          <c:y val="3.3613445378151308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v>1</c:v>
          </c:tx>
          <c:spPr>
            <a:ln w="25400">
              <a:solidFill>
                <a:srgbClr val="FF0000"/>
              </a:solidFill>
              <a:prstDash val="sysDash"/>
            </a:ln>
            <a:effectLst/>
          </c:spPr>
          <c:marker>
            <c:symbol val="none"/>
          </c:marker>
          <c:xVal>
            <c:numRef>
              <c:f>'Life table analysis_HID'!$A$2:$A$40</c:f>
              <c:numCache>
                <c:formatCode>0.000</c:formatCode>
                <c:ptCount val="3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</c:numCache>
            </c:numRef>
          </c:xVal>
          <c:yVal>
            <c:numRef>
              <c:f>'Life table analysis_HID'!$D$2:$D$40</c:f>
              <c:numCache>
                <c:formatCode>0.000</c:formatCode>
                <c:ptCount val="39"/>
                <c:pt idx="0">
                  <c:v>1</c:v>
                </c:pt>
                <c:pt idx="1">
                  <c:v>0.98181818181818192</c:v>
                </c:pt>
                <c:pt idx="2">
                  <c:v>0.92624356775300198</c:v>
                </c:pt>
                <c:pt idx="3">
                  <c:v>0.86895015119095997</c:v>
                </c:pt>
                <c:pt idx="4">
                  <c:v>0.86895015119095997</c:v>
                </c:pt>
                <c:pt idx="5">
                  <c:v>0.82853386508905491</c:v>
                </c:pt>
                <c:pt idx="6">
                  <c:v>0.82853386508905491</c:v>
                </c:pt>
                <c:pt idx="7">
                  <c:v>0.80643962868668095</c:v>
                </c:pt>
                <c:pt idx="8">
                  <c:v>0.80643962868668095</c:v>
                </c:pt>
                <c:pt idx="9">
                  <c:v>0.80643962868668095</c:v>
                </c:pt>
                <c:pt idx="10">
                  <c:v>0.80643962868668095</c:v>
                </c:pt>
                <c:pt idx="11">
                  <c:v>0.80643962868668095</c:v>
                </c:pt>
                <c:pt idx="12">
                  <c:v>0.80643962868668095</c:v>
                </c:pt>
                <c:pt idx="13">
                  <c:v>0.80643962868668095</c:v>
                </c:pt>
                <c:pt idx="14">
                  <c:v>0.80643962868668095</c:v>
                </c:pt>
                <c:pt idx="15">
                  <c:v>0.80643962868668095</c:v>
                </c:pt>
                <c:pt idx="16">
                  <c:v>0.80643962868668095</c:v>
                </c:pt>
                <c:pt idx="17">
                  <c:v>0.80643962868668095</c:v>
                </c:pt>
                <c:pt idx="18">
                  <c:v>0.80643962868668095</c:v>
                </c:pt>
                <c:pt idx="19">
                  <c:v>0.80643962868668095</c:v>
                </c:pt>
                <c:pt idx="20">
                  <c:v>0.80643962868668095</c:v>
                </c:pt>
                <c:pt idx="21">
                  <c:v>0.80643962868668095</c:v>
                </c:pt>
                <c:pt idx="22">
                  <c:v>0.80643962868668095</c:v>
                </c:pt>
                <c:pt idx="23">
                  <c:v>0.80643962868668095</c:v>
                </c:pt>
                <c:pt idx="24">
                  <c:v>0.80643962868668095</c:v>
                </c:pt>
                <c:pt idx="25">
                  <c:v>0.80643962868668095</c:v>
                </c:pt>
                <c:pt idx="26">
                  <c:v>0.80643962868668095</c:v>
                </c:pt>
                <c:pt idx="27">
                  <c:v>0.80643962868668095</c:v>
                </c:pt>
                <c:pt idx="28">
                  <c:v>0.80643962868668095</c:v>
                </c:pt>
                <c:pt idx="29">
                  <c:v>0.80643962868668095</c:v>
                </c:pt>
                <c:pt idx="30">
                  <c:v>0.80643962868668095</c:v>
                </c:pt>
                <c:pt idx="31">
                  <c:v>0.80643962868668095</c:v>
                </c:pt>
                <c:pt idx="32">
                  <c:v>0.80643962868668095</c:v>
                </c:pt>
                <c:pt idx="33">
                  <c:v>0.80643962868668095</c:v>
                </c:pt>
                <c:pt idx="34">
                  <c:v>0.80643962868668095</c:v>
                </c:pt>
                <c:pt idx="35">
                  <c:v>0.80643962868668095</c:v>
                </c:pt>
                <c:pt idx="36">
                  <c:v>0.80643962868668095</c:v>
                </c:pt>
                <c:pt idx="37">
                  <c:v>0.80643962868668095</c:v>
                </c:pt>
                <c:pt idx="38">
                  <c:v>0.80643962868668095</c:v>
                </c:pt>
              </c:numCache>
            </c:numRef>
          </c:yVal>
          <c:smooth val="0"/>
        </c:ser>
        <c:ser>
          <c:idx val="0"/>
          <c:order val="1"/>
          <c:tx>
            <c:v>2</c:v>
          </c:tx>
          <c:spPr>
            <a:ln w="28575">
              <a:solidFill>
                <a:schemeClr val="tx2">
                  <a:lumMod val="7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'Life table analysis_HID'!$A$126:$A$164</c:f>
              <c:numCache>
                <c:formatCode>0.000</c:formatCode>
                <c:ptCount val="3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</c:numCache>
            </c:numRef>
          </c:xVal>
          <c:yVal>
            <c:numRef>
              <c:f>'Life table analysis_HID'!$D$126:$D$164</c:f>
              <c:numCache>
                <c:formatCode>0.000</c:formatCode>
                <c:ptCount val="39"/>
                <c:pt idx="0">
                  <c:v>1</c:v>
                </c:pt>
                <c:pt idx="1">
                  <c:v>0.98181818181818192</c:v>
                </c:pt>
                <c:pt idx="2">
                  <c:v>0.94476843910806207</c:v>
                </c:pt>
                <c:pt idx="3">
                  <c:v>0.9065959769218771</c:v>
                </c:pt>
                <c:pt idx="4">
                  <c:v>0.9065959769218771</c:v>
                </c:pt>
                <c:pt idx="5">
                  <c:v>0.86630282239201595</c:v>
                </c:pt>
                <c:pt idx="6">
                  <c:v>0.86630282239201595</c:v>
                </c:pt>
                <c:pt idx="7">
                  <c:v>0.84437110536943405</c:v>
                </c:pt>
                <c:pt idx="8">
                  <c:v>0.84437110536943405</c:v>
                </c:pt>
                <c:pt idx="9">
                  <c:v>0.84437110536943405</c:v>
                </c:pt>
                <c:pt idx="10">
                  <c:v>0.84437110536943405</c:v>
                </c:pt>
                <c:pt idx="11">
                  <c:v>0.84437110536943405</c:v>
                </c:pt>
                <c:pt idx="12">
                  <c:v>0.84437110536943405</c:v>
                </c:pt>
                <c:pt idx="13">
                  <c:v>0.84437110536943405</c:v>
                </c:pt>
                <c:pt idx="14">
                  <c:v>0.84437110536943405</c:v>
                </c:pt>
                <c:pt idx="15">
                  <c:v>0.84437110536943405</c:v>
                </c:pt>
                <c:pt idx="16">
                  <c:v>0.84437110536943405</c:v>
                </c:pt>
                <c:pt idx="17">
                  <c:v>0.84437110536943405</c:v>
                </c:pt>
                <c:pt idx="18">
                  <c:v>0.84437110536943405</c:v>
                </c:pt>
                <c:pt idx="19">
                  <c:v>0.84437110536943405</c:v>
                </c:pt>
                <c:pt idx="20">
                  <c:v>0.84437110536943405</c:v>
                </c:pt>
                <c:pt idx="21">
                  <c:v>0.84437110536943405</c:v>
                </c:pt>
                <c:pt idx="22">
                  <c:v>0.84437110536943405</c:v>
                </c:pt>
                <c:pt idx="23">
                  <c:v>0.84437110536943405</c:v>
                </c:pt>
                <c:pt idx="24">
                  <c:v>0.84437110536943405</c:v>
                </c:pt>
                <c:pt idx="25">
                  <c:v>0.84437110536943405</c:v>
                </c:pt>
                <c:pt idx="26">
                  <c:v>0.84437110536943405</c:v>
                </c:pt>
                <c:pt idx="27">
                  <c:v>0.84437110536943405</c:v>
                </c:pt>
                <c:pt idx="28">
                  <c:v>0.84437110536943405</c:v>
                </c:pt>
                <c:pt idx="29">
                  <c:v>0.84437110536943405</c:v>
                </c:pt>
                <c:pt idx="30">
                  <c:v>0.84437110536943405</c:v>
                </c:pt>
                <c:pt idx="31">
                  <c:v>0.84437110536943405</c:v>
                </c:pt>
                <c:pt idx="32">
                  <c:v>0.84437110536943405</c:v>
                </c:pt>
                <c:pt idx="33">
                  <c:v>0.84437110536943405</c:v>
                </c:pt>
                <c:pt idx="34">
                  <c:v>0.84437110536943405</c:v>
                </c:pt>
                <c:pt idx="35">
                  <c:v>0.84437110536943405</c:v>
                </c:pt>
                <c:pt idx="36">
                  <c:v>0.84437110536943405</c:v>
                </c:pt>
                <c:pt idx="37">
                  <c:v>0.84437110536943405</c:v>
                </c:pt>
                <c:pt idx="38">
                  <c:v>0.84437110536943405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72608"/>
        <c:axId val="6774784"/>
      </c:scatterChart>
      <c:valAx>
        <c:axId val="6772608"/>
        <c:scaling>
          <c:orientation val="minMax"/>
          <c:max val="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800" b="1"/>
                </a:pPr>
                <a:r>
                  <a:rPr lang="en-US" dirty="0" smtClean="0"/>
                  <a:t>Months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6774784"/>
        <c:crosses val="autoZero"/>
        <c:crossBetween val="midCat"/>
      </c:valAx>
      <c:valAx>
        <c:axId val="6774784"/>
        <c:scaling>
          <c:orientation val="minMax"/>
          <c:max val="1"/>
          <c:min val="0"/>
        </c:scaling>
        <c:delete val="0"/>
        <c:axPos val="l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6772608"/>
        <c:crosses val="autoZero"/>
        <c:crossBetween val="midCat"/>
      </c:valAx>
      <c:spPr>
        <a:ln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bg1"/>
              </a:solidFill>
              <a:ln w="66675">
                <a:solidFill>
                  <a:schemeClr val="tx2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8.7843503937007905E-2"/>
                  <c:y val="6.4518081073199215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solidFill>
                          <a:srgbClr val="008000"/>
                        </a:solidFill>
                      </a:rPr>
                      <a:t> </a:t>
                    </a:r>
                    <a:r>
                      <a:rPr lang="en-US" sz="1800" dirty="0" smtClean="0">
                        <a:solidFill>
                          <a:srgbClr val="008000"/>
                        </a:solidFill>
                      </a:rPr>
                      <a:t>~</a:t>
                    </a:r>
                    <a:r>
                      <a:rPr lang="ru-RU" sz="1800" dirty="0" smtClean="0">
                        <a:solidFill>
                          <a:srgbClr val="008000"/>
                        </a:solidFill>
                      </a:rPr>
                      <a:t>20%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6860293987346704"/>
                  <c:y val="-0.36291434374782211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solidFill>
                          <a:srgbClr val="008000"/>
                        </a:solidFill>
                      </a:rPr>
                      <a:t> </a:t>
                    </a:r>
                    <a:r>
                      <a:rPr lang="ru-RU" sz="1800" dirty="0" smtClean="0">
                        <a:solidFill>
                          <a:srgbClr val="008000"/>
                        </a:solidFill>
                      </a:rPr>
                      <a:t>80%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rgbClr val="008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Лист1!$D$5:$E$5</c:f>
              <c:strCache>
                <c:ptCount val="2"/>
                <c:pt idx="0">
                  <c:v>a</c:v>
                </c:pt>
                <c:pt idx="1">
                  <c:v>у</c:v>
                </c:pt>
              </c:strCache>
            </c:strRef>
          </c:cat>
          <c:val>
            <c:numRef>
              <c:f>Лист1!$D$6:$E$6</c:f>
              <c:numCache>
                <c:formatCode>General</c:formatCode>
                <c:ptCount val="2"/>
                <c:pt idx="0">
                  <c:v>26</c:v>
                </c:pt>
                <c:pt idx="1">
                  <c:v>118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44E3E-41D3-824C-AFC2-0210BD66A94C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2E52C-2B38-BA49-8E79-1A1BABA0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en-US">
              <a:latin typeface="Calibri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B19EA0CD-1214-5244-A25E-F5BE320AFFF7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>
                <a:cs typeface="Arial" charset="0"/>
              </a:rPr>
              <a:t>Уникальная база для ТГСК ПИД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fld id="{DE73EB78-AAE9-214C-9EA6-628A2A756EB7}" type="slidenum">
              <a:rPr lang="ru-RU">
                <a:latin typeface="Arial" charset="0"/>
              </a:rPr>
              <a:pPr eaLnBrk="1" hangingPunct="1"/>
              <a:t>22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4A4F-2A90-9E4B-BA56-7700AB30A17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915E-A32F-0F4A-96E5-C41D7636E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7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4A4F-2A90-9E4B-BA56-7700AB30A17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915E-A32F-0F4A-96E5-C41D7636E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7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4A4F-2A90-9E4B-BA56-7700AB30A17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915E-A32F-0F4A-96E5-C41D7636E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94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8838B-2C79-A641-BE32-7B9E5C249AF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89931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4A4F-2A90-9E4B-BA56-7700AB30A17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915E-A32F-0F4A-96E5-C41D7636E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8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4A4F-2A90-9E4B-BA56-7700AB30A17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915E-A32F-0F4A-96E5-C41D7636E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4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4A4F-2A90-9E4B-BA56-7700AB30A17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915E-A32F-0F4A-96E5-C41D7636E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99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4A4F-2A90-9E4B-BA56-7700AB30A17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915E-A32F-0F4A-96E5-C41D7636E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16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4A4F-2A90-9E4B-BA56-7700AB30A17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915E-A32F-0F4A-96E5-C41D7636E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7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4A4F-2A90-9E4B-BA56-7700AB30A17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915E-A32F-0F4A-96E5-C41D7636E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2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4A4F-2A90-9E4B-BA56-7700AB30A17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915E-A32F-0F4A-96E5-C41D7636E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8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4A4F-2A90-9E4B-BA56-7700AB30A17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915E-A32F-0F4A-96E5-C41D7636E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4A4F-2A90-9E4B-BA56-7700AB30A17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0915E-A32F-0F4A-96E5-C41D7636E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0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image" Target="../media/image14.emf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hart" Target="../charts/chart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1.emf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0762" y="933450"/>
            <a:ext cx="4970358" cy="1231598"/>
          </a:xfrm>
        </p:spPr>
        <p:txBody>
          <a:bodyPr anchor="b">
            <a:normAutofit fontScale="90000"/>
          </a:bodyPr>
          <a:lstStyle/>
          <a:p>
            <a:r>
              <a:rPr lang="ru-RU" sz="2400" i="1" dirty="0" smtClean="0">
                <a:latin typeface="Times New Roman"/>
                <a:cs typeface="Times New Roman"/>
              </a:rPr>
              <a:t> Цель Бытия выполняет</a:t>
            </a:r>
            <a:br>
              <a:rPr lang="ru-RU" sz="2400" i="1" dirty="0" smtClean="0">
                <a:latin typeface="Times New Roman"/>
                <a:cs typeface="Times New Roman"/>
              </a:rPr>
            </a:br>
            <a:r>
              <a:rPr lang="ru-RU" sz="2400" i="1" dirty="0" smtClean="0">
                <a:latin typeface="Times New Roman"/>
                <a:cs typeface="Times New Roman"/>
              </a:rPr>
              <a:t> светлый  Человеческий </a:t>
            </a:r>
            <a:r>
              <a:rPr lang="ru-RU" sz="2400" i="1" dirty="0">
                <a:latin typeface="Times New Roman"/>
                <a:cs typeface="Times New Roman"/>
              </a:rPr>
              <a:t>Д</a:t>
            </a:r>
            <a:r>
              <a:rPr lang="ru-RU" sz="2400" i="1" dirty="0" smtClean="0">
                <a:latin typeface="Times New Roman"/>
                <a:cs typeface="Times New Roman"/>
              </a:rPr>
              <a:t>ух, осознающий Законы Творения и обративший  их в помышления и деяния</a:t>
            </a:r>
            <a:endParaRPr lang="ru-RU" sz="2400" i="1" dirty="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46866"/>
            <a:ext cx="6400800" cy="1752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Фундаментальная педиатрия – локомотив развития медицинской науки и практики</a:t>
            </a:r>
            <a:endParaRPr lang="ru-RU" sz="28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Посвящение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Ю.Е.Вельтищеву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Румянцев                                                 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2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7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исследований, включающих детей и подростков с ОЛЛ в России, Северной Америке и Западной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 (продолжение)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08086"/>
              </p:ext>
            </p:extLst>
          </p:nvPr>
        </p:nvGraphicFramePr>
        <p:xfrm>
          <a:off x="107504" y="1052737"/>
          <a:ext cx="8712968" cy="5852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907302"/>
                <a:gridCol w="1216426"/>
                <a:gridCol w="1044624"/>
                <a:gridCol w="720080"/>
                <a:gridCol w="1008112"/>
                <a:gridCol w="648072"/>
                <a:gridCol w="1115616"/>
                <a:gridCol w="1188640"/>
              </a:tblGrid>
              <a:tr h="79635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Исследо-вательская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Испытание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Источник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ссылка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Подгруппа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Число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пациен-тов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Бессобытий-ная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выживаемость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Общая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выживаемость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93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AIEOP-8FM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AIEOP-BFM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ALL 2000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Schrappe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др.</a:t>
                      </a: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(36)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Западная Европа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2000-2006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 пациенты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В-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клет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ОЛЛ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Т-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клет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ОЛЛ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93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MRC-NCRI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UKALL 2003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Vora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др.</a:t>
                      </a: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(37)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Великобритания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2003-2011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 пациенты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В-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клет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ОЛЛ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Т-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клет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ОЛЛ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данных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данных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данных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данных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93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DCOG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Протокол DCOG ALL-9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Veerman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р.</a:t>
                      </a: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(38)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Нидерланды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1997-2004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 пациенты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В-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клет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ОЛЛ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Т-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клет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ОЛЛ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данных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данных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698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EORTC CLG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EORTC CLG 58591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Domenech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др.</a:t>
                      </a: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(39)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Бельгия,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Франция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1998-2008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 пациенты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9412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NOPHO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ALL -2000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Schmiegelow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др.</a:t>
                      </a: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(40)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Дания,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Финляндия,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Исландия,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Норвегия,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Швеция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2000-2007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 пациенты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В-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клет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ОЛЛ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Т-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клет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ОЛЛ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1358">
                <a:tc gridSpan="9"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Дети младше 1 года были исключены из данных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ставленных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исследований. МБ - Российская кооперированная исследовательская группа по исследованию детского рака, AIEOP - Итальянская ассоциация детских гематологов и онкологов, BFM Берлин- Франкфурт-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Мюнстер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DCOG - Голландская детская онкологическая группа, DFCI - Институт рака Дана Фарбер, EORTC CLG Европейская организация по исследованию и лечению рака - Группа по исследованию детского лейкоза, MRC-NCRI Медицинский исследовательский совет - Национальный исследовательский институт рака, N/A — нет данных, NOPHO - Общество детской гематологии и онкологии Скандинавских стран, SJCRH - Детский научный госпиталь Святого Иуды (США) и UKALL - Национальное исследование острого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лимфобластного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лейкоза рабочей группы медицинского исследовательского совета по исследованию лейкоза у детей в Великобритании. Указанные процентные показатели выживаемости являются показателями за 5 лет, за исключением показателей исследования AIEOP-BFM, где показатели выживаемости регистрировались за 7 лет.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76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Название 1"/>
          <p:cNvSpPr>
            <a:spLocks noGrp="1"/>
          </p:cNvSpPr>
          <p:nvPr>
            <p:ph type="title"/>
          </p:nvPr>
        </p:nvSpPr>
        <p:spPr>
          <a:xfrm>
            <a:off x="1090612" y="274638"/>
            <a:ext cx="7596187" cy="1143000"/>
          </a:xfrm>
        </p:spPr>
        <p:txBody>
          <a:bodyPr>
            <a:normAutofit/>
          </a:bodyPr>
          <a:lstStyle/>
          <a:p>
            <a:r>
              <a:rPr lang="ru-RU" sz="3000" b="1" i="1" dirty="0" err="1">
                <a:solidFill>
                  <a:srgbClr val="008000"/>
                </a:solidFill>
                <a:latin typeface="Times New Roman"/>
                <a:cs typeface="Times New Roman"/>
              </a:rPr>
              <a:t>Бессобытийная</a:t>
            </a:r>
            <a:r>
              <a:rPr lang="ru-RU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 выживаемость детей с В-НХЛ. </a:t>
            </a:r>
          </a:p>
        </p:txBody>
      </p:sp>
      <p:pic>
        <p:nvPicPr>
          <p:cNvPr id="43010" name="Рисунок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417638"/>
            <a:ext cx="6889750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Название 6"/>
          <p:cNvSpPr>
            <a:spLocks noGrp="1"/>
          </p:cNvSpPr>
          <p:nvPr>
            <p:ph type="title"/>
          </p:nvPr>
        </p:nvSpPr>
        <p:spPr>
          <a:xfrm>
            <a:off x="250825" y="270631"/>
            <a:ext cx="8642350" cy="1143000"/>
          </a:xfrm>
        </p:spPr>
        <p:txBody>
          <a:bodyPr>
            <a:noAutofit/>
          </a:bodyPr>
          <a:lstStyle/>
          <a:p>
            <a:r>
              <a:rPr lang="ru-RU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13-ЛЕТНЯЯ </a:t>
            </a:r>
            <a:r>
              <a:rPr lang="en-US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OS </a:t>
            </a:r>
            <a:r>
              <a:rPr lang="ru-RU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И </a:t>
            </a:r>
            <a:r>
              <a:rPr lang="en-US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PFS</a:t>
            </a:r>
            <a:r>
              <a:rPr lang="ru-RU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br>
              <a:rPr lang="ru-RU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ru-RU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У ПАЦИЕНТОВ СТАРШЕ 3-Х ЛЕТ С МБ</a:t>
            </a:r>
            <a:r>
              <a:rPr lang="en-US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ru-RU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/>
            </a:r>
            <a:br>
              <a:rPr lang="ru-RU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ru-RU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ПРОТОКОЛ М-2000 (</a:t>
            </a:r>
            <a:r>
              <a:rPr lang="en-US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N=222)</a:t>
            </a:r>
            <a:endParaRPr lang="ru-RU" sz="30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627188" y="1573213"/>
            <a:ext cx="3292475" cy="639762"/>
          </a:xfrm>
        </p:spPr>
        <p:txBody>
          <a:bodyPr rtlCol="0"/>
          <a:lstStyle/>
          <a:p>
            <a:pPr algn="ctr" fontAlgn="auto"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OS</a:t>
            </a:r>
            <a:endParaRPr lang="ru-RU" dirty="0" smtClean="0">
              <a:ea typeface="+mn-ea"/>
            </a:endParaRPr>
          </a:p>
        </p:txBody>
      </p:sp>
      <p:pic>
        <p:nvPicPr>
          <p:cNvPr id="81923" name="Содержимое 11" descr="O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99" b="-15199"/>
          <a:stretch>
            <a:fillRect/>
          </a:stretch>
        </p:blipFill>
        <p:spPr>
          <a:xfrm>
            <a:off x="0" y="1773238"/>
            <a:ext cx="4497388" cy="4398962"/>
          </a:xfrm>
        </p:spPr>
      </p:pic>
      <p:sp>
        <p:nvSpPr>
          <p:cNvPr id="81924" name="Текст 9"/>
          <p:cNvSpPr>
            <a:spLocks noGrp="1"/>
          </p:cNvSpPr>
          <p:nvPr>
            <p:ph type="body" sz="quarter" idx="3"/>
          </p:nvPr>
        </p:nvSpPr>
        <p:spPr>
          <a:xfrm>
            <a:off x="5092700" y="1573213"/>
            <a:ext cx="3292475" cy="639762"/>
          </a:xfrm>
        </p:spPr>
        <p:txBody>
          <a:bodyPr/>
          <a:lstStyle/>
          <a:p>
            <a:pPr algn="ctr"/>
            <a:r>
              <a:rPr lang="ru-RU">
                <a:latin typeface="Calibri" charset="0"/>
              </a:rPr>
              <a:t>PFS</a:t>
            </a:r>
          </a:p>
        </p:txBody>
      </p:sp>
      <p:pic>
        <p:nvPicPr>
          <p:cNvPr id="81925" name="Содержимое 12" descr="PFS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73" b="-15173"/>
          <a:stretch>
            <a:fillRect/>
          </a:stretch>
        </p:blipFill>
        <p:spPr>
          <a:xfrm>
            <a:off x="4643438" y="1844675"/>
            <a:ext cx="4319587" cy="4222750"/>
          </a:xfrm>
        </p:spPr>
      </p:pic>
      <p:sp>
        <p:nvSpPr>
          <p:cNvPr id="81926" name="TextBox 13"/>
          <p:cNvSpPr txBox="1">
            <a:spLocks noChangeArrowheads="1"/>
          </p:cNvSpPr>
          <p:nvPr/>
        </p:nvSpPr>
        <p:spPr bwMode="auto">
          <a:xfrm>
            <a:off x="1403350" y="4652963"/>
            <a:ext cx="2487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1000">
                <a:latin typeface="Arial" charset="0"/>
              </a:rPr>
              <a:t>Медиана наблюдения 83,5 мес (2-165)</a:t>
            </a:r>
          </a:p>
        </p:txBody>
      </p:sp>
      <p:sp>
        <p:nvSpPr>
          <p:cNvPr id="81927" name="TextBox 14"/>
          <p:cNvSpPr txBox="1">
            <a:spLocks noChangeArrowheads="1"/>
          </p:cNvSpPr>
          <p:nvPr/>
        </p:nvSpPr>
        <p:spPr bwMode="auto">
          <a:xfrm>
            <a:off x="5364163" y="4718050"/>
            <a:ext cx="33956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1000">
                <a:latin typeface="Arial" charset="0"/>
              </a:rPr>
              <a:t>Медиана времени до прогрессирования 16 мес (5-67)</a:t>
            </a:r>
          </a:p>
        </p:txBody>
      </p:sp>
      <p:pic>
        <p:nvPicPr>
          <p:cNvPr id="9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3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7" name="Object 3"/>
          <p:cNvGraphicFramePr>
            <a:graphicFrameLocks noChangeAspect="1"/>
          </p:cNvGraphicFramePr>
          <p:nvPr/>
        </p:nvGraphicFramePr>
        <p:xfrm>
          <a:off x="4535488" y="2276475"/>
          <a:ext cx="4608512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Graph" r:id="rId4" imgW="5941396" imgH="4456488" progId="">
                  <p:embed/>
                </p:oleObj>
              </mc:Choice>
              <mc:Fallback>
                <p:oleObj name="Graph" r:id="rId4" imgW="5941396" imgH="4456488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2276475"/>
                        <a:ext cx="4608512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44689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Результаты терапии </a:t>
            </a:r>
            <a:r>
              <a:rPr lang="ru-RU" sz="3000" b="1" i="1" dirty="0" err="1">
                <a:solidFill>
                  <a:srgbClr val="008000"/>
                </a:solidFill>
                <a:latin typeface="Times New Roman"/>
                <a:cs typeface="Times New Roman"/>
              </a:rPr>
              <a:t>нейробластомы</a:t>
            </a:r>
            <a:endParaRPr lang="ru-RU" sz="30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06499" name="Object 2"/>
          <p:cNvGraphicFramePr>
            <a:graphicFrameLocks noChangeAspect="1"/>
          </p:cNvGraphicFramePr>
          <p:nvPr/>
        </p:nvGraphicFramePr>
        <p:xfrm>
          <a:off x="0" y="2276475"/>
          <a:ext cx="4643438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Graph" r:id="rId6" imgW="5941396" imgH="4456488" progId="">
                  <p:embed/>
                </p:oleObj>
              </mc:Choice>
              <mc:Fallback>
                <p:oleObj name="Graph" r:id="rId6" imgW="5941396" imgH="4456488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76475"/>
                        <a:ext cx="4643438" cy="348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0" name="Прямоугольник 4"/>
          <p:cNvSpPr>
            <a:spLocks noChangeArrowheads="1"/>
          </p:cNvSpPr>
          <p:nvPr/>
        </p:nvSpPr>
        <p:spPr bwMode="auto">
          <a:xfrm>
            <a:off x="395288" y="6021388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Медиана наблюдения 20,0 мес. (разброс 4,1-53,1 мес.)</a:t>
            </a:r>
          </a:p>
        </p:txBody>
      </p:sp>
      <p:sp>
        <p:nvSpPr>
          <p:cNvPr id="106501" name="TextBox 5"/>
          <p:cNvSpPr txBox="1">
            <a:spLocks noChangeArrowheads="1"/>
          </p:cNvSpPr>
          <p:nvPr/>
        </p:nvSpPr>
        <p:spPr bwMode="auto">
          <a:xfrm>
            <a:off x="539750" y="1989138"/>
            <a:ext cx="8424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1800"/>
              <a:t>       Бессобытийная выживаемость                                   Общая выживаемость</a:t>
            </a:r>
          </a:p>
        </p:txBody>
      </p:sp>
      <p:pic>
        <p:nvPicPr>
          <p:cNvPr id="7" name="Изображение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593"/>
            <a:ext cx="8229600" cy="9223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/>
            </a:r>
            <a:br>
              <a:rPr lang="en-US" sz="3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ru-RU" sz="3200" b="1" dirty="0">
                <a:solidFill>
                  <a:srgbClr val="008000"/>
                </a:solidFill>
                <a:latin typeface="Times New Roman"/>
                <a:cs typeface="Times New Roman"/>
              </a:rPr>
              <a:t>Р</a:t>
            </a:r>
            <a:r>
              <a:rPr lang="ru-RU" sz="3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езультаты терапии гепатобластомы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b="1" dirty="0" smtClean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5616575" cy="421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6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rgbClr val="008000"/>
                </a:solidFill>
                <a:latin typeface="Times New Roman"/>
                <a:cs typeface="Times New Roman"/>
              </a:rPr>
              <a:t>Результаты терапии пациентов </a:t>
            </a:r>
            <a:br>
              <a:rPr lang="ru-RU" sz="2900" b="1" dirty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ru-RU" sz="2900" b="1" dirty="0">
                <a:solidFill>
                  <a:srgbClr val="008000"/>
                </a:solidFill>
                <a:latin typeface="Times New Roman"/>
                <a:cs typeface="Times New Roman"/>
              </a:rPr>
              <a:t>с саркомами головы и шеи</a:t>
            </a: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900113" y="2276475"/>
          <a:ext cx="3457575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9" name="Graph" r:id="rId3" imgW="5941396" imgH="4456488" progId="">
                  <p:embed/>
                </p:oleObj>
              </mc:Choice>
              <mc:Fallback>
                <p:oleObj name="Graph" r:id="rId3" imgW="5941396" imgH="4456488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76475"/>
                        <a:ext cx="3457575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5148263" y="2205038"/>
          <a:ext cx="3527425" cy="264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0" name="Graph" r:id="rId5" imgW="5941396" imgH="4456488" progId="">
                  <p:embed/>
                </p:oleObj>
              </mc:Choice>
              <mc:Fallback>
                <p:oleObj name="Graph" r:id="rId5" imgW="5941396" imgH="4456488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205038"/>
                        <a:ext cx="3527425" cy="264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Изображение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89" name="Содержимое 3"/>
          <p:cNvGraphicFramePr>
            <a:graphicFrameLocks/>
          </p:cNvGraphicFramePr>
          <p:nvPr/>
        </p:nvGraphicFramePr>
        <p:xfrm>
          <a:off x="323850" y="1196975"/>
          <a:ext cx="8712200" cy="37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5" name="Лист" r:id="rId4" imgW="19190520" imgH="7241040" progId="Excel.Sheet.8">
                  <p:embed/>
                </p:oleObj>
              </mc:Choice>
              <mc:Fallback>
                <p:oleObj name="Лист" r:id="rId4" imgW="19190520" imgH="7241040" progId="Excel.Sheet.8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96975"/>
                        <a:ext cx="8712200" cy="373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7963" y="5084763"/>
            <a:ext cx="8936037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8000"/>
                </a:solidFill>
                <a:latin typeface="Cambria" charset="0"/>
                <a:cs typeface="+mn-cs"/>
              </a:rPr>
              <a:t>Данные по количеству ТГСК в РДКБ и ФНКЦ ДГОИ за 20 лет (1250 ТГСК в возрасте от 1 мес. До 18 лет)</a:t>
            </a:r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8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7" name="Содержимое 3"/>
          <p:cNvGraphicFramePr>
            <a:graphicFrameLocks/>
          </p:cNvGraphicFramePr>
          <p:nvPr/>
        </p:nvGraphicFramePr>
        <p:xfrm>
          <a:off x="395288" y="620713"/>
          <a:ext cx="820896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9" name="Лист" r:id="rId4" imgW="11053440" imgH="6354000" progId="Excel.Sheet.8">
                  <p:embed/>
                </p:oleObj>
              </mc:Choice>
              <mc:Fallback>
                <p:oleObj name="Лист" r:id="rId4" imgW="11053440" imgH="6354000" progId="Excel.Sheet.8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20713"/>
                        <a:ext cx="8208962" cy="439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азвание 1"/>
          <p:cNvSpPr txBox="1">
            <a:spLocks/>
          </p:cNvSpPr>
          <p:nvPr/>
        </p:nvSpPr>
        <p:spPr>
          <a:xfrm>
            <a:off x="468313" y="5013325"/>
            <a:ext cx="8424862" cy="1295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ru-RU" sz="1800" b="1" dirty="0" smtClean="0">
                <a:solidFill>
                  <a:srgbClr val="008000"/>
                </a:solidFill>
                <a:latin typeface="Cambria" charset="0"/>
              </a:rPr>
              <a:t>Виды ТГСК</a:t>
            </a:r>
            <a:r>
              <a:rPr kumimoji="0" lang="ru-RU" sz="4000" b="1" dirty="0" smtClean="0">
                <a:solidFill>
                  <a:srgbClr val="008000"/>
                </a:solidFill>
                <a:latin typeface="Cambria" charset="0"/>
              </a:rPr>
              <a:t/>
            </a:r>
            <a:br>
              <a:rPr kumimoji="0" lang="ru-RU" sz="4000" b="1" dirty="0" smtClean="0">
                <a:solidFill>
                  <a:srgbClr val="008000"/>
                </a:solidFill>
                <a:latin typeface="Cambria" charset="0"/>
              </a:rPr>
            </a:br>
            <a:r>
              <a:rPr kumimoji="0" lang="ru-RU" sz="1800" b="1" dirty="0" smtClean="0">
                <a:solidFill>
                  <a:srgbClr val="008000"/>
                </a:solidFill>
                <a:latin typeface="Cambria" charset="0"/>
              </a:rPr>
              <a:t>1-от </a:t>
            </a:r>
            <a:r>
              <a:rPr kumimoji="0" lang="en-US" sz="1800" b="1" dirty="0" smtClean="0">
                <a:solidFill>
                  <a:srgbClr val="008000"/>
                </a:solidFill>
                <a:latin typeface="Cambria" charset="0"/>
              </a:rPr>
              <a:t>HLA</a:t>
            </a:r>
            <a:r>
              <a:rPr kumimoji="0" lang="ru-RU" sz="1800" b="1" dirty="0" smtClean="0">
                <a:solidFill>
                  <a:srgbClr val="008000"/>
                </a:solidFill>
                <a:latin typeface="Cambria" charset="0"/>
              </a:rPr>
              <a:t>-идентичных родственных доноров</a:t>
            </a:r>
            <a:br>
              <a:rPr kumimoji="0" lang="ru-RU" sz="1800" b="1" dirty="0" smtClean="0">
                <a:solidFill>
                  <a:srgbClr val="008000"/>
                </a:solidFill>
                <a:latin typeface="Cambria" charset="0"/>
              </a:rPr>
            </a:br>
            <a:r>
              <a:rPr kumimoji="0" lang="ru-RU" sz="1800" b="1" dirty="0" smtClean="0">
                <a:solidFill>
                  <a:srgbClr val="008000"/>
                </a:solidFill>
                <a:latin typeface="Cambria" charset="0"/>
              </a:rPr>
              <a:t>2-от неродственных доноров</a:t>
            </a:r>
            <a:br>
              <a:rPr kumimoji="0" lang="ru-RU" sz="1800" b="1" dirty="0" smtClean="0">
                <a:solidFill>
                  <a:srgbClr val="008000"/>
                </a:solidFill>
                <a:latin typeface="Cambria" charset="0"/>
              </a:rPr>
            </a:br>
            <a:r>
              <a:rPr kumimoji="0" lang="ru-RU" sz="1800" b="1" dirty="0" smtClean="0">
                <a:solidFill>
                  <a:srgbClr val="008000"/>
                </a:solidFill>
                <a:latin typeface="Cambria" charset="0"/>
              </a:rPr>
              <a:t>3-гаплоидентичные</a:t>
            </a:r>
            <a:br>
              <a:rPr kumimoji="0" lang="ru-RU" sz="1800" b="1" dirty="0" smtClean="0">
                <a:solidFill>
                  <a:srgbClr val="008000"/>
                </a:solidFill>
                <a:latin typeface="Cambria" charset="0"/>
              </a:rPr>
            </a:br>
            <a:r>
              <a:rPr kumimoji="0" lang="ru-RU" sz="1800" b="1" dirty="0" smtClean="0">
                <a:solidFill>
                  <a:srgbClr val="008000"/>
                </a:solidFill>
                <a:latin typeface="Cambria" charset="0"/>
              </a:rPr>
              <a:t>4-аутологичные</a:t>
            </a:r>
            <a:endParaRPr kumimoji="0" lang="ru-RU" sz="1800" b="1" dirty="0">
              <a:solidFill>
                <a:srgbClr val="008000"/>
              </a:solidFill>
              <a:latin typeface="Calibri" charset="0"/>
            </a:endParaRPr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5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107504" y="1124744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5714" name="TextBox 1"/>
          <p:cNvSpPr txBox="1">
            <a:spLocks noChangeArrowheads="1"/>
          </p:cNvSpPr>
          <p:nvPr/>
        </p:nvSpPr>
        <p:spPr bwMode="auto">
          <a:xfrm>
            <a:off x="1826925" y="215409"/>
            <a:ext cx="64173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3000" b="1" i="1" dirty="0">
                <a:solidFill>
                  <a:srgbClr val="008000"/>
                </a:solidFill>
                <a:latin typeface="Cambria" charset="0"/>
              </a:rPr>
              <a:t>Показания для трансплантации</a:t>
            </a:r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7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381" y="136528"/>
            <a:ext cx="7876419" cy="889585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8000"/>
                </a:solidFill>
                <a:latin typeface="Times New Roman"/>
                <a:cs typeface="Times New Roman"/>
              </a:rPr>
              <a:t>Концепция биологии развития - новое направление научной и практической медицины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sz="2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Междисциплинарная </a:t>
            </a:r>
            <a:r>
              <a:rPr lang="ru-RU" sz="2600" dirty="0">
                <a:solidFill>
                  <a:prstClr val="black"/>
                </a:solidFill>
                <a:latin typeface="Times New Roman"/>
                <a:cs typeface="Times New Roman"/>
              </a:rPr>
              <a:t>интеграция гематологии, онкологии и иммунологии в онтогенезе </a:t>
            </a:r>
            <a:r>
              <a:rPr lang="ru-RU" sz="2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человека выделила ряд общебиологических процессов: СК, ГСК, дифференцировка, пролиферация (клонирование), межклеточное взаимодействие (</a:t>
            </a:r>
            <a:r>
              <a:rPr lang="ru-RU" sz="26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аутовоспаление</a:t>
            </a:r>
            <a:r>
              <a:rPr lang="ru-RU" sz="2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), гибель (</a:t>
            </a:r>
            <a:r>
              <a:rPr lang="ru-RU" sz="26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апоптоз</a:t>
            </a:r>
            <a:r>
              <a:rPr lang="ru-RU" sz="2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, некроз).</a:t>
            </a:r>
          </a:p>
          <a:p>
            <a:pPr lvl="0">
              <a:lnSpc>
                <a:spcPct val="120000"/>
              </a:lnSpc>
            </a:pPr>
            <a:r>
              <a:rPr lang="ru-RU" sz="2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Клеточный гомеостаз – центральная регулирующая система организма и ее соединение с известными системами регуляции (нервной, эндокринной и др.) принципиально изменит патогенез и лечение основных заболеваний человека.</a:t>
            </a:r>
          </a:p>
          <a:p>
            <a:pPr lvl="0">
              <a:lnSpc>
                <a:spcPct val="120000"/>
              </a:lnSpc>
            </a:pPr>
            <a:r>
              <a:rPr lang="ru-RU" sz="2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Генетические дефекты, инфекции и опухоли регуляторов клеточного гомеостаза лежат в основе фенотипа заболеваний человека</a:t>
            </a:r>
            <a:endParaRPr lang="ru-RU" sz="2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</a:pPr>
            <a:r>
              <a:rPr lang="ru-RU" sz="2600" dirty="0">
                <a:solidFill>
                  <a:prstClr val="black"/>
                </a:solidFill>
                <a:latin typeface="Times New Roman"/>
                <a:cs typeface="Times New Roman"/>
              </a:rPr>
              <a:t>Опережающее значение производства новых знаний в области клеточного гомеостаза как научной основы клеточных </a:t>
            </a:r>
            <a:r>
              <a:rPr lang="ru-RU" sz="2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технологий (в 2014 г. в классификаторе ИДС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NSimSun"/>
                <a:cs typeface="Times New Roman" panose="02020603050405020304" pitchFamily="18" charset="0"/>
              </a:rPr>
              <a:t>&gt;300 заболеваний)</a:t>
            </a:r>
            <a:r>
              <a:rPr lang="ru-RU" sz="2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2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</a:pPr>
            <a:r>
              <a:rPr lang="ru-RU" sz="2600" dirty="0">
                <a:solidFill>
                  <a:prstClr val="black"/>
                </a:solidFill>
                <a:latin typeface="Times New Roman"/>
                <a:cs typeface="Times New Roman"/>
              </a:rPr>
              <a:t>Развитие новых технологий диагностики и лечения больных, профилактики генных, иммунных, гематологических и онкологических заболеваний </a:t>
            </a:r>
            <a:r>
              <a:rPr lang="ru-RU" sz="2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требует </a:t>
            </a:r>
            <a:r>
              <a:rPr lang="ru-RU" sz="2600" dirty="0">
                <a:solidFill>
                  <a:prstClr val="black"/>
                </a:solidFill>
                <a:latin typeface="Times New Roman"/>
                <a:cs typeface="Times New Roman"/>
              </a:rPr>
              <a:t>достоверных научных знаний и методов доказательной медицины.</a:t>
            </a:r>
          </a:p>
          <a:p>
            <a:endParaRPr lang="ru-RU" dirty="0"/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0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сх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1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57350" y="11567"/>
            <a:ext cx="5829300" cy="1143000"/>
          </a:xfrm>
        </p:spPr>
        <p:txBody>
          <a:bodyPr>
            <a:normAutofit/>
          </a:bodyPr>
          <a:lstStyle/>
          <a:p>
            <a:r>
              <a:rPr lang="ru-RU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И</a:t>
            </a:r>
            <a:r>
              <a:rPr lang="en-US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c</a:t>
            </a:r>
            <a:r>
              <a:rPr lang="ru-RU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тория ПИД</a:t>
            </a:r>
            <a:endParaRPr lang="en-US" sz="30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0483" name="TextBox 4"/>
          <p:cNvSpPr>
            <a:spLocks noGrp="1" noChangeArrowheads="1"/>
          </p:cNvSpPr>
          <p:nvPr>
            <p:ph idx="1"/>
          </p:nvPr>
        </p:nvSpPr>
        <p:spPr>
          <a:xfrm>
            <a:off x="498475" y="1550988"/>
            <a:ext cx="8301038" cy="2677656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1930-е годы – описание первых иммунодефицитов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 1952 - первое использование иммуноглобулинов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1968 – первая успешная трансплантация костного мозга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1994 – описание первых мутаций при ПИД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~20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08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секвенирование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нового поколения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2015 – более 300 форм ПИД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10 000 генов иммунной системы – сколько впереди?</a:t>
            </a:r>
            <a:endParaRPr lang="en-US" sz="2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5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34660" y="254000"/>
            <a:ext cx="7452139" cy="1149350"/>
          </a:xfrm>
        </p:spPr>
        <p:txBody>
          <a:bodyPr>
            <a:noAutofit/>
          </a:bodyPr>
          <a:lstStyle/>
          <a:p>
            <a:r>
              <a:rPr lang="ru-RU" sz="2600" b="1" i="1" dirty="0" err="1">
                <a:solidFill>
                  <a:srgbClr val="008000"/>
                </a:solidFill>
                <a:latin typeface="Times New Roman" charset="0"/>
                <a:cs typeface="Times New Roman" charset="0"/>
              </a:rPr>
              <a:t>Пострансплантационная</a:t>
            </a:r>
            <a:r>
              <a:rPr lang="ru-RU" sz="2600" b="1" i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выживаемость детей с комбинированными ПИД</a:t>
            </a:r>
            <a:r>
              <a:rPr lang="en-US" sz="2600" b="1" i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/>
            </a:r>
            <a:br>
              <a:rPr lang="en-US" sz="2600" b="1" i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</a:br>
            <a:r>
              <a:rPr lang="en-US" sz="2600" b="1" i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OS / EFS</a:t>
            </a:r>
            <a:endParaRPr lang="ru-RU" sz="2600" b="1" i="1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328613" y="2195513"/>
            <a:ext cx="3863975" cy="2840037"/>
            <a:chOff x="1739900" y="1459468"/>
            <a:chExt cx="5651500" cy="3557032"/>
          </a:xfrm>
        </p:grpSpPr>
        <p:pic>
          <p:nvPicPr>
            <p:cNvPr id="7178" name="Изображение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900" y="1828800"/>
              <a:ext cx="5651500" cy="318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Box 4"/>
            <p:cNvSpPr txBox="1">
              <a:spLocks noChangeArrowheads="1"/>
            </p:cNvSpPr>
            <p:nvPr/>
          </p:nvSpPr>
          <p:spPr bwMode="auto">
            <a:xfrm>
              <a:off x="3065096" y="1459468"/>
              <a:ext cx="1718148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charset="0"/>
                  <a:ea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charset="0"/>
                  <a:ea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charset="0"/>
                  <a:ea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Arial" charset="0"/>
                </a:defRPr>
              </a:lvl9pPr>
            </a:lstStyle>
            <a:p>
              <a:pPr eaLnBrk="1" hangingPunct="1"/>
              <a:r>
                <a:rPr lang="ru-RU"/>
                <a:t>2003-2010</a:t>
              </a:r>
            </a:p>
          </p:txBody>
        </p:sp>
      </p:grpSp>
      <p:grpSp>
        <p:nvGrpSpPr>
          <p:cNvPr id="7172" name="Группа 10"/>
          <p:cNvGrpSpPr>
            <a:grpSpLocks/>
          </p:cNvGrpSpPr>
          <p:nvPr/>
        </p:nvGrpSpPr>
        <p:grpSpPr bwMode="auto">
          <a:xfrm>
            <a:off x="4692650" y="2041525"/>
            <a:ext cx="4373563" cy="3151188"/>
            <a:chOff x="4692162" y="2041769"/>
            <a:chExt cx="4373684" cy="3150575"/>
          </a:xfrm>
        </p:grpSpPr>
        <p:grpSp>
          <p:nvGrpSpPr>
            <p:cNvPr id="7173" name="Группа 8"/>
            <p:cNvGrpSpPr>
              <a:grpSpLocks/>
            </p:cNvGrpSpPr>
            <p:nvPr/>
          </p:nvGrpSpPr>
          <p:grpSpPr bwMode="auto">
            <a:xfrm>
              <a:off x="4692162" y="2041769"/>
              <a:ext cx="4373684" cy="3150575"/>
              <a:chOff x="247162" y="1856154"/>
              <a:chExt cx="4373684" cy="3150575"/>
            </a:xfrm>
          </p:grpSpPr>
          <p:graphicFrame>
            <p:nvGraphicFramePr>
              <p:cNvPr id="7" name="Chart 1-XLSTAT-XLSTAT"/>
              <p:cNvGraphicFramePr>
                <a:graphicFrameLocks/>
              </p:cNvGraphicFramePr>
              <p:nvPr/>
            </p:nvGraphicFramePr>
            <p:xfrm>
              <a:off x="247162" y="1856154"/>
              <a:ext cx="4038600" cy="31505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7176" name="TextBox 2"/>
              <p:cNvSpPr txBox="1">
                <a:spLocks noChangeArrowheads="1"/>
              </p:cNvSpPr>
              <p:nvPr/>
            </p:nvSpPr>
            <p:spPr bwMode="auto">
              <a:xfrm>
                <a:off x="2907323" y="2452077"/>
                <a:ext cx="12700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9pPr>
              </a:lstStyle>
              <a:p>
                <a:pPr eaLnBrk="1" hangingPunct="1"/>
                <a:r>
                  <a:rPr lang="en-US" sz="1400"/>
                  <a:t>OS 84%</a:t>
                </a:r>
                <a:r>
                  <a:rPr lang="en-US" sz="1400" u="sng"/>
                  <a:t>+</a:t>
                </a:r>
                <a:r>
                  <a:rPr lang="en-US" sz="1400"/>
                  <a:t>5,5%</a:t>
                </a:r>
                <a:endParaRPr lang="ru-RU" sz="1400"/>
              </a:p>
            </p:txBody>
          </p:sp>
          <p:sp>
            <p:nvSpPr>
              <p:cNvPr id="7177" name="TextBox 7"/>
              <p:cNvSpPr txBox="1">
                <a:spLocks noChangeArrowheads="1"/>
              </p:cNvSpPr>
              <p:nvPr/>
            </p:nvSpPr>
            <p:spPr bwMode="auto">
              <a:xfrm>
                <a:off x="2907323" y="2877569"/>
                <a:ext cx="171352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9pPr>
              </a:lstStyle>
              <a:p>
                <a:pPr eaLnBrk="1" hangingPunct="1"/>
                <a:r>
                  <a:rPr lang="en-US" sz="1200"/>
                  <a:t>EFS 80% </a:t>
                </a:r>
                <a:r>
                  <a:rPr lang="en-US" sz="1200" u="sng"/>
                  <a:t>+</a:t>
                </a:r>
                <a:r>
                  <a:rPr lang="en-US" sz="1200"/>
                  <a:t>5,1%</a:t>
                </a:r>
                <a:endParaRPr lang="ru-RU" sz="1200"/>
              </a:p>
            </p:txBody>
          </p:sp>
        </p:grpSp>
        <p:pic>
          <p:nvPicPr>
            <p:cNvPr id="71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690" y="4003039"/>
              <a:ext cx="542364" cy="413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2" name="Изображение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940050" y="274638"/>
            <a:ext cx="5746750" cy="1143000"/>
          </a:xfrm>
        </p:spPr>
        <p:txBody>
          <a:bodyPr>
            <a:normAutofit fontScale="90000"/>
          </a:bodyPr>
          <a:lstStyle/>
          <a:p>
            <a:r>
              <a:rPr lang="ru-RU" sz="2900" b="1" i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Кол-во ПИД, трансплантируемых в Европе (82 центра из 25 стран</a:t>
            </a:r>
            <a:r>
              <a:rPr lang="ru-RU" sz="2900" b="1" i="1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)</a:t>
            </a:r>
            <a:endParaRPr lang="ru-RU" sz="2900" b="1" i="1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8195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5150"/>
            <a:ext cx="5535612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Изображение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4922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3222045" y="1631950"/>
            <a:ext cx="6827837" cy="5222875"/>
            <a:chOff x="2778544" y="1417639"/>
            <a:chExt cx="6828117" cy="5222596"/>
          </a:xfrm>
        </p:grpSpPr>
        <p:grpSp>
          <p:nvGrpSpPr>
            <p:cNvPr id="8198" name="Группа 9"/>
            <p:cNvGrpSpPr>
              <a:grpSpLocks/>
            </p:cNvGrpSpPr>
            <p:nvPr/>
          </p:nvGrpSpPr>
          <p:grpSpPr bwMode="auto">
            <a:xfrm>
              <a:off x="2778544" y="1417639"/>
              <a:ext cx="6828117" cy="5222596"/>
              <a:chOff x="2778544" y="1417639"/>
              <a:chExt cx="6828117" cy="5222596"/>
            </a:xfrm>
          </p:grpSpPr>
          <p:grpSp>
            <p:nvGrpSpPr>
              <p:cNvPr id="8201" name="Группа 7"/>
              <p:cNvGrpSpPr>
                <a:grpSpLocks/>
              </p:cNvGrpSpPr>
              <p:nvPr/>
            </p:nvGrpSpPr>
            <p:grpSpPr bwMode="auto">
              <a:xfrm>
                <a:off x="2778544" y="1417639"/>
                <a:ext cx="6828117" cy="5222596"/>
                <a:chOff x="2778544" y="1417639"/>
                <a:chExt cx="6828117" cy="5222596"/>
              </a:xfrm>
            </p:grpSpPr>
            <p:graphicFrame>
              <p:nvGraphicFramePr>
                <p:cNvPr id="6" name="Диаграмма 5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838946048"/>
                    </p:ext>
                  </p:extLst>
                </p:nvPr>
              </p:nvGraphicFramePr>
              <p:xfrm>
                <a:off x="2778544" y="1417639"/>
                <a:ext cx="6828117" cy="522259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pic>
              <p:nvPicPr>
                <p:cNvPr id="8204" name="Picture 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92603" y="2419665"/>
                  <a:ext cx="729758" cy="5569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202" name="TextBox 8"/>
              <p:cNvSpPr txBox="1">
                <a:spLocks noChangeArrowheads="1"/>
              </p:cNvSpPr>
              <p:nvPr/>
            </p:nvSpPr>
            <p:spPr bwMode="auto">
              <a:xfrm>
                <a:off x="4686826" y="6055459"/>
                <a:ext cx="2044397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  <a:ea typeface="Arial" charset="0"/>
                  </a:defRPr>
                </a:lvl9pPr>
              </a:lstStyle>
              <a:p>
                <a:pPr eaLnBrk="1" hangingPunct="1"/>
                <a:r>
                  <a:rPr lang="ru-RU" sz="3200" b="1"/>
                  <a:t>2014 год</a:t>
                </a: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3428318" y="5347611"/>
              <a:ext cx="4332289" cy="707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aramond" pitchFamily="18" charset="0"/>
                  <a:ea typeface="+mn-ea"/>
                </a:rPr>
                <a:t>81 клиника </a:t>
              </a:r>
            </a:p>
          </p:txBody>
        </p:sp>
        <p:pic>
          <p:nvPicPr>
            <p:cNvPr id="8200" name="Изображение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892" y="3269448"/>
              <a:ext cx="1530571" cy="1789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799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499350" cy="1166812"/>
          </a:xfrm>
        </p:spPr>
        <p:txBody>
          <a:bodyPr>
            <a:noAutofit/>
          </a:bodyPr>
          <a:lstStyle/>
          <a:p>
            <a:r>
              <a:rPr lang="ru-RU" sz="3000" b="1" i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Схема нормального иммунного ответа </a:t>
            </a:r>
            <a:br>
              <a:rPr lang="ru-RU" sz="3000" b="1" i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</a:br>
            <a:r>
              <a:rPr lang="ru-RU" sz="3000" b="1" i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и изменений анализа крови</a:t>
            </a: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kumimoji="0" lang="ru-RU" sz="2000" b="1">
                <a:latin typeface="Times New Roman" charset="0"/>
                <a:cs typeface="Times New Roman" charset="0"/>
              </a:rPr>
              <a:t>Воздействие антигена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900113" y="1916113"/>
            <a:ext cx="0" cy="43338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11188" y="2420938"/>
            <a:ext cx="1728787" cy="223361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855663" y="2425700"/>
            <a:ext cx="1339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algn="ctr" eaLnBrk="1" hangingPunct="1"/>
            <a:r>
              <a:rPr lang="ru-RU" sz="1600" b="1" u="sng">
                <a:latin typeface="Times New Roman" charset="0"/>
                <a:cs typeface="Times New Roman" charset="0"/>
              </a:rPr>
              <a:t>Лаг – фаза</a:t>
            </a:r>
          </a:p>
          <a:p>
            <a:pPr algn="ctr" eaLnBrk="1" hangingPunct="1"/>
            <a:r>
              <a:rPr lang="ru-RU" sz="1600" b="1">
                <a:latin typeface="Times New Roman" charset="0"/>
                <a:cs typeface="Times New Roman" charset="0"/>
              </a:rPr>
              <a:t>1 неделя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539750" y="3157538"/>
            <a:ext cx="1800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algn="ctr" eaLnBrk="1" hangingPunct="1"/>
            <a:r>
              <a:rPr lang="ru-RU" sz="1600">
                <a:latin typeface="Times New Roman" charset="0"/>
                <a:cs typeface="Times New Roman" charset="0"/>
              </a:rPr>
              <a:t>Нейтрофилёз со сдвигом влево </a:t>
            </a:r>
          </a:p>
          <a:p>
            <a:pPr algn="ctr" eaLnBrk="1" hangingPunct="1"/>
            <a:endParaRPr lang="ru-RU" sz="1600"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600">
                <a:latin typeface="Times New Roman" charset="0"/>
                <a:cs typeface="Times New Roman" charset="0"/>
              </a:rPr>
              <a:t>Тромбоцитопения</a:t>
            </a:r>
          </a:p>
        </p:txBody>
      </p:sp>
      <p:pic>
        <p:nvPicPr>
          <p:cNvPr id="409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25688"/>
            <a:ext cx="1943100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409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381250"/>
            <a:ext cx="1871662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409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2255838"/>
            <a:ext cx="1849438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9227" name="TextBox 9"/>
          <p:cNvSpPr txBox="1">
            <a:spLocks noChangeArrowheads="1"/>
          </p:cNvSpPr>
          <p:nvPr/>
        </p:nvSpPr>
        <p:spPr bwMode="auto">
          <a:xfrm>
            <a:off x="2484438" y="2436813"/>
            <a:ext cx="187166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Фаза надпочечниковой </a:t>
            </a:r>
            <a:r>
              <a:rPr lang="ru-RU" sz="1600" b="1" u="sng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недостаточности </a:t>
            </a:r>
            <a:r>
              <a:rPr lang="ru-RU" sz="16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algn="ctr" eaLnBrk="1" hangingPunct="1"/>
            <a:r>
              <a:rPr lang="ru-RU" sz="16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 неделя</a:t>
            </a:r>
          </a:p>
          <a:p>
            <a:pPr algn="ctr" eaLnBrk="1" hangingPunct="1"/>
            <a:endParaRPr lang="ru-RU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Лимфоцитоз</a:t>
            </a:r>
          </a:p>
          <a:p>
            <a:pPr algn="ctr" eaLnBrk="1" hangingPunct="1"/>
            <a:r>
              <a:rPr lang="ru-RU" sz="16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Нейтропения</a:t>
            </a:r>
            <a:r>
              <a:rPr lang="ru-RU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9228" name="TextBox 10"/>
          <p:cNvSpPr txBox="1">
            <a:spLocks noChangeArrowheads="1"/>
          </p:cNvSpPr>
          <p:nvPr/>
        </p:nvSpPr>
        <p:spPr bwMode="auto">
          <a:xfrm>
            <a:off x="4500563" y="2428875"/>
            <a:ext cx="18716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algn="ctr" eaLnBrk="1" hangingPunct="1"/>
            <a:r>
              <a:rPr lang="ru-RU" sz="1600" b="1" u="sng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Фаза астении </a:t>
            </a:r>
            <a:endParaRPr lang="ru-RU" sz="16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6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3 неделя </a:t>
            </a:r>
          </a:p>
          <a:p>
            <a:pPr algn="ctr" eaLnBrk="1" hangingPunct="1"/>
            <a:endParaRPr lang="ru-RU" sz="16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6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Пазматические</a:t>
            </a:r>
            <a:r>
              <a:rPr lang="ru-RU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клетки</a:t>
            </a:r>
          </a:p>
          <a:p>
            <a:pPr algn="ctr" eaLnBrk="1" hangingPunct="1"/>
            <a:r>
              <a:rPr lang="ru-RU" sz="16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Моноцитоз</a:t>
            </a:r>
            <a:r>
              <a:rPr lang="ru-RU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algn="ctr" eaLnBrk="1" hangingPunct="1"/>
            <a:r>
              <a:rPr lang="ru-RU" sz="16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Гипертромбоцитоз</a:t>
            </a:r>
            <a:r>
              <a:rPr lang="ru-RU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9229" name="TextBox 11"/>
          <p:cNvSpPr txBox="1">
            <a:spLocks noChangeArrowheads="1"/>
          </p:cNvSpPr>
          <p:nvPr/>
        </p:nvSpPr>
        <p:spPr bwMode="auto">
          <a:xfrm>
            <a:off x="6467475" y="2436813"/>
            <a:ext cx="18494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algn="ctr" eaLnBrk="1" hangingPunct="1"/>
            <a:endParaRPr lang="ru-RU" sz="1400" b="1" u="sng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endParaRPr lang="ru-RU" sz="1400" b="1" u="sng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400" b="1" u="sng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Развитие и завершение иммунного ответа </a:t>
            </a:r>
            <a:endParaRPr lang="ru-RU" sz="1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4 – 24 недель</a:t>
            </a:r>
            <a:r>
              <a:rPr lang="ru-RU" sz="1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algn="ctr" eaLnBrk="1" hangingPunct="1"/>
            <a:endParaRPr lang="ru-RU" sz="14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endParaRPr lang="ru-RU" sz="14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endParaRPr lang="ru-RU" sz="14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9230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8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258888" y="115888"/>
            <a:ext cx="7427912" cy="1101725"/>
          </a:xfrm>
        </p:spPr>
        <p:txBody>
          <a:bodyPr>
            <a:normAutofit/>
          </a:bodyPr>
          <a:lstStyle/>
          <a:p>
            <a:r>
              <a:rPr lang="ru-RU" sz="3000" b="1" i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Схема аномального иммунного ответа </a:t>
            </a:r>
            <a:br>
              <a:rPr lang="ru-RU" sz="3000" b="1" i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</a:br>
            <a:r>
              <a:rPr lang="ru-RU" sz="3000" b="1" i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и изменений анализа крови</a:t>
            </a:r>
          </a:p>
        </p:txBody>
      </p:sp>
      <p:pic>
        <p:nvPicPr>
          <p:cNvPr id="1024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960563"/>
            <a:ext cx="2189163" cy="4421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388" y="1989138"/>
            <a:ext cx="2160587" cy="43926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27088" y="1412875"/>
            <a:ext cx="0" cy="431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962150"/>
            <a:ext cx="21907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962150"/>
            <a:ext cx="218916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323850" y="2205038"/>
            <a:ext cx="1871663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algn="ctr" eaLnBrk="1" hangingPunct="1"/>
            <a:r>
              <a:rPr lang="ru-RU" sz="1400" b="1">
                <a:latin typeface="Times New Roman" charset="0"/>
                <a:cs typeface="Times New Roman" charset="0"/>
              </a:rPr>
              <a:t>Инфекционный</a:t>
            </a:r>
            <a:r>
              <a:rPr lang="ru-RU" sz="1400" b="1" u="sng">
                <a:latin typeface="Times New Roman" charset="0"/>
                <a:cs typeface="Times New Roman" charset="0"/>
              </a:rPr>
              <a:t> токсикоз, шок </a:t>
            </a:r>
            <a:endParaRPr lang="ru-RU" sz="1400" b="1"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400" b="1">
                <a:latin typeface="Times New Roman" charset="0"/>
                <a:cs typeface="Times New Roman" charset="0"/>
              </a:rPr>
              <a:t>1 неделя </a:t>
            </a:r>
            <a:endParaRPr lang="ru-RU" sz="1400">
              <a:latin typeface="Times New Roman" charset="0"/>
              <a:cs typeface="Times New Roman" charset="0"/>
            </a:endParaRPr>
          </a:p>
          <a:p>
            <a:pPr algn="ctr" eaLnBrk="1" hangingPunct="1"/>
            <a:endParaRPr lang="ru-RU" sz="1400" b="1"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400" u="sng">
                <a:latin typeface="Times New Roman" charset="0"/>
                <a:cs typeface="Times New Roman" charset="0"/>
              </a:rPr>
              <a:t>1 вариант </a:t>
            </a:r>
          </a:p>
          <a:p>
            <a:pPr algn="ctr" eaLnBrk="1" hangingPunct="1"/>
            <a:endParaRPr lang="ru-RU" sz="1400"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400">
                <a:latin typeface="Times New Roman" charset="0"/>
                <a:cs typeface="Times New Roman" charset="0"/>
              </a:rPr>
              <a:t>Гиперлейкоцитоз со сдвигом влево и токсической зернистостью нейтрофилов</a:t>
            </a:r>
          </a:p>
          <a:p>
            <a:pPr algn="ctr" eaLnBrk="1" hangingPunct="1"/>
            <a:endParaRPr lang="ru-RU" sz="1400"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400" u="sng">
                <a:latin typeface="Times New Roman" charset="0"/>
                <a:cs typeface="Times New Roman" charset="0"/>
              </a:rPr>
              <a:t>2 вариант </a:t>
            </a:r>
            <a:endParaRPr lang="ru-RU" sz="1400">
              <a:latin typeface="Times New Roman" charset="0"/>
              <a:cs typeface="Times New Roman" charset="0"/>
            </a:endParaRPr>
          </a:p>
          <a:p>
            <a:pPr algn="ctr" eaLnBrk="1" hangingPunct="1"/>
            <a:endParaRPr lang="ru-RU" sz="1400"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400">
                <a:latin typeface="Times New Roman" charset="0"/>
                <a:cs typeface="Times New Roman" charset="0"/>
              </a:rPr>
              <a:t>Лимфоцитоз Тромбоцитопения </a:t>
            </a: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2484438" y="2060575"/>
            <a:ext cx="19431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Вторичная бактериальная </a:t>
            </a:r>
            <a:r>
              <a:rPr lang="ru-RU" sz="1400" b="1" u="sng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инфекция </a:t>
            </a:r>
            <a:endParaRPr lang="ru-RU" sz="14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 неделя</a:t>
            </a:r>
            <a:endParaRPr lang="ru-RU" sz="1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endParaRPr lang="ru-RU" sz="14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400" u="sng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 вариант </a:t>
            </a:r>
          </a:p>
          <a:p>
            <a:pPr algn="ctr" eaLnBrk="1" hangingPunct="1"/>
            <a:endParaRPr lang="ru-RU" sz="1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4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Гиперлейкоцитоз</a:t>
            </a:r>
            <a:r>
              <a:rPr lang="ru-RU" sz="1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со сдвигом влево</a:t>
            </a:r>
          </a:p>
          <a:p>
            <a:pPr algn="ctr" eaLnBrk="1" hangingPunct="1"/>
            <a:endParaRPr lang="ru-RU" sz="1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endParaRPr lang="ru-RU" sz="1400" u="sng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endParaRPr lang="ru-RU" sz="1400" u="sng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400" u="sng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 вариант </a:t>
            </a:r>
            <a:endParaRPr lang="ru-RU" sz="1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endParaRPr lang="ru-RU" sz="1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Плазматические клетки</a:t>
            </a:r>
          </a:p>
          <a:p>
            <a:pPr algn="ctr" eaLnBrk="1" hangingPunct="1"/>
            <a:endParaRPr lang="ru-RU" sz="1400" u="sng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4716463" y="2376488"/>
            <a:ext cx="18716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algn="ctr" eaLnBrk="1" hangingPunct="1"/>
            <a:r>
              <a:rPr lang="ru-RU" sz="1400" b="1" u="sng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3 неделя </a:t>
            </a:r>
            <a:endParaRPr lang="ru-RU" sz="1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endParaRPr lang="ru-RU" sz="1400" b="1" u="sng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endParaRPr lang="ru-RU" sz="1400" b="1" u="sng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400" u="sng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 вариант </a:t>
            </a:r>
          </a:p>
          <a:p>
            <a:pPr algn="ctr" eaLnBrk="1" hangingPunct="1"/>
            <a:endParaRPr lang="ru-RU" sz="1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Отсутствие типичного ответа</a:t>
            </a:r>
          </a:p>
          <a:p>
            <a:pPr algn="ctr" eaLnBrk="1" hangingPunct="1"/>
            <a:endParaRPr lang="ru-RU" sz="1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endParaRPr lang="ru-RU" sz="1400" u="sng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endParaRPr lang="ru-RU" sz="1400" u="sng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400" u="sng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 вариант </a:t>
            </a:r>
            <a:endParaRPr lang="ru-RU" sz="1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endParaRPr lang="ru-RU" sz="1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Отсутствие типичного ответа</a:t>
            </a:r>
          </a:p>
          <a:p>
            <a:pPr algn="ctr" eaLnBrk="1" hangingPunct="1"/>
            <a:endParaRPr lang="ru-RU" sz="1400" b="1" u="sng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endParaRPr lang="ru-RU" sz="1400" b="1" u="sng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6883400" y="2997200"/>
            <a:ext cx="1943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algn="ctr" eaLnBrk="1" hangingPunct="1"/>
            <a:r>
              <a:rPr lang="ru-RU" sz="1400" b="1" u="sng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Хронизация</a:t>
            </a:r>
            <a:r>
              <a:rPr lang="ru-RU" sz="1400" b="1" u="sng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процесса   4 – 48 недель</a:t>
            </a:r>
          </a:p>
        </p:txBody>
      </p:sp>
      <p:pic>
        <p:nvPicPr>
          <p:cNvPr id="10252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3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00" t="-381" r="-3998" b="-2368"/>
          <a:stretch>
            <a:fillRect/>
          </a:stretch>
        </p:blipFill>
        <p:spPr>
          <a:xfrm>
            <a:off x="150813" y="211062"/>
            <a:ext cx="8777287" cy="6138863"/>
          </a:xfr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6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2656"/>
            <a:ext cx="8784976" cy="634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000" b="1" i="1" dirty="0">
                <a:solidFill>
                  <a:srgbClr val="008000"/>
                </a:solidFill>
                <a:latin typeface="Times New Roman" charset="0"/>
                <a:ea typeface="+mj-ea"/>
                <a:cs typeface="Times New Roman" charset="0"/>
              </a:rPr>
              <a:t>Сосудистая система</a:t>
            </a:r>
          </a:p>
          <a:p>
            <a:pPr algn="ctr">
              <a:lnSpc>
                <a:spcPts val="1700"/>
              </a:lnSpc>
              <a:spcAft>
                <a:spcPts val="0"/>
              </a:spcAft>
            </a:pPr>
            <a:endParaRPr lang="ru-RU" sz="28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Артериальная                                      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Венозная                                 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Лимфатическая</a:t>
            </a:r>
          </a:p>
          <a:p>
            <a:pPr lvl="0" indent="228600"/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                     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м\ж                                                                      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Безклапанные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трубки </a:t>
            </a:r>
          </a:p>
          <a:p>
            <a:pPr indent="228600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                    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     77/65 мл/кг                       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принцип коллектора)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pPr indent="228600"/>
            <a:endParaRPr lang="ru-RU" sz="1600" dirty="0" smtClean="0"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                                дети</a:t>
            </a:r>
          </a:p>
          <a:p>
            <a:pPr indent="228600"/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               от 100 до 70 мл/кг </a:t>
            </a:r>
          </a:p>
          <a:p>
            <a:pPr indent="228600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pPr indent="228600"/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Большой круг 81% а - 14%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                                                  С   яремный </a:t>
            </a: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                                    в - 70%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                                                  Т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подключичный </a:t>
            </a: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    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Малый круг 16% а - 12%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                                                    В  бронхо-медиастинальный</a:t>
            </a: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                                    в -4%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                                                     О  кишечный </a:t>
            </a: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pPr lvl="0"/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Вывод клинический - венозная система-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поясничный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                                    биологический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резервуар </a:t>
            </a:r>
          </a:p>
          <a:p>
            <a:pPr lvl="0">
              <a:lnSpc>
                <a:spcPts val="1345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крови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pPr>
              <a:lnSpc>
                <a:spcPts val="1345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pPr lvl="0">
              <a:lnSpc>
                <a:spcPts val="1050"/>
              </a:lnSpc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Артериальный насос-сердце  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Лимфоузлы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фильтруют лимфу</a:t>
            </a:r>
          </a:p>
          <a:p>
            <a:pPr>
              <a:lnSpc>
                <a:spcPts val="1345"/>
              </a:lnSpc>
              <a:spcAft>
                <a:spcPts val="0"/>
              </a:spcAft>
            </a:pPr>
            <a:endParaRPr lang="ru-RU" b="0" i="0" u="none" strike="noStrike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pPr lvl="0">
              <a:lnSpc>
                <a:spcPts val="1050"/>
              </a:lnSpc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Венозный насос-</a:t>
            </a:r>
            <a:r>
              <a:rPr lang="ru-RU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плантарная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система                          </a:t>
            </a:r>
          </a:p>
          <a:p>
            <a:pPr lvl="0">
              <a:lnSpc>
                <a:spcPts val="1050"/>
              </a:lnSpc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pPr lvl="0">
              <a:lnSpc>
                <a:spcPts val="105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ductus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thoracius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trunkus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lymph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dexter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pPr>
              <a:lnSpc>
                <a:spcPts val="1345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Courier New"/>
                <a:ea typeface="Courier New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Courier New"/>
                <a:ea typeface="Courier New"/>
              </a:rPr>
            </a:b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5616" y="1556792"/>
            <a:ext cx="100811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699792" y="1556792"/>
            <a:ext cx="136815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99992" y="1556792"/>
            <a:ext cx="100811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580112" y="1484784"/>
            <a:ext cx="115212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668344" y="148478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156176" y="5445224"/>
            <a:ext cx="50405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380312" y="5445224"/>
            <a:ext cx="57606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4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60648"/>
            <a:ext cx="705678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15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60648"/>
            <a:ext cx="7344816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2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0344"/>
            <a:ext cx="748883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5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499349" cy="1127714"/>
          </a:xfrm>
        </p:spPr>
        <p:txBody>
          <a:bodyPr>
            <a:normAutofit fontScale="90000"/>
          </a:bodyPr>
          <a:lstStyle/>
          <a:p>
            <a:r>
              <a:rPr lang="ru-RU" sz="2800" b="1" i="1" smtClean="0">
                <a:solidFill>
                  <a:srgbClr val="008000"/>
                </a:solidFill>
                <a:latin typeface="Times New Roman" charset="0"/>
              </a:rPr>
              <a:t>Биологическая основа клинического объединения </a:t>
            </a:r>
            <a:br>
              <a:rPr lang="ru-RU" sz="2800" b="1" i="1" smtClean="0">
                <a:solidFill>
                  <a:srgbClr val="008000"/>
                </a:solidFill>
                <a:latin typeface="Times New Roman" charset="0"/>
              </a:rPr>
            </a:br>
            <a:r>
              <a:rPr lang="ru-RU" sz="2800" b="1" i="1" smtClean="0">
                <a:solidFill>
                  <a:srgbClr val="008000"/>
                </a:solidFill>
                <a:latin typeface="Times New Roman" charset="0"/>
              </a:rPr>
              <a:t>гематологии и иммунологии</a:t>
            </a:r>
            <a:endParaRPr lang="ru-RU" sz="2800" b="1" i="1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ru-RU" sz="1800" smtClean="0">
                <a:solidFill>
                  <a:prstClr val="black"/>
                </a:solidFill>
                <a:latin typeface="Times New Roman"/>
                <a:cs typeface="Times New Roman"/>
              </a:rPr>
              <a:t>Единый онтогенез и гистогенетическая основа кроветворной и иммунной системы (ГСК, стохастическая дифференцировка, миграция в циркуляцию и в ткани, служебные обязанности клеток, межклеточные взаимодействия и апоптоз).</a:t>
            </a:r>
          </a:p>
          <a:p>
            <a:pPr lvl="0">
              <a:lnSpc>
                <a:spcPct val="90000"/>
              </a:lnSpc>
            </a:pPr>
            <a:r>
              <a:rPr lang="ru-RU" sz="1800" smtClean="0">
                <a:solidFill>
                  <a:prstClr val="black"/>
                </a:solidFill>
                <a:latin typeface="Times New Roman"/>
                <a:cs typeface="Times New Roman"/>
              </a:rPr>
              <a:t>Контроль клеточного гомеостаза человека (костный мозг – источник СК и клеток - предшественников всех клеточных и тканевых систем, кровь – среда, обеспечивающая транспорт СК в ткани).</a:t>
            </a:r>
          </a:p>
          <a:p>
            <a:pPr lvl="0">
              <a:lnSpc>
                <a:spcPct val="90000"/>
              </a:lnSpc>
            </a:pPr>
            <a:r>
              <a:rPr lang="ru-RU" sz="1800" smtClean="0">
                <a:solidFill>
                  <a:prstClr val="black"/>
                </a:solidFill>
                <a:latin typeface="Times New Roman"/>
                <a:cs typeface="Times New Roman"/>
              </a:rPr>
              <a:t>Молекулярно-генетические дефекты ГСК, контроля клеточного гомеостаза – научная основа новых технологий диагностики и лечения наследственных и приобретенных заболеваний человека.</a:t>
            </a:r>
          </a:p>
          <a:p>
            <a:pPr lvl="0">
              <a:lnSpc>
                <a:spcPct val="90000"/>
              </a:lnSpc>
            </a:pPr>
            <a:r>
              <a:rPr lang="ru-RU" sz="1800" smtClean="0">
                <a:solidFill>
                  <a:prstClr val="black"/>
                </a:solidFill>
                <a:latin typeface="Times New Roman"/>
                <a:cs typeface="Times New Roman"/>
              </a:rPr>
              <a:t>ИДС инфекции и опухоли иммунной системы – модели развития патологии человека.</a:t>
            </a:r>
          </a:p>
          <a:p>
            <a:endParaRPr lang="ru-RU" dirty="0"/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7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924" y="1202713"/>
            <a:ext cx="8153400" cy="37732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/>
              <a:t>Гетерогенность активированных тромбоцитов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/>
              <a:t>Динамика формирования и гетерогенность структуры тромба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/>
              <a:t>Активация контактного пути тромбоцитами при артериальном тромбозе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/>
              <a:t>Стимуляция нейтрофилов тромбоцитами при венозном тромбозе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/>
              <a:t>Новые роли гемостаза в иммунитете и наоборот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/>
              <a:t>Гемостаз, </a:t>
            </a:r>
            <a:r>
              <a:rPr lang="ru-RU" sz="2400" dirty="0" err="1" smtClean="0"/>
              <a:t>ангиогенез</a:t>
            </a:r>
            <a:r>
              <a:rPr lang="ru-RU" sz="2400" dirty="0" smtClean="0"/>
              <a:t> и репарация тканей</a:t>
            </a:r>
            <a:endParaRPr lang="en-US" sz="2400" dirty="0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72117" y="348675"/>
            <a:ext cx="85517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3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Система клеточного гемостаза сегодня</a:t>
            </a:r>
            <a:endParaRPr lang="ru-RU" altLang="ru-RU" sz="30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6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14307" y="205620"/>
            <a:ext cx="8613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Две </a:t>
            </a:r>
            <a:r>
              <a:rPr lang="ru-RU" altLang="ru-RU" sz="3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главные функции </a:t>
            </a:r>
            <a:r>
              <a:rPr lang="ru-RU" altLang="ru-RU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тромбоцитов</a:t>
            </a:r>
          </a:p>
        </p:txBody>
      </p:sp>
      <p:sp>
        <p:nvSpPr>
          <p:cNvPr id="3" name="Овал 2"/>
          <p:cNvSpPr/>
          <p:nvPr/>
        </p:nvSpPr>
        <p:spPr>
          <a:xfrm rot="20553023">
            <a:off x="814387" y="3363119"/>
            <a:ext cx="1571625" cy="64293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 rot="556502">
            <a:off x="1346200" y="4034632"/>
            <a:ext cx="1285875" cy="50006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 rot="20858204">
            <a:off x="2109787" y="3548857"/>
            <a:ext cx="1000125" cy="5715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 rot="1151746">
            <a:off x="1804987" y="2817019"/>
            <a:ext cx="1571625" cy="64293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16200000">
            <a:off x="2400299" y="4250532"/>
            <a:ext cx="1000125" cy="5715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 rot="19395353">
            <a:off x="566737" y="2905919"/>
            <a:ext cx="1412875" cy="5000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 rot="1857443">
            <a:off x="317500" y="4115594"/>
            <a:ext cx="1401762" cy="5715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13312" y="4036219"/>
            <a:ext cx="3929063" cy="21891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56312" y="3464719"/>
            <a:ext cx="642938" cy="64293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Xa</a:t>
            </a: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99250" y="3250407"/>
            <a:ext cx="642937" cy="8572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Va</a:t>
            </a: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556125" y="2607469"/>
            <a:ext cx="1071562" cy="9286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II</a:t>
            </a: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342187" y="2250282"/>
            <a:ext cx="785813" cy="7143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IIa</a:t>
            </a:r>
            <a:endParaRPr lang="ru-RU"/>
          </a:p>
        </p:txBody>
      </p:sp>
      <p:sp>
        <p:nvSpPr>
          <p:cNvPr id="15" name="Полилиния 23"/>
          <p:cNvSpPr/>
          <p:nvPr/>
        </p:nvSpPr>
        <p:spPr>
          <a:xfrm>
            <a:off x="5556250" y="2893219"/>
            <a:ext cx="1785937" cy="571500"/>
          </a:xfrm>
          <a:custGeom>
            <a:avLst/>
            <a:gdLst>
              <a:gd name="connsiteX0" fmla="*/ 0 w 1610436"/>
              <a:gd name="connsiteY0" fmla="*/ 450376 h 511791"/>
              <a:gd name="connsiteX1" fmla="*/ 818866 w 1610436"/>
              <a:gd name="connsiteY1" fmla="*/ 436728 h 511791"/>
              <a:gd name="connsiteX2" fmla="*/ 1610436 w 1610436"/>
              <a:gd name="connsiteY2" fmla="*/ 0 h 51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0436" h="511791">
                <a:moveTo>
                  <a:pt x="0" y="450376"/>
                </a:moveTo>
                <a:cubicBezTo>
                  <a:pt x="275230" y="481083"/>
                  <a:pt x="550460" y="511791"/>
                  <a:pt x="818866" y="436728"/>
                </a:cubicBezTo>
                <a:cubicBezTo>
                  <a:pt x="1087272" y="361665"/>
                  <a:pt x="1348854" y="180832"/>
                  <a:pt x="1610436" y="0"/>
                </a:cubicBezTo>
              </a:path>
            </a:pathLst>
          </a:custGeom>
          <a:ln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39798" y="1804194"/>
            <a:ext cx="1735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Агрегация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68699" y="1281907"/>
            <a:ext cx="5229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smtClean="0"/>
              <a:t>Ускорение </a:t>
            </a:r>
            <a:r>
              <a:rPr lang="ru-RU" altLang="ru-RU" sz="2800"/>
              <a:t>мембранных реакций</a:t>
            </a:r>
          </a:p>
        </p:txBody>
      </p:sp>
      <p:pic>
        <p:nvPicPr>
          <p:cNvPr id="18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0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4495800" cy="41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863871" y="6488668"/>
            <a:ext cx="328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Dale et al. Nature 2002; 415: 175</a:t>
            </a:r>
            <a:endParaRPr lang="ru-RU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786182" y="5638800"/>
            <a:ext cx="2639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</a:rPr>
              <a:t>PAC-1 (active integrins)</a:t>
            </a:r>
            <a:endParaRPr lang="ru-RU" sz="2000" b="1">
              <a:solidFill>
                <a:srgbClr val="0000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rot="16200000">
            <a:off x="142544" y="2909090"/>
            <a:ext cx="35894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Annexin </a:t>
            </a:r>
            <a:r>
              <a:rPr lang="en-US" sz="2000" b="1" smtClean="0">
                <a:solidFill>
                  <a:srgbClr val="0000FF"/>
                </a:solidFill>
              </a:rPr>
              <a:t>V  (phosphatidylserine)</a:t>
            </a:r>
            <a:endParaRPr lang="ru-RU" sz="2000" b="1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9219" y="261610"/>
            <a:ext cx="77240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Две функции выполняются разными тромбоцитами</a:t>
            </a:r>
            <a:endParaRPr lang="ru-RU" altLang="ru-RU" sz="28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4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187450" y="123991"/>
            <a:ext cx="72162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008000"/>
                </a:solidFill>
                <a:latin typeface="Times New Roman"/>
                <a:cs typeface="Times New Roman"/>
              </a:rPr>
              <a:t>Две </a:t>
            </a:r>
            <a:r>
              <a:rPr lang="ru-RU" altLang="ru-RU" b="1" i="1" dirty="0" err="1">
                <a:solidFill>
                  <a:srgbClr val="008000"/>
                </a:solidFill>
                <a:latin typeface="Times New Roman"/>
                <a:cs typeface="Times New Roman"/>
              </a:rPr>
              <a:t>субпопуляции</a:t>
            </a:r>
            <a:r>
              <a:rPr lang="ru-RU" altLang="ru-RU" b="1" i="1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ru-RU" altLang="ru-RU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активированных тромбоцитов</a:t>
            </a:r>
            <a:endParaRPr lang="ru-RU" altLang="ru-RU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8157468" y="5124871"/>
            <a:ext cx="617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/>
              <a:t>5 </a:t>
            </a:r>
            <a:r>
              <a:rPr lang="en-US" altLang="ru-RU" sz="1600">
                <a:latin typeface="Symbol" pitchFamily="18" charset="2"/>
              </a:rPr>
              <a:t>m</a:t>
            </a:r>
            <a:r>
              <a:rPr lang="en-US" altLang="ru-RU" sz="1600"/>
              <a:t>m</a:t>
            </a:r>
            <a:endParaRPr lang="ru-RU" altLang="ru-RU" sz="160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073999" y="1169988"/>
            <a:ext cx="56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DIC</a:t>
            </a:r>
            <a:r>
              <a:rPr lang="ru-RU" altLang="ru-RU" sz="1800"/>
              <a:t> 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243986" y="1158875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PAC1</a:t>
            </a:r>
            <a:endParaRPr lang="ru-RU" altLang="ru-RU" sz="1800"/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6325199" y="1169988"/>
            <a:ext cx="40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PS</a:t>
            </a:r>
            <a:endParaRPr lang="ru-RU" altLang="ru-RU" sz="1800"/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7731724" y="1158875"/>
            <a:ext cx="79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Merge</a:t>
            </a:r>
            <a:endParaRPr lang="ru-RU" altLang="ru-RU" sz="1800"/>
          </a:p>
        </p:txBody>
      </p:sp>
      <p:pic>
        <p:nvPicPr>
          <p:cNvPr id="1229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49" y="341788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74" y="3417888"/>
            <a:ext cx="141446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74" y="3417888"/>
            <a:ext cx="14398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99" y="3417888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36" y="1804988"/>
            <a:ext cx="14509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86" y="180498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49" y="1804988"/>
            <a:ext cx="14509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49" y="1804988"/>
            <a:ext cx="14509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Содержимое 2"/>
          <p:cNvSpPr txBox="1">
            <a:spLocks/>
          </p:cNvSpPr>
          <p:nvPr/>
        </p:nvSpPr>
        <p:spPr bwMode="auto">
          <a:xfrm>
            <a:off x="413432" y="2317750"/>
            <a:ext cx="15128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000" smtClean="0"/>
              <a:t>"Обычные"</a:t>
            </a:r>
            <a:endParaRPr lang="en-US" altLang="ru-RU" sz="2000"/>
          </a:p>
        </p:txBody>
      </p:sp>
      <p:sp>
        <p:nvSpPr>
          <p:cNvPr id="12305" name="TextBox 16"/>
          <p:cNvSpPr txBox="1">
            <a:spLocks noChangeArrowheads="1"/>
          </p:cNvSpPr>
          <p:nvPr/>
        </p:nvSpPr>
        <p:spPr bwMode="auto">
          <a:xfrm>
            <a:off x="110505" y="3940145"/>
            <a:ext cx="2339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smtClean="0"/>
              <a:t>"Прокоагулянтные"</a:t>
            </a:r>
            <a:endParaRPr lang="ru-RU" altLang="ru-RU" sz="2000"/>
          </a:p>
        </p:txBody>
      </p:sp>
      <p:sp>
        <p:nvSpPr>
          <p:cNvPr id="18" name="Прямоугольник 26"/>
          <p:cNvSpPr/>
          <p:nvPr/>
        </p:nvSpPr>
        <p:spPr>
          <a:xfrm>
            <a:off x="8038405" y="5085184"/>
            <a:ext cx="854075" cy="460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660232" y="6348469"/>
            <a:ext cx="239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С.И. Обыденный, 2014</a:t>
            </a:r>
            <a:endParaRPr lang="ru-RU"/>
          </a:p>
        </p:txBody>
      </p:sp>
      <p:pic>
        <p:nvPicPr>
          <p:cNvPr id="20" name="Изображение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5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34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3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Активация контактного пути тромбоцитами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3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в процессе артериального тромбоза</a:t>
            </a:r>
            <a:endParaRPr lang="ru-RU" altLang="ru-RU" sz="30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0" y="6488668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Circulation</a:t>
            </a:r>
            <a:r>
              <a:rPr lang="ru-RU" smtClean="0"/>
              <a:t> </a:t>
            </a:r>
            <a:r>
              <a:rPr lang="en-GB" smtClean="0"/>
              <a:t>2010</a:t>
            </a:r>
            <a:r>
              <a:rPr lang="en-GB"/>
              <a:t>;   121:  1510-1517 </a:t>
            </a:r>
            <a:endParaRPr lang="ru-RU"/>
          </a:p>
        </p:txBody>
      </p:sp>
      <p:pic>
        <p:nvPicPr>
          <p:cNvPr id="3078" name="Picture 6" descr="http://circ.ahajournals.org/content/121/13/1510/F4.med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26429"/>
            <a:ext cx="5658863" cy="26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d3md5dngttnvbj.cloudfront.net/content/bloodjournal/117/14/3704/F1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" y="1085179"/>
            <a:ext cx="4145207" cy="307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3581400"/>
            <a:ext cx="533400" cy="57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5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51435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http://atvb.ahajournals.org/content/32/8/1777/F1.expansion.html</a:t>
            </a: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9134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Механизм развития венозного тромбоза: индукция тромбоцитами выхода внеклеточных ловушек нейтрофилов, которые стимулируют контактный путь свертывания</a:t>
            </a:r>
            <a:endParaRPr lang="ru-RU" altLang="ru-RU" sz="24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638007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https://www.mpg.de/494603/pressRelease200402091</a:t>
            </a:r>
            <a:endParaRPr lang="ru-RU"/>
          </a:p>
        </p:txBody>
      </p:sp>
      <p:pic>
        <p:nvPicPr>
          <p:cNvPr id="1028" name="Picture 4" descr="http://atvb.ahajournals.org/content/32/8/1777/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1" y="3429000"/>
            <a:ext cx="770021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mpg.de/640088/zoo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13" y="1200329"/>
            <a:ext cx="4215483" cy="31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9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4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ell.com/cms/attachment/586910/4460670/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973540"/>
            <a:ext cx="824571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7144" y="261031"/>
            <a:ext cx="74671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Гемостаз и иммунитет</a:t>
            </a:r>
            <a:endParaRPr lang="ru-RU" altLang="ru-RU" sz="30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8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4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46895"/>
            <a:ext cx="7499350" cy="968375"/>
          </a:xfrm>
        </p:spPr>
        <p:txBody>
          <a:bodyPr>
            <a:noAutofit/>
          </a:bodyPr>
          <a:lstStyle/>
          <a:p>
            <a:r>
              <a:rPr lang="ru-RU" sz="3000" b="1" i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Инфекции клеток крови и их предшественников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1750"/>
          </a:xfrm>
        </p:spPr>
        <p:txBody>
          <a:bodyPr>
            <a:normAutofit lnSpcReduction="10000"/>
          </a:bodyPr>
          <a:lstStyle/>
          <a:p>
            <a:pPr marL="0" indent="357188">
              <a:lnSpc>
                <a:spcPct val="80000"/>
              </a:lnSpc>
              <a:buFont typeface="Wingdings" charset="0"/>
              <a:buNone/>
            </a:pPr>
            <a:r>
              <a:rPr lang="ru-RU" sz="1800" u="sng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Эритрон</a:t>
            </a:r>
            <a:r>
              <a:rPr lang="ru-RU" sz="1800" u="sng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 </a:t>
            </a:r>
            <a:endParaRPr lang="ru-RU" sz="1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marL="0" indent="357188">
              <a:lnSpc>
                <a:spcPct val="80000"/>
              </a:lnSpc>
              <a:buFont typeface="Times New Roman" charset="0"/>
              <a:buChar char="─"/>
            </a:pPr>
            <a:r>
              <a:rPr lang="ru-RU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Парвавирусная</a:t>
            </a: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инфекция </a:t>
            </a:r>
            <a:r>
              <a:rPr lang="ru-RU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эритроидных</a:t>
            </a: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предшественников</a:t>
            </a:r>
          </a:p>
          <a:p>
            <a:pPr marL="0" indent="357188">
              <a:lnSpc>
                <a:spcPct val="80000"/>
              </a:lnSpc>
              <a:buFont typeface="Times New Roman" charset="0"/>
              <a:buChar char="─"/>
            </a:pP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Бабезиоз 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B.</a:t>
            </a:r>
            <a:r>
              <a:rPr lang="en-US" sz="1800" i="1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miscroti,B.divergens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)</a:t>
            </a:r>
          </a:p>
          <a:p>
            <a:pPr marL="0" indent="357188">
              <a:lnSpc>
                <a:spcPct val="80000"/>
              </a:lnSpc>
              <a:buFont typeface="Times New Roman" charset="0"/>
              <a:buChar char="─"/>
            </a:pP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Малярия (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P.Ovale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, P. 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Vivax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, P. 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falciparum,P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malaziae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)</a:t>
            </a:r>
          </a:p>
          <a:p>
            <a:pPr marL="0" indent="357188">
              <a:lnSpc>
                <a:spcPct val="80000"/>
              </a:lnSpc>
              <a:buFont typeface="Wingdings" charset="0"/>
              <a:buNone/>
            </a:pPr>
            <a:r>
              <a:rPr lang="en-US" sz="1800" u="sng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1800" u="sng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Мегакариоциты/тромбоциты </a:t>
            </a:r>
          </a:p>
          <a:p>
            <a:pPr marL="0" indent="357188">
              <a:lnSpc>
                <a:spcPct val="80000"/>
              </a:lnSpc>
              <a:buFont typeface="Times New Roman" charset="0"/>
              <a:buChar char="─"/>
            </a:pP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Ингибитор </a:t>
            </a:r>
            <a:r>
              <a:rPr lang="ru-RU" sz="1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вирусемии</a:t>
            </a:r>
            <a:r>
              <a:rPr lang="ru-RU" sz="1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и </a:t>
            </a:r>
            <a:r>
              <a:rPr lang="ru-RU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антигенпрезентирующие</a:t>
            </a: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клетки</a:t>
            </a:r>
          </a:p>
          <a:p>
            <a:pPr marL="0" indent="357188">
              <a:lnSpc>
                <a:spcPct val="80000"/>
              </a:lnSpc>
              <a:buFont typeface="Wingdings" charset="0"/>
              <a:buNone/>
            </a:pPr>
            <a:r>
              <a:rPr lang="ru-RU" sz="1800" u="sng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Гранулоциты </a:t>
            </a:r>
          </a:p>
          <a:p>
            <a:pPr marL="0" indent="357188">
              <a:lnSpc>
                <a:spcPct val="80000"/>
              </a:lnSpc>
              <a:buFont typeface="Times New Roman" charset="0"/>
              <a:buChar char="─"/>
            </a:pP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Ингибитор бактериемии ,</a:t>
            </a:r>
            <a:r>
              <a:rPr lang="ru-RU" sz="1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индуктор фагоцитоза ,фактор </a:t>
            </a:r>
            <a:r>
              <a:rPr lang="ru-RU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метаинфицирования</a:t>
            </a:r>
            <a:r>
              <a:rPr lang="ru-RU" sz="1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18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тканей</a:t>
            </a:r>
            <a:endParaRPr lang="ru-RU" sz="1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marL="0" indent="357188">
              <a:lnSpc>
                <a:spcPct val="80000"/>
              </a:lnSpc>
              <a:buFont typeface="Wingdings" charset="0"/>
              <a:buNone/>
            </a:pPr>
            <a:r>
              <a:rPr lang="ru-RU" sz="1800" u="sng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Моноциты/макрофаги</a:t>
            </a:r>
            <a:endParaRPr lang="ru-RU" sz="1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marL="0" indent="357188">
              <a:lnSpc>
                <a:spcPct val="80000"/>
              </a:lnSpc>
              <a:buFont typeface="Times New Roman" charset="0"/>
              <a:buChar char="─"/>
            </a:pPr>
            <a:r>
              <a:rPr lang="ru-RU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Бартонелез</a:t>
            </a: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(болезнь кошачьей царапины)</a:t>
            </a:r>
          </a:p>
          <a:p>
            <a:pPr marL="0" indent="357188">
              <a:lnSpc>
                <a:spcPct val="80000"/>
              </a:lnSpc>
              <a:buFont typeface="Times New Roman" charset="0"/>
              <a:buChar char="─"/>
            </a:pP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Туберкулез (п. Коха)</a:t>
            </a:r>
          </a:p>
          <a:p>
            <a:pPr marL="0" indent="357188">
              <a:lnSpc>
                <a:spcPct val="80000"/>
              </a:lnSpc>
              <a:buFont typeface="Times New Roman" charset="0"/>
              <a:buChar char="─"/>
            </a:pPr>
            <a:r>
              <a:rPr lang="ru-RU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Сальмонелез</a:t>
            </a: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S.typhimurium</a:t>
            </a: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)</a:t>
            </a:r>
          </a:p>
          <a:p>
            <a:pPr marL="0" indent="357188">
              <a:lnSpc>
                <a:spcPct val="80000"/>
              </a:lnSpc>
              <a:buFont typeface="Times New Roman" charset="0"/>
              <a:buChar char="─"/>
            </a:pP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Брюшной тиф (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S.enterica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)</a:t>
            </a:r>
            <a:endParaRPr lang="ru-RU" sz="1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marL="0" indent="357188">
              <a:lnSpc>
                <a:spcPct val="80000"/>
              </a:lnSpc>
              <a:buFont typeface="Times New Roman" charset="0"/>
              <a:buChar char="─"/>
            </a:pPr>
            <a:r>
              <a:rPr lang="ru-RU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Иерсинеоз</a:t>
            </a: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(Y. </a:t>
            </a:r>
            <a:r>
              <a:rPr lang="en-US" sz="1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pseudotuberculosis</a:t>
            </a:r>
            <a:r>
              <a:rPr lang="en-US" sz="1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)</a:t>
            </a:r>
            <a:endParaRPr lang="ru-RU" sz="1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marL="0" indent="357188">
              <a:lnSpc>
                <a:spcPct val="80000"/>
              </a:lnSpc>
              <a:buFont typeface="Times New Roman" charset="0"/>
              <a:buChar char="─"/>
            </a:pP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Паховая гранулема (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Klebsiella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granulomatis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)</a:t>
            </a:r>
            <a:endParaRPr lang="ru-RU" sz="1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marL="0" indent="357188">
              <a:lnSpc>
                <a:spcPct val="80000"/>
              </a:lnSpc>
              <a:buFont typeface="Times New Roman" charset="0"/>
              <a:buChar char="─"/>
            </a:pPr>
            <a:r>
              <a:rPr lang="ru-RU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Лимфогрануломатоз</a:t>
            </a: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паховый (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C.trachomatis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иммунотипы</a:t>
            </a: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L-1,L-2,L-3)</a:t>
            </a:r>
            <a:endParaRPr lang="ru-RU" sz="1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marL="0" indent="357188">
              <a:lnSpc>
                <a:spcPct val="80000"/>
              </a:lnSpc>
              <a:buFont typeface="Wingdings" charset="0"/>
              <a:buNone/>
            </a:pPr>
            <a:r>
              <a:rPr lang="ru-RU" sz="1800" u="sng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Лимфоциты </a:t>
            </a:r>
            <a:endParaRPr lang="ru-RU" sz="1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marL="0" indent="357188">
              <a:lnSpc>
                <a:spcPct val="80000"/>
              </a:lnSpc>
              <a:buFont typeface="Times New Roman" charset="0"/>
              <a:buChar char="─"/>
            </a:pP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ДНК и РНК – вирусы (перечислены ниже)</a:t>
            </a:r>
          </a:p>
          <a:p>
            <a:pPr marL="0" indent="357188">
              <a:lnSpc>
                <a:spcPct val="80000"/>
              </a:lnSpc>
              <a:buFont typeface="Times New Roman" charset="0"/>
              <a:buChar char="─"/>
            </a:pPr>
            <a:endParaRPr lang="ru-RU" sz="1700" dirty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1508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6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48" y="949569"/>
            <a:ext cx="7348849" cy="543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450" y="271389"/>
            <a:ext cx="776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Трансляция данных о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тромбофилии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на патологию взрослых</a:t>
            </a:r>
            <a:endParaRPr lang="ru-RU" sz="24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mage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17" y="1029242"/>
            <a:ext cx="7431028" cy="520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9516" y="249678"/>
            <a:ext cx="79458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Распространенные </a:t>
            </a:r>
            <a:r>
              <a:rPr lang="ru-RU" sz="26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тромбофилии</a:t>
            </a:r>
            <a:r>
              <a:rPr lang="ru-RU" sz="26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и ее исходы у взрослых больных</a:t>
            </a:r>
            <a:endParaRPr lang="ru-RU" sz="26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9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86409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Таблица 1.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Определение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васкулитов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 классификационными критериями для детей (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Чапелл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Хилл, 2012 г.)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243125"/>
              </p:ext>
            </p:extLst>
          </p:nvPr>
        </p:nvGraphicFramePr>
        <p:xfrm>
          <a:off x="683568" y="1124743"/>
          <a:ext cx="7704856" cy="5399287"/>
        </p:xfrm>
        <a:graphic>
          <a:graphicData uri="http://schemas.openxmlformats.org/drawingml/2006/table">
            <a:tbl>
              <a:tblPr firstRow="1" firstCol="1" bandRow="1"/>
              <a:tblGrid>
                <a:gridCol w="2448272"/>
                <a:gridCol w="5256584"/>
              </a:tblGrid>
              <a:tr h="210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 крупных сосудов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Васкулиты, преимущественно поражающие крупные артерии чаще, чем другие васкулиты. Крупные артерии - это аорта и ее главные ветви. Артерии любого размера могут быть затронуты воспалительным процессом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Артериит Такаясу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Артериит, чаще всего гранулематозный, преимущественно затрагивающий аорту и/или ее основные ветви. Обычно развивается у детей и взрослых моложе 50 лет. Детский артериит Такаясу сопровождается ангиографическими нарушениями аорты, ее крупных ветвей и легочных артерией с аневризмой (обязательно), плюс один из 5 признаков: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Дефицит пульса или динамическое нарушение кровообращения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Расхождение кровяного давления в 4-х конечностях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Звук при аускультации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Гипертензия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Повышенные реактанты острой фазы воспаления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Гигантоклеточный артериит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Артериит, чаще всего гранулематозный, преимущественно затрагивающий аорту и/или ее основные ветви, с предрасположенностью к ветвям сердечной артерии. Часто затрагивает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темпоральные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артерии. Наиболее часто развивается у пациентов старше 50 лет и связан с ревматической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полимиалгией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511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</p:spPr>
        <p:txBody>
          <a:bodyPr/>
          <a:lstStyle/>
          <a:p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Определение </a:t>
            </a: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васкулитов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 классификационными критериями для детей (</a:t>
            </a: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Чапелл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Хилл, 2012 г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.) (продолжение)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289141"/>
              </p:ext>
            </p:extLst>
          </p:nvPr>
        </p:nvGraphicFramePr>
        <p:xfrm>
          <a:off x="275250" y="969264"/>
          <a:ext cx="8761246" cy="5468112"/>
        </p:xfrm>
        <a:graphic>
          <a:graphicData uri="http://schemas.openxmlformats.org/drawingml/2006/table">
            <a:tbl>
              <a:tblPr firstRow="1" firstCol="1" bandRow="1"/>
              <a:tblGrid>
                <a:gridCol w="1472349"/>
                <a:gridCol w="7288897"/>
              </a:tblGrid>
              <a:tr h="71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426" marR="2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ОПРЕДЕЛЕНИЕ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426" marR="2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средних сосудов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426" marR="2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Васкулиты, преимущественно поражающие средние артерии. Средние артерии - это основные висцеральные артерии и их главные ветви. Артерии любого размера могут быть затронуты. Часто присутствуют воспалительные аневризмы и стенозы.</a:t>
                      </a:r>
                    </a:p>
                  </a:txBody>
                  <a:tcPr marL="23426" marR="2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Узелковый периартериит</a:t>
                      </a:r>
                    </a:p>
                  </a:txBody>
                  <a:tcPr marL="23426" marR="2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Некротический артериит артерий средних и малых размеров без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гломерулонефрита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 артериолах, капиллярах или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венулах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не ассоциированный с АНЦА. Диагностические критерии УП для детей включают гистопатологические и ангиографические нарушения (обязательно), плюс один из 5 признаков: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Поражение кожи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Миалгия/мышечная слабость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Гипертензия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Периферическая невропатия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Поражения почек</a:t>
                      </a:r>
                    </a:p>
                  </a:txBody>
                  <a:tcPr marL="23426" marR="2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Болезнь Кавасаки </a:t>
                      </a:r>
                    </a:p>
                  </a:txBody>
                  <a:tcPr marL="23426" marR="2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Артериит, ассоциированный с синдромом кожи, слизистых, лимфоузлов и преимущественно поражающий средние и мелкие артерии. Часто затрагивает коронарные артерии. Могут быть поражены аорта и крупные артерии. Обычно проявляется у младенцев и маленьких детей до 2-х лет. </a:t>
                      </a:r>
                    </a:p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соответствии с диагностическими критериями при выявлении аневризмы или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дилятации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коронарных сосудов с помощью эхокардиографии или ангиографии диагноз устанавливается при 4 из 6 симптомов: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лихорадка в течение 5 дней и более,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двухстороннее застойное полнокровие конъюнктивы, изменения на губах или в ротовой полости (покраснение губ, малиновый язык,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диффузная инъекция слизистой полости рта и глотки),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полиморфная экзантема,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изменения дистальных отделов конечностей (покраснение ладоней и подошв),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плотный отек в начальной стадии болезни и мембранозное шелушение, начинающееся с кончиков пальцев в стадии выздоровления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острое негнойное увеличение шейных лимфатических узлов.</a:t>
                      </a:r>
                    </a:p>
                  </a:txBody>
                  <a:tcPr marL="23426" marR="23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870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Определение </a:t>
            </a: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васкулитов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 классификационными критериями для детей (</a:t>
            </a: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Чапелл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Хилл, 2012 г.) (продолжение)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893980"/>
              </p:ext>
            </p:extLst>
          </p:nvPr>
        </p:nvGraphicFramePr>
        <p:xfrm>
          <a:off x="395536" y="1124744"/>
          <a:ext cx="8568952" cy="4432446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6048672"/>
              </a:tblGrid>
              <a:tr h="787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</a:t>
                      </a: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мелких сосудов</a:t>
                      </a:r>
                      <a:endParaRPr lang="ru-RU" sz="13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42" marR="3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Васкулиты, преимущественно поражающие малые артерии. Мелкие артерии - это интрапаренхиматозные артерии, артериолы, капиляры и венулы. Могут быть затронуты артерии средних размеров и другие кровеносные сосуды.</a:t>
                      </a:r>
                    </a:p>
                  </a:txBody>
                  <a:tcPr marL="32142" marR="3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АНЦА-ассоциированный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МРО (АНЦА с 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иммунными 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комплексами к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миелопероксидазе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нейтрофилов)</a:t>
                      </a: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(АНЦА с 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иммунными 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комплексами к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протеиназе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3 нейтрофилов)</a:t>
                      </a:r>
                    </a:p>
                  </a:txBody>
                  <a:tcPr marL="32142" marR="3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Некротический артериит, с несколькими или отсутствием иммунных комплексов, преимущественно поражающий мелкие сосуды (такие как капилляры,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венулы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артериолы и небольшие артерии), ассоциированный с МРО- ANCA или PR3-ANCA. ANCA присутствует не у всех пациентов, поэтому в диагнозе добавляется префикс, указывающий реактивность ANCA, например PR3-ANCA,MPO- ANCA и ANCA-отрицательный.</a:t>
                      </a:r>
                    </a:p>
                  </a:txBody>
                  <a:tcPr marL="32142" marR="3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Микроскопический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полиангиит</a:t>
                      </a:r>
                      <a:endParaRPr lang="ru-RU" sz="13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42" marR="3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Некротический артериит, с несколькими или отсутствием иммунных комплексов, преимущественно поражающий мелкие сосуды (такие как капилляры,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венулы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артериолы и небольшие артерии). Некротический артериит может затрагивать артерии малых и средних размеров. Очень распространен нефротический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гломерулонефрит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Грануломатозное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воспаление отсутствует. Часто бывают затронуты легочные капилляры.</a:t>
                      </a:r>
                    </a:p>
                  </a:txBody>
                  <a:tcPr marL="32142" marR="3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1096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Определение </a:t>
            </a: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васкулитов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 классификационными критериями для детей (</a:t>
            </a: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Чапелл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Хилл, 2012 г.) (продолжение)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76431"/>
              </p:ext>
            </p:extLst>
          </p:nvPr>
        </p:nvGraphicFramePr>
        <p:xfrm>
          <a:off x="251520" y="1556792"/>
          <a:ext cx="8568952" cy="4101084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6048672"/>
              </a:tblGrid>
              <a:tr h="1379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мелких сосудов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Гранулематоз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полиангиитом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Вегенера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2142" marR="3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Некротическое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гранулематозное воспаление, обычно затрагивающее верхние и нижние дыхательные пути, и некротический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преимущественно поражающий мелкие и средние сосуды (такие как капилляры,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венулы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артериолы и небольшие артерии).Распространен некротический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гломерулонефрит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Детский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гранулематоз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Вегенера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гранулематоз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полиангиитом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характеризуется как минимум тремя из шести признаков: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Гистопатология (гранулематозное воспаление)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Поражение верхних путей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Лариго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трахео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-бронхиальный стеноз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Поражение легких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АНЦА-положительность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Поражение почек</a:t>
                      </a:r>
                    </a:p>
                  </a:txBody>
                  <a:tcPr marL="32142" marR="3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Эозинофильный гранулематоз с полиангиитом (синдром Черджа-Стросса)</a:t>
                      </a:r>
                    </a:p>
                  </a:txBody>
                  <a:tcPr marL="32142" marR="3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Насыщенное эозинофилами некротическое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гранулематозое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воспаление, часто затрагивающее дыхательные пути, преимущественно поражающий мелкие и средние сосуды, и ассоциированное с астмой и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эозинофилией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АНЦА является наиболее частыми, если присутствует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гломерулонефрит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2142" marR="3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0967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Определение </a:t>
            </a: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васкулитов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 классификационными критериями для детей (</a:t>
            </a: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Чапелл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Хилл, 2012 г.) (продолжение)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047244"/>
              </p:ext>
            </p:extLst>
          </p:nvPr>
        </p:nvGraphicFramePr>
        <p:xfrm>
          <a:off x="107504" y="1196752"/>
          <a:ext cx="8856984" cy="5468112"/>
        </p:xfrm>
        <a:graphic>
          <a:graphicData uri="http://schemas.openxmlformats.org/drawingml/2006/table">
            <a:tbl>
              <a:tblPr firstRow="1" firstCol="1" bandRow="1"/>
              <a:tblGrid>
                <a:gridCol w="2160240"/>
                <a:gridCol w="6696744"/>
              </a:tblGrid>
              <a:tr h="64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</a:t>
                      </a: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мелких сосудов, связанный с поражением иммунными комплексами</a:t>
                      </a:r>
                      <a:endParaRPr lang="ru-RU" sz="13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 с иммунными комплексами комплемента на стенках сосудов иммуноглобулина и/или компонентов, преимущественно затрагивающий мелкие сосуды (такие как капилляры, венулы, артериолы и небольшие артерии).Распространен гломерулонефрит.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Anti-ГБМ васкулит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Васкулит, поражающий гломерулярные капилляры, легочные капилляры или те и другие, с накоплением аутоантител антибазальных мембран в базальных мембранах Поражение легких вызывает легочное кровотечение, а поражение почек – гломерунонефрит с некрозом канальцев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Криоглобулинемический васкулит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 с имунным накоплением криоглобулина, затрагивающий мелкие сосуды (преимущественно капилляры, венулы и артериолы) и связанный с криоглобулинами в сыворотке. Часто поражены кожа и гломерули.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IgA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baseline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Шенлейн-Геноха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IgA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-доминирующим иммунным накоплением, поражающий мелкие сосуды (преимущественно капилляры,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венулы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или артериолы). Часто затрагивает кожу и кишку, часто является причиной артрита. Может вызывать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неотличимый от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IgA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нефропатии. Классификационные критерии для детей включают аллергическую пурпуру или петехии (обязательно) с доминированием в нижних конечностях, плюс один из 4-х признаков: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Боли в животе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Гистопатология (накопление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IgA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при биопсии)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Артрит или артралгия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Поражение почек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Гипокомплементарный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baseline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нти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</a:t>
                      </a:r>
                      <a:endParaRPr lang="ru-RU" sz="13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Васкулит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сопровождаемый аллергической сыпью и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гипокомплементенемией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поражающий мелкие сосуды (преимущественно капилляры,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венулы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или артериолы), и ассоциированной с анти- C1q антителами. Часто развивается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гломерулонефрит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артрит, </a:t>
                      </a:r>
                      <a:r>
                        <a:rPr lang="ru-RU" sz="1300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обструктивные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заболевания легких и глазные воспаления.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8015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Определение </a:t>
            </a: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васкулитов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 классификационными критериями для детей (</a:t>
            </a: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Чапелл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Хилл, 2012 г.) (продолжение)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660861"/>
              </p:ext>
            </p:extLst>
          </p:nvPr>
        </p:nvGraphicFramePr>
        <p:xfrm>
          <a:off x="179512" y="1196752"/>
          <a:ext cx="8784975" cy="5240274"/>
        </p:xfrm>
        <a:graphic>
          <a:graphicData uri="http://schemas.openxmlformats.org/drawingml/2006/table">
            <a:tbl>
              <a:tblPr firstRow="1" firstCol="1" bandRow="1"/>
              <a:tblGrid>
                <a:gridCol w="2088232"/>
                <a:gridCol w="6696743"/>
              </a:tblGrid>
              <a:tr h="1124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Васкулит</a:t>
                      </a:r>
                      <a:r>
                        <a:rPr lang="ru-RU" sz="13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связанный с системным заболеванием</a:t>
                      </a:r>
                      <a:endParaRPr lang="ru-RU" sz="13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1" marR="3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Васкулит, связанный или возникающий вторично по отношению к (вызванный) системному заболеванию. Наименование (диагноз) должен содержать префикс, указывающий на системное заболевание (например, ревматоидный васкулит)</a:t>
                      </a:r>
                      <a:endParaRPr lang="ru-RU" sz="13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Васкулиты без доминирующего типа пораженных сосудов, которые могут затрагивать сосуды любых размеров (крупные, малые , средние) и типов (артерии, капилляры, вены)</a:t>
                      </a:r>
                      <a:endParaRPr lang="ru-RU" sz="13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1" marR="3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Болезнь </a:t>
                      </a:r>
                      <a:r>
                        <a:rPr lang="ru-RU" sz="13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Бехчета</a:t>
                      </a:r>
                      <a:endParaRPr lang="ru-RU" sz="13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1" marR="3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Васкулит, возникающий у пациентов с болезнью Бехчета, поражает артерии и кровеносные сосуды. Для болезни Бехчета характерна рекурентная афтозная язва ротовой полости/половых органов, сопровождаемая воспалительными поражениями ЦНС, кожной, глазной, желудочно-кишечной и/или суставной системы. Часто возникают васкулиты малых сосудов, тромбрангиит, тромбоз, артериит и артериальные аневризмы.</a:t>
                      </a:r>
                      <a:endParaRPr lang="ru-RU" sz="13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1" marR="3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3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Синдром Когана</a:t>
                      </a:r>
                      <a:endParaRPr lang="ru-RU" sz="13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1" marR="3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Васкулит, возникающий у пациентов с синдромом Когана, характеризуется воспалительными поражениями глазной системы, включающими интерстициальный кератит, увеит, эписклерит и болезнь внутреннего уха , в том числе нейросенсорную тугоухость и вестибулярной дисфункции Проявления васкулита могут включать артерииты( малых, крупных и средних артерий), аортит, аневризму аорты, митральный васкулит и васкулит аорты.</a:t>
                      </a:r>
                      <a:endParaRPr lang="ru-RU" sz="13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1" marR="3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Васкулит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 поражением одного органа</a:t>
                      </a:r>
                      <a:endParaRPr lang="ru-RU" sz="13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1" marR="3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Васкулит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артерий и вен любого размера в одном органе, который не имеет никак </a:t>
                      </a:r>
                      <a:r>
                        <a:rPr lang="ru-RU" sz="13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характеристик, 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указывающих на </a:t>
                      </a:r>
                      <a:r>
                        <a:rPr lang="ru-RU" sz="13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ограниченность 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выражения системного </a:t>
                      </a:r>
                      <a:r>
                        <a:rPr lang="ru-RU" sz="13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васкулита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Затронутый орган и </a:t>
                      </a:r>
                      <a:r>
                        <a:rPr lang="ru-RU" sz="13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сосуды 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должны быть включены в название (например, системный </a:t>
                      </a:r>
                      <a:r>
                        <a:rPr lang="ru-RU" sz="13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васкулит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центрального нерва, </a:t>
                      </a:r>
                      <a:r>
                        <a:rPr lang="ru-RU" sz="13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тестикулярный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артериит). Распределение </a:t>
                      </a:r>
                      <a:r>
                        <a:rPr lang="ru-RU" sz="13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васкулита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может быть однофокусным и многофокусным (диффузный) в пределах одного органа, У некоторых пациентов с </a:t>
                      </a:r>
                      <a:r>
                        <a:rPr lang="ru-RU" sz="13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васкулитом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 поражением одного органа развиваются дополнительные проявления заболевания, которые могут перерасти в один из системных </a:t>
                      </a:r>
                      <a:r>
                        <a:rPr lang="ru-RU" sz="13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васкулитов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(например, кожный артериит  позже становится системным узелковым </a:t>
                      </a:r>
                      <a:r>
                        <a:rPr lang="ru-RU" sz="13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периартариитом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ru-RU" sz="13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1" marR="3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8236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Определение </a:t>
            </a: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васкулитов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 классификационными критериями для детей (</a:t>
            </a: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Чапелл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Хилл, 2012 г.) (продолжение)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24283"/>
              </p:ext>
            </p:extLst>
          </p:nvPr>
        </p:nvGraphicFramePr>
        <p:xfrm>
          <a:off x="827584" y="1844824"/>
          <a:ext cx="7704855" cy="2232248"/>
        </p:xfrm>
        <a:graphic>
          <a:graphicData uri="http://schemas.openxmlformats.org/drawingml/2006/table">
            <a:tbl>
              <a:tblPr firstRow="1" firstCol="1" bandRow="1"/>
              <a:tblGrid>
                <a:gridCol w="2597803"/>
                <a:gridCol w="5107052"/>
              </a:tblGrid>
              <a:tr h="2232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Васкулит</a:t>
                      </a:r>
                      <a:r>
                        <a:rPr lang="ru-RU" sz="13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связанный с возможной этиологией обменного характера или инфекции</a:t>
                      </a:r>
                      <a:endParaRPr lang="ru-RU" sz="13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Васкулит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связанный с возможной специфической этиологией. Наименование (диагноз) должен содержать префикс, характеризующий специфику связи (например, </a:t>
                      </a:r>
                      <a:r>
                        <a:rPr lang="ru-RU" sz="13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гидразалин</a:t>
                      </a:r>
                      <a:r>
                        <a:rPr lang="ru-RU" sz="13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ассоциированный микроскопический </a:t>
                      </a:r>
                      <a:r>
                        <a:rPr lang="ru-RU" sz="13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полиангиит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гепатит В-ассоциированный </a:t>
                      </a:r>
                      <a:r>
                        <a:rPr lang="ru-RU" sz="13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васкулит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ru-RU" sz="13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6729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08050"/>
            <a:ext cx="5040313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1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629979" cy="1143000"/>
          </a:xfrm>
        </p:spPr>
        <p:txBody>
          <a:bodyPr>
            <a:noAutofit/>
          </a:bodyPr>
          <a:lstStyle/>
          <a:p>
            <a:r>
              <a:rPr lang="ru-RU" sz="3000" b="1" i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Инфекции гемопоэтических и  иммунных клеток ассоциированные с развитием опухолевого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85913"/>
            <a:ext cx="8229600" cy="4525962"/>
          </a:xfrm>
        </p:spPr>
        <p:txBody>
          <a:bodyPr>
            <a:normAutofit/>
          </a:bodyPr>
          <a:lstStyle/>
          <a:p>
            <a:pPr marL="0" indent="357188">
              <a:lnSpc>
                <a:spcPct val="140000"/>
              </a:lnSpc>
              <a:buFont typeface="Wingdings" charset="0"/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ДНК Вирусы</a:t>
            </a:r>
          </a:p>
          <a:p>
            <a:pPr marL="0" indent="357188">
              <a:lnSpc>
                <a:spcPct val="140000"/>
              </a:lnSpc>
              <a:buFont typeface="Garamond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Вирус гепатита В (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HBV)   </a:t>
            </a:r>
            <a:endParaRPr lang="ru-RU" sz="1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marL="0" indent="357188">
              <a:lnSpc>
                <a:spcPct val="140000"/>
              </a:lnSpc>
              <a:buFont typeface="Garamond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Вирус гепатита С (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HCV)</a:t>
            </a:r>
            <a:endParaRPr lang="ru-RU" sz="1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marL="0" indent="357188">
              <a:lnSpc>
                <a:spcPct val="140000"/>
              </a:lnSpc>
              <a:buFont typeface="Garamond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Вирус Эпштейна-</a:t>
            </a:r>
            <a:r>
              <a:rPr lang="ru-RU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Барр</a:t>
            </a: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(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EBV) </a:t>
            </a:r>
            <a:endParaRPr lang="ru-RU" sz="1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marL="0" indent="357188">
              <a:lnSpc>
                <a:spcPct val="140000"/>
              </a:lnSpc>
              <a:buFont typeface="Garamond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Вирусы папилломы человека (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HPV) </a:t>
            </a:r>
            <a:endParaRPr lang="ru-RU" sz="1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marL="0" indent="357188">
              <a:lnSpc>
                <a:spcPct val="140000"/>
              </a:lnSpc>
              <a:buFont typeface="Garamond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Вирусы герпеса 6 и 9 типов (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HHV)</a:t>
            </a:r>
          </a:p>
          <a:p>
            <a:pPr marL="0" indent="357188">
              <a:lnSpc>
                <a:spcPct val="140000"/>
              </a:lnSpc>
              <a:buFont typeface="Wingdings" charset="0"/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РНК Вирусы</a:t>
            </a:r>
          </a:p>
          <a:p>
            <a:pPr marL="0" indent="357188">
              <a:lnSpc>
                <a:spcPct val="140000"/>
              </a:lnSpc>
              <a:buFont typeface="Garamond" charset="0"/>
              <a:buAutoNum type="arabicPeriod"/>
            </a:pPr>
            <a:r>
              <a:rPr lang="ru-RU" sz="18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Лимфотропный</a:t>
            </a: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вирус человека (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HTLV-1)</a:t>
            </a:r>
            <a:endParaRPr lang="ru-RU" sz="1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marL="0" indent="357188">
              <a:lnSpc>
                <a:spcPct val="140000"/>
              </a:lnSpc>
              <a:buFont typeface="Garamond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Вирус  иммунодефицита человека (ВИЧ)</a:t>
            </a:r>
          </a:p>
          <a:p>
            <a:pPr marL="0" indent="357188">
              <a:lnSpc>
                <a:spcPct val="90000"/>
              </a:lnSpc>
              <a:buFont typeface="Wingdings" charset="0"/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</a:p>
        </p:txBody>
      </p:sp>
      <p:pic>
        <p:nvPicPr>
          <p:cNvPr id="22532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0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28095" y="0"/>
            <a:ext cx="766981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Миграция клеток крови между циркуляцией матери и плода </a:t>
            </a:r>
          </a:p>
        </p:txBody>
      </p:sp>
      <p:graphicFrame>
        <p:nvGraphicFramePr>
          <p:cNvPr id="18022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81365513"/>
              </p:ext>
            </p:extLst>
          </p:nvPr>
        </p:nvGraphicFramePr>
        <p:xfrm>
          <a:off x="233186" y="1052203"/>
          <a:ext cx="8754773" cy="5669274"/>
        </p:xfrm>
        <a:graphic>
          <a:graphicData uri="http://schemas.openxmlformats.org/drawingml/2006/table">
            <a:tbl>
              <a:tblPr/>
              <a:tblGrid>
                <a:gridCol w="3776036"/>
                <a:gridCol w="1096701"/>
                <a:gridCol w="3882036"/>
              </a:tblGrid>
              <a:tr h="334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Этап развития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ДПО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Эффекты миграции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Первичный желточным мешок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7-8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Колонизация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мезодермальными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клетками пространства между желточным мешком и 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трофобластом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Образование вторичного желточного мешка (ВЖМ)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12-15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Образование кровяных островков, разделение стволовых клеток на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эндотеклиальные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и примитивные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эритробласты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; КОЕ-Э и КОЕ-ГМ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Развитие ВЖМ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18-54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Ангиогенез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, организация сосудистой сети, соединяющий эмбриональный и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неэмбриональный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кровоток,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гемопоэз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в ЖМ и  выделение СД34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+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Регресс ВЖМ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64-84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Формирование портального кровотока, гемостаз в печени и длинных костях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Перенос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гемопоэза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в костный мозг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84-154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Развитие костно-мозгового кроветворения,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клональная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сукцессия, дифференцировка органов и тканей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8768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90952" y="314811"/>
            <a:ext cx="7306961" cy="943536"/>
          </a:xfrm>
        </p:spPr>
        <p:txBody>
          <a:bodyPr>
            <a:noAutofit/>
          </a:bodyPr>
          <a:lstStyle/>
          <a:p>
            <a:pPr eaLnBrk="1" hangingPunct="1"/>
            <a:r>
              <a:rPr lang="ru-RU" sz="3000" b="1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Доказательства межклеточных взаимодействий в системе мать-плод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67801"/>
            <a:ext cx="8229600" cy="5879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kumimoji="0" lang="ru-RU" sz="2000" dirty="0">
                <a:latin typeface="Times New Roman"/>
                <a:cs typeface="Times New Roman"/>
              </a:rPr>
              <a:t>При всех беременностях человека клетки плода встраиваются в циркуляцию матери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sz="2000" dirty="0">
                <a:latin typeface="Times New Roman"/>
                <a:cs typeface="Times New Roman"/>
              </a:rPr>
              <a:t>Клетки плода обнаруживаются на 6 неделе </a:t>
            </a:r>
            <a:r>
              <a:rPr kumimoji="0" lang="ru-RU" sz="2000" dirty="0" err="1">
                <a:latin typeface="Times New Roman"/>
                <a:cs typeface="Times New Roman"/>
              </a:rPr>
              <a:t>гестации</a:t>
            </a:r>
            <a:r>
              <a:rPr kumimoji="0" lang="ru-RU" sz="2000" dirty="0">
                <a:latin typeface="Times New Roman"/>
                <a:cs typeface="Times New Roman"/>
              </a:rPr>
              <a:t> и частота их обнаружения нарастает с ростом </a:t>
            </a:r>
            <a:r>
              <a:rPr kumimoji="0" lang="ru-RU" sz="2000" dirty="0" err="1">
                <a:latin typeface="Times New Roman"/>
                <a:cs typeface="Times New Roman"/>
              </a:rPr>
              <a:t>гестационного</a:t>
            </a:r>
            <a:r>
              <a:rPr kumimoji="0" lang="ru-RU" sz="2000" dirty="0">
                <a:latin typeface="Times New Roman"/>
                <a:cs typeface="Times New Roman"/>
              </a:rPr>
              <a:t> возраста, достигая 100% к 36 неделе </a:t>
            </a:r>
            <a:r>
              <a:rPr kumimoji="0" lang="ru-RU" sz="2000" dirty="0" err="1">
                <a:latin typeface="Times New Roman"/>
                <a:cs typeface="Times New Roman"/>
              </a:rPr>
              <a:t>гестации</a:t>
            </a:r>
            <a:endParaRPr kumimoji="0" lang="ru-RU" sz="2000" dirty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</a:pPr>
            <a:r>
              <a:rPr kumimoji="0" lang="ru-RU" sz="2000" dirty="0">
                <a:latin typeface="Times New Roman"/>
                <a:cs typeface="Times New Roman"/>
              </a:rPr>
              <a:t>При нормальной беременности во втором триместре беременности число клеток плода в венозной крови матери составляет 1-6 клеток/мл (т.е., от 5 до 30х10</a:t>
            </a:r>
            <a:r>
              <a:rPr kumimoji="0" lang="ru-RU" sz="2000" baseline="30000" dirty="0">
                <a:latin typeface="Times New Roman"/>
                <a:cs typeface="Times New Roman"/>
              </a:rPr>
              <a:t>3</a:t>
            </a:r>
            <a:r>
              <a:rPr kumimoji="0" lang="ru-RU" sz="2000" dirty="0">
                <a:latin typeface="Times New Roman"/>
                <a:cs typeface="Times New Roman"/>
              </a:rPr>
              <a:t> клеток)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sz="2000" dirty="0">
                <a:latin typeface="Times New Roman"/>
                <a:cs typeface="Times New Roman"/>
              </a:rPr>
              <a:t>При аномалиях плаценты и плода, эклампсии, проблемах тканевой совместимости, </a:t>
            </a:r>
            <a:r>
              <a:rPr kumimoji="0" lang="ru-RU" sz="2000" dirty="0" err="1">
                <a:latin typeface="Times New Roman"/>
                <a:cs typeface="Times New Roman"/>
              </a:rPr>
              <a:t>невынашивании</a:t>
            </a:r>
            <a:r>
              <a:rPr kumimoji="0" lang="ru-RU" sz="2000" dirty="0">
                <a:latin typeface="Times New Roman"/>
                <a:cs typeface="Times New Roman"/>
              </a:rPr>
              <a:t>, самопроизвольных абортах в сроки от 20и недель, число циркулирующих клеток плода возрастает до 20-1500 клеток в мл.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sz="2000" dirty="0">
                <a:latin typeface="Times New Roman"/>
                <a:cs typeface="Times New Roman"/>
              </a:rPr>
              <a:t>После родов количество клеток плода в циркуляции резко снижается, но 50% фетальных клеток обнаруживаются в крови от 4 недель до 10 недель после родов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sz="2000" dirty="0">
                <a:latin typeface="Times New Roman"/>
                <a:cs typeface="Times New Roman"/>
              </a:rPr>
              <a:t>Специальные исследования послеродового </a:t>
            </a:r>
            <a:r>
              <a:rPr kumimoji="0" lang="ru-RU" sz="2000" dirty="0" err="1">
                <a:latin typeface="Times New Roman"/>
                <a:cs typeface="Times New Roman"/>
              </a:rPr>
              <a:t>микрохимеризма</a:t>
            </a:r>
            <a:r>
              <a:rPr kumimoji="0" lang="ru-RU" sz="2000" dirty="0">
                <a:latin typeface="Times New Roman"/>
                <a:cs typeface="Times New Roman"/>
              </a:rPr>
              <a:t> обнаруживают его у 40% здоровых женщин, перенесших беременность</a:t>
            </a:r>
          </a:p>
        </p:txBody>
      </p:sp>
      <p:sp>
        <p:nvSpPr>
          <p:cNvPr id="2560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fld id="{1C005B77-61DB-0E41-9C8A-B18E5740FA9F}" type="slidenum">
              <a:rPr lang="ru-RU">
                <a:latin typeface="Arial" charset="0"/>
              </a:rPr>
              <a:pPr eaLnBrk="1" hangingPunct="1"/>
              <a:t>51</a:t>
            </a:fld>
            <a:endParaRPr lang="ru-RU" dirty="0">
              <a:latin typeface="Arial" charset="0"/>
            </a:endParaRPr>
          </a:p>
        </p:txBody>
      </p:sp>
      <p:pic>
        <p:nvPicPr>
          <p:cNvPr id="5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3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15888"/>
            <a:ext cx="74993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000" b="1" i="1" dirty="0" smtClean="0">
                <a:solidFill>
                  <a:srgbClr val="008000"/>
                </a:solidFill>
                <a:latin typeface="Times New Roman" charset="0"/>
              </a:rPr>
              <a:t>Факторы, регулирующие выраженность и эффекты ММХ</a:t>
            </a:r>
            <a:endParaRPr lang="ru-RU" sz="3000" b="1" i="1" dirty="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88616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70000"/>
              </a:lnSpc>
              <a:buFont typeface="Times New Roman" charset="0"/>
              <a:buChar char="−"/>
            </a:pPr>
            <a:r>
              <a:rPr lang="ru-RU" sz="2800" dirty="0">
                <a:latin typeface="Times New Roman" charset="0"/>
              </a:rPr>
              <a:t>Аномалии плода</a:t>
            </a:r>
          </a:p>
          <a:p>
            <a:pPr eaLnBrk="1" hangingPunct="1">
              <a:lnSpc>
                <a:spcPct val="170000"/>
              </a:lnSpc>
              <a:buFont typeface="Times New Roman" charset="0"/>
              <a:buChar char="−"/>
            </a:pPr>
            <a:r>
              <a:rPr lang="ru-RU" sz="2800" dirty="0" err="1">
                <a:latin typeface="Times New Roman" charset="0"/>
              </a:rPr>
              <a:t>Преэклампсия</a:t>
            </a:r>
            <a:endParaRPr lang="ru-RU" sz="2800" dirty="0">
              <a:latin typeface="Times New Roman" charset="0"/>
            </a:endParaRPr>
          </a:p>
          <a:p>
            <a:pPr eaLnBrk="1" hangingPunct="1">
              <a:lnSpc>
                <a:spcPct val="170000"/>
              </a:lnSpc>
              <a:buFont typeface="Times New Roman" charset="0"/>
              <a:buChar char="−"/>
            </a:pPr>
            <a:r>
              <a:rPr lang="ru-RU" sz="2800" dirty="0">
                <a:latin typeface="Times New Roman" charset="0"/>
              </a:rPr>
              <a:t>Плацентарная недостаточность</a:t>
            </a:r>
          </a:p>
          <a:p>
            <a:pPr eaLnBrk="1" hangingPunct="1">
              <a:lnSpc>
                <a:spcPct val="170000"/>
              </a:lnSpc>
              <a:buFont typeface="Times New Roman" charset="0"/>
              <a:buChar char="−"/>
            </a:pPr>
            <a:r>
              <a:rPr lang="ru-RU" sz="2800" dirty="0" err="1">
                <a:latin typeface="Times New Roman" charset="0"/>
              </a:rPr>
              <a:t>Хориоамнионит</a:t>
            </a:r>
            <a:endParaRPr lang="ru-RU" sz="2800" dirty="0">
              <a:latin typeface="Times New Roman" charset="0"/>
            </a:endParaRPr>
          </a:p>
          <a:p>
            <a:pPr eaLnBrk="1" hangingPunct="1">
              <a:lnSpc>
                <a:spcPct val="170000"/>
              </a:lnSpc>
              <a:buFont typeface="Times New Roman" charset="0"/>
              <a:buChar char="−"/>
            </a:pPr>
            <a:r>
              <a:rPr lang="ru-RU" sz="2800" dirty="0">
                <a:latin typeface="Times New Roman" charset="0"/>
              </a:rPr>
              <a:t>Грудное вскармливание/</a:t>
            </a:r>
            <a:r>
              <a:rPr lang="ru-RU" sz="2800" dirty="0" err="1">
                <a:latin typeface="Times New Roman" charset="0"/>
              </a:rPr>
              <a:t>гистосовместимость</a:t>
            </a:r>
            <a:endParaRPr lang="ru-RU" sz="2800" dirty="0">
              <a:latin typeface="Times New Roman" charset="0"/>
            </a:endParaRPr>
          </a:p>
          <a:p>
            <a:pPr eaLnBrk="1" hangingPunct="1">
              <a:lnSpc>
                <a:spcPct val="170000"/>
              </a:lnSpc>
              <a:buFont typeface="Times New Roman" charset="0"/>
              <a:buChar char="−"/>
            </a:pPr>
            <a:r>
              <a:rPr lang="ru-RU" sz="2800" dirty="0">
                <a:latin typeface="Times New Roman" charset="0"/>
              </a:rPr>
              <a:t>Индукция толерантность/</a:t>
            </a:r>
            <a:r>
              <a:rPr lang="ru-RU" sz="2800" dirty="0" err="1">
                <a:latin typeface="Times New Roman" charset="0"/>
              </a:rPr>
              <a:t>тимусное</a:t>
            </a:r>
            <a:r>
              <a:rPr lang="ru-RU" sz="2800" dirty="0">
                <a:latin typeface="Times New Roman" charset="0"/>
              </a:rPr>
              <a:t> «обучение» </a:t>
            </a:r>
          </a:p>
          <a:p>
            <a:pPr eaLnBrk="1" hangingPunct="1">
              <a:lnSpc>
                <a:spcPct val="170000"/>
              </a:lnSpc>
              <a:buFont typeface="Times New Roman" charset="0"/>
              <a:buChar char="−"/>
            </a:pPr>
            <a:r>
              <a:rPr lang="ru-RU" sz="2800" dirty="0" err="1">
                <a:latin typeface="Times New Roman" charset="0"/>
              </a:rPr>
              <a:t>Репаративное</a:t>
            </a:r>
            <a:r>
              <a:rPr lang="ru-RU" sz="2800" dirty="0">
                <a:latin typeface="Times New Roman" charset="0"/>
              </a:rPr>
              <a:t> восстановление </a:t>
            </a:r>
          </a:p>
          <a:p>
            <a:pPr eaLnBrk="1" hangingPunct="1">
              <a:lnSpc>
                <a:spcPct val="170000"/>
              </a:lnSpc>
              <a:buFont typeface="Times New Roman" charset="0"/>
              <a:buChar char="−"/>
            </a:pPr>
            <a:r>
              <a:rPr lang="ru-RU" sz="2800" dirty="0">
                <a:latin typeface="Times New Roman" charset="0"/>
              </a:rPr>
              <a:t>Защита от инфекций, </a:t>
            </a:r>
            <a:r>
              <a:rPr lang="ru-RU" sz="2800" dirty="0" err="1">
                <a:latin typeface="Times New Roman" charset="0"/>
              </a:rPr>
              <a:t>аутоиммунитета</a:t>
            </a:r>
            <a:r>
              <a:rPr lang="ru-RU" sz="2800" dirty="0">
                <a:latin typeface="Times New Roman" charset="0"/>
              </a:rPr>
              <a:t> и опухолей</a:t>
            </a:r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6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49" cy="863125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008000"/>
                </a:solidFill>
                <a:latin typeface="Times New Roman" charset="0"/>
              </a:rPr>
              <a:t>Другие источники </a:t>
            </a:r>
            <a:r>
              <a:rPr lang="ru-RU" sz="2800" b="1" i="1" dirty="0" err="1" smtClean="0">
                <a:solidFill>
                  <a:srgbClr val="008000"/>
                </a:solidFill>
                <a:latin typeface="Times New Roman" charset="0"/>
              </a:rPr>
              <a:t>микрохимеризма</a:t>
            </a:r>
            <a:endParaRPr lang="ru-RU" sz="2800" b="1" i="1" dirty="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41463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Times New Roman" charset="0"/>
              <a:buChar char="−"/>
            </a:pPr>
            <a:r>
              <a:rPr lang="ru-RU" sz="1800" dirty="0">
                <a:latin typeface="Times New Roman" charset="0"/>
              </a:rPr>
              <a:t>Клетки исчезнувшего близнеца (5% беременностей)</a:t>
            </a:r>
          </a:p>
          <a:p>
            <a:pPr eaLnBrk="1" hangingPunct="1">
              <a:lnSpc>
                <a:spcPct val="150000"/>
              </a:lnSpc>
              <a:buFont typeface="Times New Roman" charset="0"/>
              <a:buChar char="−"/>
            </a:pPr>
            <a:r>
              <a:rPr lang="ru-RU" sz="1800" dirty="0">
                <a:latin typeface="Times New Roman" charset="0"/>
              </a:rPr>
              <a:t>Клетки сибсов при многоплодной беременности (</a:t>
            </a:r>
            <a:r>
              <a:rPr lang="ru-RU" sz="1800" dirty="0" err="1">
                <a:latin typeface="Times New Roman" charset="0"/>
              </a:rPr>
              <a:t>фетофетальная</a:t>
            </a:r>
            <a:r>
              <a:rPr lang="ru-RU" sz="1800" dirty="0">
                <a:latin typeface="Times New Roman" charset="0"/>
              </a:rPr>
              <a:t> трансфузия)</a:t>
            </a:r>
          </a:p>
          <a:p>
            <a:pPr eaLnBrk="1" hangingPunct="1">
              <a:lnSpc>
                <a:spcPct val="150000"/>
              </a:lnSpc>
              <a:buFont typeface="Times New Roman" charset="0"/>
              <a:buChar char="−"/>
            </a:pPr>
            <a:r>
              <a:rPr lang="ru-RU" sz="1800" dirty="0">
                <a:latin typeface="Times New Roman" charset="0"/>
              </a:rPr>
              <a:t>Клетки, сохранившиеся у матери от плода предыдущей беременности</a:t>
            </a:r>
          </a:p>
          <a:p>
            <a:pPr eaLnBrk="1" hangingPunct="1">
              <a:lnSpc>
                <a:spcPct val="150000"/>
              </a:lnSpc>
              <a:buFont typeface="Times New Roman" charset="0"/>
              <a:buChar char="−"/>
            </a:pPr>
            <a:r>
              <a:rPr lang="ru-RU" sz="1800" dirty="0">
                <a:latin typeface="Times New Roman" charset="0"/>
              </a:rPr>
              <a:t>Клетки сохранившиеся у матери со времени когда она была плодом/ребенком (бабушки, тетки и дяди матери и т.д.)</a:t>
            </a:r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78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9"/>
            <a:ext cx="7499349" cy="65881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000" b="1" i="1" dirty="0" smtClean="0">
                <a:solidFill>
                  <a:srgbClr val="008000"/>
                </a:solidFill>
                <a:latin typeface="Times New Roman" charset="0"/>
              </a:rPr>
              <a:t>Новый концепт</a:t>
            </a:r>
            <a:endParaRPr lang="ru-RU" sz="3000" b="1" i="1" dirty="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17272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Times New Roman" charset="0"/>
              <a:buChar char="−"/>
            </a:pPr>
            <a:r>
              <a:rPr lang="ru-RU" sz="1800" dirty="0" smtClean="0">
                <a:latin typeface="Times New Roman" charset="0"/>
              </a:rPr>
              <a:t>Каждая женщина и каждый </a:t>
            </a:r>
            <a:r>
              <a:rPr lang="ru-RU" sz="1800" dirty="0">
                <a:latin typeface="Times New Roman" charset="0"/>
              </a:rPr>
              <a:t>ребенок представляет собой </a:t>
            </a:r>
            <a:r>
              <a:rPr lang="ru-RU" sz="1800" dirty="0" err="1">
                <a:latin typeface="Times New Roman" charset="0"/>
              </a:rPr>
              <a:t>мультихимерный</a:t>
            </a:r>
            <a:r>
              <a:rPr lang="ru-RU" sz="1800" dirty="0">
                <a:latin typeface="Times New Roman" charset="0"/>
              </a:rPr>
              <a:t> организм, построенный из клеток не только многих индивидов, но и многих поколений</a:t>
            </a:r>
          </a:p>
          <a:p>
            <a:pPr eaLnBrk="1" hangingPunct="1">
              <a:lnSpc>
                <a:spcPct val="150000"/>
              </a:lnSpc>
              <a:buFont typeface="Times New Roman" charset="0"/>
              <a:buNone/>
            </a:pPr>
            <a:endParaRPr lang="ru-RU" sz="1800" dirty="0">
              <a:latin typeface="Times New Roman" charset="0"/>
            </a:endParaRPr>
          </a:p>
          <a:p>
            <a:pPr eaLnBrk="1" hangingPunct="1">
              <a:lnSpc>
                <a:spcPct val="150000"/>
              </a:lnSpc>
              <a:buFont typeface="Times New Roman" charset="0"/>
              <a:buChar char="−"/>
            </a:pPr>
            <a:r>
              <a:rPr lang="ru-RU" sz="1800" dirty="0">
                <a:latin typeface="Times New Roman" charset="0"/>
              </a:rPr>
              <a:t>ИДС сопровождаются активным ММХ, </a:t>
            </a:r>
            <a:r>
              <a:rPr lang="ru-RU" sz="1800" dirty="0" smtClean="0">
                <a:latin typeface="Times New Roman" charset="0"/>
              </a:rPr>
              <a:t>приживлением </a:t>
            </a:r>
            <a:r>
              <a:rPr lang="ru-RU" sz="1800" dirty="0">
                <a:latin typeface="Times New Roman" charset="0"/>
              </a:rPr>
              <a:t>клеток </a:t>
            </a:r>
            <a:r>
              <a:rPr lang="ru-RU" sz="1800" dirty="0" smtClean="0">
                <a:latin typeface="Times New Roman" charset="0"/>
              </a:rPr>
              <a:t>матери у детей и </a:t>
            </a:r>
            <a:r>
              <a:rPr lang="ru-RU" sz="1800" dirty="0">
                <a:latin typeface="Times New Roman" charset="0"/>
              </a:rPr>
              <a:t>возникновением РХПТ и/или РТПХ. ММХ – один из механизмов, объясняющих аутоиммунные расстройства при </a:t>
            </a:r>
            <a:r>
              <a:rPr lang="ru-RU" sz="1800" dirty="0" smtClean="0">
                <a:latin typeface="Times New Roman" charset="0"/>
              </a:rPr>
              <a:t>ИДС, в том числе сопровождающих </a:t>
            </a:r>
            <a:r>
              <a:rPr lang="ru-RU" sz="1800" dirty="0" err="1" smtClean="0">
                <a:latin typeface="Times New Roman" charset="0"/>
              </a:rPr>
              <a:t>атопию</a:t>
            </a:r>
            <a:r>
              <a:rPr lang="ru-RU" sz="1800" dirty="0" smtClean="0">
                <a:latin typeface="Times New Roman" charset="0"/>
              </a:rPr>
              <a:t> и аутоиммунные заболевания</a:t>
            </a:r>
            <a:endParaRPr lang="ru-RU" sz="1800" dirty="0">
              <a:latin typeface="Times New Roman" charset="0"/>
            </a:endParaRPr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1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Определение фетальной ДНК и РНК в материнской плазме</a:t>
            </a:r>
          </a:p>
        </p:txBody>
      </p:sp>
      <p:graphicFrame>
        <p:nvGraphicFramePr>
          <p:cNvPr id="208929" name="Group 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41269170"/>
              </p:ext>
            </p:extLst>
          </p:nvPr>
        </p:nvGraphicFramePr>
        <p:xfrm>
          <a:off x="457200" y="1600200"/>
          <a:ext cx="8229600" cy="4907275"/>
        </p:xfrm>
        <a:graphic>
          <a:graphicData uri="http://schemas.openxmlformats.org/drawingml/2006/table">
            <a:tbl>
              <a:tblPr/>
              <a:tblGrid>
                <a:gridCol w="1666875"/>
                <a:gridCol w="6562725"/>
              </a:tblGrid>
              <a:tr h="103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1997 г.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Определение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Y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хромосомы для диагностики пола плода и косвенно генной патологии, связанной с полом плода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1998 г.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Определение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RhD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плода у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RhD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– 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матери и в дальнейшем других редких групп крови плода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07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2000-2005 гг.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5963" marR="0" lvl="0" indent="-7159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Неинвазивная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пренатальная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диагностика:</a:t>
                      </a:r>
                    </a:p>
                    <a:p>
                      <a:pPr marL="715963" marR="0" lvl="0" indent="-7159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         Гомозиготная 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β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-талассемия</a:t>
                      </a:r>
                    </a:p>
                    <a:p>
                      <a:pPr marL="715963" marR="0" lvl="0" indent="-7159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        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Гемоглобинопатии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HbE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и др.)</a:t>
                      </a:r>
                    </a:p>
                    <a:p>
                      <a:pPr marL="715963" marR="0" lvl="0" indent="-7159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        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Муковисцидоз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  <a:p>
                      <a:pPr marL="715963" marR="0" lvl="0" indent="-7159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        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Ахондроплазия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  <a:p>
                      <a:pPr marL="715963" marR="0" lvl="0" indent="-7159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         Болезнь Дауна</a:t>
                      </a:r>
                    </a:p>
                    <a:p>
                      <a:pPr marL="715963" marR="0" lvl="0" indent="-7159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         Болезнь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Хантингтона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  <a:p>
                      <a:pPr marL="715963" marR="0" lvl="0" indent="-7159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         Врожденная гиперплазия надпочечников</a:t>
                      </a:r>
                    </a:p>
                    <a:p>
                      <a:pPr marL="715963" marR="0" lvl="0" indent="-7159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         Врожденная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миодистрофия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и др.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26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fld id="{BD006AB5-9E79-8E46-A79E-DB9D67F549A8}" type="slidenum">
              <a:rPr lang="ru-RU">
                <a:latin typeface="Arial" charset="0"/>
              </a:rPr>
              <a:pPr eaLnBrk="1" hangingPunct="1"/>
              <a:t>55</a:t>
            </a:fld>
            <a:endParaRPr lang="ru-RU">
              <a:latin typeface="Arial" charset="0"/>
            </a:endParaRPr>
          </a:p>
        </p:txBody>
      </p:sp>
      <p:pic>
        <p:nvPicPr>
          <p:cNvPr id="5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6068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Определение фетальной ДНК и РНК в материнской плазме</a:t>
            </a:r>
          </a:p>
        </p:txBody>
      </p:sp>
      <p:graphicFrame>
        <p:nvGraphicFramePr>
          <p:cNvPr id="8" name="Group 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5861393"/>
              </p:ext>
            </p:extLst>
          </p:nvPr>
        </p:nvGraphicFramePr>
        <p:xfrm>
          <a:off x="457200" y="1600200"/>
          <a:ext cx="8229600" cy="2469174"/>
        </p:xfrm>
        <a:graphic>
          <a:graphicData uri="http://schemas.openxmlformats.org/drawingml/2006/table">
            <a:tbl>
              <a:tblPr/>
              <a:tblGrid>
                <a:gridCol w="1666875"/>
                <a:gridCol w="6562725"/>
              </a:tblGrid>
              <a:tr h="103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2005-2010 г.</a:t>
                      </a: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26 генетических заболеваний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Коммерческий тест на болезнь Дауна</a:t>
                      </a: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143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2010-2015 г.</a:t>
                      </a: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Принципиально-диагностика любого генетического заболевания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Отбор тестов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пренатального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скрининга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Полногеномное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секвенирование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плода</a:t>
                      </a: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fld id="{FEB02E95-ACAB-E449-9EE6-1EA0BC85435C}" type="slidenum">
              <a:rPr lang="ru-RU">
                <a:latin typeface="Arial" charset="0"/>
              </a:rPr>
              <a:pPr eaLnBrk="1" hangingPunct="1"/>
              <a:t>56</a:t>
            </a:fld>
            <a:endParaRPr lang="ru-RU">
              <a:latin typeface="Arial" charset="0"/>
            </a:endParaRPr>
          </a:p>
        </p:txBody>
      </p:sp>
      <p:pic>
        <p:nvPicPr>
          <p:cNvPr id="6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2295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220" y="195400"/>
            <a:ext cx="821046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000" b="1" i="1" dirty="0" smtClean="0">
                <a:solidFill>
                  <a:srgbClr val="008000"/>
                </a:solidFill>
                <a:latin typeface="Times New Roman" charset="0"/>
                <a:cs typeface="Arial" charset="0"/>
              </a:rPr>
              <a:t>Материнский </a:t>
            </a:r>
            <a:r>
              <a:rPr lang="ru-RU" sz="3000" b="1" i="1" dirty="0" err="1" smtClean="0">
                <a:solidFill>
                  <a:srgbClr val="008000"/>
                </a:solidFill>
                <a:latin typeface="Times New Roman" charset="0"/>
                <a:cs typeface="Arial" charset="0"/>
              </a:rPr>
              <a:t>микрохимеризм</a:t>
            </a:r>
            <a:r>
              <a:rPr lang="ru-RU" sz="3000" b="1" i="1" dirty="0" smtClean="0">
                <a:solidFill>
                  <a:srgbClr val="008000"/>
                </a:solidFill>
                <a:latin typeface="Times New Roman" charset="0"/>
                <a:cs typeface="Arial" charset="0"/>
              </a:rPr>
              <a:t> и неонатальный иммунитет</a:t>
            </a:r>
            <a:endParaRPr lang="ru-RU" sz="3000" b="1" i="1" dirty="0">
              <a:solidFill>
                <a:srgbClr val="008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214438"/>
            <a:ext cx="8715375" cy="5643562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buFont typeface="Times New Roman" charset="0"/>
              <a:buChar char="−"/>
            </a:pPr>
            <a:r>
              <a:rPr kumimoji="0" lang="ru-RU" sz="1800" dirty="0">
                <a:latin typeface="Times New Roman" charset="0"/>
                <a:cs typeface="Arial" charset="0"/>
              </a:rPr>
              <a:t>Поступление материнских клеток в плод документировано 50 лет назад (</a:t>
            </a:r>
            <a:r>
              <a:rPr kumimoji="0" lang="en-US" sz="1800" dirty="0" err="1">
                <a:latin typeface="Times New Roman" charset="0"/>
                <a:cs typeface="Arial" charset="0"/>
              </a:rPr>
              <a:t>Grenn</a:t>
            </a:r>
            <a:r>
              <a:rPr kumimoji="0" lang="en-US" sz="1800" dirty="0">
                <a:latin typeface="Times New Roman" charset="0"/>
                <a:cs typeface="Arial" charset="0"/>
              </a:rPr>
              <a:t>  I. et al, Hodgkin’s disease: a </a:t>
            </a:r>
            <a:r>
              <a:rPr kumimoji="0" lang="en-US" sz="1800" dirty="0" err="1">
                <a:latin typeface="Times New Roman" charset="0"/>
                <a:cs typeface="Arial" charset="0"/>
              </a:rPr>
              <a:t>matuernal</a:t>
            </a:r>
            <a:r>
              <a:rPr kumimoji="0" lang="en-US" sz="1800" dirty="0">
                <a:latin typeface="Times New Roman" charset="0"/>
                <a:cs typeface="Arial" charset="0"/>
              </a:rPr>
              <a:t>-to fetal lymphocyte </a:t>
            </a:r>
            <a:r>
              <a:rPr kumimoji="0" lang="en-US" sz="1800" dirty="0" err="1">
                <a:latin typeface="Times New Roman" charset="0"/>
                <a:cs typeface="Arial" charset="0"/>
              </a:rPr>
              <a:t>chimegera</a:t>
            </a:r>
            <a:r>
              <a:rPr kumimoji="0" lang="ru-RU" sz="1800" dirty="0">
                <a:latin typeface="Times New Roman" charset="0"/>
                <a:cs typeface="Arial" charset="0"/>
              </a:rPr>
              <a:t>?</a:t>
            </a:r>
            <a:r>
              <a:rPr kumimoji="0" lang="en-US" sz="1800" dirty="0">
                <a:latin typeface="Times New Roman" charset="0"/>
                <a:cs typeface="Arial" charset="0"/>
              </a:rPr>
              <a:t> Lancet, 1960)</a:t>
            </a:r>
          </a:p>
          <a:p>
            <a:pPr eaLnBrk="1" hangingPunct="1">
              <a:spcAft>
                <a:spcPts val="600"/>
              </a:spcAft>
              <a:buFont typeface="Times New Roman" charset="0"/>
              <a:buChar char="−"/>
            </a:pPr>
            <a:r>
              <a:rPr kumimoji="0" lang="ru-RU" sz="1800" dirty="0">
                <a:latin typeface="Times New Roman" charset="0"/>
                <a:cs typeface="Arial" charset="0"/>
              </a:rPr>
              <a:t>Материнская ДНК определяется у плода с момента развития плацентарного </a:t>
            </a:r>
            <a:r>
              <a:rPr kumimoji="0" lang="ru-RU" sz="1800" dirty="0" err="1">
                <a:latin typeface="Times New Roman" charset="0"/>
                <a:cs typeface="Arial" charset="0"/>
              </a:rPr>
              <a:t>кровообразщения</a:t>
            </a:r>
            <a:r>
              <a:rPr kumimoji="0" lang="ru-RU" sz="1800" dirty="0">
                <a:latin typeface="Times New Roman" charset="0"/>
                <a:cs typeface="Arial" charset="0"/>
              </a:rPr>
              <a:t>. Панель для РТ-ПСР, информативна для 90% пар ребенок-мать с чувствительностью1:100</a:t>
            </a:r>
            <a:r>
              <a:rPr kumimoji="0" lang="ru-RU" sz="1800" baseline="30000" dirty="0">
                <a:latin typeface="Times New Roman" charset="0"/>
                <a:cs typeface="Arial" charset="0"/>
              </a:rPr>
              <a:t>6</a:t>
            </a:r>
            <a:r>
              <a:rPr kumimoji="0" lang="ru-RU" sz="1800" dirty="0">
                <a:latin typeface="Times New Roman" charset="0"/>
                <a:cs typeface="Arial" charset="0"/>
              </a:rPr>
              <a:t>  разработана 6 лет назад (</a:t>
            </a:r>
            <a:r>
              <a:rPr kumimoji="0" lang="en-US" sz="1800" dirty="0">
                <a:latin typeface="Times New Roman" charset="0"/>
                <a:cs typeface="Arial" charset="0"/>
              </a:rPr>
              <a:t>Lambert NC et al. Arthritis Rheum, 2004, 50, 906-914) </a:t>
            </a:r>
            <a:r>
              <a:rPr kumimoji="0" lang="ru-RU" sz="1800" dirty="0">
                <a:latin typeface="Times New Roman" charset="0"/>
                <a:cs typeface="Arial" charset="0"/>
              </a:rPr>
              <a:t>и протестирована на 47 клеточных линиях</a:t>
            </a:r>
          </a:p>
          <a:p>
            <a:pPr eaLnBrk="1" hangingPunct="1">
              <a:spcAft>
                <a:spcPts val="600"/>
              </a:spcAft>
              <a:buFont typeface="Times New Roman" charset="0"/>
              <a:buChar char="−"/>
            </a:pPr>
            <a:r>
              <a:rPr kumimoji="0" lang="ru-RU" sz="1800" dirty="0">
                <a:latin typeface="Times New Roman" charset="0"/>
                <a:cs typeface="Arial" charset="0"/>
              </a:rPr>
              <a:t>Диагностика/скрининг – пуповинная кровь</a:t>
            </a:r>
          </a:p>
          <a:p>
            <a:pPr eaLnBrk="1" hangingPunct="1">
              <a:spcAft>
                <a:spcPts val="600"/>
              </a:spcAft>
              <a:buFont typeface="Times New Roman" charset="0"/>
              <a:buChar char="−"/>
            </a:pPr>
            <a:r>
              <a:rPr kumimoji="0" lang="ru-RU" sz="1800" dirty="0">
                <a:latin typeface="Times New Roman" charset="0"/>
                <a:cs typeface="Arial" charset="0"/>
              </a:rPr>
              <a:t>Доказан перенос клеток с материнским молоком</a:t>
            </a:r>
          </a:p>
          <a:p>
            <a:pPr eaLnBrk="1" hangingPunct="1">
              <a:spcAft>
                <a:spcPts val="600"/>
              </a:spcAft>
              <a:buFont typeface="Times New Roman" charset="0"/>
              <a:buChar char="−"/>
            </a:pPr>
            <a:r>
              <a:rPr kumimoji="0" lang="ru-RU" sz="1800" dirty="0">
                <a:latin typeface="Times New Roman" charset="0"/>
                <a:cs typeface="Arial" charset="0"/>
              </a:rPr>
              <a:t>Изучен клеточный состав ММХ: макрофаги, Т-клетки, В-клетки, естественные киллеры</a:t>
            </a:r>
          </a:p>
          <a:p>
            <a:pPr eaLnBrk="1" hangingPunct="1">
              <a:spcAft>
                <a:spcPts val="600"/>
              </a:spcAft>
              <a:buFont typeface="Times New Roman" charset="0"/>
              <a:buChar char="−"/>
            </a:pPr>
            <a:r>
              <a:rPr kumimoji="0" lang="ru-RU" sz="1800" dirty="0">
                <a:latin typeface="Times New Roman" charset="0"/>
                <a:cs typeface="Arial" charset="0"/>
              </a:rPr>
              <a:t>Имеются описания переноса опухолевых заболеваний (НХЛ, меланома и др.)</a:t>
            </a:r>
          </a:p>
          <a:p>
            <a:pPr eaLnBrk="1" hangingPunct="1">
              <a:spcAft>
                <a:spcPts val="600"/>
              </a:spcAft>
              <a:buFont typeface="Times New Roman" charset="0"/>
              <a:buChar char="−"/>
            </a:pPr>
            <a:r>
              <a:rPr kumimoji="0" lang="ru-RU" sz="1800" dirty="0">
                <a:latin typeface="Times New Roman" charset="0"/>
                <a:cs typeface="Arial" charset="0"/>
              </a:rPr>
              <a:t>Материнские клетки обнаружены у детей не только в виде циркулирующих в крови клеток, но и как дифференцированные тканевые клетки кожи, тимуса, сердца, легких, поджелудочной железы, селезенки, почки, мышц и костного мозга</a:t>
            </a:r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3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777875"/>
          </a:xfrm>
        </p:spPr>
        <p:txBody>
          <a:bodyPr>
            <a:noAutofit/>
          </a:bodyPr>
          <a:lstStyle/>
          <a:p>
            <a:pPr eaLnBrk="1" hangingPunct="1"/>
            <a:r>
              <a:rPr lang="ru-RU" sz="3000" b="1" i="1" dirty="0">
                <a:solidFill>
                  <a:srgbClr val="008000"/>
                </a:solidFill>
                <a:latin typeface="Times New Roman" charset="0"/>
              </a:rPr>
              <a:t>ММХ </a:t>
            </a:r>
            <a:r>
              <a:rPr lang="ru-RU" sz="3000" b="1" i="1" dirty="0" smtClean="0">
                <a:solidFill>
                  <a:srgbClr val="008000"/>
                </a:solidFill>
                <a:latin typeface="Times New Roman" charset="0"/>
              </a:rPr>
              <a:t>и аутоиммунные расстройства у новорожденных и детей</a:t>
            </a:r>
            <a:endParaRPr lang="ru-RU" sz="3000" b="1" i="1" dirty="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ru-RU" sz="1800" dirty="0">
                <a:latin typeface="Times New Roman" charset="0"/>
              </a:rPr>
              <a:t>ММХ и неонатальная склеродермия. Высокая частота развития у детей, родившихся от женщин с склеродермией. Отмечено, что со временем, вне связи с лечением клиника разрешается, что свидетельствует о патогенетическом значение ММХ</a:t>
            </a:r>
            <a:r>
              <a:rPr lang="ru-RU" sz="1800" dirty="0" smtClean="0">
                <a:latin typeface="Times New Roman" charset="0"/>
              </a:rPr>
              <a:t>.</a:t>
            </a:r>
            <a:endParaRPr lang="ru-RU" sz="1800" dirty="0">
              <a:latin typeface="Times New Roman" charset="0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 startAt="2"/>
            </a:pPr>
            <a:r>
              <a:rPr lang="ru-RU" sz="1800" dirty="0">
                <a:latin typeface="Times New Roman" charset="0"/>
              </a:rPr>
              <a:t>ММХ и неонатальный люпус-синдром. Материнские клетки определены в срезах ткани сердца, часть из которых несли маркер СД45, однако большинство </a:t>
            </a:r>
            <a:r>
              <a:rPr lang="ru-RU" sz="1800" dirty="0" err="1">
                <a:latin typeface="Times New Roman" charset="0"/>
              </a:rPr>
              <a:t>экспессировало</a:t>
            </a:r>
            <a:r>
              <a:rPr lang="ru-RU" sz="1800" dirty="0">
                <a:latin typeface="Times New Roman" charset="0"/>
              </a:rPr>
              <a:t> </a:t>
            </a:r>
            <a:r>
              <a:rPr lang="ru-RU" sz="1800" dirty="0" err="1">
                <a:latin typeface="Times New Roman" charset="0"/>
              </a:rPr>
              <a:t>саркомерный</a:t>
            </a:r>
            <a:r>
              <a:rPr lang="ru-RU" sz="1800" dirty="0">
                <a:latin typeface="Times New Roman" charset="0"/>
              </a:rPr>
              <a:t> альфа-актин,  маркеров  </a:t>
            </a:r>
            <a:r>
              <a:rPr lang="ru-RU" sz="1800" dirty="0" err="1">
                <a:latin typeface="Times New Roman" charset="0"/>
              </a:rPr>
              <a:t>миоцитов</a:t>
            </a:r>
            <a:r>
              <a:rPr lang="ru-RU" sz="1800" dirty="0">
                <a:latin typeface="Times New Roman" charset="0"/>
              </a:rPr>
              <a:t> </a:t>
            </a:r>
            <a:r>
              <a:rPr lang="ru-RU" sz="1800" dirty="0" smtClean="0">
                <a:latin typeface="Times New Roman" charset="0"/>
              </a:rPr>
              <a:t>сердца</a:t>
            </a:r>
            <a:endParaRPr lang="ru-RU" sz="1800" dirty="0">
              <a:latin typeface="Times New Roman" charset="0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 startAt="2"/>
            </a:pPr>
            <a:r>
              <a:rPr lang="ru-RU" sz="1800" dirty="0">
                <a:latin typeface="Times New Roman" charset="0"/>
              </a:rPr>
              <a:t>ММХ и риск возникновения аутоиммунного заболевания в </a:t>
            </a:r>
            <a:r>
              <a:rPr lang="ru-RU" sz="1800" dirty="0" smtClean="0">
                <a:latin typeface="Times New Roman" charset="0"/>
              </a:rPr>
              <a:t>будущем</a:t>
            </a:r>
            <a:endParaRPr lang="ru-RU" sz="1800" dirty="0">
              <a:latin typeface="Times New Roman" charset="0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 startAt="2"/>
            </a:pPr>
            <a:r>
              <a:rPr lang="ru-RU" sz="1800" dirty="0">
                <a:latin typeface="Times New Roman" charset="0"/>
              </a:rPr>
              <a:t>ММХ и </a:t>
            </a:r>
            <a:r>
              <a:rPr lang="en-US" sz="1800" dirty="0" err="1">
                <a:latin typeface="Times New Roman" charset="0"/>
              </a:rPr>
              <a:t>T</a:t>
            </a:r>
            <a:r>
              <a:rPr lang="en-US" sz="1800" baseline="-25000" dirty="0" err="1">
                <a:latin typeface="Times New Roman" charset="0"/>
              </a:rPr>
              <a:t>reg</a:t>
            </a:r>
            <a:r>
              <a:rPr lang="ru-RU" sz="1800" baseline="-25000" dirty="0">
                <a:latin typeface="Times New Roman" charset="0"/>
              </a:rPr>
              <a:t>  </a:t>
            </a:r>
            <a:r>
              <a:rPr lang="ru-RU" sz="1800" dirty="0">
                <a:latin typeface="Times New Roman" charset="0"/>
              </a:rPr>
              <a:t>(первое обнаружение в </a:t>
            </a:r>
            <a:r>
              <a:rPr lang="ru-RU" sz="1800" dirty="0" err="1">
                <a:latin typeface="Times New Roman" charset="0"/>
              </a:rPr>
              <a:t>децидуальной</a:t>
            </a:r>
            <a:r>
              <a:rPr lang="ru-RU" sz="1800" dirty="0">
                <a:latin typeface="Times New Roman" charset="0"/>
              </a:rPr>
              <a:t> оболочке)</a:t>
            </a:r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40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7"/>
            <a:ext cx="7622538" cy="849896"/>
          </a:xfrm>
        </p:spPr>
        <p:txBody>
          <a:bodyPr>
            <a:noAutofit/>
          </a:bodyPr>
          <a:lstStyle/>
          <a:p>
            <a:pPr eaLnBrk="1" hangingPunct="1"/>
            <a:r>
              <a:rPr lang="ru-RU" sz="3000" b="1" i="1" dirty="0" smtClean="0">
                <a:solidFill>
                  <a:srgbClr val="008000"/>
                </a:solidFill>
                <a:latin typeface="Times New Roman" charset="0"/>
              </a:rPr>
              <a:t>Судьба материнских клеток в организме плода/ребенка</a:t>
            </a:r>
            <a:endParaRPr lang="ru-RU" sz="3000" b="1" i="1" dirty="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44700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50000"/>
              </a:lnSpc>
              <a:buFont typeface="Times New Roman" charset="0"/>
              <a:buAutoNum type="arabicPeriod"/>
            </a:pPr>
            <a:r>
              <a:rPr lang="ru-RU" sz="1800" dirty="0">
                <a:latin typeface="Times New Roman" charset="0"/>
              </a:rPr>
              <a:t>Модель ТГСК</a:t>
            </a:r>
            <a:r>
              <a:rPr lang="en-US" sz="1800" dirty="0">
                <a:latin typeface="Times New Roman" charset="0"/>
              </a:rPr>
              <a:t> in utero –</a:t>
            </a:r>
            <a:r>
              <a:rPr lang="ru-RU" sz="1800" dirty="0">
                <a:latin typeface="Times New Roman" charset="0"/>
              </a:rPr>
              <a:t> индукция толерантности и приживления на длительный </a:t>
            </a:r>
            <a:r>
              <a:rPr lang="ru-RU" sz="1800" dirty="0" smtClean="0">
                <a:latin typeface="Times New Roman" charset="0"/>
              </a:rPr>
              <a:t>период</a:t>
            </a:r>
            <a:endParaRPr lang="ru-RU" sz="1800" dirty="0">
              <a:latin typeface="Times New Roman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Times New Roman" charset="0"/>
              <a:buAutoNum type="arabicPeriod"/>
            </a:pPr>
            <a:r>
              <a:rPr lang="ru-RU" sz="1800" dirty="0">
                <a:latin typeface="Times New Roman" charset="0"/>
              </a:rPr>
              <a:t>Модель ТГСК </a:t>
            </a:r>
            <a:r>
              <a:rPr lang="en-US" sz="1800" dirty="0">
                <a:latin typeface="Times New Roman" charset="0"/>
              </a:rPr>
              <a:t>in utero –</a:t>
            </a:r>
            <a:r>
              <a:rPr lang="ru-RU" sz="1800" dirty="0">
                <a:latin typeface="Times New Roman" charset="0"/>
              </a:rPr>
              <a:t> РТПХ,  отторжение тканей донора, получивших ранее трансфузию (к вопросу о переливании крови от матери к ребенку</a:t>
            </a:r>
            <a:r>
              <a:rPr lang="ru-RU" sz="1800" dirty="0" smtClean="0">
                <a:latin typeface="Times New Roman" charset="0"/>
              </a:rPr>
              <a:t>)</a:t>
            </a:r>
            <a:endParaRPr lang="ru-RU" sz="1800" dirty="0">
              <a:latin typeface="Times New Roman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Times New Roman" charset="0"/>
              <a:buAutoNum type="arabicPeriod"/>
            </a:pPr>
            <a:r>
              <a:rPr lang="ru-RU" sz="1800" dirty="0">
                <a:latin typeface="Times New Roman" charset="0"/>
              </a:rPr>
              <a:t>Индукция оральной толерантности клетками грудного молока. Имеются доказательства эффекта грудного вскармливания в отношении будущего развития аутоиммунных болезней у </a:t>
            </a:r>
            <a:r>
              <a:rPr lang="ru-RU" sz="1800" dirty="0" smtClean="0">
                <a:latin typeface="Times New Roman" charset="0"/>
              </a:rPr>
              <a:t>ребенка</a:t>
            </a:r>
            <a:endParaRPr lang="ru-RU" sz="1800" dirty="0">
              <a:latin typeface="Times New Roman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Times New Roman" charset="0"/>
              <a:buAutoNum type="arabicPeriod"/>
            </a:pPr>
            <a:r>
              <a:rPr lang="ru-RU" sz="1800" dirty="0">
                <a:latin typeface="Times New Roman" charset="0"/>
              </a:rPr>
              <a:t>Судьба материнских клеток у новорожденных зависит от способа переноса, возраста реципиента, стадии развития, генетического профиля донора и реципиента и типа переносимых клеток</a:t>
            </a:r>
          </a:p>
          <a:p>
            <a:pPr marL="609600" indent="-609600" eaLnBrk="1" hangingPunct="1">
              <a:lnSpc>
                <a:spcPct val="90000"/>
              </a:lnSpc>
              <a:buFont typeface="Times New Roman" charset="0"/>
              <a:buAutoNum type="arabicPeriod"/>
            </a:pPr>
            <a:endParaRPr lang="ru-RU" sz="2000" dirty="0">
              <a:latin typeface="Times New Roman" charset="0"/>
            </a:endParaRPr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0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1" y="274638"/>
            <a:ext cx="7499350" cy="942504"/>
          </a:xfrm>
        </p:spPr>
        <p:txBody>
          <a:bodyPr>
            <a:noAutofit/>
          </a:bodyPr>
          <a:lstStyle/>
          <a:p>
            <a:r>
              <a:rPr lang="ru-RU" sz="3000" b="1" i="1" dirty="0">
                <a:solidFill>
                  <a:srgbClr val="008000"/>
                </a:solidFill>
                <a:latin typeface="Times New Roman" charset="0"/>
              </a:rPr>
              <a:t>Опухоли кроветворной и иммунной системы </a:t>
            </a:r>
            <a:r>
              <a:rPr lang="ru-RU" sz="3000" b="1" i="1" dirty="0" smtClean="0">
                <a:solidFill>
                  <a:srgbClr val="008000"/>
                </a:solidFill>
                <a:latin typeface="Times New Roman" charset="0"/>
              </a:rPr>
              <a:t>у детей -уникальная </a:t>
            </a:r>
            <a:r>
              <a:rPr lang="ru-RU" sz="3000" b="1" i="1" dirty="0">
                <a:solidFill>
                  <a:srgbClr val="008000"/>
                </a:solidFill>
                <a:latin typeface="Times New Roman" charset="0"/>
              </a:rPr>
              <a:t>модель рака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Опухоли кроветворной и иммунной системы (нарушение клеточного гомеостаза и транспортного сопровождения СК всех органов и тканей) – 50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% у детей и 10% у взрослых.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>
              <a:lnSpc>
                <a:spcPct val="90000"/>
              </a:lnSpc>
            </a:pP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Опухоли центральной и периферической нервной системы – 25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%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 у детей и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10%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у взрослых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>
              <a:lnSpc>
                <a:spcPct val="90000"/>
              </a:lnSpc>
            </a:pP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Мутационный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инцидент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в внутриутробном периоде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у детей развития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и эволюция опухолей на основе генетических и биологических дефектов, ИДС и синдромов костномозговой недостаточности.</a:t>
            </a:r>
          </a:p>
          <a:p>
            <a:pPr lvl="0">
              <a:lnSpc>
                <a:spcPct val="9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Сидней Фарбер (1947), эволюция химиотерапии и идеологии технологий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лечения – молекулярно-биологический подход научно обоснованного выбора </a:t>
            </a:r>
            <a:r>
              <a:rPr lang="ru-RU" sz="18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таргентной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терапии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dirty="0"/>
          </a:p>
          <a:p>
            <a:pPr lvl="0">
              <a:lnSpc>
                <a:spcPct val="9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Д. </a:t>
            </a:r>
            <a:r>
              <a:rPr lang="ru-RU" sz="18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Пинкель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(США) и </a:t>
            </a:r>
            <a:r>
              <a:rPr lang="ru-RU" sz="18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Н.Кисляк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(СССР)- 1979г. – успех тотальной терапии ОЛЛ</a:t>
            </a:r>
          </a:p>
          <a:p>
            <a:pPr lvl="0">
              <a:lnSpc>
                <a:spcPct val="9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Организация кооперированных </a:t>
            </a:r>
            <a:r>
              <a:rPr lang="ru-RU" sz="18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проспективных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рандомизированных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исследований эффективности лечения детского рака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6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62933"/>
            <a:ext cx="7499350" cy="77051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dirty="0" smtClean="0">
                <a:solidFill>
                  <a:srgbClr val="008000"/>
                </a:solidFill>
                <a:latin typeface="Times New Roman" charset="0"/>
              </a:rPr>
              <a:t>Новый концепт</a:t>
            </a:r>
            <a:endParaRPr lang="ru-RU" sz="3200" b="1" i="1" dirty="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605872"/>
          </a:xfrm>
        </p:spPr>
        <p:txBody>
          <a:bodyPr>
            <a:normAutofit fontScale="40000" lnSpcReduction="20000"/>
          </a:bodyPr>
          <a:lstStyle/>
          <a:p>
            <a:pPr marL="609600" indent="-609600" eaLnBrk="1" hangingPunct="1">
              <a:lnSpc>
                <a:spcPct val="170000"/>
              </a:lnSpc>
              <a:buFontTx/>
              <a:buAutoNum type="arabicPeriod"/>
            </a:pPr>
            <a:r>
              <a:rPr lang="ru-RU" sz="4500" dirty="0">
                <a:latin typeface="Times New Roman" charset="0"/>
              </a:rPr>
              <a:t>При иммунологическом обследовании новорожденных следует учитывать вклад антигенов, наследуемых не только генетически, но и </a:t>
            </a:r>
            <a:r>
              <a:rPr lang="ru-RU" sz="4500" dirty="0" err="1">
                <a:latin typeface="Times New Roman" charset="0"/>
              </a:rPr>
              <a:t>последством</a:t>
            </a:r>
            <a:r>
              <a:rPr lang="ru-RU" sz="4500" dirty="0">
                <a:latin typeface="Times New Roman" charset="0"/>
              </a:rPr>
              <a:t>  </a:t>
            </a:r>
            <a:r>
              <a:rPr lang="ru-RU" sz="4500" dirty="0" err="1" smtClean="0">
                <a:latin typeface="Times New Roman" charset="0"/>
              </a:rPr>
              <a:t>микрохимеризма</a:t>
            </a:r>
            <a:endParaRPr lang="ru-RU" sz="4500" dirty="0">
              <a:latin typeface="Times New Roman" charset="0"/>
            </a:endParaRPr>
          </a:p>
          <a:p>
            <a:pPr marL="609600" indent="-609600" eaLnBrk="1" hangingPunct="1">
              <a:lnSpc>
                <a:spcPct val="170000"/>
              </a:lnSpc>
              <a:buFontTx/>
              <a:buAutoNum type="arabicPeriod"/>
            </a:pPr>
            <a:r>
              <a:rPr lang="ru-RU" sz="4500" dirty="0">
                <a:latin typeface="Times New Roman" charset="0"/>
              </a:rPr>
              <a:t>Основной фактор опосредующей толерантность к материнским клеткам - </a:t>
            </a:r>
            <a:r>
              <a:rPr lang="en-US" sz="4500" dirty="0" err="1">
                <a:latin typeface="Times New Roman" charset="0"/>
              </a:rPr>
              <a:t>T</a:t>
            </a:r>
            <a:r>
              <a:rPr lang="en-US" sz="4500" baseline="-25000" dirty="0" err="1">
                <a:latin typeface="Times New Roman" charset="0"/>
              </a:rPr>
              <a:t>reg</a:t>
            </a:r>
            <a:r>
              <a:rPr lang="ru-RU" sz="4500" baseline="-25000" dirty="0">
                <a:latin typeface="Times New Roman" charset="0"/>
              </a:rPr>
              <a:t>  </a:t>
            </a:r>
            <a:r>
              <a:rPr lang="ru-RU" sz="4500" dirty="0">
                <a:latin typeface="Times New Roman" charset="0"/>
              </a:rPr>
              <a:t>плода/</a:t>
            </a:r>
            <a:r>
              <a:rPr lang="ru-RU" sz="4500" dirty="0" smtClean="0">
                <a:latin typeface="Times New Roman" charset="0"/>
              </a:rPr>
              <a:t>ребенка</a:t>
            </a:r>
            <a:endParaRPr lang="en-US" sz="4500" dirty="0" smtClean="0">
              <a:latin typeface="Times New Roman" charset="0"/>
            </a:endParaRP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ru-RU" sz="4800" dirty="0">
                <a:latin typeface="Times New Roman" charset="0"/>
              </a:rPr>
              <a:t>Идеология неонатального скрининга Т</a:t>
            </a:r>
            <a:r>
              <a:rPr lang="en-US" sz="4800" baseline="-25000" dirty="0" err="1">
                <a:latin typeface="Times New Roman" charset="0"/>
              </a:rPr>
              <a:t>reg</a:t>
            </a:r>
            <a:r>
              <a:rPr lang="ru-RU" sz="4800" dirty="0">
                <a:latin typeface="Times New Roman" charset="0"/>
              </a:rPr>
              <a:t> и В</a:t>
            </a:r>
            <a:r>
              <a:rPr lang="en-US" sz="4800" baseline="-25000" dirty="0" err="1">
                <a:latin typeface="Times New Roman" charset="0"/>
              </a:rPr>
              <a:t>reg</a:t>
            </a:r>
            <a:r>
              <a:rPr lang="ru-RU" sz="4800" baseline="-25000" dirty="0">
                <a:latin typeface="Times New Roman" charset="0"/>
              </a:rPr>
              <a:t> </a:t>
            </a:r>
            <a:r>
              <a:rPr lang="ru-RU" sz="4800" dirty="0">
                <a:latin typeface="Times New Roman" charset="0"/>
              </a:rPr>
              <a:t>пуповинной крови (диагностика ИДС и генетических заболеваний)</a:t>
            </a:r>
          </a:p>
          <a:p>
            <a:pPr marL="609600" indent="-609600" eaLnBrk="1" hangingPunct="1">
              <a:lnSpc>
                <a:spcPct val="170000"/>
              </a:lnSpc>
              <a:buFontTx/>
              <a:buAutoNum type="arabicPeriod"/>
            </a:pPr>
            <a:endParaRPr lang="ru-RU" sz="4500" dirty="0">
              <a:latin typeface="Times New Roman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ru-RU" sz="1400" dirty="0">
              <a:latin typeface="Times New Roman" charset="0"/>
            </a:endParaRPr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14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49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b="1" i="1" dirty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Aharoni" panose="02010803020104030203" pitchFamily="2" charset="-79"/>
              </a:rPr>
              <a:t>Стволовые клетки и антитела матери, передающиеся </a:t>
            </a:r>
            <a:r>
              <a:rPr lang="ru-RU" sz="26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Aharoni" panose="02010803020104030203" pitchFamily="2" charset="-79"/>
              </a:rPr>
              <a:t>транспланцентарным</a:t>
            </a:r>
            <a:r>
              <a:rPr lang="ru-RU" sz="2600" b="1" i="1" dirty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Aharoni" panose="02010803020104030203" pitchFamily="2" charset="-79"/>
              </a:rPr>
              <a:t> путем и способные вызвать заболевания  у плода/ребенка</a:t>
            </a:r>
          </a:p>
        </p:txBody>
      </p:sp>
      <p:graphicFrame>
        <p:nvGraphicFramePr>
          <p:cNvPr id="14403" name="Group 6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60212345"/>
              </p:ext>
            </p:extLst>
          </p:nvPr>
        </p:nvGraphicFramePr>
        <p:xfrm>
          <a:off x="457200" y="1600200"/>
          <a:ext cx="8229600" cy="298571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Материнские клетки и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антитела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Ассоциированное заболевание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Антиэритроцитарные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Неонатальная анемия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Антитромбоцитарные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Неонатальная тромбоцитопения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Антинейрофильные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Неонатальная нейропения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Антилимфоцитарные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Неонатальная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лимфопения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Антитела к цитоплазматическим антигенам нейрофилов (А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NCA)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Неонаткльный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васкулит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Моноклональные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JgG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Криоглонулинемия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 типа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 I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Гломерулонефрит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6295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1" y="274638"/>
            <a:ext cx="74993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b="1" i="1" dirty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Aharoni" panose="02010803020104030203" pitchFamily="2" charset="-79"/>
              </a:rPr>
              <a:t>Стволовые клетки и антитела матери, передающиеся </a:t>
            </a:r>
            <a:r>
              <a:rPr lang="ru-RU" sz="26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Aharoni" panose="02010803020104030203" pitchFamily="2" charset="-79"/>
              </a:rPr>
              <a:t>транспланцентарным</a:t>
            </a:r>
            <a:r>
              <a:rPr lang="ru-RU" sz="2600" b="1" i="1" dirty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Aharoni" panose="02010803020104030203" pitchFamily="2" charset="-79"/>
              </a:rPr>
              <a:t> путем и способные вызвать заболевания  у плода/ребенка</a:t>
            </a:r>
          </a:p>
        </p:txBody>
      </p:sp>
      <p:graphicFrame>
        <p:nvGraphicFramePr>
          <p:cNvPr id="16441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637946"/>
              </p:ext>
            </p:extLst>
          </p:nvPr>
        </p:nvGraphicFramePr>
        <p:xfrm>
          <a:off x="457200" y="1600200"/>
          <a:ext cx="8229600" cy="399119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Антинуклеидные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 антитела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Неонатальные болезни печени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Антифосфоролипидные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 антитела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Преэклампсия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, гибель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плода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Антитиреоидные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 антитела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Неонатальные гипер/гипотиреоз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Антитела к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десмоглину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Неонатальная пузырчатка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Антитела к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миолемме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Фетальные аритмии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Антитела к рецептору ацетилхолину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Неонатальная тяжелая миостения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Антитела к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ганглиозиду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GM-1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Неонатальная болезнь нижних мотонейронов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Антитела к рецептору фонатов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Дефекты нервной трубки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Антитела к внутреннему фактору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Неонатальный дефицит В</a:t>
                      </a:r>
                      <a:r>
                        <a:rPr kumimoji="0" lang="ru-RU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12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Антитела к неизвестным мишеням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Неонатальный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гемохромотоз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 (цирроз, фиброз и печеночный сидероз)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0938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ru-RU" sz="1800" dirty="0" smtClean="0">
                <a:latin typeface="Times New Roman"/>
                <a:ea typeface="+mn-ea"/>
                <a:cs typeface="Times New Roman"/>
              </a:rPr>
              <a:t>Повышенная частота встречаемости </a:t>
            </a:r>
            <a:r>
              <a:rPr kumimoji="0" lang="ru-RU" sz="1800" dirty="0" err="1" smtClean="0">
                <a:latin typeface="Times New Roman"/>
                <a:ea typeface="+mn-ea"/>
                <a:cs typeface="Times New Roman"/>
              </a:rPr>
              <a:t>микрохимерных</a:t>
            </a:r>
            <a:r>
              <a:rPr kumimoji="0" lang="ru-RU" sz="1800" dirty="0" smtClean="0">
                <a:latin typeface="Times New Roman"/>
                <a:ea typeface="+mn-ea"/>
                <a:cs typeface="Times New Roman"/>
              </a:rPr>
              <a:t> клеток плода в тканях опухолей</a:t>
            </a:r>
            <a:r>
              <a:rPr kumimoji="0" lang="en-US" sz="1800" dirty="0" smtClean="0"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800" dirty="0" smtClean="0">
                <a:latin typeface="Times New Roman"/>
                <a:ea typeface="+mn-ea"/>
                <a:cs typeface="Times New Roman"/>
              </a:rPr>
              <a:t>у женщин</a:t>
            </a:r>
            <a:endParaRPr kumimoji="0" lang="en-US" sz="1800" dirty="0" smtClean="0">
              <a:latin typeface="Times New Roman"/>
              <a:ea typeface="+mn-ea"/>
              <a:cs typeface="Times New Roman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ru-RU" sz="1800" dirty="0" smtClean="0">
                <a:latin typeface="Times New Roman"/>
                <a:ea typeface="+mn-ea"/>
                <a:cs typeface="Times New Roman"/>
              </a:rPr>
              <a:t>Циркулирующие </a:t>
            </a:r>
            <a:r>
              <a:rPr kumimoji="0" lang="ru-RU" sz="1800" dirty="0" err="1" smtClean="0">
                <a:latin typeface="Times New Roman"/>
                <a:ea typeface="+mn-ea"/>
                <a:cs typeface="Times New Roman"/>
              </a:rPr>
              <a:t>микрохимерные</a:t>
            </a:r>
            <a:r>
              <a:rPr kumimoji="0" lang="ru-RU" sz="1800" dirty="0" smtClean="0">
                <a:latin typeface="Times New Roman"/>
                <a:ea typeface="+mn-ea"/>
                <a:cs typeface="Times New Roman"/>
              </a:rPr>
              <a:t> клетки встречаются в 2-4 раза реже у пациентов с раком молочной железы (11-26%) по сравнению со здоровыми женщинами (48-56%) </a:t>
            </a:r>
            <a:endParaRPr lang="ru-RU" sz="18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ru-RU" sz="1800" dirty="0" smtClean="0">
                <a:latin typeface="Times New Roman"/>
                <a:ea typeface="+mn-ea"/>
                <a:cs typeface="Times New Roman"/>
              </a:rPr>
              <a:t>Встречаемость </a:t>
            </a:r>
            <a:r>
              <a:rPr kumimoji="0" lang="ru-RU" sz="1800" dirty="0" err="1" smtClean="0">
                <a:latin typeface="Times New Roman"/>
                <a:ea typeface="+mn-ea"/>
                <a:cs typeface="Times New Roman"/>
              </a:rPr>
              <a:t>микрохимерных</a:t>
            </a:r>
            <a:r>
              <a:rPr kumimoji="0" lang="ru-RU" sz="1800" dirty="0" smtClean="0">
                <a:latin typeface="Times New Roman"/>
                <a:ea typeface="+mn-ea"/>
                <a:cs typeface="Times New Roman"/>
              </a:rPr>
              <a:t> клеток в опухолевой ткани при меланоме - 62% против 12% в доброкачественных </a:t>
            </a:r>
            <a:r>
              <a:rPr kumimoji="0" lang="ru-RU" sz="1800" dirty="0" err="1" smtClean="0">
                <a:latin typeface="Times New Roman"/>
                <a:ea typeface="+mn-ea"/>
                <a:cs typeface="Times New Roman"/>
              </a:rPr>
              <a:t>невусах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ru-RU" sz="1800" dirty="0" smtClean="0">
                <a:latin typeface="Times New Roman"/>
                <a:ea typeface="+mn-ea"/>
                <a:cs typeface="Times New Roman"/>
              </a:rPr>
              <a:t>Доказанный эффект «трансплантат против опухоли» при трансфузии стволовых клеток ребенка женщине с фетальным </a:t>
            </a:r>
            <a:r>
              <a:rPr kumimoji="0" lang="ru-RU" sz="1800" dirty="0" err="1" smtClean="0">
                <a:latin typeface="Times New Roman"/>
                <a:ea typeface="+mn-ea"/>
                <a:cs typeface="Times New Roman"/>
              </a:rPr>
              <a:t>микрохимеризмом</a:t>
            </a:r>
            <a:endParaRPr lang="ru-RU" sz="18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dirty="0" smtClean="0">
                <a:latin typeface="Times New Roman"/>
                <a:cs typeface="Times New Roman"/>
              </a:rPr>
              <a:t>Трансмиссия клеток с </a:t>
            </a:r>
            <a:r>
              <a:rPr lang="ru-RU" sz="1800" dirty="0" err="1" smtClean="0">
                <a:latin typeface="Times New Roman"/>
                <a:cs typeface="Times New Roman"/>
              </a:rPr>
              <a:t>предзлокачественными</a:t>
            </a:r>
            <a:r>
              <a:rPr lang="ru-RU" sz="1800" dirty="0" smtClean="0">
                <a:latin typeface="Times New Roman"/>
                <a:cs typeface="Times New Roman"/>
              </a:rPr>
              <a:t> изменениями: необходимость второй мутации</a:t>
            </a:r>
            <a:endParaRPr lang="ru-RU" sz="2000" dirty="0">
              <a:latin typeface="Garamond" charset="0"/>
            </a:endParaRPr>
          </a:p>
        </p:txBody>
      </p:sp>
      <p:sp>
        <p:nvSpPr>
          <p:cNvPr id="2048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fld id="{117498D6-7E79-EB4F-B28C-B10134EF0468}" type="slidenum">
              <a:rPr kumimoji="0" lang="ru-RU" sz="1200">
                <a:latin typeface="Arial" charset="0"/>
              </a:rPr>
              <a:pPr/>
              <a:t>63</a:t>
            </a:fld>
            <a:endParaRPr kumimoji="0" lang="ru-RU" sz="1200">
              <a:latin typeface="Arial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1187450" y="115888"/>
            <a:ext cx="765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000" b="1" i="1" dirty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Aharoni" panose="02010803020104030203" pitchFamily="2" charset="-79"/>
              </a:rPr>
              <a:t>Возможный вклад </a:t>
            </a:r>
            <a:r>
              <a:rPr lang="ru-RU" sz="3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Aharoni" panose="02010803020104030203" pitchFamily="2" charset="-79"/>
              </a:rPr>
              <a:t>микрохимеризма</a:t>
            </a:r>
            <a:r>
              <a:rPr lang="ru-RU" sz="3000" b="1" i="1" dirty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Aharoni" panose="02010803020104030203" pitchFamily="2" charset="-79"/>
              </a:rPr>
              <a:t> в онкогенез</a:t>
            </a:r>
          </a:p>
        </p:txBody>
      </p:sp>
      <p:pic>
        <p:nvPicPr>
          <p:cNvPr id="5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5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2"/>
          <p:cNvSpPr txBox="1">
            <a:spLocks noChangeArrowheads="1"/>
          </p:cNvSpPr>
          <p:nvPr/>
        </p:nvSpPr>
        <p:spPr bwMode="auto">
          <a:xfrm>
            <a:off x="717550" y="17954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endParaRPr kumimoji="0"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268413"/>
            <a:ext cx="85693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dirty="0">
                <a:latin typeface="Times New Roman" charset="0"/>
                <a:ea typeface="+mn-ea"/>
                <a:cs typeface="+mn-cs"/>
              </a:rPr>
              <a:t>Опережающее значение биологии развития и ее медицинского эквивалента – педиатрии в клинической медицине определяет дальнейшее развитие клинической медицины: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ru-RU" dirty="0" err="1">
                <a:latin typeface="Times New Roman" charset="0"/>
                <a:ea typeface="+mn-ea"/>
                <a:cs typeface="+mn-cs"/>
              </a:rPr>
              <a:t>Полногеномное</a:t>
            </a:r>
            <a:r>
              <a:rPr kumimoji="0" lang="ru-RU" dirty="0">
                <a:latin typeface="Times New Roman" charset="0"/>
                <a:ea typeface="+mn-ea"/>
                <a:cs typeface="+mn-cs"/>
              </a:rPr>
              <a:t> </a:t>
            </a:r>
            <a:r>
              <a:rPr kumimoji="0" lang="ru-RU" dirty="0" err="1">
                <a:latin typeface="Times New Roman" charset="0"/>
                <a:ea typeface="+mn-ea"/>
                <a:cs typeface="+mn-cs"/>
              </a:rPr>
              <a:t>секвенирование</a:t>
            </a:r>
            <a:r>
              <a:rPr kumimoji="0" lang="ru-RU" dirty="0">
                <a:latin typeface="Times New Roman" charset="0"/>
                <a:ea typeface="+mn-ea"/>
                <a:cs typeface="+mn-cs"/>
              </a:rPr>
              <a:t> плода в первый триместр беременности по циркулирующим в биологических жидкостях матери нуклеиновым кислотам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ru-RU" dirty="0">
                <a:latin typeface="Times New Roman" charset="0"/>
                <a:ea typeface="+mn-ea"/>
                <a:cs typeface="+mn-cs"/>
              </a:rPr>
              <a:t>Детализация биологии материнского и детского </a:t>
            </a:r>
            <a:r>
              <a:rPr kumimoji="0" lang="ru-RU" dirty="0" err="1">
                <a:latin typeface="Times New Roman" charset="0"/>
                <a:ea typeface="+mn-ea"/>
                <a:cs typeface="+mn-cs"/>
              </a:rPr>
              <a:t>микрохимеризма</a:t>
            </a:r>
            <a:r>
              <a:rPr kumimoji="0" lang="ru-RU" dirty="0">
                <a:latin typeface="Times New Roman" charset="0"/>
                <a:ea typeface="+mn-ea"/>
                <a:cs typeface="+mn-cs"/>
              </a:rPr>
              <a:t> и определение его роли в патологии человека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ru-RU" dirty="0">
                <a:latin typeface="Times New Roman" charset="0"/>
                <a:ea typeface="+mn-ea"/>
                <a:cs typeface="+mn-cs"/>
              </a:rPr>
              <a:t>Биоинформационные технологии в онкологии (регуляция клеточного цикла опухолевых клеток, определение ключевых нарушений генома, </a:t>
            </a:r>
            <a:r>
              <a:rPr kumimoji="0" lang="ru-RU" dirty="0" err="1">
                <a:latin typeface="Times New Roman" charset="0"/>
                <a:ea typeface="+mn-ea"/>
                <a:cs typeface="+mn-cs"/>
              </a:rPr>
              <a:t>таргетная</a:t>
            </a:r>
            <a:r>
              <a:rPr kumimoji="0" lang="ru-RU" dirty="0">
                <a:latin typeface="Times New Roman" charset="0"/>
                <a:ea typeface="+mn-ea"/>
                <a:cs typeface="+mn-cs"/>
              </a:rPr>
              <a:t> терапия)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ru-RU" dirty="0">
                <a:latin typeface="Times New Roman" charset="0"/>
                <a:ea typeface="+mn-ea"/>
                <a:cs typeface="+mn-cs"/>
              </a:rPr>
              <a:t>Клеточные основы трансплантации ГСК, органов и тканей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ru-RU" dirty="0">
                <a:latin typeface="Times New Roman" charset="0"/>
                <a:ea typeface="+mn-ea"/>
                <a:cs typeface="+mn-cs"/>
              </a:rPr>
              <a:t>Биология старения как проблема логистики полипотентных и унипотентных стволовых клеток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ru-RU" dirty="0">
                <a:latin typeface="Times New Roman" charset="0"/>
                <a:ea typeface="+mn-ea"/>
                <a:cs typeface="+mn-cs"/>
              </a:rPr>
              <a:t>Изучение межклеточного взаимодействия и врожденного иммунитета в инфекционном процессе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ru-RU" dirty="0">
                <a:latin typeface="Times New Roman" charset="0"/>
                <a:ea typeface="+mn-ea"/>
                <a:cs typeface="+mn-cs"/>
              </a:rPr>
              <a:t>Изменение причинно-следственных отношений в иммунологии/ аллергологии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ru-RU" dirty="0">
                <a:latin typeface="Times New Roman" charset="0"/>
                <a:ea typeface="+mn-ea"/>
                <a:cs typeface="+mn-cs"/>
              </a:rPr>
              <a:t>Изучение роли </a:t>
            </a:r>
            <a:r>
              <a:rPr kumimoji="0" lang="ru-RU" dirty="0" err="1">
                <a:latin typeface="Times New Roman" charset="0"/>
                <a:ea typeface="+mn-ea"/>
                <a:cs typeface="+mn-cs"/>
              </a:rPr>
              <a:t>микробиоты</a:t>
            </a:r>
            <a:r>
              <a:rPr kumimoji="0" lang="ru-RU" dirty="0">
                <a:latin typeface="Times New Roman" charset="0"/>
                <a:ea typeface="+mn-ea"/>
                <a:cs typeface="+mn-cs"/>
              </a:rPr>
              <a:t> человека</a:t>
            </a:r>
            <a:endParaRPr kumimoji="0" lang="ru-RU" dirty="0">
              <a:latin typeface="+mn-lt"/>
              <a:ea typeface="+mn-ea"/>
              <a:cs typeface="+mn-cs"/>
            </a:endParaRPr>
          </a:p>
        </p:txBody>
      </p:sp>
      <p:sp>
        <p:nvSpPr>
          <p:cNvPr id="40963" name="Прямоугольник 1"/>
          <p:cNvSpPr>
            <a:spLocks noChangeArrowheads="1"/>
          </p:cNvSpPr>
          <p:nvPr/>
        </p:nvSpPr>
        <p:spPr bwMode="auto">
          <a:xfrm>
            <a:off x="1619250" y="199251"/>
            <a:ext cx="568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ru-RU" sz="3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Заключение</a:t>
            </a:r>
            <a:r>
              <a:rPr kumimoji="0" lang="ru-RU" sz="3000" b="1" i="1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5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398" y="116632"/>
            <a:ext cx="7572746" cy="994122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ru-RU" sz="28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28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Особенности патогенеза опухолей иммунной системы (</a:t>
            </a:r>
            <a:r>
              <a:rPr lang="ru-RU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ОИС)</a:t>
            </a:r>
            <a:br>
              <a:rPr lang="ru-RU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endParaRPr lang="ru-RU" sz="2800" b="1" i="1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 fontScale="2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Принципиальные различия процессов клеточной пролиферации, дифференцировки и </a:t>
            </a:r>
            <a:r>
              <a:rPr lang="ru-RU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апоптоза</a:t>
            </a: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с солидными опухолями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Клональность</a:t>
            </a: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опухоли, </a:t>
            </a:r>
            <a:r>
              <a:rPr lang="ru-RU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клональная</a:t>
            </a: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сукцессия, клеточная регуляция и опухолевый рост (размытые границы). Участие в регуляции клеточного гомеостаза</a:t>
            </a:r>
          </a:p>
          <a:p>
            <a:pPr marL="447675" lvl="0" indent="-179388">
              <a:buFont typeface="Times New Roman" panose="02020603050405020304" pitchFamily="18" charset="0"/>
              <a:buChar char="−"/>
            </a:pP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связь с </a:t>
            </a:r>
            <a:r>
              <a:rPr lang="ru-RU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антиогенезом</a:t>
            </a: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и питанием эндотелия сосудов</a:t>
            </a:r>
          </a:p>
          <a:p>
            <a:pPr marL="447675" lvl="0" indent="-179388">
              <a:buFont typeface="Times New Roman" panose="02020603050405020304" pitchFamily="18" charset="0"/>
              <a:buChar char="−"/>
            </a:pP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сохранение механизмов выхода клеток за пределы сосудов т.е. первичная генерализация процесса</a:t>
            </a:r>
          </a:p>
          <a:p>
            <a:pPr marL="447675" lvl="0" indent="-179388">
              <a:buFont typeface="Times New Roman" panose="02020603050405020304" pitchFamily="18" charset="0"/>
              <a:buChar char="−"/>
            </a:pP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циркулирующий метастаз и биология возврата в сосуды лимфатической и кровеносной системы</a:t>
            </a:r>
          </a:p>
          <a:p>
            <a:pPr marL="447675" lvl="0" indent="-179388">
              <a:buFont typeface="Times New Roman" panose="02020603050405020304" pitchFamily="18" charset="0"/>
              <a:buChar char="−"/>
            </a:pP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жизнь клеток иммунной системы в </a:t>
            </a:r>
            <a:r>
              <a:rPr lang="ru-RU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забарьерных</a:t>
            </a: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органах: ЦНС, ВНС, ЖВС и ускользание опухоли от надзора</a:t>
            </a:r>
          </a:p>
          <a:p>
            <a:pPr marL="447675" lvl="0" indent="-179388">
              <a:buFont typeface="Times New Roman" panose="02020603050405020304" pitchFamily="18" charset="0"/>
              <a:buChar char="−"/>
            </a:pP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клеточные </a:t>
            </a:r>
            <a:r>
              <a:rPr lang="ru-RU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моноклоны</a:t>
            </a: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, способность опухоли к дифференцировке и </a:t>
            </a:r>
            <a:r>
              <a:rPr lang="ru-RU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апоптозу</a:t>
            </a:r>
            <a:endParaRPr lang="ru-RU" sz="7200" dirty="0">
              <a:solidFill>
                <a:prstClr val="black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marL="447675" lvl="0" indent="-179388">
              <a:buFont typeface="Times New Roman" panose="02020603050405020304" pitchFamily="18" charset="0"/>
              <a:buChar char="−"/>
            </a:pP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гранулемы – свидетели/защитники опухоли, продуцирующей цитокины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Клинические особенности ОИС</a:t>
            </a:r>
          </a:p>
          <a:p>
            <a:pPr marL="536575" lvl="0" indent="-268288">
              <a:buFont typeface="Times New Roman" panose="02020603050405020304" pitchFamily="18" charset="0"/>
              <a:buChar char="−"/>
            </a:pP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полиморфизм и клиническое разнообразие</a:t>
            </a:r>
          </a:p>
          <a:p>
            <a:pPr marL="536575" lvl="0" indent="-268288">
              <a:buFont typeface="Times New Roman" panose="02020603050405020304" pitchFamily="18" charset="0"/>
              <a:buChar char="−"/>
            </a:pP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угнетение кроветворения</a:t>
            </a:r>
          </a:p>
          <a:p>
            <a:pPr marL="536575" lvl="0" indent="-268288">
              <a:buFont typeface="Times New Roman" panose="02020603050405020304" pitchFamily="18" charset="0"/>
              <a:buChar char="−"/>
            </a:pP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угнетение/нарушение иммунитета</a:t>
            </a:r>
          </a:p>
          <a:p>
            <a:pPr marL="536575" lvl="0" indent="-268288">
              <a:buFont typeface="Times New Roman" panose="02020603050405020304" pitchFamily="18" charset="0"/>
              <a:buChar char="−"/>
            </a:pP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нарушение взаимоотношений гранулоцитов и клеток СФМ с </a:t>
            </a:r>
            <a:r>
              <a:rPr lang="ru-RU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микробиотой</a:t>
            </a:r>
            <a:endParaRPr lang="ru-RU" sz="7200" dirty="0">
              <a:solidFill>
                <a:prstClr val="black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endParaRPr lang="ru-RU" dirty="0"/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7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Изображение 1" descr="Описание: Macintosh HD:Users:aleksei.slinin:Desktop:Без имени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4450"/>
            <a:ext cx="1323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350"/>
            <a:ext cx="87725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41513" y="2759075"/>
            <a:ext cx="47180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993300"/>
                </a:solidFill>
                <a:ea typeface="+mn-ea"/>
              </a:rPr>
              <a:t>BFM-90;    n=479,    312  in CCR,   68%±2%</a:t>
            </a:r>
            <a:endParaRPr lang="ru-RU" sz="2000" dirty="0">
              <a:solidFill>
                <a:srgbClr val="993300"/>
              </a:solidFill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5325" y="3190875"/>
            <a:ext cx="47037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CC00"/>
                </a:solidFill>
                <a:ea typeface="+mn-ea"/>
              </a:rPr>
              <a:t>MB-91;      n=471,    318  in CCR,   68%±2%</a:t>
            </a:r>
            <a:endParaRPr lang="ru-RU" sz="2000" dirty="0">
              <a:solidFill>
                <a:srgbClr val="00CC00"/>
              </a:solidFill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5325" y="3622675"/>
            <a:ext cx="47053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ea typeface="+mn-ea"/>
              </a:rPr>
              <a:t>MB-2002;  n=1544, 1092  in CCR,  72%±1%</a:t>
            </a:r>
            <a:endParaRPr lang="ru-RU" sz="2000" dirty="0">
              <a:solidFill>
                <a:srgbClr val="0000FF"/>
              </a:solidFill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613" y="4037013"/>
            <a:ext cx="47053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a typeface="+mn-ea"/>
              </a:rPr>
              <a:t>MB-2008;  n=3461,  2986  in CCR, 81%±1%</a:t>
            </a:r>
            <a:endParaRPr lang="ru-RU" sz="20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91388" y="4508500"/>
            <a:ext cx="11207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93300"/>
                </a:solidFill>
                <a:ea typeface="+mn-ea"/>
              </a:rPr>
              <a:t>[22%±2%]</a:t>
            </a:r>
            <a:endParaRPr lang="ru-RU" dirty="0">
              <a:solidFill>
                <a:srgbClr val="2F2B20"/>
              </a:solidFill>
              <a:ea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24725" y="4797425"/>
            <a:ext cx="11207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CC00"/>
                </a:solidFill>
                <a:ea typeface="+mn-ea"/>
              </a:rPr>
              <a:t>[19%±2%]</a:t>
            </a:r>
            <a:endParaRPr lang="ru-RU" dirty="0">
              <a:solidFill>
                <a:srgbClr val="00CC00"/>
              </a:solidFill>
              <a:ea typeface="+mn-e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83275" y="4941888"/>
            <a:ext cx="11207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a typeface="+mn-ea"/>
              </a:rPr>
              <a:t>[17%±1%]</a:t>
            </a:r>
            <a:endParaRPr lang="ru-RU" dirty="0">
              <a:solidFill>
                <a:srgbClr val="0000FF"/>
              </a:solidFill>
              <a:ea typeface="+mn-e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32238" y="5229225"/>
            <a:ext cx="11223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[11%±1%]</a:t>
            </a:r>
            <a:endParaRPr lang="ru-RU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18444" name="TextBox 14"/>
          <p:cNvSpPr txBox="1">
            <a:spLocks noChangeArrowheads="1"/>
          </p:cNvSpPr>
          <p:nvPr/>
        </p:nvSpPr>
        <p:spPr bwMode="auto">
          <a:xfrm>
            <a:off x="1327150" y="746125"/>
            <a:ext cx="6905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en-US" sz="2800">
                <a:solidFill>
                  <a:srgbClr val="2F2B20"/>
                </a:solidFill>
              </a:rPr>
              <a:t>EFS</a:t>
            </a:r>
            <a:endParaRPr lang="ru-RU" sz="2800">
              <a:solidFill>
                <a:srgbClr val="2F2B20"/>
              </a:solidFill>
            </a:endParaRPr>
          </a:p>
        </p:txBody>
      </p:sp>
      <p:sp>
        <p:nvSpPr>
          <p:cNvPr id="18445" name="TextBox 15"/>
          <p:cNvSpPr txBox="1">
            <a:spLocks noChangeArrowheads="1"/>
          </p:cNvSpPr>
          <p:nvPr/>
        </p:nvSpPr>
        <p:spPr bwMode="auto">
          <a:xfrm>
            <a:off x="1349375" y="4508500"/>
            <a:ext cx="661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en-US" sz="2800">
                <a:solidFill>
                  <a:srgbClr val="2F2B20"/>
                </a:solidFill>
              </a:rPr>
              <a:t>CIR</a:t>
            </a:r>
            <a:endParaRPr lang="ru-RU" sz="2800">
              <a:solidFill>
                <a:srgbClr val="2F2B20"/>
              </a:solidFill>
            </a:endParaRPr>
          </a:p>
        </p:txBody>
      </p:sp>
      <p:pic>
        <p:nvPicPr>
          <p:cNvPr id="15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450"/>
            <a:ext cx="10080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3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303"/>
            <a:ext cx="8784976" cy="104543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исследований, включающих детей и подростков с ОЛЛ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Северной Америке и Западной Европе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365417"/>
              </p:ext>
            </p:extLst>
          </p:nvPr>
        </p:nvGraphicFramePr>
        <p:xfrm>
          <a:off x="107504" y="908720"/>
          <a:ext cx="8712968" cy="5678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979310"/>
                <a:gridCol w="1216426"/>
                <a:gridCol w="1116632"/>
                <a:gridCol w="792088"/>
                <a:gridCol w="971600"/>
                <a:gridCol w="756592"/>
                <a:gridCol w="1008112"/>
                <a:gridCol w="1080120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Исследова-тельская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Испытание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Источник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ссылка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Подгруппа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Число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пациентов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Бессобытий-ная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выживае-мость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Общая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выживаемость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(Москва-Берлин)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ALL-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 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2002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Румянцева  и др. (29)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Karachunskiy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 др.(30)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Россия, Беларусь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2002 – 2007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 пациенты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клет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ОЛЛ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клет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ОЛЛ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1544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1180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161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72,0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75,0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67,0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78,0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82,0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72,0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-М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 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Шарапова и др.(31)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Литвинов и др.(32)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Россия, Беларусь, Армения, Узбекистан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2008 – 2014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 пациенты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клет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ОЛЛ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клет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ОЛЛ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3598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3155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399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82,0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83,0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72,0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86,0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88,0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Множество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испытаний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Hunger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др.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(33)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США, Канада,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Австралия,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Новая Зеландия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2000-2005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 пациенты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клет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ОЛЛ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клет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ОЛЛ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6994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5845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нет данных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нет данных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нет данных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91,3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92,0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81,5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SJCRH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Therapy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Study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XV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(Исследование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«Тотальная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терапия XV»)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Pui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др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.(34)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2000-2007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 пациенты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клет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ОЛЛ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клет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ОЛЛ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498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422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85,6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86,9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93,5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94,6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DFCI</a:t>
                      </a: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Объединен-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протокол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00-01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DFCI ALL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Vrooman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др.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(35)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США, Канада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2000-2004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 пациенты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клет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ОЛЛ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клет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ОЛЛ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492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443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80,0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82,0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91.0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нет данных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нет данных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AIEOP-8FM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AIEOP-BFM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ALL 2000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Schrappe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др.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(36)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Западная Европа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2000-2006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 пациенты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клет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ОЛЛ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клет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ОЛЛ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4480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4016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80,3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80,4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91,1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91,8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230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Arial"/>
      <a:cs typeface=""/>
    </a:majorFont>
    <a:minorFont>
      <a:latin typeface="Arial"/>
      <a:ea typeface="Arial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Течение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Течение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Течение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Течение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4368</Words>
  <Application>Microsoft Office PowerPoint</Application>
  <PresentationFormat>Экран (4:3)</PresentationFormat>
  <Paragraphs>702</Paragraphs>
  <Slides>64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64</vt:i4>
      </vt:variant>
    </vt:vector>
  </HeadingPairs>
  <TitlesOfParts>
    <vt:vector size="67" baseType="lpstr">
      <vt:lpstr>Тема Office</vt:lpstr>
      <vt:lpstr>Graph</vt:lpstr>
      <vt:lpstr>Лист</vt:lpstr>
      <vt:lpstr> Цель Бытия выполняет  светлый  Человеческий Дух, осознающий Законы Творения и обративший  их в помышления и деяния</vt:lpstr>
      <vt:lpstr>Презентация PowerPoint</vt:lpstr>
      <vt:lpstr>Биологическая основа клинического объединения  гематологии и иммунологии</vt:lpstr>
      <vt:lpstr>Инфекции клеток крови и их предшественников</vt:lpstr>
      <vt:lpstr>Инфекции гемопоэтических и  иммунных клеток ассоциированные с развитием опухолевого процесса</vt:lpstr>
      <vt:lpstr>Опухоли кроветворной и иммунной системы у детей -уникальная модель рака</vt:lpstr>
      <vt:lpstr> Особенности патогенеза опухолей иммунной системы (ОИС) </vt:lpstr>
      <vt:lpstr>Презентация PowerPoint</vt:lpstr>
      <vt:lpstr>Результаты современных исследований, включающих детей и подростков с ОЛЛ  в России, Северной Америке и Западной Европе</vt:lpstr>
      <vt:lpstr>Результаты современных исследований, включающих детей и подростков с ОЛЛ в России, Северной Америке и Западной Европе (продолжение)</vt:lpstr>
      <vt:lpstr>Бессобытийная выживаемость детей с В-НХЛ. </vt:lpstr>
      <vt:lpstr>13-ЛЕТНЯЯ OS И PFS  У ПАЦИЕНТОВ СТАРШЕ 3-Х ЛЕТ С МБ  ПРОТОКОЛ М-2000 (N=222)</vt:lpstr>
      <vt:lpstr>Результаты терапии нейробластомы</vt:lpstr>
      <vt:lpstr> Результаты терапии гепатобластомы </vt:lpstr>
      <vt:lpstr>Результаты терапии пациентов  с саркомами головы и шеи</vt:lpstr>
      <vt:lpstr>Презентация PowerPoint</vt:lpstr>
      <vt:lpstr>Презентация PowerPoint</vt:lpstr>
      <vt:lpstr>Презентация PowerPoint</vt:lpstr>
      <vt:lpstr>Концепция биологии развития - новое направление научной и практической медицины</vt:lpstr>
      <vt:lpstr>Иcтория ПИД</vt:lpstr>
      <vt:lpstr>Пострансплантационная выживаемость детей с комбинированными ПИД OS / EFS</vt:lpstr>
      <vt:lpstr>Кол-во ПИД, трансплантируемых в Европе (82 центра из 25 стран)</vt:lpstr>
      <vt:lpstr>Схема нормального иммунного ответа  и изменений анализа крови</vt:lpstr>
      <vt:lpstr>Схема аномального иммунного ответа  и изменений анализа крови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1. Определение васкулитов с классификационными критериями для детей (Чапелл Хилл, 2012 г.) </vt:lpstr>
      <vt:lpstr>Определение васкулитов с классификационными критериями для детей (Чапелл Хилл, 2012 г.) (продолжение)</vt:lpstr>
      <vt:lpstr>Определение васкулитов с классификационными критериями для детей (Чапелл Хилл, 2012 г.) (продолжение)</vt:lpstr>
      <vt:lpstr>Определение васкулитов с классификационными критериями для детей (Чапелл Хилл, 2012 г.) (продолжение)</vt:lpstr>
      <vt:lpstr>Определение васкулитов с классификационными критериями для детей (Чапелл Хилл, 2012 г.) (продолжение)</vt:lpstr>
      <vt:lpstr>Определение васкулитов с классификационными критериями для детей (Чапелл Хилл, 2012 г.) (продолжение)</vt:lpstr>
      <vt:lpstr>Определение васкулитов с классификационными критериями для детей (Чапелл Хилл, 2012 г.) (продолжение)</vt:lpstr>
      <vt:lpstr>Презентация PowerPoint</vt:lpstr>
      <vt:lpstr>Миграция клеток крови между циркуляцией матери и плода </vt:lpstr>
      <vt:lpstr>Доказательства межклеточных взаимодействий в системе мать-плод</vt:lpstr>
      <vt:lpstr>Факторы, регулирующие выраженность и эффекты ММХ</vt:lpstr>
      <vt:lpstr>Другие источники микрохимеризма</vt:lpstr>
      <vt:lpstr>Новый концепт</vt:lpstr>
      <vt:lpstr>Определение фетальной ДНК и РНК в материнской плазме</vt:lpstr>
      <vt:lpstr>Определение фетальной ДНК и РНК в материнской плазме</vt:lpstr>
      <vt:lpstr>Материнский микрохимеризм и неонатальный иммунитет</vt:lpstr>
      <vt:lpstr>ММХ и аутоиммунные расстройства у новорожденных и детей</vt:lpstr>
      <vt:lpstr>Судьба материнских клеток в организме плода/ребенка</vt:lpstr>
      <vt:lpstr>Новый концепт</vt:lpstr>
      <vt:lpstr>Стволовые клетки и антитела матери, передающиеся транспланцентарным путем и способные вызвать заболевания  у плода/ребенка</vt:lpstr>
      <vt:lpstr>Стволовые клетки и антитела матери, передающиеся транспланцентарным путем и способные вызвать заболевания  у плода/ребенка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tech</cp:lastModifiedBy>
  <cp:revision>76</cp:revision>
  <dcterms:created xsi:type="dcterms:W3CDTF">2015-02-26T06:33:26Z</dcterms:created>
  <dcterms:modified xsi:type="dcterms:W3CDTF">2016-04-02T14:26:31Z</dcterms:modified>
</cp:coreProperties>
</file>