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25"/>
  </p:notesMasterIdLst>
  <p:sldIdLst>
    <p:sldId id="256" r:id="rId2"/>
    <p:sldId id="257" r:id="rId3"/>
    <p:sldId id="258" r:id="rId4"/>
    <p:sldId id="264" r:id="rId5"/>
    <p:sldId id="262" r:id="rId6"/>
    <p:sldId id="278" r:id="rId7"/>
    <p:sldId id="282" r:id="rId8"/>
    <p:sldId id="283" r:id="rId9"/>
    <p:sldId id="274" r:id="rId10"/>
    <p:sldId id="259" r:id="rId11"/>
    <p:sldId id="284" r:id="rId12"/>
    <p:sldId id="285" r:id="rId13"/>
    <p:sldId id="288" r:id="rId14"/>
    <p:sldId id="289" r:id="rId15"/>
    <p:sldId id="290" r:id="rId16"/>
    <p:sldId id="293" r:id="rId17"/>
    <p:sldId id="294" r:id="rId18"/>
    <p:sldId id="295" r:id="rId19"/>
    <p:sldId id="260" r:id="rId20"/>
    <p:sldId id="277" r:id="rId21"/>
    <p:sldId id="281" r:id="rId22"/>
    <p:sldId id="291" r:id="rId23"/>
    <p:sldId id="292"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BFF61-E3F9-48C8-BE04-884095D9ACF7}" type="datetimeFigureOut">
              <a:rPr lang="ru-RU" smtClean="0"/>
              <a:t>20.09.2023</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BF8904-62BA-48E4-A7B6-6A885EC956AA}" type="slidenum">
              <a:rPr lang="ru-RU" smtClean="0"/>
              <a:t>‹#›</a:t>
            </a:fld>
            <a:endParaRPr lang="ru-RU"/>
          </a:p>
        </p:txBody>
      </p:sp>
    </p:spTree>
    <p:extLst>
      <p:ext uri="{BB962C8B-B14F-4D97-AF65-F5344CB8AC3E}">
        <p14:creationId xmlns:p14="http://schemas.microsoft.com/office/powerpoint/2010/main" val="1081463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DBF8904-62BA-48E4-A7B6-6A885EC956AA}" type="slidenum">
              <a:rPr lang="ru-RU" smtClean="0"/>
              <a:t>5</a:t>
            </a:fld>
            <a:endParaRPr lang="ru-RU"/>
          </a:p>
        </p:txBody>
      </p:sp>
    </p:spTree>
    <p:extLst>
      <p:ext uri="{BB962C8B-B14F-4D97-AF65-F5344CB8AC3E}">
        <p14:creationId xmlns:p14="http://schemas.microsoft.com/office/powerpoint/2010/main" val="3948692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4C60A22-ADFD-41D0-8D0A-990CBCB76C09}" type="datetimeFigureOut">
              <a:rPr lang="ru-RU" smtClean="0"/>
              <a:pPr/>
              <a:t>20.09.2023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952E7-14AB-4097-9E06-63AB370A7380}" type="slidenum">
              <a:rPr lang="ru-RU" smtClean="0"/>
              <a:pPr/>
              <a:t>‹#›</a:t>
            </a:fld>
            <a:endParaRPr lang="ru-RU"/>
          </a:p>
        </p:txBody>
      </p:sp>
    </p:spTree>
    <p:extLst>
      <p:ext uri="{BB962C8B-B14F-4D97-AF65-F5344CB8AC3E}">
        <p14:creationId xmlns:p14="http://schemas.microsoft.com/office/powerpoint/2010/main" val="14856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4C60A22-ADFD-41D0-8D0A-990CBCB76C09}" type="datetimeFigureOut">
              <a:rPr lang="ru-RU" smtClean="0"/>
              <a:pPr/>
              <a:t>20.09.2023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E952E7-14AB-4097-9E06-63AB370A7380}" type="slidenum">
              <a:rPr lang="ru-RU" smtClean="0"/>
              <a:pPr/>
              <a:t>‹#›</a:t>
            </a:fld>
            <a:endParaRPr lang="ru-RU"/>
          </a:p>
        </p:txBody>
      </p:sp>
    </p:spTree>
    <p:extLst>
      <p:ext uri="{BB962C8B-B14F-4D97-AF65-F5344CB8AC3E}">
        <p14:creationId xmlns:p14="http://schemas.microsoft.com/office/powerpoint/2010/main" val="441921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4C60A22-ADFD-41D0-8D0A-990CBCB76C09}" type="datetimeFigureOut">
              <a:rPr lang="ru-RU" smtClean="0"/>
              <a:pPr/>
              <a:t>20.09.2023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E952E7-14AB-4097-9E06-63AB370A7380}" type="slidenum">
              <a:rPr lang="ru-RU" smtClean="0"/>
              <a:pPr/>
              <a:t>‹#›</a:t>
            </a:fld>
            <a:endParaRPr lang="ru-RU"/>
          </a:p>
        </p:txBody>
      </p:sp>
    </p:spTree>
    <p:extLst>
      <p:ext uri="{BB962C8B-B14F-4D97-AF65-F5344CB8AC3E}">
        <p14:creationId xmlns:p14="http://schemas.microsoft.com/office/powerpoint/2010/main" val="1677676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4C60A22-ADFD-41D0-8D0A-990CBCB76C09}" type="datetimeFigureOut">
              <a:rPr lang="ru-RU" smtClean="0"/>
              <a:pPr/>
              <a:t>20.09.2023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E952E7-14AB-4097-9E06-63AB370A7380}" type="slidenum">
              <a:rPr lang="ru-RU" smtClean="0"/>
              <a:pPr/>
              <a:t>‹#›</a:t>
            </a:fld>
            <a:endParaRPr lang="ru-RU"/>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12341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4C60A22-ADFD-41D0-8D0A-990CBCB76C09}" type="datetimeFigureOut">
              <a:rPr lang="ru-RU" smtClean="0"/>
              <a:pPr/>
              <a:t>20.09.2023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E952E7-14AB-4097-9E06-63AB370A7380}" type="slidenum">
              <a:rPr lang="ru-RU" smtClean="0"/>
              <a:pPr/>
              <a:t>‹#›</a:t>
            </a:fld>
            <a:endParaRPr lang="ru-RU"/>
          </a:p>
        </p:txBody>
      </p:sp>
    </p:spTree>
    <p:extLst>
      <p:ext uri="{BB962C8B-B14F-4D97-AF65-F5344CB8AC3E}">
        <p14:creationId xmlns:p14="http://schemas.microsoft.com/office/powerpoint/2010/main" val="15242721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A4C60A22-ADFD-41D0-8D0A-990CBCB76C09}" type="datetimeFigureOut">
              <a:rPr lang="ru-RU" smtClean="0"/>
              <a:pPr/>
              <a:t>20.09.2023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4E952E7-14AB-4097-9E06-63AB370A7380}" type="slidenum">
              <a:rPr lang="ru-RU" smtClean="0"/>
              <a:pPr/>
              <a:t>‹#›</a:t>
            </a:fld>
            <a:endParaRPr lang="ru-RU"/>
          </a:p>
        </p:txBody>
      </p:sp>
    </p:spTree>
    <p:extLst>
      <p:ext uri="{BB962C8B-B14F-4D97-AF65-F5344CB8AC3E}">
        <p14:creationId xmlns:p14="http://schemas.microsoft.com/office/powerpoint/2010/main" val="1229444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A4C60A22-ADFD-41D0-8D0A-990CBCB76C09}" type="datetimeFigureOut">
              <a:rPr lang="ru-RU" smtClean="0"/>
              <a:pPr/>
              <a:t>20.09.2023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4E952E7-14AB-4097-9E06-63AB370A7380}" type="slidenum">
              <a:rPr lang="ru-RU" smtClean="0"/>
              <a:pPr/>
              <a:t>‹#›</a:t>
            </a:fld>
            <a:endParaRPr lang="ru-RU"/>
          </a:p>
        </p:txBody>
      </p:sp>
    </p:spTree>
    <p:extLst>
      <p:ext uri="{BB962C8B-B14F-4D97-AF65-F5344CB8AC3E}">
        <p14:creationId xmlns:p14="http://schemas.microsoft.com/office/powerpoint/2010/main" val="11428597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4C60A22-ADFD-41D0-8D0A-990CBCB76C09}" type="datetimeFigureOut">
              <a:rPr lang="ru-RU" smtClean="0"/>
              <a:pPr/>
              <a:t>20.09.2023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952E7-14AB-4097-9E06-63AB370A7380}" type="slidenum">
              <a:rPr lang="ru-RU" smtClean="0"/>
              <a:pPr/>
              <a:t>‹#›</a:t>
            </a:fld>
            <a:endParaRPr lang="ru-RU"/>
          </a:p>
        </p:txBody>
      </p:sp>
    </p:spTree>
    <p:extLst>
      <p:ext uri="{BB962C8B-B14F-4D97-AF65-F5344CB8AC3E}">
        <p14:creationId xmlns:p14="http://schemas.microsoft.com/office/powerpoint/2010/main" val="12283410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ru-RU" smtClean="0"/>
              <a:t>Образец заголовка</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4C60A22-ADFD-41D0-8D0A-990CBCB76C09}" type="datetimeFigureOut">
              <a:rPr lang="ru-RU" smtClean="0"/>
              <a:pPr/>
              <a:t>20.09.2023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952E7-14AB-4097-9E06-63AB370A7380}" type="slidenum">
              <a:rPr lang="ru-RU" smtClean="0"/>
              <a:pPr/>
              <a:t>‹#›</a:t>
            </a:fld>
            <a:endParaRPr lang="ru-RU"/>
          </a:p>
        </p:txBody>
      </p:sp>
    </p:spTree>
    <p:extLst>
      <p:ext uri="{BB962C8B-B14F-4D97-AF65-F5344CB8AC3E}">
        <p14:creationId xmlns:p14="http://schemas.microsoft.com/office/powerpoint/2010/main" val="208326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4C60A22-ADFD-41D0-8D0A-990CBCB76C09}" type="datetimeFigureOut">
              <a:rPr lang="ru-RU" smtClean="0"/>
              <a:pPr/>
              <a:t>20.09.2023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952E7-14AB-4097-9E06-63AB370A7380}" type="slidenum">
              <a:rPr lang="ru-RU" smtClean="0"/>
              <a:pPr/>
              <a:t>‹#›</a:t>
            </a:fld>
            <a:endParaRPr lang="ru-RU"/>
          </a:p>
        </p:txBody>
      </p:sp>
    </p:spTree>
    <p:extLst>
      <p:ext uri="{BB962C8B-B14F-4D97-AF65-F5344CB8AC3E}">
        <p14:creationId xmlns:p14="http://schemas.microsoft.com/office/powerpoint/2010/main" val="3432721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4C60A22-ADFD-41D0-8D0A-990CBCB76C09}" type="datetimeFigureOut">
              <a:rPr lang="ru-RU" smtClean="0"/>
              <a:pPr/>
              <a:t>20.09.2023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952E7-14AB-4097-9E06-63AB370A7380}" type="slidenum">
              <a:rPr lang="ru-RU" smtClean="0"/>
              <a:pPr/>
              <a:t>‹#›</a:t>
            </a:fld>
            <a:endParaRPr lang="ru-RU"/>
          </a:p>
        </p:txBody>
      </p:sp>
    </p:spTree>
    <p:extLst>
      <p:ext uri="{BB962C8B-B14F-4D97-AF65-F5344CB8AC3E}">
        <p14:creationId xmlns:p14="http://schemas.microsoft.com/office/powerpoint/2010/main" val="613462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4C60A22-ADFD-41D0-8D0A-990CBCB76C09}" type="datetimeFigureOut">
              <a:rPr lang="ru-RU" smtClean="0"/>
              <a:pPr/>
              <a:t>20.09.2023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E952E7-14AB-4097-9E06-63AB370A7380}" type="slidenum">
              <a:rPr lang="ru-RU" smtClean="0"/>
              <a:pPr/>
              <a:t>‹#›</a:t>
            </a:fld>
            <a:endParaRPr lang="ru-RU"/>
          </a:p>
        </p:txBody>
      </p:sp>
    </p:spTree>
    <p:extLst>
      <p:ext uri="{BB962C8B-B14F-4D97-AF65-F5344CB8AC3E}">
        <p14:creationId xmlns:p14="http://schemas.microsoft.com/office/powerpoint/2010/main" val="456425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Content Placeholder 3"/>
          <p:cNvSpPr>
            <a:spLocks noGrp="1"/>
          </p:cNvSpPr>
          <p:nvPr>
            <p:ph sz="quarter" idx="13"/>
          </p:nvPr>
        </p:nvSpPr>
        <p:spPr>
          <a:xfrm>
            <a:off x="685331" y="3051013"/>
            <a:ext cx="3829520"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3" name="Content Placeholder 5"/>
          <p:cNvSpPr>
            <a:spLocks noGrp="1"/>
          </p:cNvSpPr>
          <p:nvPr>
            <p:ph sz="quarter" idx="14"/>
          </p:nvPr>
        </p:nvSpPr>
        <p:spPr>
          <a:xfrm>
            <a:off x="4629150" y="3051013"/>
            <a:ext cx="3829051"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4C60A22-ADFD-41D0-8D0A-990CBCB76C09}" type="datetimeFigureOut">
              <a:rPr lang="ru-RU" smtClean="0"/>
              <a:pPr/>
              <a:t>20.09.2023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4E952E7-14AB-4097-9E06-63AB370A7380}" type="slidenum">
              <a:rPr lang="ru-RU" smtClean="0"/>
              <a:pPr/>
              <a:t>‹#›</a:t>
            </a:fld>
            <a:endParaRPr lang="ru-RU"/>
          </a:p>
        </p:txBody>
      </p:sp>
    </p:spTree>
    <p:extLst>
      <p:ext uri="{BB962C8B-B14F-4D97-AF65-F5344CB8AC3E}">
        <p14:creationId xmlns:p14="http://schemas.microsoft.com/office/powerpoint/2010/main" val="1491228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4C60A22-ADFD-41D0-8D0A-990CBCB76C09}" type="datetimeFigureOut">
              <a:rPr lang="ru-RU" smtClean="0"/>
              <a:pPr/>
              <a:t>20.09.2023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4E952E7-14AB-4097-9E06-63AB370A7380}" type="slidenum">
              <a:rPr lang="ru-RU" smtClean="0"/>
              <a:pPr/>
              <a:t>‹#›</a:t>
            </a:fld>
            <a:endParaRPr lang="ru-RU"/>
          </a:p>
        </p:txBody>
      </p:sp>
    </p:spTree>
    <p:extLst>
      <p:ext uri="{BB962C8B-B14F-4D97-AF65-F5344CB8AC3E}">
        <p14:creationId xmlns:p14="http://schemas.microsoft.com/office/powerpoint/2010/main" val="1780824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A4C60A22-ADFD-41D0-8D0A-990CBCB76C09}" type="datetimeFigureOut">
              <a:rPr lang="ru-RU" smtClean="0"/>
              <a:pPr/>
              <a:t>20.09.2023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4E952E7-14AB-4097-9E06-63AB370A7380}" type="slidenum">
              <a:rPr lang="ru-RU" smtClean="0"/>
              <a:pPr/>
              <a:t>‹#›</a:t>
            </a:fld>
            <a:endParaRPr lang="ru-RU"/>
          </a:p>
        </p:txBody>
      </p:sp>
    </p:spTree>
    <p:extLst>
      <p:ext uri="{BB962C8B-B14F-4D97-AF65-F5344CB8AC3E}">
        <p14:creationId xmlns:p14="http://schemas.microsoft.com/office/powerpoint/2010/main" val="1936963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ru-RU" smtClean="0"/>
              <a:t>Образец заголовка</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4C60A22-ADFD-41D0-8D0A-990CBCB76C09}" type="datetimeFigureOut">
              <a:rPr lang="ru-RU" smtClean="0"/>
              <a:pPr/>
              <a:t>20.09.2023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E952E7-14AB-4097-9E06-63AB370A7380}" type="slidenum">
              <a:rPr lang="ru-RU" smtClean="0"/>
              <a:pPr/>
              <a:t>‹#›</a:t>
            </a:fld>
            <a:endParaRPr lang="ru-RU"/>
          </a:p>
        </p:txBody>
      </p:sp>
    </p:spTree>
    <p:extLst>
      <p:ext uri="{BB962C8B-B14F-4D97-AF65-F5344CB8AC3E}">
        <p14:creationId xmlns:p14="http://schemas.microsoft.com/office/powerpoint/2010/main" val="853705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4C60A22-ADFD-41D0-8D0A-990CBCB76C09}" type="datetimeFigureOut">
              <a:rPr lang="ru-RU" smtClean="0"/>
              <a:pPr/>
              <a:t>20.09.2023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E952E7-14AB-4097-9E06-63AB370A7380}" type="slidenum">
              <a:rPr lang="ru-RU" smtClean="0"/>
              <a:pPr/>
              <a:t>‹#›</a:t>
            </a:fld>
            <a:endParaRPr lang="ru-RU"/>
          </a:p>
        </p:txBody>
      </p:sp>
    </p:spTree>
    <p:extLst>
      <p:ext uri="{BB962C8B-B14F-4D97-AF65-F5344CB8AC3E}">
        <p14:creationId xmlns:p14="http://schemas.microsoft.com/office/powerpoint/2010/main" val="3732795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A4C60A22-ADFD-41D0-8D0A-990CBCB76C09}" type="datetimeFigureOut">
              <a:rPr lang="ru-RU" smtClean="0"/>
              <a:pPr/>
              <a:t>20.09.2023</a:t>
            </a:fld>
            <a:endParaRPr lang="ru-RU"/>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E4E952E7-14AB-4097-9E06-63AB370A7380}" type="slidenum">
              <a:rPr lang="ru-RU" smtClean="0"/>
              <a:pPr/>
              <a:t>‹#›</a:t>
            </a:fld>
            <a:endParaRPr lang="ru-RU"/>
          </a:p>
        </p:txBody>
      </p:sp>
    </p:spTree>
    <p:extLst>
      <p:ext uri="{BB962C8B-B14F-4D97-AF65-F5344CB8AC3E}">
        <p14:creationId xmlns:p14="http://schemas.microsoft.com/office/powerpoint/2010/main" val="60324202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6000">
              <a:srgbClr val="9DB3C0"/>
            </a:gs>
            <a:gs pos="7000">
              <a:schemeClr val="accent3">
                <a:lumMod val="60000"/>
                <a:lumOff val="40000"/>
              </a:schemeClr>
            </a:gs>
            <a:gs pos="37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Причастие как часть речи</a:t>
            </a:r>
            <a:endParaRPr lang="ru-RU" dirty="0"/>
          </a:p>
        </p:txBody>
      </p:sp>
      <p:sp>
        <p:nvSpPr>
          <p:cNvPr id="3" name="Подзаголовок 2"/>
          <p:cNvSpPr>
            <a:spLocks noGrp="1"/>
          </p:cNvSpPr>
          <p:nvPr>
            <p:ph type="subTitle" idx="1"/>
          </p:nvPr>
        </p:nvSpPr>
        <p:spPr/>
        <p:txBody>
          <a:bodyPr>
            <a:normAutofit/>
          </a:bodyPr>
          <a:lstStyle/>
          <a:p>
            <a:r>
              <a:rPr lang="ru-RU" dirty="0" smtClean="0"/>
              <a:t>Практика 12</a:t>
            </a:r>
            <a:endParaRPr lang="ru-RU" dirty="0"/>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Задание 1</a:t>
            </a:r>
          </a:p>
        </p:txBody>
      </p:sp>
      <p:sp>
        <p:nvSpPr>
          <p:cNvPr id="3" name="Содержимое 2"/>
          <p:cNvSpPr>
            <a:spLocks noGrp="1"/>
          </p:cNvSpPr>
          <p:nvPr>
            <p:ph sz="quarter" idx="13"/>
          </p:nvPr>
        </p:nvSpPr>
        <p:spPr>
          <a:xfrm>
            <a:off x="457200" y="1935480"/>
            <a:ext cx="8229600" cy="4805888"/>
          </a:xfrm>
        </p:spPr>
        <p:txBody>
          <a:bodyPr>
            <a:normAutofit/>
          </a:bodyPr>
          <a:lstStyle/>
          <a:p>
            <a:pPr marL="0" indent="0" algn="just">
              <a:buNone/>
            </a:pPr>
            <a:r>
              <a:rPr lang="ru-RU" b="1" cap="none" dirty="0" smtClean="0"/>
              <a:t>Распределите словосочетания в две колонки: в одну прилагательное + существительное, в другую – причастие + существительное. Укажите вид причастий.</a:t>
            </a:r>
          </a:p>
          <a:p>
            <a:pPr marL="0" indent="0" algn="just">
              <a:buNone/>
            </a:pPr>
            <a:r>
              <a:rPr lang="ru-RU" cap="none" dirty="0" smtClean="0"/>
              <a:t>Дремучий лес, тающий снег, усыпанное звездами, опавшие листья, избалованный ребенок, пожелтевшая трава, длиннющие ресницы, голубое небо, осушенное болото, голубеющие дали, серебряный поднос, ранние цветы, деревянная ложка, серебристая лента, деревенеющие ноги, утренний мороз, звенящий голос, крашеная дверь, соколиная охота, лающая собака.</a:t>
            </a:r>
            <a:endParaRPr lang="ru-RU" cap="non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2021" y="620688"/>
            <a:ext cx="8229600" cy="656412"/>
          </a:xfrm>
        </p:spPr>
        <p:txBody>
          <a:bodyPr>
            <a:normAutofit/>
          </a:bodyPr>
          <a:lstStyle/>
          <a:p>
            <a:r>
              <a:rPr lang="ru-RU" dirty="0"/>
              <a:t>Задание </a:t>
            </a:r>
            <a:r>
              <a:rPr lang="ru-RU" dirty="0" smtClean="0"/>
              <a:t>2</a:t>
            </a:r>
            <a:endParaRPr lang="ru-RU" dirty="0"/>
          </a:p>
        </p:txBody>
      </p:sp>
      <p:sp>
        <p:nvSpPr>
          <p:cNvPr id="3" name="Содержимое 2"/>
          <p:cNvSpPr>
            <a:spLocks noGrp="1"/>
          </p:cNvSpPr>
          <p:nvPr>
            <p:ph sz="quarter" idx="13"/>
          </p:nvPr>
        </p:nvSpPr>
        <p:spPr>
          <a:xfrm>
            <a:off x="179512" y="1277100"/>
            <a:ext cx="8856984" cy="5328592"/>
          </a:xfrm>
        </p:spPr>
        <p:txBody>
          <a:bodyPr>
            <a:normAutofit fontScale="40000" lnSpcReduction="20000"/>
          </a:bodyPr>
          <a:lstStyle/>
          <a:p>
            <a:r>
              <a:rPr lang="ru-RU" sz="4500" b="1" cap="none" dirty="0" smtClean="0"/>
              <a:t>Прочитайте текст и выполните задания.</a:t>
            </a:r>
            <a:endParaRPr lang="ru-RU" sz="4500" cap="none" dirty="0" smtClean="0"/>
          </a:p>
          <a:p>
            <a:pPr algn="just"/>
            <a:r>
              <a:rPr lang="ru-RU" sz="5500" cap="none" dirty="0" smtClean="0"/>
              <a:t>Из всех слов могучего и первородного русского языка, полногласного, кроткого и грозного, бросающего</a:t>
            </a:r>
            <a:r>
              <a:rPr lang="ru-RU" sz="5500" cap="none" baseline="30000" dirty="0" smtClean="0"/>
              <a:t>3</a:t>
            </a:r>
            <a:r>
              <a:rPr lang="ru-RU" sz="5500" cap="none" dirty="0" smtClean="0"/>
              <a:t> звуки взрывным водопадом, журчащего неуловимым ручейком, исполненного говоров дремучего леса, шуршащего степными ковылями, поющего ветром, что носится и мечется и уманивает сердце далеко за степь, </a:t>
            </a:r>
            <a:r>
              <a:rPr lang="ru-RU" sz="5500" cap="none" dirty="0" err="1" smtClean="0"/>
              <a:t>пресветло</a:t>
            </a:r>
            <a:r>
              <a:rPr lang="ru-RU" sz="5500" cap="none" dirty="0" smtClean="0"/>
              <a:t> сияющего серебряными разливами полноводных рек, втекающих в синее море, — из всех несосчитанных самоцветов этой неисчерпаемой</a:t>
            </a:r>
            <a:r>
              <a:rPr lang="ru-RU" sz="5500" cap="none" baseline="30000" dirty="0" smtClean="0"/>
              <a:t>3</a:t>
            </a:r>
            <a:r>
              <a:rPr lang="ru-RU" sz="5500" cap="none" dirty="0" smtClean="0"/>
              <a:t> сокровищницы языка живого, сотворенного</a:t>
            </a:r>
            <a:r>
              <a:rPr lang="ru-RU" sz="5500" cap="none" baseline="30000" dirty="0" smtClean="0"/>
              <a:t>3</a:t>
            </a:r>
            <a:r>
              <a:rPr lang="ru-RU" sz="5500" cap="none" dirty="0" smtClean="0"/>
              <a:t> и, однако же, без устали творящего</a:t>
            </a:r>
            <a:r>
              <a:rPr lang="ru-RU" sz="5500" cap="none" baseline="30000" dirty="0" smtClean="0"/>
              <a:t>3</a:t>
            </a:r>
            <a:r>
              <a:rPr lang="ru-RU" sz="5500" cap="none" dirty="0" smtClean="0"/>
              <a:t>, больше всего я люблю слово — воля. Так было в детстве, так и теперь. Это слово — самое дорогое и всеобъемлющее. (К. Бальмонт).</a:t>
            </a:r>
            <a:endParaRPr lang="ru-RU" sz="5500" cap="none" dirty="0"/>
          </a:p>
        </p:txBody>
      </p:sp>
    </p:spTree>
    <p:extLst>
      <p:ext uri="{BB962C8B-B14F-4D97-AF65-F5344CB8AC3E}">
        <p14:creationId xmlns:p14="http://schemas.microsoft.com/office/powerpoint/2010/main" val="32994243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764704"/>
            <a:ext cx="8507288" cy="6048672"/>
          </a:xfrm>
        </p:spPr>
        <p:txBody>
          <a:bodyPr>
            <a:normAutofit/>
          </a:bodyPr>
          <a:lstStyle/>
          <a:p>
            <a:r>
              <a:rPr lang="ru-RU" sz="2800" cap="none" dirty="0" smtClean="0"/>
              <a:t>Найдите в тексте причастия.</a:t>
            </a:r>
          </a:p>
          <a:p>
            <a:pPr algn="just"/>
            <a:r>
              <a:rPr lang="ru-RU" sz="2800" cap="none" dirty="0" smtClean="0"/>
              <a:t>Определите их разряд (действительные и страдательные) и время.</a:t>
            </a:r>
          </a:p>
          <a:p>
            <a:pPr algn="just"/>
            <a:r>
              <a:rPr lang="ru-RU" sz="2800" cap="none" dirty="0" smtClean="0"/>
              <a:t>Назовите глаголы, от которых они образованы. Установите, с помощью каких суффиксов образованы причастия.</a:t>
            </a:r>
          </a:p>
          <a:p>
            <a:pPr algn="just"/>
            <a:r>
              <a:rPr lang="ru-RU" sz="2800" cap="none" dirty="0" smtClean="0"/>
              <a:t>Определите синтаксическую функцию причастий в тексте. Придумайте предложения, в которых причастия выступают в роли сказуемых.</a:t>
            </a:r>
          </a:p>
          <a:p>
            <a:r>
              <a:rPr lang="ru-RU" sz="2800" cap="none" dirty="0" smtClean="0"/>
              <a:t>Сделайте морфологический разбор указанных слов.</a:t>
            </a:r>
          </a:p>
          <a:p>
            <a:endParaRPr lang="ru-RU" dirty="0"/>
          </a:p>
          <a:p>
            <a:endParaRPr lang="ru-RU" dirty="0"/>
          </a:p>
        </p:txBody>
      </p:sp>
    </p:spTree>
    <p:extLst>
      <p:ext uri="{BB962C8B-B14F-4D97-AF65-F5344CB8AC3E}">
        <p14:creationId xmlns:p14="http://schemas.microsoft.com/office/powerpoint/2010/main" val="340383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Задание </a:t>
            </a:r>
            <a:r>
              <a:rPr lang="ru-RU" dirty="0" smtClean="0"/>
              <a:t>3</a:t>
            </a:r>
            <a:endParaRPr lang="ru-RU" dirty="0"/>
          </a:p>
        </p:txBody>
      </p:sp>
      <p:sp>
        <p:nvSpPr>
          <p:cNvPr id="3" name="Объект 2"/>
          <p:cNvSpPr>
            <a:spLocks noGrp="1"/>
          </p:cNvSpPr>
          <p:nvPr>
            <p:ph sz="quarter" idx="13"/>
          </p:nvPr>
        </p:nvSpPr>
        <p:spPr>
          <a:xfrm>
            <a:off x="457200" y="1935480"/>
            <a:ext cx="8229600" cy="4805888"/>
          </a:xfrm>
        </p:spPr>
        <p:txBody>
          <a:bodyPr>
            <a:normAutofit fontScale="62500" lnSpcReduction="20000"/>
          </a:bodyPr>
          <a:lstStyle/>
          <a:p>
            <a:pPr algn="just"/>
            <a:r>
              <a:rPr lang="ru-RU" b="1" cap="none" dirty="0" smtClean="0"/>
              <a:t>Спишите текст, вставляя падежные окончания прилагательных и причастий, подчеркните грамматические основы предложений.</a:t>
            </a:r>
            <a:endParaRPr lang="ru-RU" cap="none" dirty="0" smtClean="0"/>
          </a:p>
          <a:p>
            <a:pPr algn="just"/>
            <a:r>
              <a:rPr lang="ru-RU" sz="3400" cap="none" dirty="0" smtClean="0"/>
              <a:t>В кос... лучах </a:t>
            </a:r>
            <a:r>
              <a:rPr lang="ru-RU" sz="3400" cap="none" dirty="0" err="1" smtClean="0"/>
              <a:t>заходящ</a:t>
            </a:r>
            <a:r>
              <a:rPr lang="ru-RU" sz="3400" cap="none" dirty="0" smtClean="0"/>
              <a:t>...</a:t>
            </a:r>
            <a:r>
              <a:rPr lang="ru-RU" sz="3400" cap="none" dirty="0" err="1" smtClean="0"/>
              <a:t>го</a:t>
            </a:r>
            <a:r>
              <a:rPr lang="ru-RU" sz="3400" cap="none" dirty="0" smtClean="0"/>
              <a:t> солнца ярко белеют</a:t>
            </a:r>
            <a:r>
              <a:rPr lang="ru-RU" sz="3400" cap="none" baseline="30000" dirty="0" smtClean="0"/>
              <a:t>1 </a:t>
            </a:r>
            <a:r>
              <a:rPr lang="ru-RU" sz="3400" cap="none" dirty="0" err="1" smtClean="0"/>
              <a:t>каменн</a:t>
            </a:r>
            <a:r>
              <a:rPr lang="ru-RU" sz="3400" cap="none" dirty="0" smtClean="0"/>
              <a:t>... задания портов... города, золотятся</a:t>
            </a:r>
            <a:r>
              <a:rPr lang="ru-RU" sz="3400" cap="none" baseline="30000" dirty="0" smtClean="0"/>
              <a:t>2</a:t>
            </a:r>
            <a:r>
              <a:rPr lang="ru-RU" sz="3400" cap="none" dirty="0" smtClean="0"/>
              <a:t> </a:t>
            </a:r>
            <a:r>
              <a:rPr lang="ru-RU" sz="3400" cap="none" dirty="0" err="1" smtClean="0"/>
              <a:t>прибрежн</a:t>
            </a:r>
            <a:r>
              <a:rPr lang="ru-RU" sz="3400" cap="none" dirty="0" smtClean="0"/>
              <a:t>... пески и, уходя в </a:t>
            </a:r>
            <a:r>
              <a:rPr lang="ru-RU" sz="3400" cap="none" dirty="0" err="1" smtClean="0"/>
              <a:t>бесконечн</a:t>
            </a:r>
            <a:r>
              <a:rPr lang="ru-RU" sz="3400" cap="none" dirty="0" smtClean="0"/>
              <a:t>... даль, горит тих... равнина моря.</a:t>
            </a:r>
            <a:r>
              <a:rPr lang="ru-RU" sz="3400" cap="none" baseline="30000" dirty="0" smtClean="0"/>
              <a:t>4</a:t>
            </a:r>
            <a:r>
              <a:rPr lang="ru-RU" sz="3400" cap="none" dirty="0" smtClean="0"/>
              <a:t> Чистое, точно старательно вымыт... небо ласкает синевой</a:t>
            </a:r>
            <a:r>
              <a:rPr lang="ru-RU" sz="3400" cap="none" baseline="30000" dirty="0" smtClean="0"/>
              <a:t>3</a:t>
            </a:r>
            <a:r>
              <a:rPr lang="ru-RU" sz="3400" cap="none" dirty="0" smtClean="0"/>
              <a:t>, и только к западу низко над землей тянутся </a:t>
            </a:r>
            <a:r>
              <a:rPr lang="ru-RU" sz="3400" cap="none" dirty="0" err="1" smtClean="0"/>
              <a:t>узк</a:t>
            </a:r>
            <a:r>
              <a:rPr lang="ru-RU" sz="3400" cap="none" dirty="0" smtClean="0"/>
              <a:t>… полоски облаков. Горизонт будто раздвинут – так широко вокруг!</a:t>
            </a:r>
            <a:r>
              <a:rPr lang="ru-RU" sz="3400" cap="none" baseline="30000" dirty="0" smtClean="0"/>
              <a:t>4</a:t>
            </a:r>
            <a:r>
              <a:rPr lang="ru-RU" sz="3400" cap="none" dirty="0" smtClean="0"/>
              <a:t> На рейде, построившись в один ряд, стоит </a:t>
            </a:r>
            <a:r>
              <a:rPr lang="ru-RU" sz="3400" cap="none" dirty="0" err="1" smtClean="0"/>
              <a:t>военн</a:t>
            </a:r>
            <a:r>
              <a:rPr lang="ru-RU" sz="3400" cap="none" dirty="0" smtClean="0"/>
              <a:t>... эскадра. Над кораблями </a:t>
            </a:r>
            <a:r>
              <a:rPr lang="ru-RU" sz="3400" cap="none" dirty="0" err="1" smtClean="0"/>
              <a:t>легк</a:t>
            </a:r>
            <a:r>
              <a:rPr lang="ru-RU" sz="3400" cap="none" dirty="0" smtClean="0"/>
              <a:t>… прозрачной пеленой висит дым.</a:t>
            </a:r>
            <a:r>
              <a:rPr lang="ru-RU" sz="3400" cap="none" baseline="30000" dirty="0" smtClean="0"/>
              <a:t>4</a:t>
            </a:r>
            <a:r>
              <a:rPr lang="ru-RU" sz="3400" cap="none" dirty="0" smtClean="0"/>
              <a:t> В гавани – несколько </a:t>
            </a:r>
            <a:r>
              <a:rPr lang="ru-RU" sz="3400" cap="none" dirty="0" err="1" smtClean="0"/>
              <a:t>коммерческ</a:t>
            </a:r>
            <a:r>
              <a:rPr lang="ru-RU" sz="3400" cap="none" dirty="0" smtClean="0"/>
              <a:t>… пароходов и рыбачь… лайб</a:t>
            </a:r>
            <a:r>
              <a:rPr lang="ru-RU" sz="3400" cap="none" baseline="30000" dirty="0" smtClean="0"/>
              <a:t>5</a:t>
            </a:r>
            <a:r>
              <a:rPr lang="ru-RU" sz="3400" cap="none" dirty="0" smtClean="0"/>
              <a:t>, </a:t>
            </a:r>
            <a:r>
              <a:rPr lang="ru-RU" sz="3400" cap="none" dirty="0" err="1" smtClean="0"/>
              <a:t>пришвартованн</a:t>
            </a:r>
            <a:r>
              <a:rPr lang="ru-RU" sz="3400" cap="none" dirty="0" smtClean="0"/>
              <a:t>… к бочкам.</a:t>
            </a:r>
          </a:p>
          <a:p>
            <a:pPr algn="just"/>
            <a:r>
              <a:rPr lang="ru-RU" sz="3400" cap="none" dirty="0" smtClean="0"/>
              <a:t>Жар спадает, увеличиваются тени. Праздные люди тянутся к морю, подышать свеж… воздухом.</a:t>
            </a:r>
            <a:endParaRPr lang="ru-RU" sz="2900" cap="none" dirty="0" smtClean="0"/>
          </a:p>
          <a:p>
            <a:endParaRPr lang="ru-RU" dirty="0"/>
          </a:p>
        </p:txBody>
      </p:sp>
    </p:spTree>
    <p:extLst>
      <p:ext uri="{BB962C8B-B14F-4D97-AF65-F5344CB8AC3E}">
        <p14:creationId xmlns:p14="http://schemas.microsoft.com/office/powerpoint/2010/main" val="4545762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1340768"/>
            <a:ext cx="8229600" cy="4389120"/>
          </a:xfrm>
        </p:spPr>
        <p:txBody>
          <a:bodyPr>
            <a:normAutofit/>
          </a:bodyPr>
          <a:lstStyle/>
          <a:p>
            <a:pPr algn="just"/>
            <a:r>
              <a:rPr lang="ru-RU" cap="none" dirty="0" smtClean="0"/>
              <a:t>Просклоняйте словосочетание </a:t>
            </a:r>
            <a:r>
              <a:rPr lang="ru-RU" i="1" cap="none" dirty="0" smtClean="0"/>
              <a:t>чистое небо, заходящее солнце</a:t>
            </a:r>
            <a:r>
              <a:rPr lang="ru-RU" cap="none" dirty="0" smtClean="0"/>
              <a:t>.</a:t>
            </a:r>
          </a:p>
          <a:p>
            <a:pPr algn="just"/>
            <a:r>
              <a:rPr lang="ru-RU" cap="none" dirty="0" smtClean="0"/>
              <a:t>Укажите слова, употребленные в переносном значении.</a:t>
            </a:r>
          </a:p>
          <a:p>
            <a:pPr algn="just"/>
            <a:r>
              <a:rPr lang="ru-RU" cap="none" dirty="0" smtClean="0"/>
              <a:t>Укажите графически причастные и деепричастные обороты. Почему они обособлены?</a:t>
            </a:r>
          </a:p>
          <a:p>
            <a:pPr algn="just"/>
            <a:r>
              <a:rPr lang="ru-RU" cap="none" dirty="0" smtClean="0"/>
              <a:t>Подберите к причастным оборотам синонимические конструкции и произведите замену.</a:t>
            </a:r>
          </a:p>
          <a:p>
            <a:pPr algn="just"/>
            <a:r>
              <a:rPr lang="ru-RU" cap="none" dirty="0" smtClean="0"/>
              <a:t>Найдите предложения с сочинительной и бессоюзной связью, начертите его схему.</a:t>
            </a:r>
          </a:p>
          <a:p>
            <a:endParaRPr lang="ru-RU" dirty="0"/>
          </a:p>
        </p:txBody>
      </p:sp>
    </p:spTree>
    <p:extLst>
      <p:ext uri="{BB962C8B-B14F-4D97-AF65-F5344CB8AC3E}">
        <p14:creationId xmlns:p14="http://schemas.microsoft.com/office/powerpoint/2010/main" val="997529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Задание 4</a:t>
            </a:r>
            <a:endParaRPr lang="ru-RU" dirty="0"/>
          </a:p>
        </p:txBody>
      </p:sp>
      <p:sp>
        <p:nvSpPr>
          <p:cNvPr id="3" name="Объект 2"/>
          <p:cNvSpPr>
            <a:spLocks noGrp="1"/>
          </p:cNvSpPr>
          <p:nvPr>
            <p:ph sz="quarter" idx="13"/>
          </p:nvPr>
        </p:nvSpPr>
        <p:spPr>
          <a:xfrm>
            <a:off x="685330" y="2367093"/>
            <a:ext cx="7772870" cy="4086243"/>
          </a:xfrm>
        </p:spPr>
        <p:txBody>
          <a:bodyPr>
            <a:normAutofit fontScale="92500" lnSpcReduction="10000"/>
          </a:bodyPr>
          <a:lstStyle/>
          <a:p>
            <a:pPr algn="just"/>
            <a:r>
              <a:rPr lang="ru-RU" b="1" cap="none" dirty="0" smtClean="0"/>
              <a:t>Замените, где можно, придаточные предложения причастными оборотами, поставьте необходимые знаки препинания. </a:t>
            </a:r>
          </a:p>
          <a:p>
            <a:pPr algn="just"/>
            <a:r>
              <a:rPr lang="ru-RU" cap="none" dirty="0" smtClean="0"/>
              <a:t>1. Наступил день, которого мы давно ожидали. 2. Жизнь, которая прошла без служения широким интересам и задачам общества, не имеет оправдания. 3. Книги я брал в городской библиотеке, которую основал еще А.П. Чехов. 4. Ум, когда он направлен на одно отрицание, бледнеет, сохнет. 5. Крупный дождь, который успел прибить пыль, но не успел навести грязь, перестал. 6. Нет слаще покоя, чем тот, что покупается трудом. 7. Завтра мы должны были соединиться с ополченцами, что шли нам навстречу. 8. По всей террасе разливался зеленый полусвет, от которого лица женщин сразу побледнели.</a:t>
            </a:r>
            <a:endParaRPr lang="ru-RU" cap="none" dirty="0"/>
          </a:p>
        </p:txBody>
      </p:sp>
    </p:spTree>
    <p:extLst>
      <p:ext uri="{BB962C8B-B14F-4D97-AF65-F5344CB8AC3E}">
        <p14:creationId xmlns:p14="http://schemas.microsoft.com/office/powerpoint/2010/main" val="2535184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Задание 5</a:t>
            </a:r>
            <a:endParaRPr lang="ru-RU" dirty="0"/>
          </a:p>
        </p:txBody>
      </p:sp>
      <p:sp>
        <p:nvSpPr>
          <p:cNvPr id="3" name="Объект 2"/>
          <p:cNvSpPr>
            <a:spLocks noGrp="1"/>
          </p:cNvSpPr>
          <p:nvPr>
            <p:ph sz="quarter" idx="13"/>
          </p:nvPr>
        </p:nvSpPr>
        <p:spPr/>
        <p:txBody>
          <a:bodyPr>
            <a:normAutofit fontScale="92500" lnSpcReduction="20000"/>
          </a:bodyPr>
          <a:lstStyle/>
          <a:p>
            <a:r>
              <a:rPr lang="ru-RU" b="1" cap="none" dirty="0" smtClean="0"/>
              <a:t>Перепишите предложения, вставив Н или НН в причастия.</a:t>
            </a:r>
          </a:p>
          <a:p>
            <a:pPr algn="just"/>
            <a:r>
              <a:rPr lang="ru-RU" cap="none" dirty="0" smtClean="0"/>
              <a:t>1. "Разве я могу не любить его? – Говорила она себе, вникая в его </a:t>
            </a:r>
            <a:r>
              <a:rPr lang="ru-RU" cap="none" dirty="0" err="1" smtClean="0"/>
              <a:t>испуга_ный</a:t>
            </a:r>
            <a:r>
              <a:rPr lang="ru-RU" cap="none" dirty="0" smtClean="0"/>
              <a:t> и вместе </a:t>
            </a:r>
            <a:r>
              <a:rPr lang="ru-RU" cap="none" dirty="0" err="1" smtClean="0"/>
              <a:t>обрадова_ный</a:t>
            </a:r>
            <a:r>
              <a:rPr lang="ru-RU" cap="none" dirty="0" smtClean="0"/>
              <a:t> взгляд. 2. Левин тотчас же подумал об этом, но, несмотря на это, решил, что такие виды на него </a:t>
            </a:r>
            <a:r>
              <a:rPr lang="ru-RU" cap="none" dirty="0" err="1" smtClean="0"/>
              <a:t>свияжского</a:t>
            </a:r>
            <a:r>
              <a:rPr lang="ru-RU" cap="none" dirty="0" smtClean="0"/>
              <a:t> есть только его ни на чем не </a:t>
            </a:r>
            <a:r>
              <a:rPr lang="ru-RU" cap="none" dirty="0" err="1" smtClean="0"/>
              <a:t>основа_ное</a:t>
            </a:r>
            <a:r>
              <a:rPr lang="ru-RU" cap="none" dirty="0" smtClean="0"/>
              <a:t> предположение… 3. …Были </a:t>
            </a:r>
            <a:r>
              <a:rPr lang="ru-RU" cap="none" dirty="0" err="1" smtClean="0"/>
              <a:t>затребова_ны</a:t>
            </a:r>
            <a:r>
              <a:rPr lang="ru-RU" cap="none" dirty="0" smtClean="0"/>
              <a:t> от враждебного министерства сведения о тех мерах, которые были в последнее десятилетие </a:t>
            </a:r>
            <a:r>
              <a:rPr lang="ru-RU" cap="none" dirty="0" err="1" smtClean="0"/>
              <a:t>примене_ны</a:t>
            </a:r>
            <a:r>
              <a:rPr lang="ru-RU" cap="none" dirty="0" smtClean="0"/>
              <a:t>… 4. Левин приезжал в Москву всегда </a:t>
            </a:r>
            <a:r>
              <a:rPr lang="ru-RU" cap="none" dirty="0" err="1" smtClean="0"/>
              <a:t>взволнова_ный</a:t>
            </a:r>
            <a:r>
              <a:rPr lang="ru-RU" cap="none" dirty="0" smtClean="0"/>
              <a:t>, торопливый, немножко </a:t>
            </a:r>
            <a:r>
              <a:rPr lang="ru-RU" cap="none" dirty="0" err="1" smtClean="0"/>
              <a:t>стесне_ный</a:t>
            </a:r>
            <a:r>
              <a:rPr lang="ru-RU" cap="none" dirty="0" smtClean="0"/>
              <a:t> и </a:t>
            </a:r>
            <a:r>
              <a:rPr lang="ru-RU" cap="none" dirty="0" err="1" smtClean="0"/>
              <a:t>раздраже_ный</a:t>
            </a:r>
            <a:r>
              <a:rPr lang="ru-RU" cap="none" dirty="0" smtClean="0"/>
              <a:t> этою стесненностью и большею частью с совершенно новым, неожиданным взглядом на вещи. </a:t>
            </a:r>
            <a:endParaRPr lang="ru-RU" dirty="0"/>
          </a:p>
        </p:txBody>
      </p:sp>
    </p:spTree>
    <p:extLst>
      <p:ext uri="{BB962C8B-B14F-4D97-AF65-F5344CB8AC3E}">
        <p14:creationId xmlns:p14="http://schemas.microsoft.com/office/powerpoint/2010/main" val="3883483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5330" y="1268761"/>
            <a:ext cx="7772870" cy="4522440"/>
          </a:xfrm>
        </p:spPr>
        <p:txBody>
          <a:bodyPr>
            <a:normAutofit/>
          </a:bodyPr>
          <a:lstStyle/>
          <a:p>
            <a:pPr algn="just"/>
            <a:r>
              <a:rPr lang="ru-RU" cap="none" dirty="0"/>
              <a:t>5. Степан </a:t>
            </a:r>
            <a:r>
              <a:rPr lang="ru-RU" cap="none" dirty="0" err="1"/>
              <a:t>Аркадьич</a:t>
            </a:r>
            <a:r>
              <a:rPr lang="ru-RU" cap="none" dirty="0"/>
              <a:t> уже сошел к себе вниз, разделся, опять умылся, облекся в </a:t>
            </a:r>
            <a:r>
              <a:rPr lang="ru-RU" cap="none" dirty="0" err="1"/>
              <a:t>гофрирова_ную</a:t>
            </a:r>
            <a:r>
              <a:rPr lang="ru-RU" cap="none" dirty="0"/>
              <a:t> ночную рубашку и лег. 6. У Дарьи Александровны разбегались глаза на этот элегантный, </a:t>
            </a:r>
            <a:r>
              <a:rPr lang="ru-RU" cap="none" dirty="0" err="1"/>
              <a:t>невида_ный</a:t>
            </a:r>
            <a:r>
              <a:rPr lang="ru-RU" cap="none" dirty="0"/>
              <a:t> ею экипаж. 7. К обеду приехали: старая кузина Алексея Александровича… …и один молодой человек, </a:t>
            </a:r>
            <a:r>
              <a:rPr lang="ru-RU" cap="none" dirty="0" err="1"/>
              <a:t>рекомендова_ный</a:t>
            </a:r>
            <a:r>
              <a:rPr lang="ru-RU" cap="none" dirty="0"/>
              <a:t> Алексею Александровичу на службу. 8. Степан </a:t>
            </a:r>
            <a:r>
              <a:rPr lang="ru-RU" cap="none" dirty="0" err="1"/>
              <a:t>Аркадьич</a:t>
            </a:r>
            <a:r>
              <a:rPr lang="ru-RU" cap="none" dirty="0"/>
              <a:t>… в этом шуточном ухаживанье… и зашел </a:t>
            </a:r>
            <a:r>
              <a:rPr lang="ru-RU" cap="none" dirty="0" err="1"/>
              <a:t>нечая_но</a:t>
            </a:r>
            <a:r>
              <a:rPr lang="ru-RU" cap="none" dirty="0"/>
              <a:t> так далеко, что уже не знал, как выбраться назад. 9. К обеду приехали: старая кузина Алексея Александровича… …и один молодой человек, </a:t>
            </a:r>
            <a:r>
              <a:rPr lang="ru-RU" cap="none" dirty="0" err="1"/>
              <a:t>рекомендова_ный</a:t>
            </a:r>
            <a:r>
              <a:rPr lang="ru-RU" cap="none" dirty="0"/>
              <a:t> Алексею Александровичу на службу.</a:t>
            </a:r>
          </a:p>
          <a:p>
            <a:endParaRPr lang="ru-RU" dirty="0"/>
          </a:p>
        </p:txBody>
      </p:sp>
    </p:spTree>
    <p:extLst>
      <p:ext uri="{BB962C8B-B14F-4D97-AF65-F5344CB8AC3E}">
        <p14:creationId xmlns:p14="http://schemas.microsoft.com/office/powerpoint/2010/main" val="1084295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Домашнее задание</a:t>
            </a:r>
            <a:endParaRPr lang="ru-RU" dirty="0"/>
          </a:p>
        </p:txBody>
      </p:sp>
      <p:sp>
        <p:nvSpPr>
          <p:cNvPr id="3" name="Объект 2"/>
          <p:cNvSpPr>
            <a:spLocks noGrp="1"/>
          </p:cNvSpPr>
          <p:nvPr>
            <p:ph sz="quarter" idx="13"/>
          </p:nvPr>
        </p:nvSpPr>
        <p:spPr>
          <a:xfrm>
            <a:off x="685330" y="1700808"/>
            <a:ext cx="7772870" cy="4608511"/>
          </a:xfrm>
        </p:spPr>
        <p:txBody>
          <a:bodyPr>
            <a:normAutofit/>
          </a:bodyPr>
          <a:lstStyle/>
          <a:p>
            <a:pPr algn="just"/>
            <a:r>
              <a:rPr lang="ru-RU" b="1" cap="none" dirty="0" smtClean="0"/>
              <a:t>Спишите, вставляя в слова пропущенные буквы. составьте предложения с выделенными словосочетаниями. </a:t>
            </a:r>
            <a:r>
              <a:rPr lang="ru-RU" b="1" cap="none" dirty="0" smtClean="0"/>
              <a:t>Выделите </a:t>
            </a:r>
            <a:r>
              <a:rPr lang="ru-RU" b="1" cap="none" dirty="0" smtClean="0"/>
              <a:t>суффиксы причастий. </a:t>
            </a:r>
            <a:r>
              <a:rPr lang="ru-RU" b="1" cap="none" dirty="0" smtClean="0"/>
              <a:t>Укажите</a:t>
            </a:r>
            <a:r>
              <a:rPr lang="ru-RU" b="1" cap="none" dirty="0" smtClean="0"/>
              <a:t>, какие это причастия действительные или страдательные.</a:t>
            </a:r>
          </a:p>
          <a:p>
            <a:pPr algn="just"/>
            <a:r>
              <a:rPr lang="ru-RU" cap="none" dirty="0" smtClean="0"/>
              <a:t>1. </a:t>
            </a:r>
            <a:r>
              <a:rPr lang="ru-RU" cap="none" dirty="0" err="1" smtClean="0"/>
              <a:t>Сдержа</a:t>
            </a:r>
            <a:r>
              <a:rPr lang="ru-RU" cap="none" dirty="0" smtClean="0"/>
              <a:t>..</a:t>
            </a:r>
            <a:r>
              <a:rPr lang="ru-RU" cap="none" dirty="0" err="1" smtClean="0"/>
              <a:t>ое</a:t>
            </a:r>
            <a:r>
              <a:rPr lang="ru-RU" cap="none" dirty="0" smtClean="0"/>
              <a:t> приветствие, </a:t>
            </a:r>
            <a:r>
              <a:rPr lang="ru-RU" cap="none" dirty="0" err="1" smtClean="0"/>
              <a:t>избра</a:t>
            </a:r>
            <a:r>
              <a:rPr lang="ru-RU" cap="none" dirty="0" smtClean="0"/>
              <a:t>..</a:t>
            </a:r>
            <a:r>
              <a:rPr lang="ru-RU" cap="none" dirty="0" err="1" smtClean="0"/>
              <a:t>ые</a:t>
            </a:r>
            <a:r>
              <a:rPr lang="ru-RU" cap="none" dirty="0" smtClean="0"/>
              <a:t> произведения, </a:t>
            </a:r>
            <a:r>
              <a:rPr lang="ru-RU" cap="none" dirty="0" err="1" smtClean="0"/>
              <a:t>призна</a:t>
            </a:r>
            <a:r>
              <a:rPr lang="ru-RU" cap="none" dirty="0" smtClean="0"/>
              <a:t>..</a:t>
            </a:r>
            <a:r>
              <a:rPr lang="ru-RU" cap="none" dirty="0" err="1" smtClean="0"/>
              <a:t>ый</a:t>
            </a:r>
            <a:r>
              <a:rPr lang="ru-RU" cap="none" dirty="0" smtClean="0"/>
              <a:t> учёный, </a:t>
            </a:r>
            <a:r>
              <a:rPr lang="ru-RU" cap="none" dirty="0" err="1" smtClean="0"/>
              <a:t>обиже</a:t>
            </a:r>
            <a:r>
              <a:rPr lang="ru-RU" cap="none" dirty="0" smtClean="0"/>
              <a:t>..</a:t>
            </a:r>
            <a:r>
              <a:rPr lang="ru-RU" cap="none" dirty="0" err="1" smtClean="0"/>
              <a:t>ый</a:t>
            </a:r>
            <a:r>
              <a:rPr lang="ru-RU" cap="none" dirty="0" smtClean="0"/>
              <a:t> вид, </a:t>
            </a:r>
            <a:r>
              <a:rPr lang="ru-RU" cap="none" dirty="0" err="1" smtClean="0"/>
              <a:t>довере</a:t>
            </a:r>
            <a:r>
              <a:rPr lang="ru-RU" cap="none" dirty="0" smtClean="0"/>
              <a:t>..</a:t>
            </a:r>
            <a:r>
              <a:rPr lang="ru-RU" cap="none" dirty="0" err="1" smtClean="0"/>
              <a:t>ое</a:t>
            </a:r>
            <a:r>
              <a:rPr lang="ru-RU" cap="none" dirty="0" smtClean="0"/>
              <a:t> лицо (&lt; доверить), </a:t>
            </a:r>
            <a:r>
              <a:rPr lang="ru-RU" cap="none" dirty="0" err="1" smtClean="0"/>
              <a:t>умере</a:t>
            </a:r>
            <a:r>
              <a:rPr lang="ru-RU" cap="none" dirty="0" smtClean="0"/>
              <a:t>..</a:t>
            </a:r>
            <a:r>
              <a:rPr lang="ru-RU" cap="none" dirty="0" err="1" smtClean="0"/>
              <a:t>ый</a:t>
            </a:r>
            <a:r>
              <a:rPr lang="ru-RU" cap="none" dirty="0" smtClean="0"/>
              <a:t> аппетит, </a:t>
            </a:r>
            <a:r>
              <a:rPr lang="ru-RU" cap="none" dirty="0" err="1" smtClean="0"/>
              <a:t>истощё</a:t>
            </a:r>
            <a:r>
              <a:rPr lang="ru-RU" cap="none" dirty="0" smtClean="0"/>
              <a:t>..</a:t>
            </a:r>
            <a:r>
              <a:rPr lang="ru-RU" cap="none" dirty="0" err="1" smtClean="0"/>
              <a:t>ая</a:t>
            </a:r>
            <a:r>
              <a:rPr lang="ru-RU" cap="none" dirty="0" smtClean="0"/>
              <a:t> почва, </a:t>
            </a:r>
            <a:r>
              <a:rPr lang="ru-RU" cap="none" dirty="0" err="1" smtClean="0"/>
              <a:t>возвыше</a:t>
            </a:r>
            <a:r>
              <a:rPr lang="ru-RU" cap="none" dirty="0" smtClean="0"/>
              <a:t>..</a:t>
            </a:r>
            <a:r>
              <a:rPr lang="ru-RU" cap="none" dirty="0" err="1" smtClean="0"/>
              <a:t>ый</a:t>
            </a:r>
            <a:r>
              <a:rPr lang="ru-RU" cap="none" dirty="0" smtClean="0"/>
              <a:t> стиль.</a:t>
            </a:r>
          </a:p>
          <a:p>
            <a:pPr algn="just"/>
            <a:r>
              <a:rPr lang="ru-RU" cap="none" dirty="0" smtClean="0"/>
              <a:t>2. </a:t>
            </a:r>
            <a:r>
              <a:rPr lang="ru-RU" cap="none" dirty="0" err="1" smtClean="0"/>
              <a:t>Варё</a:t>
            </a:r>
            <a:r>
              <a:rPr lang="ru-RU" cap="none" dirty="0" smtClean="0"/>
              <a:t>..</a:t>
            </a:r>
            <a:r>
              <a:rPr lang="ru-RU" cap="none" dirty="0" err="1" smtClean="0"/>
              <a:t>ое</a:t>
            </a:r>
            <a:r>
              <a:rPr lang="ru-RU" cap="none" dirty="0" smtClean="0"/>
              <a:t> яйцо, </a:t>
            </a:r>
            <a:r>
              <a:rPr lang="ru-RU" cap="none" dirty="0" err="1" smtClean="0"/>
              <a:t>вяле</a:t>
            </a:r>
            <a:r>
              <a:rPr lang="ru-RU" cap="none" dirty="0" smtClean="0"/>
              <a:t>..</a:t>
            </a:r>
            <a:r>
              <a:rPr lang="ru-RU" cap="none" dirty="0" err="1" smtClean="0"/>
              <a:t>ая</a:t>
            </a:r>
            <a:r>
              <a:rPr lang="ru-RU" cap="none" dirty="0" smtClean="0"/>
              <a:t> рыба, коше..</a:t>
            </a:r>
            <a:r>
              <a:rPr lang="ru-RU" cap="none" dirty="0" err="1" smtClean="0"/>
              <a:t>ый</a:t>
            </a:r>
            <a:r>
              <a:rPr lang="ru-RU" cap="none" dirty="0" smtClean="0"/>
              <a:t> луг, </a:t>
            </a:r>
            <a:r>
              <a:rPr lang="ru-RU" cap="none" dirty="0" err="1" smtClean="0"/>
              <a:t>зва</a:t>
            </a:r>
            <a:r>
              <a:rPr lang="ru-RU" cap="none" dirty="0" smtClean="0"/>
              <a:t>..</a:t>
            </a:r>
            <a:r>
              <a:rPr lang="ru-RU" cap="none" dirty="0" err="1" smtClean="0"/>
              <a:t>ый</a:t>
            </a:r>
            <a:r>
              <a:rPr lang="ru-RU" cap="none" dirty="0" smtClean="0"/>
              <a:t> обед, глаже..</a:t>
            </a:r>
            <a:r>
              <a:rPr lang="ru-RU" cap="none" dirty="0" err="1" smtClean="0"/>
              <a:t>ый</a:t>
            </a:r>
            <a:r>
              <a:rPr lang="ru-RU" cap="none" dirty="0" smtClean="0"/>
              <a:t> костюм, </a:t>
            </a:r>
            <a:r>
              <a:rPr lang="ru-RU" cap="none" dirty="0" err="1" smtClean="0"/>
              <a:t>печё.мй</a:t>
            </a:r>
            <a:r>
              <a:rPr lang="ru-RU" cap="none" dirty="0" smtClean="0"/>
              <a:t> хлеб, </a:t>
            </a:r>
            <a:r>
              <a:rPr lang="ru-RU" cap="none" dirty="0" err="1" smtClean="0"/>
              <a:t>мочё</a:t>
            </a:r>
            <a:r>
              <a:rPr lang="ru-RU" cap="none" dirty="0" smtClean="0"/>
              <a:t>..</a:t>
            </a:r>
            <a:r>
              <a:rPr lang="ru-RU" cap="none" dirty="0" err="1" smtClean="0"/>
              <a:t>ые</a:t>
            </a:r>
            <a:r>
              <a:rPr lang="ru-RU" cap="none" dirty="0" smtClean="0"/>
              <a:t> яблоки, </a:t>
            </a:r>
            <a:r>
              <a:rPr lang="ru-RU" cap="none" dirty="0" err="1" smtClean="0"/>
              <a:t>мудрё</a:t>
            </a:r>
            <a:r>
              <a:rPr lang="ru-RU" cap="none" dirty="0" smtClean="0"/>
              <a:t>..</a:t>
            </a:r>
            <a:r>
              <a:rPr lang="ru-RU" cap="none" dirty="0" err="1" smtClean="0"/>
              <a:t>ый</a:t>
            </a:r>
            <a:r>
              <a:rPr lang="ru-RU" cap="none" dirty="0" smtClean="0"/>
              <a:t> вопрос, </a:t>
            </a:r>
            <a:r>
              <a:rPr lang="ru-RU" cap="none" dirty="0" err="1" smtClean="0"/>
              <a:t>кипячё</a:t>
            </a:r>
            <a:r>
              <a:rPr lang="ru-RU" cap="none" dirty="0" smtClean="0"/>
              <a:t>..</a:t>
            </a:r>
            <a:r>
              <a:rPr lang="ru-RU" cap="none" dirty="0" err="1" smtClean="0"/>
              <a:t>ая</a:t>
            </a:r>
            <a:r>
              <a:rPr lang="ru-RU" cap="none" dirty="0" smtClean="0"/>
              <a:t> вода, </a:t>
            </a:r>
            <a:r>
              <a:rPr lang="ru-RU" cap="none" dirty="0" err="1" smtClean="0"/>
              <a:t>студё</a:t>
            </a:r>
            <a:r>
              <a:rPr lang="ru-RU" cap="none" dirty="0" smtClean="0"/>
              <a:t>..</a:t>
            </a:r>
            <a:r>
              <a:rPr lang="ru-RU" cap="none" dirty="0" err="1" smtClean="0"/>
              <a:t>ая</a:t>
            </a:r>
            <a:r>
              <a:rPr lang="ru-RU" cap="none" dirty="0" smtClean="0"/>
              <a:t> вода, клее..</a:t>
            </a:r>
            <a:r>
              <a:rPr lang="ru-RU" cap="none" dirty="0" err="1" smtClean="0"/>
              <a:t>ый</a:t>
            </a:r>
            <a:r>
              <a:rPr lang="ru-RU" cap="none" dirty="0" smtClean="0"/>
              <a:t> конверт, </a:t>
            </a:r>
            <a:r>
              <a:rPr lang="ru-RU" cap="none" dirty="0" err="1" smtClean="0"/>
              <a:t>езже</a:t>
            </a:r>
            <a:r>
              <a:rPr lang="ru-RU" cap="none" dirty="0" smtClean="0"/>
              <a:t>..</a:t>
            </a:r>
            <a:r>
              <a:rPr lang="ru-RU" cap="none" dirty="0" err="1" smtClean="0"/>
              <a:t>ая</a:t>
            </a:r>
            <a:r>
              <a:rPr lang="ru-RU" cap="none" dirty="0" smtClean="0"/>
              <a:t> дорога, </a:t>
            </a:r>
            <a:r>
              <a:rPr lang="ru-RU" cap="none" dirty="0" err="1" smtClean="0"/>
              <a:t>плавле</a:t>
            </a:r>
            <a:r>
              <a:rPr lang="ru-RU" cap="none" dirty="0" smtClean="0"/>
              <a:t>..</a:t>
            </a:r>
            <a:r>
              <a:rPr lang="ru-RU" cap="none" dirty="0" err="1" smtClean="0"/>
              <a:t>ый</a:t>
            </a:r>
            <a:r>
              <a:rPr lang="ru-RU" cap="none" dirty="0" smtClean="0"/>
              <a:t> сыр, </a:t>
            </a:r>
            <a:r>
              <a:rPr lang="ru-RU" cap="none" dirty="0" err="1" smtClean="0"/>
              <a:t>слоё</a:t>
            </a:r>
            <a:r>
              <a:rPr lang="ru-RU" cap="none" dirty="0" smtClean="0"/>
              <a:t>..</a:t>
            </a:r>
            <a:r>
              <a:rPr lang="ru-RU" cap="none" dirty="0" err="1" smtClean="0"/>
              <a:t>ый</a:t>
            </a:r>
            <a:r>
              <a:rPr lang="ru-RU" cap="none" dirty="0" smtClean="0"/>
              <a:t> пирог.</a:t>
            </a:r>
          </a:p>
          <a:p>
            <a:endParaRPr lang="ru-RU" dirty="0"/>
          </a:p>
        </p:txBody>
      </p:sp>
    </p:spTree>
    <p:extLst>
      <p:ext uri="{BB962C8B-B14F-4D97-AF65-F5344CB8AC3E}">
        <p14:creationId xmlns:p14="http://schemas.microsoft.com/office/powerpoint/2010/main" val="3739317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Задание 2</a:t>
            </a:r>
          </a:p>
        </p:txBody>
      </p:sp>
      <p:sp>
        <p:nvSpPr>
          <p:cNvPr id="3" name="Содержимое 2"/>
          <p:cNvSpPr>
            <a:spLocks noGrp="1"/>
          </p:cNvSpPr>
          <p:nvPr>
            <p:ph sz="quarter" idx="13"/>
          </p:nvPr>
        </p:nvSpPr>
        <p:spPr/>
        <p:txBody>
          <a:bodyPr>
            <a:normAutofit fontScale="85000" lnSpcReduction="20000"/>
          </a:bodyPr>
          <a:lstStyle/>
          <a:p>
            <a:pPr marL="0" indent="0" algn="just">
              <a:buNone/>
            </a:pPr>
            <a:r>
              <a:rPr lang="ru-RU" sz="2800" b="1" cap="none" dirty="0" smtClean="0"/>
              <a:t>Образуйте от данных глаголов действительные и страдательные причастия (если это возможно). Укажите суффиксы причастий, например: </a:t>
            </a:r>
            <a:r>
              <a:rPr lang="ru-RU" sz="2800" i="1" cap="none" dirty="0" smtClean="0"/>
              <a:t>читать – чита</a:t>
            </a:r>
            <a:r>
              <a:rPr lang="ru-RU" sz="2800" i="1" u="sng" cap="none" dirty="0" smtClean="0"/>
              <a:t>ющ</a:t>
            </a:r>
            <a:r>
              <a:rPr lang="ru-RU" sz="2800" i="1" cap="none" dirty="0" smtClean="0"/>
              <a:t>ий – чита</a:t>
            </a:r>
            <a:r>
              <a:rPr lang="ru-RU" sz="2800" i="1" u="sng" cap="none" dirty="0" smtClean="0"/>
              <a:t>ем</a:t>
            </a:r>
            <a:r>
              <a:rPr lang="ru-RU" sz="2800" i="1" cap="none" dirty="0" smtClean="0"/>
              <a:t>ый (или чита</a:t>
            </a:r>
            <a:r>
              <a:rPr lang="ru-RU" sz="2800" i="1" u="sng" cap="none" dirty="0" smtClean="0"/>
              <a:t>вш</a:t>
            </a:r>
            <a:r>
              <a:rPr lang="ru-RU" sz="2800" i="1" cap="none" dirty="0" smtClean="0"/>
              <a:t>ий – чита</a:t>
            </a:r>
            <a:r>
              <a:rPr lang="ru-RU" sz="2800" i="1" u="sng" cap="none" dirty="0" smtClean="0"/>
              <a:t>нн</a:t>
            </a:r>
            <a:r>
              <a:rPr lang="ru-RU" sz="2800" i="1" cap="none" dirty="0" smtClean="0"/>
              <a:t>ый).</a:t>
            </a:r>
          </a:p>
          <a:p>
            <a:pPr marL="0" indent="0" algn="just">
              <a:buNone/>
            </a:pPr>
            <a:r>
              <a:rPr lang="ru-RU" sz="2800" cap="none" dirty="0" smtClean="0"/>
              <a:t>Бить, блистать, застелить, дремать, задремать, лаять, залаять, улыбаться, умываться, смеяться, обидеть, везти, охранять, хранить, писать, греть, бросить, потерять, стричь, обижать.</a:t>
            </a:r>
            <a:endParaRPr lang="ru-RU" sz="2800" cap="non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Причастие</a:t>
            </a:r>
          </a:p>
        </p:txBody>
      </p:sp>
      <p:sp>
        <p:nvSpPr>
          <p:cNvPr id="3" name="Содержимое 2"/>
          <p:cNvSpPr>
            <a:spLocks noGrp="1"/>
          </p:cNvSpPr>
          <p:nvPr>
            <p:ph sz="quarter" idx="13"/>
          </p:nvPr>
        </p:nvSpPr>
        <p:spPr>
          <a:xfrm>
            <a:off x="685330" y="1844824"/>
            <a:ext cx="7772870" cy="4464495"/>
          </a:xfrm>
        </p:spPr>
        <p:txBody>
          <a:bodyPr>
            <a:normAutofit fontScale="92500" lnSpcReduction="10000"/>
          </a:bodyPr>
          <a:lstStyle/>
          <a:p>
            <a:pPr algn="just"/>
            <a:r>
              <a:rPr lang="ru-RU" sz="2800" b="1" cap="none" dirty="0" smtClean="0"/>
              <a:t>Причастие</a:t>
            </a:r>
            <a:r>
              <a:rPr lang="ru-RU" sz="2800" cap="none" dirty="0" smtClean="0"/>
              <a:t> – это самостоятельная часть речи, которая обозначает признак предмета по действию и отвечает на вопросы: какая? какое? какие?</a:t>
            </a:r>
          </a:p>
          <a:p>
            <a:pPr algn="just"/>
            <a:r>
              <a:rPr lang="ru-RU" sz="2800" cap="none" dirty="0" smtClean="0"/>
              <a:t>Причастие совмещает в себе признаки глагола и прилагательного.</a:t>
            </a:r>
          </a:p>
          <a:p>
            <a:pPr algn="just"/>
            <a:r>
              <a:rPr lang="ru-RU" sz="2800" cap="none" dirty="0" smtClean="0"/>
              <a:t>В предложениях согласуются с именами существительными и выступают в роли определения.</a:t>
            </a:r>
          </a:p>
          <a:p>
            <a:endParaRPr lang="ru-RU" dirty="0"/>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866360"/>
          </a:xfrm>
        </p:spPr>
        <p:txBody>
          <a:bodyPr/>
          <a:lstStyle/>
          <a:p>
            <a:r>
              <a:rPr lang="ru-RU" dirty="0"/>
              <a:t>Задание 3</a:t>
            </a:r>
          </a:p>
        </p:txBody>
      </p:sp>
      <p:sp>
        <p:nvSpPr>
          <p:cNvPr id="3" name="Объект 2"/>
          <p:cNvSpPr>
            <a:spLocks noGrp="1"/>
          </p:cNvSpPr>
          <p:nvPr>
            <p:ph sz="quarter" idx="13"/>
          </p:nvPr>
        </p:nvSpPr>
        <p:spPr>
          <a:xfrm>
            <a:off x="179512" y="1340768"/>
            <a:ext cx="8784976" cy="5328592"/>
          </a:xfrm>
        </p:spPr>
        <p:txBody>
          <a:bodyPr>
            <a:normAutofit fontScale="47500" lnSpcReduction="20000"/>
          </a:bodyPr>
          <a:lstStyle/>
          <a:p>
            <a:pPr marL="449580" indent="0" algn="just">
              <a:lnSpc>
                <a:spcPct val="150000"/>
              </a:lnSpc>
              <a:buNone/>
            </a:pPr>
            <a:r>
              <a:rPr lang="ru-RU" sz="4500" b="1" cap="none" dirty="0" smtClean="0"/>
              <a:t>Перепишите, расставляя пропущенные знаки препинания. Объясните их употребление. Сделайте морфологический разбор выделенных слов.</a:t>
            </a:r>
          </a:p>
          <a:p>
            <a:pPr marL="449580" indent="0" algn="just">
              <a:lnSpc>
                <a:spcPct val="150000"/>
              </a:lnSpc>
              <a:buNone/>
            </a:pPr>
            <a:r>
              <a:rPr lang="ru-RU" sz="5100" cap="none" dirty="0" smtClean="0"/>
              <a:t>1. Закованные в гранит волны моря подавлены громадными тяжестями </a:t>
            </a:r>
            <a:r>
              <a:rPr lang="ru-RU" sz="5100" b="1" cap="none" dirty="0" smtClean="0"/>
              <a:t>скользящими</a:t>
            </a:r>
            <a:r>
              <a:rPr lang="ru-RU" sz="5100" cap="none" dirty="0" smtClean="0"/>
              <a:t> по их хребтам бьются о борта судов. 2. По осыпанным известью доскам лесов обнявших красную громаду </a:t>
            </a:r>
            <a:r>
              <a:rPr lang="ru-RU" sz="5100" b="1" cap="none" dirty="0" smtClean="0"/>
              <a:t>строившегося</a:t>
            </a:r>
            <a:r>
              <a:rPr lang="ru-RU" sz="5100" cap="none" dirty="0" smtClean="0"/>
              <a:t> дома бойко ползают фигурки каменщиков. 3. Его [</a:t>
            </a:r>
            <a:r>
              <a:rPr lang="ru-RU" sz="5100" cap="none" dirty="0" err="1" smtClean="0"/>
              <a:t>Челкаша</a:t>
            </a:r>
            <a:r>
              <a:rPr lang="ru-RU" sz="5100" cap="none" dirty="0" smtClean="0"/>
              <a:t>] кипучая нервная натура жадная на впечатления никогда (не)пресыщалась созерцанием этой темной широты бескрайной свободной и мощной.</a:t>
            </a:r>
            <a:endParaRPr lang="ru-RU" cap="none" dirty="0"/>
          </a:p>
        </p:txBody>
      </p:sp>
    </p:spTree>
    <p:extLst>
      <p:ext uri="{BB962C8B-B14F-4D97-AF65-F5344CB8AC3E}">
        <p14:creationId xmlns:p14="http://schemas.microsoft.com/office/powerpoint/2010/main" val="23196683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normAutofit fontScale="85000" lnSpcReduction="10000"/>
          </a:bodyPr>
          <a:lstStyle/>
          <a:p>
            <a:pPr algn="just"/>
            <a:r>
              <a:rPr lang="ru-RU" sz="2800" dirty="0"/>
              <a:t> </a:t>
            </a:r>
            <a:r>
              <a:rPr lang="ru-RU" sz="2800" cap="none" dirty="0" smtClean="0"/>
              <a:t>4. Длинный костлявый немного сутулый он медленно шагал по камням… его бурые усы густые и длинные то и дело вздрагивали. 5. Уставший от волнения я крепко заснул на полатях. 6. Тучи походили на волны ринувшиеся на землю вниз кудрявыми седыми хребтами и на пропасти из которых вырваны эти волны и на зарождавшиеся валы еще (не)покрытые зеленоватой пеной бешенства и гнева.</a:t>
            </a:r>
            <a:endParaRPr lang="ru-RU" cap="none" dirty="0"/>
          </a:p>
        </p:txBody>
      </p:sp>
    </p:spTree>
    <p:extLst>
      <p:ext uri="{BB962C8B-B14F-4D97-AF65-F5344CB8AC3E}">
        <p14:creationId xmlns:p14="http://schemas.microsoft.com/office/powerpoint/2010/main" val="21970597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642918"/>
            <a:ext cx="8229600" cy="1066800"/>
          </a:xfrm>
        </p:spPr>
        <p:txBody>
          <a:bodyPr/>
          <a:lstStyle/>
          <a:p>
            <a:r>
              <a:rPr lang="ru-RU" dirty="0"/>
              <a:t>Задание </a:t>
            </a:r>
            <a:r>
              <a:rPr lang="ru-RU" dirty="0" smtClean="0"/>
              <a:t>3</a:t>
            </a:r>
            <a:endParaRPr lang="ru-RU" dirty="0"/>
          </a:p>
        </p:txBody>
      </p:sp>
      <p:sp>
        <p:nvSpPr>
          <p:cNvPr id="3" name="Содержимое 2"/>
          <p:cNvSpPr>
            <a:spLocks noGrp="1"/>
          </p:cNvSpPr>
          <p:nvPr>
            <p:ph sz="quarter" idx="13"/>
          </p:nvPr>
        </p:nvSpPr>
        <p:spPr>
          <a:xfrm>
            <a:off x="457200" y="1643050"/>
            <a:ext cx="8229600" cy="4931486"/>
          </a:xfrm>
        </p:spPr>
        <p:txBody>
          <a:bodyPr>
            <a:normAutofit/>
          </a:bodyPr>
          <a:lstStyle/>
          <a:p>
            <a:r>
              <a:rPr lang="ru-RU" b="1" cap="none" dirty="0" smtClean="0"/>
              <a:t>Прочитайте текст и выполните задания.</a:t>
            </a:r>
            <a:endParaRPr lang="ru-RU" cap="none" dirty="0" smtClean="0"/>
          </a:p>
          <a:p>
            <a:pPr algn="just"/>
            <a:r>
              <a:rPr lang="ru-RU" cap="none" dirty="0" smtClean="0"/>
              <a:t>В широколиственных лесах устилала землю ровным слоем слежавшаяся</a:t>
            </a:r>
            <a:r>
              <a:rPr lang="ru-RU" cap="none" baseline="30000" dirty="0" smtClean="0"/>
              <a:t>3</a:t>
            </a:r>
            <a:r>
              <a:rPr lang="ru-RU" cap="none" dirty="0" smtClean="0"/>
              <a:t>, как войлок, серая прошлогодняя листва. Она осела под тяжестью зимнего снега, к ней прилипла перепутанная</a:t>
            </a:r>
            <a:r>
              <a:rPr lang="ru-RU" cap="none" baseline="30000" dirty="0" smtClean="0"/>
              <a:t>3</a:t>
            </a:r>
            <a:r>
              <a:rPr lang="ru-RU" cap="none" dirty="0" smtClean="0"/>
              <a:t> паутина. Однажды я остановился и вдруг услышал, что вокруг все шуршит, как будто идет мелкий дождичек. Чем больше я вслушивался, тем сильнее и явственнее становилось шуршание. Причину его я разгадывал недолго. В этом месте среди осин и берез росли невысокие ели. Теперь с них на плотную, как бы даже звонкую слипшуюся</a:t>
            </a:r>
            <a:r>
              <a:rPr lang="ru-RU" cap="none" baseline="30000" dirty="0" smtClean="0"/>
              <a:t>3</a:t>
            </a:r>
            <a:r>
              <a:rPr lang="ru-RU" cap="none" dirty="0" smtClean="0"/>
              <a:t> листву обильно сыпались отжившие</a:t>
            </a:r>
            <a:r>
              <a:rPr lang="ru-RU" cap="none" baseline="30000" dirty="0" smtClean="0"/>
              <a:t>3</a:t>
            </a:r>
            <a:r>
              <a:rPr lang="ru-RU" cap="none" dirty="0" smtClean="0"/>
              <a:t> иглы. Впервые в жизни я наблюдал </a:t>
            </a:r>
            <a:r>
              <a:rPr lang="ru-RU" cap="none" dirty="0" err="1" smtClean="0"/>
              <a:t>иглопад</a:t>
            </a:r>
            <a:r>
              <a:rPr lang="ru-RU" cap="none" dirty="0" smtClean="0"/>
              <a:t>. Ветра не было. Значит, иглы падали сами по себе. Значит, им было положено в это время падать. (В. Солоухин)</a:t>
            </a:r>
          </a:p>
          <a:p>
            <a:endParaRPr lang="ru-RU" dirty="0"/>
          </a:p>
        </p:txBody>
      </p:sp>
    </p:spTree>
    <p:extLst>
      <p:ext uri="{BB962C8B-B14F-4D97-AF65-F5344CB8AC3E}">
        <p14:creationId xmlns:p14="http://schemas.microsoft.com/office/powerpoint/2010/main" val="1524510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57200" y="980728"/>
            <a:ext cx="8229600" cy="5343872"/>
          </a:xfrm>
        </p:spPr>
        <p:txBody>
          <a:bodyPr>
            <a:normAutofit/>
          </a:bodyPr>
          <a:lstStyle/>
          <a:p>
            <a:r>
              <a:rPr lang="ru-RU" cap="none" dirty="0" smtClean="0"/>
              <a:t>Найдите в тексте причастия.</a:t>
            </a:r>
          </a:p>
          <a:p>
            <a:r>
              <a:rPr lang="ru-RU" cap="none" dirty="0" smtClean="0"/>
              <a:t>Определите их разряд (действительные и страдательные) и время.</a:t>
            </a:r>
          </a:p>
          <a:p>
            <a:pPr algn="just"/>
            <a:r>
              <a:rPr lang="ru-RU" cap="none" dirty="0" smtClean="0"/>
              <a:t>Назовите глаголы, от которых они образованы. Установите, с помощью каких суффиксов образованы причастия.</a:t>
            </a:r>
          </a:p>
          <a:p>
            <a:pPr algn="just"/>
            <a:r>
              <a:rPr lang="ru-RU" cap="none" dirty="0" smtClean="0"/>
              <a:t>Определите синтаксическую функцию причастий в тексте. Придумайте предложения, в которых причастия выступают в роли сказуемых.</a:t>
            </a:r>
          </a:p>
          <a:p>
            <a:r>
              <a:rPr lang="ru-RU" cap="none" dirty="0" smtClean="0"/>
              <a:t>Сделайте морфологический разбор указанных слов.</a:t>
            </a:r>
          </a:p>
          <a:p>
            <a:endParaRPr lang="ru-RU" dirty="0"/>
          </a:p>
        </p:txBody>
      </p:sp>
    </p:spTree>
    <p:extLst>
      <p:ext uri="{BB962C8B-B14F-4D97-AF65-F5344CB8AC3E}">
        <p14:creationId xmlns:p14="http://schemas.microsoft.com/office/powerpoint/2010/main" val="236306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Признаки причастий</a:t>
            </a:r>
          </a:p>
        </p:txBody>
      </p:sp>
      <p:sp>
        <p:nvSpPr>
          <p:cNvPr id="3" name="Текст 2"/>
          <p:cNvSpPr>
            <a:spLocks noGrp="1"/>
          </p:cNvSpPr>
          <p:nvPr>
            <p:ph type="body" idx="1"/>
          </p:nvPr>
        </p:nvSpPr>
        <p:spPr/>
        <p:txBody>
          <a:bodyPr/>
          <a:lstStyle/>
          <a:p>
            <a:r>
              <a:rPr lang="ru-RU" sz="2800" dirty="0"/>
              <a:t>Признаки прилагательного</a:t>
            </a:r>
          </a:p>
        </p:txBody>
      </p:sp>
      <p:sp>
        <p:nvSpPr>
          <p:cNvPr id="5" name="Содержимое 4"/>
          <p:cNvSpPr>
            <a:spLocks noGrp="1"/>
          </p:cNvSpPr>
          <p:nvPr>
            <p:ph sz="quarter" idx="13"/>
          </p:nvPr>
        </p:nvSpPr>
        <p:spPr>
          <a:xfrm>
            <a:off x="457200" y="2893255"/>
            <a:ext cx="4040188" cy="3845720"/>
          </a:xfrm>
        </p:spPr>
        <p:txBody>
          <a:bodyPr>
            <a:normAutofit/>
          </a:bodyPr>
          <a:lstStyle/>
          <a:p>
            <a:r>
              <a:rPr lang="ru-RU" sz="2800" cap="none" dirty="0" smtClean="0"/>
              <a:t>Изменяются по:</a:t>
            </a:r>
          </a:p>
          <a:p>
            <a:pPr lvl="1"/>
            <a:r>
              <a:rPr lang="ru-RU" sz="2800" cap="none" dirty="0" smtClean="0"/>
              <a:t>Родам;</a:t>
            </a:r>
          </a:p>
          <a:p>
            <a:pPr lvl="1"/>
            <a:r>
              <a:rPr lang="ru-RU" sz="2800" cap="none" dirty="0" smtClean="0"/>
              <a:t>Числам;</a:t>
            </a:r>
          </a:p>
          <a:p>
            <a:pPr lvl="1"/>
            <a:r>
              <a:rPr lang="ru-RU" sz="2800" cap="none" dirty="0" smtClean="0"/>
              <a:t>Падежам.</a:t>
            </a:r>
            <a:endParaRPr lang="ru-RU" sz="2800" cap="none" dirty="0"/>
          </a:p>
        </p:txBody>
      </p:sp>
      <p:sp>
        <p:nvSpPr>
          <p:cNvPr id="4" name="Текст 3"/>
          <p:cNvSpPr>
            <a:spLocks noGrp="1"/>
          </p:cNvSpPr>
          <p:nvPr>
            <p:ph type="body" sz="quarter" idx="3"/>
          </p:nvPr>
        </p:nvSpPr>
        <p:spPr>
          <a:xfrm>
            <a:off x="4905566" y="2031021"/>
            <a:ext cx="3661353" cy="679994"/>
          </a:xfrm>
        </p:spPr>
        <p:txBody>
          <a:bodyPr>
            <a:normAutofit/>
          </a:bodyPr>
          <a:lstStyle/>
          <a:p>
            <a:r>
              <a:rPr lang="ru-RU" sz="2800" dirty="0"/>
              <a:t>Признаки глагола</a:t>
            </a:r>
          </a:p>
        </p:txBody>
      </p:sp>
      <p:sp>
        <p:nvSpPr>
          <p:cNvPr id="6" name="Содержимое 5"/>
          <p:cNvSpPr>
            <a:spLocks noGrp="1"/>
          </p:cNvSpPr>
          <p:nvPr>
            <p:ph sz="quarter" idx="14"/>
          </p:nvPr>
        </p:nvSpPr>
        <p:spPr>
          <a:xfrm>
            <a:off x="4497388" y="2825155"/>
            <a:ext cx="4500594" cy="3886200"/>
          </a:xfrm>
        </p:spPr>
        <p:txBody>
          <a:bodyPr>
            <a:normAutofit/>
          </a:bodyPr>
          <a:lstStyle/>
          <a:p>
            <a:r>
              <a:rPr lang="ru-RU" sz="2800" cap="none" dirty="0" smtClean="0"/>
              <a:t>Сохраняют:</a:t>
            </a:r>
          </a:p>
          <a:p>
            <a:pPr lvl="1"/>
            <a:r>
              <a:rPr lang="ru-RU" sz="2800" cap="none" dirty="0" smtClean="0"/>
              <a:t>Значение действия;</a:t>
            </a:r>
          </a:p>
          <a:p>
            <a:pPr lvl="1"/>
            <a:r>
              <a:rPr lang="ru-RU" sz="2800" cap="none" dirty="0" smtClean="0"/>
              <a:t>Возвратность/невозвратность;</a:t>
            </a:r>
          </a:p>
          <a:p>
            <a:pPr lvl="1"/>
            <a:r>
              <a:rPr lang="ru-RU" sz="2800" cap="none" dirty="0" smtClean="0"/>
              <a:t>Вид;</a:t>
            </a:r>
          </a:p>
          <a:p>
            <a:pPr lvl="1"/>
            <a:r>
              <a:rPr lang="ru-RU" sz="2800" cap="none" dirty="0" smtClean="0"/>
              <a:t>Время.</a:t>
            </a:r>
            <a:endParaRPr lang="ru-RU" sz="2800" cap="non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down)">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wipe(down)">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wipe(down)">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wipe(down)">
                                      <p:cBhvr>
                                        <p:cTn id="32" dur="500"/>
                                        <p:tgtEl>
                                          <p:spTgt spid="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down)">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6">
                                            <p:txEl>
                                              <p:pRg st="1" end="1"/>
                                            </p:txEl>
                                          </p:spTgt>
                                        </p:tgtEl>
                                        <p:attrNameLst>
                                          <p:attrName>style.visibility</p:attrName>
                                        </p:attrNameLst>
                                      </p:cBhvr>
                                      <p:to>
                                        <p:strVal val="visible"/>
                                      </p:to>
                                    </p:set>
                                    <p:animEffect transition="in" filter="wipe(down)">
                                      <p:cBhvr>
                                        <p:cTn id="42" dur="500"/>
                                        <p:tgtEl>
                                          <p:spTgt spid="6">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animEffect transition="in" filter="wipe(down)">
                                      <p:cBhvr>
                                        <p:cTn id="47" dur="500"/>
                                        <p:tgtEl>
                                          <p:spTgt spid="6">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6">
                                            <p:txEl>
                                              <p:pRg st="3" end="3"/>
                                            </p:txEl>
                                          </p:spTgt>
                                        </p:tgtEl>
                                        <p:attrNameLst>
                                          <p:attrName>style.visibility</p:attrName>
                                        </p:attrNameLst>
                                      </p:cBhvr>
                                      <p:to>
                                        <p:strVal val="visible"/>
                                      </p:to>
                                    </p:set>
                                    <p:animEffect transition="in" filter="wipe(down)">
                                      <p:cBhvr>
                                        <p:cTn id="52" dur="500"/>
                                        <p:tgtEl>
                                          <p:spTgt spid="6">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6">
                                            <p:txEl>
                                              <p:pRg st="4" end="4"/>
                                            </p:txEl>
                                          </p:spTgt>
                                        </p:tgtEl>
                                        <p:attrNameLst>
                                          <p:attrName>style.visibility</p:attrName>
                                        </p:attrNameLst>
                                      </p:cBhvr>
                                      <p:to>
                                        <p:strVal val="visible"/>
                                      </p:to>
                                    </p:set>
                                    <p:animEffect transition="in" filter="wipe(down)">
                                      <p:cBhvr>
                                        <p:cTn id="5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Признаки причастий</a:t>
            </a:r>
          </a:p>
        </p:txBody>
      </p:sp>
      <p:sp>
        <p:nvSpPr>
          <p:cNvPr id="3" name="Текст 2"/>
          <p:cNvSpPr>
            <a:spLocks noGrp="1"/>
          </p:cNvSpPr>
          <p:nvPr>
            <p:ph type="body" idx="1"/>
          </p:nvPr>
        </p:nvSpPr>
        <p:spPr>
          <a:xfrm>
            <a:off x="842282" y="2074475"/>
            <a:ext cx="3655106" cy="679994"/>
          </a:xfrm>
        </p:spPr>
        <p:txBody>
          <a:bodyPr/>
          <a:lstStyle/>
          <a:p>
            <a:r>
              <a:rPr lang="ru-RU" sz="2800" dirty="0"/>
              <a:t>Постоянные признаки</a:t>
            </a:r>
          </a:p>
        </p:txBody>
      </p:sp>
      <p:sp>
        <p:nvSpPr>
          <p:cNvPr id="5" name="Содержимое 4"/>
          <p:cNvSpPr>
            <a:spLocks noGrp="1"/>
          </p:cNvSpPr>
          <p:nvPr>
            <p:ph sz="quarter" idx="13"/>
          </p:nvPr>
        </p:nvSpPr>
        <p:spPr>
          <a:xfrm>
            <a:off x="457200" y="2769781"/>
            <a:ext cx="4040188" cy="3845720"/>
          </a:xfrm>
        </p:spPr>
        <p:txBody>
          <a:bodyPr>
            <a:normAutofit/>
          </a:bodyPr>
          <a:lstStyle/>
          <a:p>
            <a:r>
              <a:rPr lang="ru-RU" sz="2800" cap="none" dirty="0" smtClean="0"/>
              <a:t>Вид;</a:t>
            </a:r>
          </a:p>
          <a:p>
            <a:r>
              <a:rPr lang="ru-RU" sz="2800" cap="none" dirty="0" smtClean="0"/>
              <a:t>Разряд (действительное / страдательное);</a:t>
            </a:r>
          </a:p>
          <a:p>
            <a:r>
              <a:rPr lang="ru-RU" sz="2800" cap="none" dirty="0" smtClean="0"/>
              <a:t>Время.</a:t>
            </a:r>
            <a:endParaRPr lang="ru-RU" sz="2800" cap="none" dirty="0"/>
          </a:p>
        </p:txBody>
      </p:sp>
      <p:sp>
        <p:nvSpPr>
          <p:cNvPr id="4" name="Текст 3"/>
          <p:cNvSpPr>
            <a:spLocks noGrp="1"/>
          </p:cNvSpPr>
          <p:nvPr>
            <p:ph type="body" sz="quarter" idx="3"/>
          </p:nvPr>
        </p:nvSpPr>
        <p:spPr>
          <a:xfrm>
            <a:off x="4797317" y="2074475"/>
            <a:ext cx="3661353" cy="679994"/>
          </a:xfrm>
        </p:spPr>
        <p:txBody>
          <a:bodyPr>
            <a:noAutofit/>
          </a:bodyPr>
          <a:lstStyle/>
          <a:p>
            <a:r>
              <a:rPr lang="ru-RU" sz="2800" dirty="0"/>
              <a:t>Непостоянные признаки</a:t>
            </a:r>
          </a:p>
        </p:txBody>
      </p:sp>
      <p:sp>
        <p:nvSpPr>
          <p:cNvPr id="6" name="Содержимое 5"/>
          <p:cNvSpPr>
            <a:spLocks noGrp="1"/>
          </p:cNvSpPr>
          <p:nvPr>
            <p:ph sz="quarter" idx="14"/>
          </p:nvPr>
        </p:nvSpPr>
        <p:spPr>
          <a:xfrm>
            <a:off x="4497388" y="2769781"/>
            <a:ext cx="4500594" cy="3886200"/>
          </a:xfrm>
        </p:spPr>
        <p:txBody>
          <a:bodyPr>
            <a:normAutofit/>
          </a:bodyPr>
          <a:lstStyle/>
          <a:p>
            <a:r>
              <a:rPr lang="ru-RU" sz="2800" cap="none" dirty="0" smtClean="0"/>
              <a:t>Полное / краткое;</a:t>
            </a:r>
          </a:p>
          <a:p>
            <a:r>
              <a:rPr lang="ru-RU" sz="2800" cap="none" dirty="0" smtClean="0"/>
              <a:t>Род;</a:t>
            </a:r>
          </a:p>
          <a:p>
            <a:r>
              <a:rPr lang="ru-RU" sz="2800" cap="none" dirty="0" smtClean="0"/>
              <a:t>Число;</a:t>
            </a:r>
          </a:p>
          <a:p>
            <a:r>
              <a:rPr lang="ru-RU" sz="2800" cap="none" dirty="0" smtClean="0"/>
              <a:t>Падеж.</a:t>
            </a:r>
            <a:endParaRPr lang="ru-RU" sz="2800" cap="non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down)">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wipe(down)">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wipe(down)">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wipe(down)">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wipe(down)">
                                      <p:cBhvr>
                                        <p:cTn id="37" dur="5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wipe(down)">
                                      <p:cBhvr>
                                        <p:cTn id="42" dur="500"/>
                                        <p:tgtEl>
                                          <p:spTgt spid="6">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animEffect transition="in" filter="wipe(down)">
                                      <p:cBhvr>
                                        <p:cTn id="4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57158" y="928670"/>
            <a:ext cx="4041648" cy="457200"/>
          </a:xfrm>
        </p:spPr>
        <p:txBody>
          <a:bodyPr/>
          <a:lstStyle/>
          <a:p>
            <a:r>
              <a:rPr lang="ru-RU" sz="2800" dirty="0"/>
              <a:t>Действительные причастия</a:t>
            </a:r>
          </a:p>
        </p:txBody>
      </p:sp>
      <p:sp>
        <p:nvSpPr>
          <p:cNvPr id="5" name="Содержимое 4"/>
          <p:cNvSpPr>
            <a:spLocks noGrp="1"/>
          </p:cNvSpPr>
          <p:nvPr>
            <p:ph sz="quarter" idx="13"/>
          </p:nvPr>
        </p:nvSpPr>
        <p:spPr>
          <a:xfrm>
            <a:off x="381000" y="1571612"/>
            <a:ext cx="4041648" cy="5023107"/>
          </a:xfrm>
        </p:spPr>
        <p:txBody>
          <a:bodyPr>
            <a:normAutofit lnSpcReduction="10000"/>
          </a:bodyPr>
          <a:lstStyle/>
          <a:p>
            <a:r>
              <a:rPr lang="ru-RU" sz="2400" cap="none" dirty="0" smtClean="0"/>
              <a:t>Обозначают признак по действию, которое выполняется самим определяемым предметом </a:t>
            </a:r>
            <a:r>
              <a:rPr lang="ru-RU" sz="2400" i="1" cap="none" dirty="0" smtClean="0"/>
              <a:t>(звенящий колокольчик – колокольчик звенит).</a:t>
            </a:r>
          </a:p>
          <a:p>
            <a:r>
              <a:rPr lang="ru-RU" sz="2400" cap="none" dirty="0" smtClean="0"/>
              <a:t>Образуются с помощью суффиксов: -</a:t>
            </a:r>
            <a:r>
              <a:rPr lang="ru-RU" sz="2400" cap="none" dirty="0" err="1" smtClean="0"/>
              <a:t>ущ</a:t>
            </a:r>
            <a:r>
              <a:rPr lang="ru-RU" sz="2400" cap="none" dirty="0" smtClean="0"/>
              <a:t>-, -</a:t>
            </a:r>
            <a:r>
              <a:rPr lang="ru-RU" sz="2400" cap="none" dirty="0" err="1" smtClean="0"/>
              <a:t>ющ</a:t>
            </a:r>
            <a:r>
              <a:rPr lang="ru-RU" sz="2400" cap="none" dirty="0" smtClean="0"/>
              <a:t>-, -</a:t>
            </a:r>
            <a:r>
              <a:rPr lang="ru-RU" sz="2400" cap="none" dirty="0" err="1" smtClean="0"/>
              <a:t>ащ</a:t>
            </a:r>
            <a:r>
              <a:rPr lang="ru-RU" sz="2400" cap="none" dirty="0" smtClean="0"/>
              <a:t>-, -</a:t>
            </a:r>
            <a:r>
              <a:rPr lang="ru-RU" sz="2400" cap="none" dirty="0" err="1" smtClean="0"/>
              <a:t>ящ</a:t>
            </a:r>
            <a:r>
              <a:rPr lang="ru-RU" sz="2400" cap="none" dirty="0" smtClean="0"/>
              <a:t>-; -</a:t>
            </a:r>
            <a:r>
              <a:rPr lang="ru-RU" sz="2400" cap="none" dirty="0" err="1" smtClean="0"/>
              <a:t>вш</a:t>
            </a:r>
            <a:r>
              <a:rPr lang="ru-RU" sz="2400" cap="none" dirty="0" smtClean="0"/>
              <a:t>-, -ш-.</a:t>
            </a:r>
            <a:br>
              <a:rPr lang="ru-RU" sz="2400" cap="none" dirty="0" smtClean="0"/>
            </a:br>
            <a:endParaRPr lang="ru-RU" sz="2400" cap="none" dirty="0"/>
          </a:p>
        </p:txBody>
      </p:sp>
      <p:sp>
        <p:nvSpPr>
          <p:cNvPr id="4" name="Текст 3"/>
          <p:cNvSpPr>
            <a:spLocks noGrp="1"/>
          </p:cNvSpPr>
          <p:nvPr>
            <p:ph type="body" sz="quarter" idx="3"/>
          </p:nvPr>
        </p:nvSpPr>
        <p:spPr>
          <a:xfrm>
            <a:off x="4718304" y="928670"/>
            <a:ext cx="4038347" cy="457200"/>
          </a:xfrm>
        </p:spPr>
        <p:txBody>
          <a:bodyPr>
            <a:noAutofit/>
          </a:bodyPr>
          <a:lstStyle/>
          <a:p>
            <a:r>
              <a:rPr lang="ru-RU" dirty="0"/>
              <a:t>Страдательные причастия</a:t>
            </a:r>
          </a:p>
        </p:txBody>
      </p:sp>
      <p:sp>
        <p:nvSpPr>
          <p:cNvPr id="6" name="Содержимое 5"/>
          <p:cNvSpPr>
            <a:spLocks noGrp="1"/>
          </p:cNvSpPr>
          <p:nvPr>
            <p:ph sz="quarter" idx="14"/>
          </p:nvPr>
        </p:nvSpPr>
        <p:spPr>
          <a:xfrm>
            <a:off x="4718304" y="1571612"/>
            <a:ext cx="4041775" cy="5023107"/>
          </a:xfrm>
        </p:spPr>
        <p:txBody>
          <a:bodyPr>
            <a:normAutofit fontScale="92500" lnSpcReduction="20000"/>
          </a:bodyPr>
          <a:lstStyle/>
          <a:p>
            <a:r>
              <a:rPr lang="ru-RU" sz="2400" cap="none" dirty="0" smtClean="0"/>
              <a:t>Обозначают признак по действию, которое направлено на определяемый предмет </a:t>
            </a:r>
            <a:r>
              <a:rPr lang="ru-RU" sz="2400" i="1" cap="none" dirty="0" smtClean="0"/>
              <a:t>(скошенная мужчиной трава – траву скосил мужчина)</a:t>
            </a:r>
            <a:r>
              <a:rPr lang="ru-RU" sz="2400" cap="none" dirty="0" smtClean="0"/>
              <a:t>.</a:t>
            </a:r>
          </a:p>
          <a:p>
            <a:r>
              <a:rPr lang="ru-RU" sz="2400" cap="none" dirty="0" smtClean="0"/>
              <a:t>Образуются с помощью суффиксов: -ом-, -ем-, -им-; </a:t>
            </a:r>
            <a:br>
              <a:rPr lang="ru-RU" sz="2400" cap="none" dirty="0" smtClean="0"/>
            </a:br>
            <a:r>
              <a:rPr lang="ru-RU" sz="2400" cap="none" dirty="0" smtClean="0"/>
              <a:t>-</a:t>
            </a:r>
            <a:r>
              <a:rPr lang="ru-RU" sz="2400" cap="none" dirty="0" err="1" smtClean="0"/>
              <a:t>нн</a:t>
            </a:r>
            <a:r>
              <a:rPr lang="ru-RU" sz="2400" cap="none" dirty="0" smtClean="0"/>
              <a:t>-, -</a:t>
            </a:r>
            <a:r>
              <a:rPr lang="ru-RU" sz="2400" cap="none" dirty="0" err="1" smtClean="0"/>
              <a:t>енн</a:t>
            </a:r>
            <a:r>
              <a:rPr lang="ru-RU" sz="2400" cap="none" dirty="0" smtClean="0"/>
              <a:t>-, -т-.</a:t>
            </a:r>
          </a:p>
          <a:p>
            <a:r>
              <a:rPr lang="ru-RU" sz="2400" cap="none" dirty="0" smtClean="0"/>
              <a:t>В </a:t>
            </a:r>
            <a:r>
              <a:rPr lang="ru-RU" sz="2400" cap="none" dirty="0" err="1" smtClean="0"/>
              <a:t>прош</a:t>
            </a:r>
            <a:r>
              <a:rPr lang="ru-RU" sz="2400" cap="none" dirty="0" smtClean="0"/>
              <a:t>. </a:t>
            </a:r>
            <a:r>
              <a:rPr lang="ru-RU" sz="2400" cap="none" dirty="0" err="1" smtClean="0"/>
              <a:t>вр</a:t>
            </a:r>
            <a:r>
              <a:rPr lang="ru-RU" sz="2400" cap="none" dirty="0" smtClean="0"/>
              <a:t>. могут иметь краткую форму</a:t>
            </a:r>
            <a:r>
              <a:rPr lang="ru-RU" cap="none" dirty="0" smtClean="0"/>
              <a:t>.</a:t>
            </a:r>
            <a:br>
              <a:rPr lang="ru-RU" cap="none" dirty="0" smtClean="0"/>
            </a:br>
            <a:endParaRPr lang="ru-RU" cap="non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down)">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wipe(down)">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down)">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wipe(down)">
                                      <p:cBhvr>
                                        <p:cTn id="32" dur="500"/>
                                        <p:tgtEl>
                                          <p:spTgt spid="6">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Effect transition="in" filter="wipe(down)">
                                      <p:cBhvr>
                                        <p:cTn id="3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Образование причастий</a:t>
            </a:r>
          </a:p>
        </p:txBody>
      </p:sp>
      <p:sp>
        <p:nvSpPr>
          <p:cNvPr id="3" name="Объект 2"/>
          <p:cNvSpPr>
            <a:spLocks noGrp="1"/>
          </p:cNvSpPr>
          <p:nvPr>
            <p:ph sz="quarter" idx="13"/>
          </p:nvPr>
        </p:nvSpPr>
        <p:spPr>
          <a:xfrm>
            <a:off x="685330" y="1628800"/>
            <a:ext cx="7772870" cy="4896543"/>
          </a:xfrm>
        </p:spPr>
        <p:txBody>
          <a:bodyPr>
            <a:normAutofit/>
          </a:bodyPr>
          <a:lstStyle/>
          <a:p>
            <a:pPr algn="just"/>
            <a:r>
              <a:rPr lang="ru-RU" cap="none" dirty="0" smtClean="0"/>
              <a:t>1 Действительные причастия настоящего времени – от основы настоящего времени глаголов 1 спряжения (суффиксы -</a:t>
            </a:r>
            <a:r>
              <a:rPr lang="ru-RU" cap="none" dirty="0" err="1" smtClean="0"/>
              <a:t>ущ</a:t>
            </a:r>
            <a:r>
              <a:rPr lang="ru-RU" cap="none" dirty="0" smtClean="0"/>
              <a:t>-, -</a:t>
            </a:r>
            <a:r>
              <a:rPr lang="ru-RU" cap="none" dirty="0" err="1" smtClean="0"/>
              <a:t>ющ</a:t>
            </a:r>
            <a:r>
              <a:rPr lang="ru-RU" cap="none" dirty="0" smtClean="0"/>
              <a:t>-) и 2 спряжения (суффиксы -</a:t>
            </a:r>
            <a:r>
              <a:rPr lang="ru-RU" cap="none" dirty="0" err="1" smtClean="0"/>
              <a:t>ащ</a:t>
            </a:r>
            <a:r>
              <a:rPr lang="ru-RU" cap="none" dirty="0" smtClean="0"/>
              <a:t>-, -</a:t>
            </a:r>
            <a:r>
              <a:rPr lang="ru-RU" cap="none" dirty="0" err="1" smtClean="0"/>
              <a:t>ящ</a:t>
            </a:r>
            <a:r>
              <a:rPr lang="ru-RU" cap="none" dirty="0" smtClean="0"/>
              <a:t>-): </a:t>
            </a:r>
            <a:r>
              <a:rPr lang="ru-RU" i="1" cap="none" dirty="0" smtClean="0"/>
              <a:t>стерегущий, тающий, вертящий, кричащий</a:t>
            </a:r>
            <a:r>
              <a:rPr lang="ru-RU" cap="none" dirty="0" smtClean="0"/>
              <a:t>.</a:t>
            </a:r>
          </a:p>
          <a:p>
            <a:pPr algn="just"/>
            <a:r>
              <a:rPr lang="ru-RU" cap="none" dirty="0" smtClean="0"/>
              <a:t>2 Действительные причастия прошедшего времени – от основы инфинитива (суффиксы -</a:t>
            </a:r>
            <a:r>
              <a:rPr lang="ru-RU" cap="none" dirty="0" err="1" smtClean="0"/>
              <a:t>вш</a:t>
            </a:r>
            <a:r>
              <a:rPr lang="ru-RU" cap="none" dirty="0" smtClean="0"/>
              <a:t>-, -ш-): </a:t>
            </a:r>
            <a:r>
              <a:rPr lang="ru-RU" i="1" cap="none" dirty="0" smtClean="0"/>
              <a:t>принесший, клеивший.</a:t>
            </a:r>
          </a:p>
          <a:p>
            <a:pPr algn="just"/>
            <a:r>
              <a:rPr lang="ru-RU" cap="none" dirty="0" smtClean="0"/>
              <a:t>3 Страдательные причастия настоящего времени – от основы настоящего времени глаголов 1 спряжения (суффиксы -ем-, -ом-) и 2 спряжения (суффикс -им-): </a:t>
            </a:r>
            <a:r>
              <a:rPr lang="ru-RU" i="1" cap="none" dirty="0" smtClean="0"/>
              <a:t>посылаемый, слышимый.</a:t>
            </a:r>
          </a:p>
          <a:p>
            <a:pPr algn="just"/>
            <a:r>
              <a:rPr lang="ru-RU" cap="none" dirty="0" smtClean="0"/>
              <a:t>4 Страдательные причастия прошедшего времени – от основы инфинитива (суффиксы -т-, -</a:t>
            </a:r>
            <a:r>
              <a:rPr lang="ru-RU" cap="none" dirty="0" err="1" smtClean="0"/>
              <a:t>нн</a:t>
            </a:r>
            <a:r>
              <a:rPr lang="ru-RU" cap="none" dirty="0" smtClean="0"/>
              <a:t>-, -</a:t>
            </a:r>
            <a:r>
              <a:rPr lang="ru-RU" cap="none" dirty="0" err="1" smtClean="0"/>
              <a:t>енн</a:t>
            </a:r>
            <a:r>
              <a:rPr lang="ru-RU" cap="none" dirty="0" smtClean="0"/>
              <a:t>-): </a:t>
            </a:r>
            <a:r>
              <a:rPr lang="ru-RU" i="1" cap="none" dirty="0" smtClean="0"/>
              <a:t>посеянный, застеленный, открытый.</a:t>
            </a:r>
          </a:p>
          <a:p>
            <a:endParaRPr lang="ru-RU" dirty="0"/>
          </a:p>
        </p:txBody>
      </p:sp>
    </p:spTree>
    <p:extLst>
      <p:ext uri="{BB962C8B-B14F-4D97-AF65-F5344CB8AC3E}">
        <p14:creationId xmlns:p14="http://schemas.microsoft.com/office/powerpoint/2010/main" val="1351417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8866" y="332656"/>
            <a:ext cx="7773338" cy="1596177"/>
          </a:xfrm>
        </p:spPr>
        <p:txBody>
          <a:bodyPr/>
          <a:lstStyle/>
          <a:p>
            <a:r>
              <a:rPr lang="ru-RU" dirty="0" smtClean="0"/>
              <a:t>Правописание суффиксов причастий</a:t>
            </a:r>
            <a:endParaRPr lang="ru-RU" dirty="0"/>
          </a:p>
        </p:txBody>
      </p:sp>
      <p:sp>
        <p:nvSpPr>
          <p:cNvPr id="3" name="Объект 2"/>
          <p:cNvSpPr>
            <a:spLocks noGrp="1"/>
          </p:cNvSpPr>
          <p:nvPr>
            <p:ph sz="quarter" idx="13"/>
          </p:nvPr>
        </p:nvSpPr>
        <p:spPr>
          <a:xfrm>
            <a:off x="685330" y="1556792"/>
            <a:ext cx="7772870" cy="4752527"/>
          </a:xfrm>
        </p:spPr>
        <p:txBody>
          <a:bodyPr>
            <a:normAutofit lnSpcReduction="10000"/>
          </a:bodyPr>
          <a:lstStyle/>
          <a:p>
            <a:pPr algn="just"/>
            <a:r>
              <a:rPr lang="ru-RU" cap="none" dirty="0" smtClean="0"/>
              <a:t>В суффиксах полных страдательных причастий пишется две буквы НН, например, </a:t>
            </a:r>
            <a:r>
              <a:rPr lang="ru-RU" i="1" cap="none" dirty="0" smtClean="0"/>
              <a:t>СПИЛЕННЫЕ ДЕРЕВЬЯ</a:t>
            </a:r>
            <a:r>
              <a:rPr lang="ru-RU" cap="none" dirty="0" smtClean="0"/>
              <a:t>. В суффиксах кратких страдательных причастий пишется одна буква Н, например, </a:t>
            </a:r>
            <a:r>
              <a:rPr lang="ru-RU" i="1" cap="none" dirty="0" smtClean="0"/>
              <a:t>ДЕРЕВЬЯ СПИЛЕНЫ</a:t>
            </a:r>
            <a:r>
              <a:rPr lang="ru-RU" cap="none" dirty="0" smtClean="0"/>
              <a:t>.</a:t>
            </a:r>
          </a:p>
          <a:p>
            <a:pPr algn="just"/>
            <a:r>
              <a:rPr lang="ru-RU" cap="none" dirty="0" smtClean="0"/>
              <a:t>Но поскольку полные страдательные причастия иногда очень похожи на прилагательные, чтобы избежать ошибок, полезно помнить четыре условия, при которых пишется две буквы НН:</a:t>
            </a:r>
          </a:p>
          <a:p>
            <a:pPr algn="just"/>
            <a:r>
              <a:rPr lang="ru-RU" cap="none" dirty="0" smtClean="0"/>
              <a:t>1) Причастие имеет приставку (кроме НЕ-), например, </a:t>
            </a:r>
            <a:r>
              <a:rPr lang="ru-RU" i="1" cap="none" dirty="0" smtClean="0"/>
              <a:t>ВЫСУШЕННЫЕ ГРИБЫ</a:t>
            </a:r>
            <a:r>
              <a:rPr lang="ru-RU" cap="none" dirty="0" smtClean="0"/>
              <a:t>;</a:t>
            </a:r>
          </a:p>
          <a:p>
            <a:pPr algn="just"/>
            <a:r>
              <a:rPr lang="ru-RU" cap="none" dirty="0" smtClean="0"/>
              <a:t>2) Причастие образовалось от глагола совершенного вида, например, </a:t>
            </a:r>
            <a:r>
              <a:rPr lang="ru-RU" i="1" cap="none" dirty="0" smtClean="0"/>
              <a:t>РЕШЕННАЯ ЗАДАЧА – от глагола РЕШИТЬ </a:t>
            </a:r>
            <a:r>
              <a:rPr lang="ru-RU" cap="none" dirty="0" smtClean="0"/>
              <a:t>(что сделать? – </a:t>
            </a:r>
            <a:r>
              <a:rPr lang="ru-RU" cap="none" dirty="0" err="1" smtClean="0"/>
              <a:t>соверш</a:t>
            </a:r>
            <a:r>
              <a:rPr lang="ru-RU" cap="none" dirty="0" smtClean="0"/>
              <a:t>. вид);</a:t>
            </a:r>
          </a:p>
          <a:p>
            <a:endParaRPr lang="ru-RU" dirty="0"/>
          </a:p>
        </p:txBody>
      </p:sp>
    </p:spTree>
    <p:extLst>
      <p:ext uri="{BB962C8B-B14F-4D97-AF65-F5344CB8AC3E}">
        <p14:creationId xmlns:p14="http://schemas.microsoft.com/office/powerpoint/2010/main" val="3288685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5330" y="1268761"/>
            <a:ext cx="7772870" cy="4522440"/>
          </a:xfrm>
        </p:spPr>
        <p:txBody>
          <a:bodyPr>
            <a:normAutofit/>
          </a:bodyPr>
          <a:lstStyle/>
          <a:p>
            <a:r>
              <a:rPr lang="ru-RU" cap="none" dirty="0"/>
              <a:t>3) </a:t>
            </a:r>
            <a:r>
              <a:rPr lang="ru-RU" cap="none" dirty="0" smtClean="0"/>
              <a:t>Причастие </a:t>
            </a:r>
            <a:r>
              <a:rPr lang="ru-RU" cap="none" dirty="0"/>
              <a:t>имеет зависимые слова, например, </a:t>
            </a:r>
            <a:r>
              <a:rPr lang="ru-RU" i="1" cap="none" dirty="0"/>
              <a:t>ВЫСУШЕННЫЕ (где?) </a:t>
            </a:r>
            <a:r>
              <a:rPr lang="ru-RU" i="1" cap="none" dirty="0" smtClean="0"/>
              <a:t>в </a:t>
            </a:r>
            <a:r>
              <a:rPr lang="ru-RU" i="1" cap="none" dirty="0"/>
              <a:t>печке грибы;</a:t>
            </a:r>
          </a:p>
          <a:p>
            <a:pPr algn="just"/>
            <a:r>
              <a:rPr lang="ru-RU" cap="none" dirty="0"/>
              <a:t>4) </a:t>
            </a:r>
            <a:r>
              <a:rPr lang="ru-RU" cap="none" dirty="0" smtClean="0"/>
              <a:t>Причастие </a:t>
            </a:r>
            <a:r>
              <a:rPr lang="ru-RU" cap="none" dirty="0"/>
              <a:t>образовано от глагола с помощью суффиксов </a:t>
            </a:r>
            <a:r>
              <a:rPr lang="ru-RU" cap="none" dirty="0" smtClean="0"/>
              <a:t>-ОВА- </a:t>
            </a:r>
            <a:r>
              <a:rPr lang="ru-RU" cap="none" dirty="0"/>
              <a:t>или -ЕВА-, например, </a:t>
            </a:r>
            <a:r>
              <a:rPr lang="ru-RU" i="1" cap="none" dirty="0"/>
              <a:t>ВЗВОЛНОВАННОЕ ЛИЦО</a:t>
            </a:r>
            <a:r>
              <a:rPr lang="ru-RU" cap="none" dirty="0"/>
              <a:t>.</a:t>
            </a:r>
          </a:p>
          <a:p>
            <a:pPr algn="just"/>
            <a:r>
              <a:rPr lang="ru-RU" cap="none" dirty="0"/>
              <a:t>Если слово не имеет ни одного из этих признаков, то оно пишется с </a:t>
            </a:r>
            <a:r>
              <a:rPr lang="ru-RU" cap="none" dirty="0" smtClean="0"/>
              <a:t>одной буквой Н.</a:t>
            </a:r>
            <a:endParaRPr lang="ru-RU" cap="none" dirty="0"/>
          </a:p>
          <a:p>
            <a:pPr algn="just"/>
            <a:r>
              <a:rPr lang="ru-RU" cap="none" dirty="0"/>
              <a:t>Кроме этого, есть несколько слов с двумя буквами </a:t>
            </a:r>
            <a:r>
              <a:rPr lang="ru-RU" cap="none" dirty="0" smtClean="0"/>
              <a:t>НН, </a:t>
            </a:r>
            <a:r>
              <a:rPr lang="ru-RU" cap="none" dirty="0"/>
              <a:t>написание которых необходимо </a:t>
            </a:r>
            <a:r>
              <a:rPr lang="ru-RU" cap="none" dirty="0" smtClean="0"/>
              <a:t>выучить: </a:t>
            </a:r>
            <a:r>
              <a:rPr lang="ru-RU" i="1" cap="none" dirty="0"/>
              <a:t>невиданный, неслыханный, нежданный, негаданный, нечаянный, желанный, жеманный, священный, чванный</a:t>
            </a:r>
            <a:r>
              <a:rPr lang="ru-RU" cap="none" dirty="0"/>
              <a:t>.</a:t>
            </a:r>
          </a:p>
          <a:p>
            <a:endParaRPr lang="ru-RU" dirty="0"/>
          </a:p>
        </p:txBody>
      </p:sp>
    </p:spTree>
    <p:extLst>
      <p:ext uri="{BB962C8B-B14F-4D97-AF65-F5344CB8AC3E}">
        <p14:creationId xmlns:p14="http://schemas.microsoft.com/office/powerpoint/2010/main" val="38805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a:bodyPr>
          <a:lstStyle/>
          <a:p>
            <a:r>
              <a:rPr lang="ru-RU" dirty="0" smtClean="0"/>
              <a:t>План Морфологического разбора причастия</a:t>
            </a:r>
            <a:endParaRPr lang="ru-RU" dirty="0"/>
          </a:p>
        </p:txBody>
      </p:sp>
      <p:sp>
        <p:nvSpPr>
          <p:cNvPr id="8" name="Объект 7"/>
          <p:cNvSpPr>
            <a:spLocks noGrp="1"/>
          </p:cNvSpPr>
          <p:nvPr>
            <p:ph sz="quarter" idx="13"/>
          </p:nvPr>
        </p:nvSpPr>
        <p:spPr>
          <a:xfrm>
            <a:off x="457201" y="1772816"/>
            <a:ext cx="8229600" cy="4733880"/>
          </a:xfrm>
        </p:spPr>
        <p:txBody>
          <a:bodyPr>
            <a:noAutofit/>
          </a:bodyPr>
          <a:lstStyle/>
          <a:p>
            <a:pPr>
              <a:lnSpc>
                <a:spcPct val="100000"/>
              </a:lnSpc>
              <a:spcBef>
                <a:spcPts val="0"/>
              </a:spcBef>
            </a:pPr>
            <a:r>
              <a:rPr lang="ru-RU" sz="2800" cap="none" dirty="0" smtClean="0"/>
              <a:t>1 Часть речи.</a:t>
            </a:r>
          </a:p>
          <a:p>
            <a:pPr>
              <a:lnSpc>
                <a:spcPct val="100000"/>
              </a:lnSpc>
              <a:spcBef>
                <a:spcPts val="0"/>
              </a:spcBef>
            </a:pPr>
            <a:r>
              <a:rPr lang="ru-RU" sz="2800" cap="none" dirty="0" smtClean="0"/>
              <a:t>2 Начальная форма (</a:t>
            </a:r>
            <a:r>
              <a:rPr lang="ru-RU" sz="2800" cap="none" dirty="0" err="1" smtClean="0"/>
              <a:t>Им.п</a:t>
            </a:r>
            <a:r>
              <a:rPr lang="ru-RU" sz="2800" cap="none" dirty="0" smtClean="0"/>
              <a:t>., </a:t>
            </a:r>
            <a:r>
              <a:rPr lang="ru-RU" sz="2800" cap="none" dirty="0" err="1" smtClean="0"/>
              <a:t>ед.ч</a:t>
            </a:r>
            <a:r>
              <a:rPr lang="ru-RU" sz="2800" cap="none" dirty="0" smtClean="0"/>
              <a:t>., </a:t>
            </a:r>
            <a:r>
              <a:rPr lang="ru-RU" sz="2800" cap="none" dirty="0" err="1" smtClean="0"/>
              <a:t>м.р</a:t>
            </a:r>
            <a:r>
              <a:rPr lang="ru-RU" sz="2800" cap="none" dirty="0" smtClean="0"/>
              <a:t>.).</a:t>
            </a:r>
          </a:p>
          <a:p>
            <a:pPr>
              <a:lnSpc>
                <a:spcPct val="100000"/>
              </a:lnSpc>
              <a:spcBef>
                <a:spcPts val="0"/>
              </a:spcBef>
            </a:pPr>
            <a:r>
              <a:rPr lang="ru-RU" sz="2800" cap="none" dirty="0" smtClean="0"/>
              <a:t>3 Постоянные признаки: </a:t>
            </a:r>
          </a:p>
          <a:p>
            <a:pPr lvl="1">
              <a:lnSpc>
                <a:spcPct val="100000"/>
              </a:lnSpc>
              <a:spcBef>
                <a:spcPts val="0"/>
              </a:spcBef>
            </a:pPr>
            <a:r>
              <a:rPr lang="ru-RU" sz="2400" cap="none" dirty="0" smtClean="0"/>
              <a:t>Вид;</a:t>
            </a:r>
          </a:p>
          <a:p>
            <a:pPr lvl="1">
              <a:lnSpc>
                <a:spcPct val="100000"/>
              </a:lnSpc>
              <a:spcBef>
                <a:spcPts val="0"/>
              </a:spcBef>
            </a:pPr>
            <a:r>
              <a:rPr lang="ru-RU" sz="2400" cap="none" dirty="0" smtClean="0"/>
              <a:t>Действительное или страдательное;</a:t>
            </a:r>
          </a:p>
          <a:p>
            <a:pPr lvl="1">
              <a:lnSpc>
                <a:spcPct val="100000"/>
              </a:lnSpc>
              <a:spcBef>
                <a:spcPts val="0"/>
              </a:spcBef>
            </a:pPr>
            <a:r>
              <a:rPr lang="ru-RU" sz="2400" cap="none" dirty="0" smtClean="0"/>
              <a:t>Время; </a:t>
            </a:r>
          </a:p>
          <a:p>
            <a:pPr>
              <a:lnSpc>
                <a:spcPct val="100000"/>
              </a:lnSpc>
              <a:spcBef>
                <a:spcPts val="0"/>
              </a:spcBef>
            </a:pPr>
            <a:r>
              <a:rPr lang="ru-RU" sz="2800" cap="none" dirty="0" smtClean="0"/>
              <a:t>4 Непостоянные признаки:</a:t>
            </a:r>
          </a:p>
          <a:p>
            <a:pPr lvl="1">
              <a:lnSpc>
                <a:spcPct val="100000"/>
              </a:lnSpc>
              <a:spcBef>
                <a:spcPts val="0"/>
              </a:spcBef>
            </a:pPr>
            <a:r>
              <a:rPr lang="ru-RU" sz="2400" cap="none" dirty="0" smtClean="0"/>
              <a:t>Полное или краткое;</a:t>
            </a:r>
          </a:p>
          <a:p>
            <a:pPr lvl="1">
              <a:lnSpc>
                <a:spcPct val="100000"/>
              </a:lnSpc>
              <a:spcBef>
                <a:spcPts val="0"/>
              </a:spcBef>
            </a:pPr>
            <a:r>
              <a:rPr lang="ru-RU" sz="2400" cap="none" dirty="0" smtClean="0"/>
              <a:t>Род;</a:t>
            </a:r>
          </a:p>
          <a:p>
            <a:pPr lvl="1">
              <a:lnSpc>
                <a:spcPct val="100000"/>
              </a:lnSpc>
              <a:spcBef>
                <a:spcPts val="0"/>
              </a:spcBef>
            </a:pPr>
            <a:r>
              <a:rPr lang="ru-RU" sz="2400" cap="none" dirty="0" smtClean="0"/>
              <a:t>Число;</a:t>
            </a:r>
          </a:p>
          <a:p>
            <a:pPr lvl="1">
              <a:lnSpc>
                <a:spcPct val="100000"/>
              </a:lnSpc>
              <a:spcBef>
                <a:spcPts val="0"/>
              </a:spcBef>
            </a:pPr>
            <a:r>
              <a:rPr lang="ru-RU" sz="2400" cap="none" dirty="0" smtClean="0"/>
              <a:t>Падеж; </a:t>
            </a:r>
          </a:p>
          <a:p>
            <a:pPr>
              <a:lnSpc>
                <a:spcPct val="100000"/>
              </a:lnSpc>
              <a:spcBef>
                <a:spcPts val="0"/>
              </a:spcBef>
            </a:pPr>
            <a:r>
              <a:rPr lang="ru-RU" sz="2800" cap="none" dirty="0" smtClean="0"/>
              <a:t>5 Функция в предложении.</a:t>
            </a:r>
            <a:endParaRPr lang="ru-RU" sz="2800" cap="none" dirty="0"/>
          </a:p>
        </p:txBody>
      </p:sp>
    </p:spTree>
    <p:extLst>
      <p:ext uri="{BB962C8B-B14F-4D97-AF65-F5344CB8AC3E}">
        <p14:creationId xmlns:p14="http://schemas.microsoft.com/office/powerpoint/2010/main" val="3780251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Капля</Template>
  <TotalTime>628</TotalTime>
  <Words>1713</Words>
  <Application>Microsoft Office PowerPoint</Application>
  <PresentationFormat>Экран (4:3)</PresentationFormat>
  <Paragraphs>109</Paragraphs>
  <Slides>23</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23</vt:i4>
      </vt:variant>
    </vt:vector>
  </HeadingPairs>
  <TitlesOfParts>
    <vt:vector size="27" baseType="lpstr">
      <vt:lpstr>Arial</vt:lpstr>
      <vt:lpstr>Calibri</vt:lpstr>
      <vt:lpstr>Tw Cen MT</vt:lpstr>
      <vt:lpstr>Капля</vt:lpstr>
      <vt:lpstr>Причастие как часть речи</vt:lpstr>
      <vt:lpstr>Причастие</vt:lpstr>
      <vt:lpstr>Признаки причастий</vt:lpstr>
      <vt:lpstr>Признаки причастий</vt:lpstr>
      <vt:lpstr>Презентация PowerPoint</vt:lpstr>
      <vt:lpstr>Образование причастий</vt:lpstr>
      <vt:lpstr>Правописание суффиксов причастий</vt:lpstr>
      <vt:lpstr>Презентация PowerPoint</vt:lpstr>
      <vt:lpstr>План Морфологического разбора причастия</vt:lpstr>
      <vt:lpstr>Задание 1</vt:lpstr>
      <vt:lpstr>Задание 2</vt:lpstr>
      <vt:lpstr>Презентация PowerPoint</vt:lpstr>
      <vt:lpstr>Задание 3</vt:lpstr>
      <vt:lpstr>Презентация PowerPoint</vt:lpstr>
      <vt:lpstr>Задание 4</vt:lpstr>
      <vt:lpstr>Задание 5</vt:lpstr>
      <vt:lpstr>Презентация PowerPoint</vt:lpstr>
      <vt:lpstr>Домашнее задание</vt:lpstr>
      <vt:lpstr>Задание 2</vt:lpstr>
      <vt:lpstr>Задание 3</vt:lpstr>
      <vt:lpstr>Презентация PowerPoint</vt:lpstr>
      <vt:lpstr>Задание 3</vt:lpstr>
      <vt:lpstr>Презентация PowerPoint</vt:lpstr>
    </vt:vector>
  </TitlesOfParts>
  <Company>Enter-ПК</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Употребление причастий в фольклоре и литературе</dc:title>
  <dc:creator>Анастасия</dc:creator>
  <cp:lastModifiedBy>Белозор Анастасия Сергеевна</cp:lastModifiedBy>
  <cp:revision>34</cp:revision>
  <dcterms:created xsi:type="dcterms:W3CDTF">2019-10-26T07:04:11Z</dcterms:created>
  <dcterms:modified xsi:type="dcterms:W3CDTF">2023-09-20T01:17:21Z</dcterms:modified>
</cp:coreProperties>
</file>