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9" r:id="rId4"/>
    <p:sldMasterId id="2147483712" r:id="rId5"/>
    <p:sldMasterId id="2147483725" r:id="rId6"/>
    <p:sldMasterId id="2147483738" r:id="rId7"/>
    <p:sldMasterId id="2147483753" r:id="rId8"/>
    <p:sldMasterId id="2147483768" r:id="rId9"/>
    <p:sldMasterId id="2147483783" r:id="rId10"/>
    <p:sldMasterId id="2147483795" r:id="rId11"/>
    <p:sldMasterId id="2147483808" r:id="rId12"/>
  </p:sldMasterIdLst>
  <p:notesMasterIdLst>
    <p:notesMasterId r:id="rId69"/>
  </p:notesMasterIdLst>
  <p:sldIdLst>
    <p:sldId id="341" r:id="rId13"/>
    <p:sldId id="265" r:id="rId14"/>
    <p:sldId id="266" r:id="rId15"/>
    <p:sldId id="267" r:id="rId16"/>
    <p:sldId id="326" r:id="rId17"/>
    <p:sldId id="358" r:id="rId18"/>
    <p:sldId id="346" r:id="rId19"/>
    <p:sldId id="347" r:id="rId20"/>
    <p:sldId id="256" r:id="rId21"/>
    <p:sldId id="327" r:id="rId22"/>
    <p:sldId id="328" r:id="rId23"/>
    <p:sldId id="357" r:id="rId24"/>
    <p:sldId id="350" r:id="rId25"/>
    <p:sldId id="354" r:id="rId26"/>
    <p:sldId id="351" r:id="rId27"/>
    <p:sldId id="355" r:id="rId28"/>
    <p:sldId id="352" r:id="rId29"/>
    <p:sldId id="356" r:id="rId30"/>
    <p:sldId id="311" r:id="rId31"/>
    <p:sldId id="275" r:id="rId32"/>
    <p:sldId id="360" r:id="rId33"/>
    <p:sldId id="343" r:id="rId34"/>
    <p:sldId id="344" r:id="rId35"/>
    <p:sldId id="345" r:id="rId36"/>
    <p:sldId id="359" r:id="rId37"/>
    <p:sldId id="276" r:id="rId38"/>
    <p:sldId id="342" r:id="rId39"/>
    <p:sldId id="282" r:id="rId40"/>
    <p:sldId id="284" r:id="rId41"/>
    <p:sldId id="285" r:id="rId42"/>
    <p:sldId id="286" r:id="rId43"/>
    <p:sldId id="319" r:id="rId44"/>
    <p:sldId id="362" r:id="rId45"/>
    <p:sldId id="287" r:id="rId46"/>
    <p:sldId id="334" r:id="rId47"/>
    <p:sldId id="283" r:id="rId48"/>
    <p:sldId id="333" r:id="rId49"/>
    <p:sldId id="288" r:id="rId50"/>
    <p:sldId id="329" r:id="rId51"/>
    <p:sldId id="330" r:id="rId52"/>
    <p:sldId id="290" r:id="rId53"/>
    <p:sldId id="312" r:id="rId54"/>
    <p:sldId id="340" r:id="rId55"/>
    <p:sldId id="331" r:id="rId56"/>
    <p:sldId id="295" r:id="rId57"/>
    <p:sldId id="296" r:id="rId58"/>
    <p:sldId id="298" r:id="rId59"/>
    <p:sldId id="338" r:id="rId60"/>
    <p:sldId id="337" r:id="rId61"/>
    <p:sldId id="322" r:id="rId62"/>
    <p:sldId id="304" r:id="rId63"/>
    <p:sldId id="339" r:id="rId64"/>
    <p:sldId id="272" r:id="rId65"/>
    <p:sldId id="289" r:id="rId66"/>
    <p:sldId id="309" r:id="rId67"/>
    <p:sldId id="310" r:id="rId6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27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158185087975116E-2"/>
          <c:y val="6.532596880190257E-2"/>
          <c:w val="0.9277800865169632"/>
          <c:h val="0.8108598513482941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туберкулез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9 мес.2018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86</c:v>
                </c:pt>
                <c:pt idx="1">
                  <c:v>110</c:v>
                </c:pt>
                <c:pt idx="2">
                  <c:v>148</c:v>
                </c:pt>
                <c:pt idx="3">
                  <c:v>139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00-427E-A508-4B24551E94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множественные инфекции (в том числе туберкулез)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7.8486334968465313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56%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300-427E-A508-4B24551E94B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1233356692361596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mtClean="0"/>
                      <a:t>63%</a:t>
                    </a:r>
                    <a:endParaRPr lang="en-US" dirty="0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300-427E-A508-4B24551E94B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37286"/>
                        <a:gd name="adj2" fmla="val -142601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2"/>
              <c:layout>
                <c:manualLayout>
                  <c:x val="0"/>
                  <c:y val="0.1317449194113523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mtClean="0"/>
                      <a:t>75%</a:t>
                    </a:r>
                    <a:endParaRPr lang="en-US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300-427E-A508-4B24551E94B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30129"/>
                        <a:gd name="adj2" fmla="val -58245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3"/>
              <c:layout>
                <c:manualLayout>
                  <c:x val="0"/>
                  <c:y val="8.409250175192702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mtClean="0"/>
                      <a:t>77%</a:t>
                    </a:r>
                    <a:endParaRPr lang="en-US" dirty="0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300-427E-A508-4B24551E94B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15814"/>
                        <a:gd name="adj2" fmla="val -34947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9 мес.2018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42</c:v>
                </c:pt>
                <c:pt idx="1">
                  <c:v>24</c:v>
                </c:pt>
                <c:pt idx="2">
                  <c:v>81</c:v>
                </c:pt>
                <c:pt idx="3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300-427E-A508-4B24551E94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вторичные заболевания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6296296296296224E-3"/>
                  <c:y val="-5.138926852851798E-1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smtClean="0"/>
                      <a:t> 229</a:t>
                    </a:r>
                    <a:endParaRPr lang="en-US" dirty="0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4300-427E-A508-4B24551E94B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8088"/>
                        <a:gd name="adj2" fmla="val -361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5.117697093418877E-2"/>
                      <c:h val="4.9844340585667855E-2"/>
                    </c:manualLayout>
                  </c15:layout>
                </c:ext>
              </c:extLst>
            </c:dLbl>
            <c:dLbl>
              <c:idx val="1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smtClean="0"/>
                      <a:t>213</a:t>
                    </a:r>
                    <a:endParaRPr lang="en-US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300-427E-A508-4B24551E94B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3531"/>
                        <a:gd name="adj2" fmla="val 7231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2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smtClean="0"/>
                      <a:t>307</a:t>
                    </a:r>
                    <a:endParaRPr lang="en-US" dirty="0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300-427E-A508-4B24551E94B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6668"/>
                        <a:gd name="adj2" fmla="val 21691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3"/>
              <c:layout>
                <c:manualLayout>
                  <c:x val="4.6296296296296224E-3"/>
                  <c:y val="-2.522786088319197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250</a:t>
                    </a:r>
                    <a:endParaRPr lang="en-US" dirty="0"/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300-427E-A508-4B24551E94B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7.0946704578594338E-2"/>
                      <c:h val="4.9844340585667855E-2"/>
                    </c:manualLayout>
                  </c15:layout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9 мес.2018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101</c:v>
                </c:pt>
                <c:pt idx="1">
                  <c:v>79</c:v>
                </c:pt>
                <c:pt idx="2">
                  <c:v>78</c:v>
                </c:pt>
                <c:pt idx="3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300-427E-A508-4B24551E94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479424"/>
        <c:axId val="108271808"/>
        <c:axId val="0"/>
      </c:bar3DChart>
      <c:catAx>
        <c:axId val="4547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8271808"/>
        <c:crosses val="autoZero"/>
        <c:auto val="1"/>
        <c:lblAlgn val="ctr"/>
        <c:lblOffset val="100"/>
        <c:noMultiLvlLbl val="0"/>
      </c:catAx>
      <c:valAx>
        <c:axId val="108271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479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0.12944</cdr:x>
      <cdr:y>0.55626</cdr:y>
    </cdr:from>
    <cdr:to>
      <cdr:x>0.30444</cdr:x>
      <cdr:y>0.81056</cdr:y>
    </cdr:to>
    <cdr:sp macro="" textlink="">
      <cdr:nvSpPr>
        <cdr:cNvPr id="4" name="Двойные фигурные скобки 3"/>
        <cdr:cNvSpPr/>
      </cdr:nvSpPr>
      <cdr:spPr>
        <a:xfrm xmlns:a="http://schemas.openxmlformats.org/drawingml/2006/main">
          <a:off x="1065236" y="2520280"/>
          <a:ext cx="1440160" cy="1152128"/>
        </a:xfrm>
        <a:prstGeom xmlns:a="http://schemas.openxmlformats.org/drawingml/2006/main" prst="bracePair">
          <a:avLst/>
        </a:prstGeom>
        <a:ln xmlns:a="http://schemas.openxmlformats.org/drawingml/2006/main">
          <a:solidFill>
            <a:schemeClr val="accent1"/>
          </a:solidFill>
        </a:ln>
        <a:effectLst xmlns:a="http://schemas.openxmlformats.org/drawingml/2006/main">
          <a:glow rad="63500">
            <a:schemeClr val="accent2">
              <a:satMod val="175000"/>
              <a:alpha val="40000"/>
            </a:schemeClr>
          </a:glow>
        </a:effectLst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0.33069</cdr:x>
      <cdr:y>0.52448</cdr:y>
    </cdr:from>
    <cdr:to>
      <cdr:x>0.50568</cdr:x>
      <cdr:y>0.81056</cdr:y>
    </cdr:to>
    <cdr:sp macro="" textlink="">
      <cdr:nvSpPr>
        <cdr:cNvPr id="5" name="Двойные фигурные скобки 4"/>
        <cdr:cNvSpPr/>
      </cdr:nvSpPr>
      <cdr:spPr>
        <a:xfrm xmlns:a="http://schemas.openxmlformats.org/drawingml/2006/main">
          <a:off x="2721420" y="2376264"/>
          <a:ext cx="1440160" cy="1296144"/>
        </a:xfrm>
        <a:prstGeom xmlns:a="http://schemas.openxmlformats.org/drawingml/2006/main" prst="bracePair">
          <a:avLst/>
        </a:prstGeom>
        <a:ln xmlns:a="http://schemas.openxmlformats.org/drawingml/2006/main">
          <a:solidFill>
            <a:schemeClr val="accent1"/>
          </a:solidFill>
        </a:ln>
        <a:effectLst xmlns:a="http://schemas.openxmlformats.org/drawingml/2006/main">
          <a:glow rad="63500">
            <a:schemeClr val="accent2">
              <a:satMod val="175000"/>
              <a:alpha val="40000"/>
            </a:schemeClr>
          </a:glow>
        </a:effectLst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0.53193</cdr:x>
      <cdr:y>0.34965</cdr:y>
    </cdr:from>
    <cdr:to>
      <cdr:x>0.70693</cdr:x>
      <cdr:y>0.81056</cdr:y>
    </cdr:to>
    <cdr:sp macro="" textlink="">
      <cdr:nvSpPr>
        <cdr:cNvPr id="6" name="Двойные фигурные скобки 5"/>
        <cdr:cNvSpPr/>
      </cdr:nvSpPr>
      <cdr:spPr>
        <a:xfrm xmlns:a="http://schemas.openxmlformats.org/drawingml/2006/main">
          <a:off x="4377604" y="1584176"/>
          <a:ext cx="1440160" cy="2088232"/>
        </a:xfrm>
        <a:prstGeom xmlns:a="http://schemas.openxmlformats.org/drawingml/2006/main" prst="bracePair">
          <a:avLst/>
        </a:prstGeom>
        <a:ln xmlns:a="http://schemas.openxmlformats.org/drawingml/2006/main">
          <a:solidFill>
            <a:schemeClr val="accent1"/>
          </a:solidFill>
        </a:ln>
        <a:effectLst xmlns:a="http://schemas.openxmlformats.org/drawingml/2006/main">
          <a:glow rad="63500">
            <a:schemeClr val="accent2">
              <a:satMod val="175000"/>
              <a:alpha val="40000"/>
            </a:schemeClr>
          </a:glow>
        </a:effectLst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0.73318</cdr:x>
      <cdr:y>0.41322</cdr:y>
    </cdr:from>
    <cdr:to>
      <cdr:x>0.90818</cdr:x>
      <cdr:y>0.81056</cdr:y>
    </cdr:to>
    <cdr:sp macro="" textlink="">
      <cdr:nvSpPr>
        <cdr:cNvPr id="7" name="Двойные фигурные скобки 6"/>
        <cdr:cNvSpPr/>
      </cdr:nvSpPr>
      <cdr:spPr>
        <a:xfrm xmlns:a="http://schemas.openxmlformats.org/drawingml/2006/main">
          <a:off x="6033788" y="1872208"/>
          <a:ext cx="1440160" cy="1800200"/>
        </a:xfrm>
        <a:prstGeom xmlns:a="http://schemas.openxmlformats.org/drawingml/2006/main" prst="bracePair">
          <a:avLst/>
        </a:prstGeom>
        <a:ln xmlns:a="http://schemas.openxmlformats.org/drawingml/2006/main">
          <a:solidFill>
            <a:schemeClr val="accent1"/>
          </a:solidFill>
        </a:ln>
        <a:effectLst xmlns:a="http://schemas.openxmlformats.org/drawingml/2006/main">
          <a:glow rad="63500">
            <a:schemeClr val="accent2">
              <a:satMod val="175000"/>
              <a:alpha val="40000"/>
            </a:schemeClr>
          </a:glow>
        </a:effectLst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0.61375</cdr:x>
      <cdr:y>0.06357</cdr:y>
    </cdr:from>
    <cdr:to>
      <cdr:x>0.90249</cdr:x>
      <cdr:y>0.20661</cdr:y>
    </cdr:to>
    <cdr:sp macro="" textlink="">
      <cdr:nvSpPr>
        <cdr:cNvPr id="3" name="Арка 2"/>
        <cdr:cNvSpPr/>
      </cdr:nvSpPr>
      <cdr:spPr>
        <a:xfrm xmlns:a="http://schemas.openxmlformats.org/drawingml/2006/main">
          <a:off x="5050904" y="288032"/>
          <a:ext cx="2376264" cy="648072"/>
        </a:xfrm>
        <a:prstGeom xmlns:a="http://schemas.openxmlformats.org/drawingml/2006/main" prst="blockArc">
          <a:avLst>
            <a:gd name="adj1" fmla="val 10622601"/>
            <a:gd name="adj2" fmla="val 324392"/>
            <a:gd name="adj3" fmla="val 12514"/>
          </a:avLst>
        </a:prstGeom>
        <a:solidFill xmlns:a="http://schemas.openxmlformats.org/drawingml/2006/main">
          <a:schemeClr val="tx2">
            <a:lumMod val="40000"/>
            <a:lumOff val="6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0.70888</cdr:x>
      <cdr:y>0</cdr:y>
    </cdr:from>
    <cdr:to>
      <cdr:x>0.87361</cdr:x>
      <cdr:y>0.08571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833814" y="0"/>
          <a:ext cx="135562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3200" b="1" dirty="0" smtClean="0"/>
            <a:t>34%</a:t>
          </a:r>
          <a:endParaRPr lang="ru-RU" sz="3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D9687-4824-4305-8FF8-A2AEBD198AE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79CFF-6F12-46F1-B653-CFD0A9C80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359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B19618-EF2D-4F0A-9C20-177A08846D6E}" type="slidenum">
              <a:rPr lang="ru-RU" altLang="ru-RU" smtClean="0">
                <a:solidFill>
                  <a:prstClr val="black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ru-RU" altLang="ru-RU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9062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9CFF-6F12-46F1-B653-CFD0A9C8081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005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9CFF-6F12-46F1-B653-CFD0A9C8081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066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9CFF-6F12-46F1-B653-CFD0A9C8081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48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9CFF-6F12-46F1-B653-CFD0A9C8081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144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9CFF-6F12-46F1-B653-CFD0A9C8081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435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9CFF-6F12-46F1-B653-CFD0A9C8081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282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9CFF-6F12-46F1-B653-CFD0A9C8081D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82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EECF-A28A-4011-8E64-1664116C2482}" type="datetime1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726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5F2C-8403-4E25-8537-80EB1749DB38}" type="datetime1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8405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261600" cy="990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12800" y="1752600"/>
            <a:ext cx="4927600" cy="1943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812800" y="3848100"/>
            <a:ext cx="4927600" cy="1943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5943600" y="1752600"/>
            <a:ext cx="49276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16954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726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249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295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012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726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686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687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827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83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F3D1-AD4E-42BE-A862-EC3944F90F70}" type="datetime1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2071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649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65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237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клипа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022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421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322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640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322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41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83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823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50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147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531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730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496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354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AEE-E2DE-41D9-8CCD-C080E6F8C1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033E-174D-40C0-A7CB-B860D72363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417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AEE-E2DE-41D9-8CCD-C080E6F8C1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033E-174D-40C0-A7CB-B860D72363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806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AEE-E2DE-41D9-8CCD-C080E6F8C1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033E-174D-40C0-A7CB-B860D72363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462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AEE-E2DE-41D9-8CCD-C080E6F8C1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033E-174D-40C0-A7CB-B860D72363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34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186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AEE-E2DE-41D9-8CCD-C080E6F8C1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033E-174D-40C0-A7CB-B860D72363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168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AEE-E2DE-41D9-8CCD-C080E6F8C1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033E-174D-40C0-A7CB-B860D72363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591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AEE-E2DE-41D9-8CCD-C080E6F8C1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033E-174D-40C0-A7CB-B860D72363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397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AEE-E2DE-41D9-8CCD-C080E6F8C1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033E-174D-40C0-A7CB-B860D72363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721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AEE-E2DE-41D9-8CCD-C080E6F8C1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033E-174D-40C0-A7CB-B860D72363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827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AEE-E2DE-41D9-8CCD-C080E6F8C1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033E-174D-40C0-A7CB-B860D72363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945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AEE-E2DE-41D9-8CCD-C080E6F8C1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033E-174D-40C0-A7CB-B860D72363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930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3047DBA-A598-4778-ADD1-30DE0321C74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59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80F7-4BAA-4C39-A1FF-D9EC68C940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66FC-D415-4F62-82BC-27A6EB8D9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164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80F7-4BAA-4C39-A1FF-D9EC68C940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66FC-D415-4F62-82BC-27A6EB8D9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96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415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80F7-4BAA-4C39-A1FF-D9EC68C940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66FC-D415-4F62-82BC-27A6EB8D9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744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80F7-4BAA-4C39-A1FF-D9EC68C940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66FC-D415-4F62-82BC-27A6EB8D9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854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80F7-4BAA-4C39-A1FF-D9EC68C940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66FC-D415-4F62-82BC-27A6EB8D9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4385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80F7-4BAA-4C39-A1FF-D9EC68C940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66FC-D415-4F62-82BC-27A6EB8D9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762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80F7-4BAA-4C39-A1FF-D9EC68C940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66FC-D415-4F62-82BC-27A6EB8D9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346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80F7-4BAA-4C39-A1FF-D9EC68C940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66FC-D415-4F62-82BC-27A6EB8D9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160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80F7-4BAA-4C39-A1FF-D9EC68C940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66FC-D415-4F62-82BC-27A6EB8D9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797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80F7-4BAA-4C39-A1FF-D9EC68C940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66FC-D415-4F62-82BC-27A6EB8D9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079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80F7-4BAA-4C39-A1FF-D9EC68C940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66FC-D415-4F62-82BC-27A6EB8D9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2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17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92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61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92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6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2AFC-7EC1-4237-988A-7D8D080FD8A9}" type="datetime1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045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6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18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45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552A0-264D-46C6-AC3F-BBB4D939EA31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01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33342-3E1C-44B5-BA13-BEBF43D3D3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58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69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64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1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006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0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B719F-7CD5-4980-9B7B-26DFA3F3B685}" type="datetime1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038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11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19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972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5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672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20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62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66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60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545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101BF-E8FD-4840-936B-2E7DB8E1A934}" type="datetime1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906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78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866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794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94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158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275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76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88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319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83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6491-48EE-4D94-A665-6340D0E49B55}" type="datetime1">
              <a:rPr lang="ru-RU" smtClean="0"/>
              <a:t>23.11.2020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6564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261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497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762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924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861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38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521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079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860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2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EAC8C-A56D-4DA6-AB48-94A8C29358E1}" type="datetime1">
              <a:rPr lang="ru-RU" smtClean="0"/>
              <a:t>23.11.2020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9977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419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458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798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36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131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113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17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814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473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0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B146-D536-4C1D-985B-41B389BE233A}" type="datetime1">
              <a:rPr lang="ru-RU" smtClean="0"/>
              <a:t>23.11.2020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4618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34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291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024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573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022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183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80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266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316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0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CF9C-35EB-49B8-AA4E-D1FF43F9961C}" type="datetime1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7119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97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232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427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448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 rtlCol="0">
            <a:normAutofit/>
          </a:bodyPr>
          <a:lstStyle/>
          <a:p>
            <a:pPr lvl="0"/>
            <a:r>
              <a:rPr lang="ru-RU" noProof="0"/>
              <a:t>Вставка клипа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741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195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261600" cy="990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12800" y="1752600"/>
            <a:ext cx="4927600" cy="1943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812800" y="3848100"/>
            <a:ext cx="4927600" cy="1943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5943600" y="1752600"/>
            <a:ext cx="49276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778996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903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868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0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B8CB9-3BFD-48C8-862C-0DCFB09023A9}" type="datetime1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6153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406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476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911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761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549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244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834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842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 rtlCol="0">
            <a:normAutofit/>
          </a:bodyPr>
          <a:lstStyle/>
          <a:p>
            <a:pPr lvl="0"/>
            <a:r>
              <a:rPr lang="ru-RU" noProof="0"/>
              <a:t>Вставка клипа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582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3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9B055-513D-4F70-A473-6FFAE6587673}" type="datetime1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7C385-C0C9-4958-A226-5E9246687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57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9B055-513D-4F70-A473-6FFAE6587673}" type="datetime1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7C385-C0C9-4958-A226-5E9246687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16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76AEE-E2DE-41D9-8CCD-C080E6F8C1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1033E-174D-40C0-A7CB-B860D72363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4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A80F7-4BAA-4C39-A1FF-D9EC68C940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366FC-D415-4F62-82BC-27A6EB8D9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3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5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44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1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48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282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txStyles>
    <p:titleStyle>
      <a:lvl1pPr algn="ctr" defTabSz="912813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48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7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txStyles>
    <p:titleStyle>
      <a:lvl1pPr algn="ctr" defTabSz="912813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28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txStyles>
    <p:titleStyle>
      <a:lvl1pPr algn="ctr" defTabSz="912813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0628" y="1379566"/>
            <a:ext cx="11519065" cy="32403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5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Лекция №7</a:t>
            </a:r>
            <a:r>
              <a:rPr lang="ru-RU" altLang="ru-RU" sz="2800" dirty="0">
                <a:latin typeface="Arial Black" panose="020B0A04020102020204" pitchFamily="34" charset="0"/>
              </a:rPr>
              <a:t/>
            </a:r>
            <a:br>
              <a:rPr lang="ru-RU" altLang="ru-RU" sz="2800" dirty="0">
                <a:latin typeface="Arial Black" panose="020B0A04020102020204" pitchFamily="34" charset="0"/>
              </a:rPr>
            </a:br>
            <a:r>
              <a:rPr lang="ru-RU" altLang="ru-RU" sz="1200" dirty="0">
                <a:latin typeface="Arial Black" panose="020B0A04020102020204" pitchFamily="34" charset="0"/>
              </a:rPr>
              <a:t/>
            </a:r>
            <a:br>
              <a:rPr lang="ru-RU" altLang="ru-RU" sz="1200" dirty="0">
                <a:latin typeface="Arial Black" panose="020B0A04020102020204" pitchFamily="34" charset="0"/>
              </a:rPr>
            </a:br>
            <a:r>
              <a:rPr lang="ru-RU" altLang="ru-RU" sz="4000" b="1" dirty="0">
                <a:latin typeface="Arial Black" panose="020B0A04020102020204" pitchFamily="34" charset="0"/>
              </a:rPr>
              <a:t>Дифференциальная </a:t>
            </a:r>
            <a:r>
              <a:rPr lang="ru-RU" altLang="ru-RU" sz="4000" b="1" dirty="0" smtClean="0">
                <a:latin typeface="Arial Black" panose="020B0A04020102020204" pitchFamily="34" charset="0"/>
              </a:rPr>
              <a:t>диагностика</a:t>
            </a:r>
            <a:br>
              <a:rPr lang="ru-RU" altLang="ru-RU" sz="4000" b="1" dirty="0" smtClean="0">
                <a:latin typeface="Arial Black" panose="020B0A04020102020204" pitchFamily="34" charset="0"/>
              </a:rPr>
            </a:br>
            <a:r>
              <a:rPr lang="ru-RU" altLang="ru-RU" sz="4000" b="1" dirty="0" smtClean="0">
                <a:latin typeface="Arial Black" panose="020B0A04020102020204" pitchFamily="34" charset="0"/>
              </a:rPr>
              <a:t>диссеминированного </a:t>
            </a:r>
            <a:r>
              <a:rPr lang="ru-RU" altLang="ru-RU" sz="4000" b="1" dirty="0">
                <a:latin typeface="Arial Black" panose="020B0A04020102020204" pitchFamily="34" charset="0"/>
              </a:rPr>
              <a:t>туберкулеза легких</a:t>
            </a:r>
            <a:r>
              <a:rPr lang="ru-RU" altLang="ru-RU" sz="4000" b="1" dirty="0" smtClean="0">
                <a:latin typeface="Arial" panose="020B0604020202020204" pitchFamily="34" charset="0"/>
              </a:rPr>
              <a:t/>
            </a:r>
            <a:br>
              <a:rPr lang="ru-RU" altLang="ru-RU" sz="4000" b="1" dirty="0" smtClean="0">
                <a:latin typeface="Arial" panose="020B0604020202020204" pitchFamily="34" charset="0"/>
              </a:rPr>
            </a:br>
            <a:r>
              <a:rPr lang="ru-RU" altLang="ru-RU" sz="2200" b="1" dirty="0">
                <a:latin typeface="Arial" panose="020B0604020202020204" pitchFamily="34" charset="0"/>
              </a:rPr>
              <a:t/>
            </a:r>
            <a:br>
              <a:rPr lang="ru-RU" altLang="ru-RU" sz="2200" b="1" dirty="0">
                <a:latin typeface="Arial" panose="020B0604020202020204" pitchFamily="34" charset="0"/>
              </a:rPr>
            </a:br>
            <a:r>
              <a:rPr lang="ru-RU" altLang="ru-RU" sz="1400" dirty="0" smtClean="0">
                <a:latin typeface="Arial Black" panose="020B0A04020102020204" pitchFamily="34" charset="0"/>
              </a:rPr>
              <a:t>    </a:t>
            </a:r>
            <a:r>
              <a:rPr lang="ru-RU" altLang="ru-RU" sz="2000" dirty="0">
                <a:latin typeface="Arial Black" panose="020B0A04020102020204" pitchFamily="34" charset="0"/>
              </a:rPr>
              <a:t/>
            </a:r>
            <a:br>
              <a:rPr lang="ru-RU" altLang="ru-RU" sz="2000" dirty="0">
                <a:latin typeface="Arial Black" panose="020B0A04020102020204" pitchFamily="34" charset="0"/>
              </a:rPr>
            </a:br>
            <a:r>
              <a:rPr lang="ru-RU" altLang="ru-RU" sz="1600" dirty="0">
                <a:latin typeface="Arial Black" panose="020B0A04020102020204" pitchFamily="34" charset="0"/>
              </a:rPr>
              <a:t> Дисциплина: «Фтизиатрия» </a:t>
            </a:r>
            <a:br>
              <a:rPr lang="ru-RU" altLang="ru-RU" sz="1600" dirty="0">
                <a:latin typeface="Arial Black" panose="020B0A04020102020204" pitchFamily="34" charset="0"/>
              </a:rPr>
            </a:br>
            <a:r>
              <a:rPr lang="ru-RU" altLang="ru-RU" sz="1600" dirty="0">
                <a:latin typeface="Arial Black" panose="020B0A04020102020204" pitchFamily="34" charset="0"/>
              </a:rPr>
              <a:t>Специальность: </a:t>
            </a:r>
            <a:r>
              <a:rPr lang="ru-RU" altLang="ru-RU" sz="1600" dirty="0" smtClean="0">
                <a:latin typeface="Arial Black" panose="020B0A04020102020204" pitchFamily="34" charset="0"/>
              </a:rPr>
              <a:t>31.05.01.- </a:t>
            </a:r>
            <a:r>
              <a:rPr lang="ru-RU" altLang="ru-RU" sz="1600" dirty="0">
                <a:latin typeface="Arial Black" panose="020B0A04020102020204" pitchFamily="34" charset="0"/>
              </a:rPr>
              <a:t>лечебное дело</a:t>
            </a:r>
            <a:endParaRPr lang="ru-RU" altLang="ru-RU" sz="16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0243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03912" y="5124675"/>
            <a:ext cx="6552728" cy="1524000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Лектор: </a:t>
            </a:r>
            <a:r>
              <a:rPr lang="ru-RU" altLang="ru-RU" sz="2200" b="1" spc="300" dirty="0" err="1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Омельчук</a:t>
            </a:r>
            <a:r>
              <a:rPr lang="ru-RU" altLang="ru-RU" sz="2200" b="1" spc="300" dirty="0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 Данил Евгеньевич</a:t>
            </a: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Зав. кафедрой туберкулеза курсом ПО </a:t>
            </a:r>
            <a:r>
              <a:rPr lang="ru-RU" altLang="ru-RU" sz="16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КрасГМУ</a:t>
            </a:r>
            <a:endParaRPr lang="ru-RU" altLang="ru-RU" sz="1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Доцент, кандидат </a:t>
            </a: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медицинских наук</a:t>
            </a: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Заслуженный врач РФ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27448" y="179237"/>
            <a:ext cx="9721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ФГБОУ ВО «Красноярский государственный медицинский университет </a:t>
            </a:r>
            <a:r>
              <a:rPr lang="ru-RU" sz="2400" b="1" dirty="0" smtClean="0">
                <a:solidFill>
                  <a:prstClr val="black"/>
                </a:solidFill>
              </a:rPr>
              <a:t>им. </a:t>
            </a:r>
            <a:r>
              <a:rPr lang="ru-RU" sz="2400" b="1" dirty="0">
                <a:solidFill>
                  <a:prstClr val="black"/>
                </a:solidFill>
              </a:rPr>
              <a:t>проф. В. Ф. </a:t>
            </a:r>
            <a:r>
              <a:rPr lang="ru-RU" sz="2400" b="1" dirty="0" err="1">
                <a:solidFill>
                  <a:prstClr val="black"/>
                </a:solidFill>
              </a:rPr>
              <a:t>Войно-Ясенецкого</a:t>
            </a:r>
            <a:r>
              <a:rPr lang="ru-RU" sz="2400" b="1" dirty="0">
                <a:solidFill>
                  <a:prstClr val="black"/>
                </a:solidFill>
              </a:rPr>
              <a:t>»</a:t>
            </a:r>
            <a:br>
              <a:rPr lang="ru-RU" sz="2400" b="1" dirty="0">
                <a:solidFill>
                  <a:prstClr val="black"/>
                </a:solidFill>
              </a:rPr>
            </a:b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5029" y="188640"/>
            <a:ext cx="9714015" cy="12389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 smtClean="0">
                <a:solidFill>
                  <a:srgbClr val="7030A0"/>
                </a:solidFill>
                <a:latin typeface="+mn-lt"/>
              </a:rPr>
              <a:t>АЛГОРИТМЫ ДИАГНОСТИКИ ТУБЕРКУЛЕЗА ОРГАНОВ ДЫХАНИЯ</a:t>
            </a:r>
            <a:br>
              <a:rPr lang="ru-RU" sz="2600" b="1" dirty="0" smtClean="0">
                <a:solidFill>
                  <a:srgbClr val="7030A0"/>
                </a:solidFill>
                <a:latin typeface="+mn-lt"/>
              </a:rPr>
            </a:br>
            <a:r>
              <a:rPr lang="ru-RU" sz="2600" b="1" dirty="0" smtClean="0">
                <a:solidFill>
                  <a:srgbClr val="7030A0"/>
                </a:solidFill>
                <a:latin typeface="+mn-lt"/>
              </a:rPr>
              <a:t>ФТИЗИОПУЛЬМОНОЛОГИЧЕСКОЕ ОТДЕЛЕНИЕ</a:t>
            </a:r>
            <a:br>
              <a:rPr lang="ru-RU" sz="2600" b="1" dirty="0" smtClean="0">
                <a:solidFill>
                  <a:srgbClr val="7030A0"/>
                </a:solidFill>
                <a:latin typeface="+mn-lt"/>
              </a:rPr>
            </a:br>
            <a:r>
              <a:rPr lang="ru-RU" sz="2600" b="1" dirty="0" smtClean="0">
                <a:solidFill>
                  <a:srgbClr val="7030A0"/>
                </a:solidFill>
                <a:latin typeface="+mn-lt"/>
              </a:rPr>
              <a:t>(</a:t>
            </a:r>
            <a:r>
              <a:rPr lang="en-US" sz="2600" b="1" dirty="0">
                <a:solidFill>
                  <a:srgbClr val="7030A0"/>
                </a:solidFill>
                <a:latin typeface="+mn-lt"/>
              </a:rPr>
              <a:t>II</a:t>
            </a:r>
            <a:r>
              <a:rPr lang="ru-RU" sz="2600" b="1" dirty="0">
                <a:solidFill>
                  <a:srgbClr val="7030A0"/>
                </a:solidFill>
                <a:latin typeface="+mn-lt"/>
              </a:rPr>
              <a:t> этап).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05642" y="1558213"/>
            <a:ext cx="11115303" cy="46882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spc="300" dirty="0" smtClean="0">
                <a:solidFill>
                  <a:srgbClr val="002060"/>
                </a:solidFill>
              </a:rPr>
              <a:t>ОБЯЗАТЕЛЬНЫМИ ИССЛЕДОВАНИЯМИ ПРИ ПОДОЗРЕНИИ НА ТУБЕРКУЛЕЗ ЯВЛЯЮТСЯ:</a:t>
            </a:r>
            <a:endParaRPr lang="ru-RU" sz="2400" b="1" spc="3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ru-RU" sz="2200" b="1" dirty="0"/>
              <a:t>Микробиологическое исследование: (двух образцов)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2200" b="1" dirty="0"/>
              <a:t>		люминесцентная микроскопия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2200" b="1" dirty="0"/>
              <a:t>		молекулярно-генетические методы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2200" b="1" dirty="0"/>
              <a:t>		</a:t>
            </a:r>
            <a:r>
              <a:rPr lang="ru-RU" sz="2200" b="1" dirty="0" err="1"/>
              <a:t>культуральные</a:t>
            </a:r>
            <a:r>
              <a:rPr lang="ru-RU" sz="2200" b="1" dirty="0"/>
              <a:t> </a:t>
            </a:r>
            <a:r>
              <a:rPr lang="ru-RU" sz="2200" b="1" dirty="0" smtClean="0"/>
              <a:t>методы (</a:t>
            </a:r>
            <a:r>
              <a:rPr lang="ru-RU" sz="2200" b="1" dirty="0"/>
              <a:t>посев на жидкие и плотные питательные среды.)</a:t>
            </a:r>
          </a:p>
          <a:p>
            <a:pPr marL="0" indent="0">
              <a:buNone/>
            </a:pPr>
            <a:r>
              <a:rPr lang="ru-RU" sz="2200" b="1" dirty="0"/>
              <a:t>2. Иммунологические пробы (ДИАСКИНТЕСТ).</a:t>
            </a:r>
          </a:p>
          <a:p>
            <a:pPr marL="0" indent="0">
              <a:buNone/>
            </a:pPr>
            <a:r>
              <a:rPr lang="ru-RU" sz="2200" b="1" dirty="0"/>
              <a:t>3. Исследование промывных вод бронхов.</a:t>
            </a:r>
          </a:p>
          <a:p>
            <a:pPr marL="0" indent="0">
              <a:buNone/>
            </a:pPr>
            <a:r>
              <a:rPr lang="ru-RU" sz="2200" b="1" dirty="0"/>
              <a:t>4. Бронхоскопия с </a:t>
            </a:r>
            <a:r>
              <a:rPr lang="ru-RU" sz="2200" b="1" dirty="0" err="1"/>
              <a:t>культуральным</a:t>
            </a:r>
            <a:r>
              <a:rPr lang="ru-RU" sz="2200" b="1" dirty="0"/>
              <a:t> и цитологическим исследованием.</a:t>
            </a:r>
          </a:p>
          <a:p>
            <a:pPr marL="0" indent="0" algn="ctr">
              <a:buNone/>
            </a:pPr>
            <a:r>
              <a:rPr lang="ru-RU" sz="2600" b="1" dirty="0"/>
              <a:t>+</a:t>
            </a:r>
          </a:p>
          <a:p>
            <a:pPr marL="0" indent="0" algn="ctr">
              <a:buNone/>
            </a:pPr>
            <a:r>
              <a:rPr lang="ru-RU" sz="2200" b="1" dirty="0" smtClean="0"/>
              <a:t>МЕТОДЫ ГИСТОЛОГИЧЕСКОЙ ВЕРИФИКАЦИИ ДИАГНОЗА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6353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35" y="1425167"/>
            <a:ext cx="4394516" cy="42921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332022" y="1278291"/>
            <a:ext cx="6151418" cy="45858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/>
              <a:t>А. Бронхоскопия с биопсией.</a:t>
            </a:r>
          </a:p>
          <a:p>
            <a:r>
              <a:rPr lang="ru-RU" sz="2400" b="1" dirty="0">
                <a:solidFill>
                  <a:srgbClr val="542708"/>
                </a:solidFill>
              </a:rPr>
              <a:t>( </a:t>
            </a:r>
            <a:r>
              <a:rPr lang="ru-RU" sz="2400" b="1" dirty="0" err="1">
                <a:solidFill>
                  <a:srgbClr val="542708"/>
                </a:solidFill>
              </a:rPr>
              <a:t>чрезбронхиальная</a:t>
            </a:r>
            <a:r>
              <a:rPr lang="ru-RU" sz="2400" b="1" dirty="0">
                <a:solidFill>
                  <a:srgbClr val="542708"/>
                </a:solidFill>
              </a:rPr>
              <a:t> </a:t>
            </a:r>
            <a:r>
              <a:rPr lang="ru-RU" sz="2400" b="1" dirty="0" smtClean="0">
                <a:solidFill>
                  <a:srgbClr val="542708"/>
                </a:solidFill>
              </a:rPr>
              <a:t>биопсия легкого и </a:t>
            </a:r>
            <a:r>
              <a:rPr lang="ru-RU" sz="2400" b="1" dirty="0">
                <a:solidFill>
                  <a:srgbClr val="542708"/>
                </a:solidFill>
              </a:rPr>
              <a:t>лимфоузлов; щипцовая биопсия; щеточная биопсия; игловая биопсия)</a:t>
            </a:r>
          </a:p>
          <a:p>
            <a:endParaRPr lang="ru-RU" sz="8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dirty="0"/>
              <a:t>Б. </a:t>
            </a:r>
            <a:r>
              <a:rPr lang="ru-RU" sz="2400" b="1" dirty="0" err="1"/>
              <a:t>Трансторакальная</a:t>
            </a:r>
            <a:r>
              <a:rPr lang="ru-RU" sz="2400" b="1" dirty="0"/>
              <a:t> биопсия легкого.</a:t>
            </a:r>
          </a:p>
          <a:p>
            <a:endParaRPr lang="ru-RU" sz="800" b="1" dirty="0"/>
          </a:p>
          <a:p>
            <a:r>
              <a:rPr lang="ru-RU" sz="2400" b="1" dirty="0"/>
              <a:t>В. </a:t>
            </a:r>
            <a:r>
              <a:rPr lang="ru-RU" sz="2400" b="1" dirty="0" err="1"/>
              <a:t>Медиастиноскопия</a:t>
            </a:r>
            <a:r>
              <a:rPr lang="ru-RU" sz="2400" b="1" dirty="0"/>
              <a:t>.</a:t>
            </a:r>
          </a:p>
          <a:p>
            <a:endParaRPr lang="ru-RU" sz="800" b="1" dirty="0"/>
          </a:p>
          <a:p>
            <a:r>
              <a:rPr lang="ru-RU" sz="2400" b="1" dirty="0"/>
              <a:t>Г. Торакоскопия с биопсией легкого.</a:t>
            </a:r>
          </a:p>
          <a:p>
            <a:endParaRPr lang="ru-RU" sz="800" b="1" dirty="0"/>
          </a:p>
          <a:p>
            <a:r>
              <a:rPr lang="ru-RU" sz="2400" b="1" dirty="0"/>
              <a:t>Д. Диагностическая торакотомия (открытая биопсия легкого).</a:t>
            </a:r>
          </a:p>
          <a:p>
            <a:endParaRPr lang="ru-RU" sz="800" b="1" dirty="0"/>
          </a:p>
          <a:p>
            <a:r>
              <a:rPr lang="ru-RU" sz="2400" b="1" dirty="0"/>
              <a:t>Е. Биопсия периферических лимфоузлов.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7453" y="247828"/>
            <a:ext cx="9042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МЕТОДЫ ГИСТОЛОГИЧЕСКОЙ ВЕРИФИКАЦИИ ДИАГНОЗА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2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47528" y="277814"/>
            <a:ext cx="8568952" cy="558899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Структура смертности от СПИДа в Красноярском крае  (всего смертей от СПИДа 1899)</a:t>
            </a:r>
          </a:p>
        </p:txBody>
      </p:sp>
      <p:graphicFrame>
        <p:nvGraphicFramePr>
          <p:cNvPr id="9" name="Диаграмма 8"/>
          <p:cNvGraphicFramePr>
            <a:graphicFrameLocks noGrp="1"/>
          </p:cNvGraphicFramePr>
          <p:nvPr>
            <p:ph type="chart" idx="1"/>
            <p:extLst/>
          </p:nvPr>
        </p:nvGraphicFramePr>
        <p:xfrm>
          <a:off x="1846362" y="1556792"/>
          <a:ext cx="822960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282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82535" y="341828"/>
            <a:ext cx="9314708" cy="809625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dirty="0" smtClean="0">
                <a:solidFill>
                  <a:srgbClr val="7030A0"/>
                </a:solidFill>
                <a:latin typeface="+mn-lt"/>
              </a:rPr>
              <a:t>СКРИНИНГ НА ТУБЕРКУЛЕЗ У БОЛЬНЫХ ВИЧ</a:t>
            </a:r>
            <a:endParaRPr lang="ru-RU" altLang="ru-RU"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2163" name="Текст 3"/>
          <p:cNvSpPr>
            <a:spLocks noGrp="1"/>
          </p:cNvSpPr>
          <p:nvPr>
            <p:ph type="body" idx="4294967295"/>
          </p:nvPr>
        </p:nvSpPr>
        <p:spPr>
          <a:xfrm>
            <a:off x="1882981" y="1512268"/>
            <a:ext cx="8113816" cy="644339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b="1" dirty="0" smtClean="0">
                <a:solidFill>
                  <a:srgbClr val="002060"/>
                </a:solidFill>
              </a:rPr>
              <a:t>РАННИЕ СТАДИИ ВИЧ </a:t>
            </a:r>
            <a:r>
              <a:rPr lang="ru-RU" altLang="ru-RU" b="1" dirty="0" smtClean="0">
                <a:solidFill>
                  <a:srgbClr val="C00000"/>
                </a:solidFill>
              </a:rPr>
              <a:t>(СД4 БОЛЕЕ 350 КЛ)</a:t>
            </a:r>
            <a:endParaRPr lang="ru-RU" altLang="ru-RU" b="1" dirty="0">
              <a:solidFill>
                <a:srgbClr val="C00000"/>
              </a:solidFill>
            </a:endParaRPr>
          </a:p>
        </p:txBody>
      </p:sp>
      <p:sp>
        <p:nvSpPr>
          <p:cNvPr id="92164" name="Объект 4"/>
          <p:cNvSpPr>
            <a:spLocks noGrp="1"/>
          </p:cNvSpPr>
          <p:nvPr>
            <p:ph sz="half" idx="4294967295"/>
          </p:nvPr>
        </p:nvSpPr>
        <p:spPr>
          <a:xfrm>
            <a:off x="1928256" y="2635146"/>
            <a:ext cx="8023267" cy="25781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b="1" dirty="0" smtClean="0"/>
              <a:t>1. ФЛЮОРОГРАФИЧЕСКОЕ ОБСЛЕДОВАНИЕ</a:t>
            </a:r>
          </a:p>
          <a:p>
            <a:pPr marL="0" indent="0" algn="ctr">
              <a:buNone/>
            </a:pPr>
            <a:r>
              <a:rPr lang="ru-RU" altLang="ru-RU" b="1" dirty="0" smtClean="0">
                <a:solidFill>
                  <a:srgbClr val="002060"/>
                </a:solidFill>
              </a:rPr>
              <a:t>2 раза в год</a:t>
            </a:r>
          </a:p>
          <a:p>
            <a:pPr marL="0" indent="0" algn="ctr">
              <a:buNone/>
            </a:pPr>
            <a:r>
              <a:rPr lang="ru-RU" altLang="ru-RU" b="1" dirty="0" smtClean="0"/>
              <a:t>2. ИММУНОДИАГНОСТИКА</a:t>
            </a:r>
          </a:p>
          <a:p>
            <a:pPr marL="0" indent="0" algn="ctr">
              <a:buNone/>
            </a:pPr>
            <a:r>
              <a:rPr lang="ru-RU" altLang="ru-RU" b="1" dirty="0" smtClean="0">
                <a:solidFill>
                  <a:srgbClr val="002060"/>
                </a:solidFill>
              </a:rPr>
              <a:t>2 </a:t>
            </a:r>
            <a:r>
              <a:rPr lang="ru-RU" altLang="ru-RU" b="1" dirty="0">
                <a:solidFill>
                  <a:srgbClr val="002060"/>
                </a:solidFill>
              </a:rPr>
              <a:t>раза в год</a:t>
            </a:r>
          </a:p>
        </p:txBody>
      </p:sp>
    </p:spTree>
    <p:extLst>
      <p:ext uri="{BB962C8B-B14F-4D97-AF65-F5344CB8AC3E}">
        <p14:creationId xmlns:p14="http://schemas.microsoft.com/office/powerpoint/2010/main" val="509576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22960" y="282451"/>
            <a:ext cx="9314708" cy="809625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dirty="0" smtClean="0">
                <a:solidFill>
                  <a:srgbClr val="7030A0"/>
                </a:solidFill>
                <a:latin typeface="+mn-lt"/>
              </a:rPr>
              <a:t>СКРИНИНГ НА ТУБЕРКУЛЕЗ У БОЛЬНЫХ ВИЧ</a:t>
            </a:r>
            <a:endParaRPr lang="ru-RU" altLang="ru-RU"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2163" name="Текст 3"/>
          <p:cNvSpPr>
            <a:spLocks noGrp="1"/>
          </p:cNvSpPr>
          <p:nvPr>
            <p:ph type="body" idx="4294967295"/>
          </p:nvPr>
        </p:nvSpPr>
        <p:spPr>
          <a:xfrm>
            <a:off x="1723406" y="1288988"/>
            <a:ext cx="8113816" cy="644339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ПОЗДНИЕ СТАДИИ ВИЧ </a:t>
            </a:r>
            <a:r>
              <a:rPr lang="ru-RU" altLang="ru-RU" b="1" dirty="0" smtClean="0">
                <a:solidFill>
                  <a:srgbClr val="C00000"/>
                </a:solidFill>
              </a:rPr>
              <a:t>(</a:t>
            </a:r>
            <a:r>
              <a:rPr lang="ru-RU" altLang="ru-RU" b="1" dirty="0">
                <a:solidFill>
                  <a:srgbClr val="C00000"/>
                </a:solidFill>
              </a:rPr>
              <a:t>СД4 МЕНЕЕ 350 КЛ)</a:t>
            </a:r>
          </a:p>
        </p:txBody>
      </p:sp>
      <p:sp>
        <p:nvSpPr>
          <p:cNvPr id="92164" name="Объект 4"/>
          <p:cNvSpPr>
            <a:spLocks noGrp="1"/>
          </p:cNvSpPr>
          <p:nvPr>
            <p:ph sz="half" idx="4294967295"/>
          </p:nvPr>
        </p:nvSpPr>
        <p:spPr>
          <a:xfrm>
            <a:off x="1260267" y="2468891"/>
            <a:ext cx="8810007" cy="333814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b="1" dirty="0"/>
              <a:t>Реакция Манту и </a:t>
            </a:r>
            <a:r>
              <a:rPr lang="ru-RU" altLang="ru-RU" b="1" dirty="0" smtClean="0"/>
              <a:t>ДИАСКИНТЕСТ </a:t>
            </a:r>
            <a:r>
              <a:rPr lang="ru-RU" altLang="ru-RU" b="1" dirty="0"/>
              <a:t>на поздних стадиях </a:t>
            </a:r>
            <a:r>
              <a:rPr lang="ru-RU" altLang="ru-RU" b="1" dirty="0" smtClean="0"/>
              <a:t>ВИЧ-инфекции</a:t>
            </a:r>
          </a:p>
          <a:p>
            <a:pPr marL="0" indent="0" algn="ctr">
              <a:buNone/>
            </a:pPr>
            <a:r>
              <a:rPr lang="ru-RU" altLang="ru-RU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ЛОЖНООТРИЦАТЕЛЬНЫ</a:t>
            </a:r>
            <a:endParaRPr lang="ru-RU" altLang="ru-RU" b="1" u="sng" dirty="0"/>
          </a:p>
          <a:p>
            <a:pPr marL="0" indent="0" algn="ctr">
              <a:buNone/>
            </a:pPr>
            <a:r>
              <a:rPr lang="ru-RU" b="1" dirty="0"/>
              <a:t>Н</a:t>
            </a:r>
            <a:r>
              <a:rPr lang="ru-RU" b="1" dirty="0" smtClean="0"/>
              <a:t>а </a:t>
            </a:r>
            <a:r>
              <a:rPr lang="ru-RU" b="1" dirty="0"/>
              <a:t>обзорной рентгенограмме </a:t>
            </a:r>
            <a:r>
              <a:rPr lang="ru-RU" b="1" dirty="0" smtClean="0"/>
              <a:t>грудной клетки или </a:t>
            </a:r>
            <a:r>
              <a:rPr lang="ru-RU" b="1" dirty="0" err="1" smtClean="0"/>
              <a:t>флюорограмме</a:t>
            </a:r>
            <a:r>
              <a:rPr lang="ru-RU" b="1" dirty="0" smtClean="0"/>
              <a:t> изменения часто</a:t>
            </a:r>
            <a:endParaRPr lang="ru-RU" altLang="ru-RU" b="1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u="sng" dirty="0" smtClean="0">
                <a:solidFill>
                  <a:srgbClr val="C00000"/>
                </a:solidFill>
              </a:rPr>
              <a:t>ОТСУТСТВУЮТ</a:t>
            </a:r>
            <a:endParaRPr lang="ru-RU" altLang="ru-RU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54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22960" y="282451"/>
            <a:ext cx="9314708" cy="809625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dirty="0" smtClean="0">
                <a:solidFill>
                  <a:srgbClr val="7030A0"/>
                </a:solidFill>
                <a:latin typeface="+mn-lt"/>
              </a:rPr>
              <a:t>СКРИНИНГ НА ТУБЕРКУЛЕЗ У БОЛЬНЫХ ВИЧ</a:t>
            </a:r>
            <a:endParaRPr lang="ru-RU" altLang="ru-RU"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2163" name="Текст 3"/>
          <p:cNvSpPr>
            <a:spLocks noGrp="1"/>
          </p:cNvSpPr>
          <p:nvPr>
            <p:ph type="body" idx="4294967295"/>
          </p:nvPr>
        </p:nvSpPr>
        <p:spPr>
          <a:xfrm>
            <a:off x="1723406" y="1288988"/>
            <a:ext cx="8113816" cy="644339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ПОЗДНИЕ СТАДИИ ВИЧ </a:t>
            </a:r>
            <a:r>
              <a:rPr lang="ru-RU" altLang="ru-RU" b="1" dirty="0" smtClean="0">
                <a:solidFill>
                  <a:srgbClr val="C00000"/>
                </a:solidFill>
              </a:rPr>
              <a:t>(</a:t>
            </a:r>
            <a:r>
              <a:rPr lang="ru-RU" altLang="ru-RU" b="1" dirty="0">
                <a:solidFill>
                  <a:srgbClr val="C00000"/>
                </a:solidFill>
              </a:rPr>
              <a:t>СД4 МЕНЕЕ 350 КЛ)</a:t>
            </a:r>
          </a:p>
        </p:txBody>
      </p:sp>
      <p:sp>
        <p:nvSpPr>
          <p:cNvPr id="92164" name="Объект 4"/>
          <p:cNvSpPr>
            <a:spLocks noGrp="1"/>
          </p:cNvSpPr>
          <p:nvPr>
            <p:ph sz="half" idx="4294967295"/>
          </p:nvPr>
        </p:nvSpPr>
        <p:spPr>
          <a:xfrm>
            <a:off x="1723406" y="2302636"/>
            <a:ext cx="8113816" cy="416941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altLang="ru-RU" b="1" dirty="0" smtClean="0"/>
              <a:t>СКРИНИНГ 4 КЛИНИЧЕСКИХ СИМПТОМОВ</a:t>
            </a:r>
          </a:p>
          <a:p>
            <a:pPr marL="0" indent="0" algn="ctr">
              <a:buNone/>
            </a:pPr>
            <a:r>
              <a:rPr lang="ru-RU" altLang="ru-RU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Быстро нарастающая адинамия</a:t>
            </a:r>
          </a:p>
          <a:p>
            <a:pPr marL="0" indent="0" algn="ctr">
              <a:buNone/>
            </a:pPr>
            <a:r>
              <a:rPr lang="ru-RU" altLang="ru-RU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Повышение </a:t>
            </a:r>
            <a:r>
              <a:rPr lang="ru-RU" altLang="ru-RU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температуры</a:t>
            </a:r>
          </a:p>
          <a:p>
            <a:pPr marL="0" indent="0" algn="ctr">
              <a:buNone/>
            </a:pPr>
            <a:r>
              <a:rPr lang="ru-RU" altLang="ru-RU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Снижение веса</a:t>
            </a:r>
          </a:p>
          <a:p>
            <a:pPr marL="0" indent="0" algn="ctr">
              <a:buNone/>
            </a:pPr>
            <a:r>
              <a:rPr lang="ru-RU" altLang="ru-RU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Ночные поты</a:t>
            </a:r>
          </a:p>
          <a:p>
            <a:pPr marL="0" indent="0" algn="ctr">
              <a:buNone/>
            </a:pPr>
            <a:r>
              <a:rPr lang="ru-RU" altLang="ru-RU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Кашель</a:t>
            </a:r>
          </a:p>
          <a:p>
            <a:pPr marL="0" indent="0" algn="ctr">
              <a:buNone/>
            </a:pPr>
            <a:r>
              <a:rPr lang="ru-RU" altLang="ru-RU" b="1" u="sng" dirty="0" smtClean="0">
                <a:solidFill>
                  <a:srgbClr val="FF0000"/>
                </a:solidFill>
              </a:rPr>
              <a:t>При </a:t>
            </a:r>
            <a:r>
              <a:rPr lang="ru-RU" altLang="ru-RU" b="1" u="sng" dirty="0">
                <a:solidFill>
                  <a:srgbClr val="FF0000"/>
                </a:solidFill>
              </a:rPr>
              <a:t>наличии любого из этих симптомов – обязательное исключение туберкулеза</a:t>
            </a:r>
          </a:p>
        </p:txBody>
      </p:sp>
    </p:spTree>
    <p:extLst>
      <p:ext uri="{BB962C8B-B14F-4D97-AF65-F5344CB8AC3E}">
        <p14:creationId xmlns:p14="http://schemas.microsoft.com/office/powerpoint/2010/main" val="119468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257" y="194523"/>
            <a:ext cx="4695702" cy="73175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+mn-lt"/>
              </a:rPr>
              <a:t>ОБСЛЕДОВАНИЕ</a:t>
            </a:r>
            <a:endParaRPr lang="ru-RU" sz="40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1986" y="926276"/>
            <a:ext cx="6762008" cy="155562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Использовать широкий спектр методов</a:t>
            </a:r>
          </a:p>
          <a:p>
            <a:r>
              <a:rPr lang="ru-RU" sz="2400" b="1" dirty="0" smtClean="0"/>
              <a:t>Приоритет за быстрыми методами</a:t>
            </a:r>
          </a:p>
          <a:p>
            <a:r>
              <a:rPr lang="ru-RU" sz="2400" b="1" dirty="0" smtClean="0"/>
              <a:t>Исключить «рутину» и «так положено»</a:t>
            </a:r>
            <a:endParaRPr lang="ru-RU" sz="24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233591"/>
              </p:ext>
            </p:extLst>
          </p:nvPr>
        </p:nvGraphicFramePr>
        <p:xfrm>
          <a:off x="594754" y="2481899"/>
          <a:ext cx="10425547" cy="2094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5473"/>
                <a:gridCol w="4440074"/>
              </a:tblGrid>
              <a:tr h="53969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C00000"/>
                          </a:solidFill>
                        </a:rPr>
                        <a:t>ЦЕЛЕСООБРАЗНО</a:t>
                      </a:r>
                      <a:endParaRPr lang="ru-RU" sz="2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C00000"/>
                          </a:solidFill>
                        </a:rPr>
                        <a:t>НЕЦЕЛЕСООБРАЗНО</a:t>
                      </a:r>
                      <a:endParaRPr lang="ru-RU" sz="2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КТ, обзорная рентгенография</a:t>
                      </a:r>
                      <a:endParaRPr lang="ru-RU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Пленочная ФЛГ</a:t>
                      </a:r>
                      <a:endParaRPr lang="ru-RU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Бактериология</a:t>
                      </a:r>
                      <a:endParaRPr lang="ru-RU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Р. Манту,</a:t>
                      </a:r>
                      <a:r>
                        <a:rPr lang="ru-RU" sz="2800" b="1" baseline="0" dirty="0" smtClean="0"/>
                        <a:t> </a:t>
                      </a:r>
                      <a:r>
                        <a:rPr lang="ru-RU" sz="2800" b="1" baseline="0" dirty="0" err="1" smtClean="0"/>
                        <a:t>Диаскинтест</a:t>
                      </a:r>
                      <a:endParaRPr lang="ru-RU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287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ПЦР</a:t>
                      </a:r>
                      <a:endParaRPr lang="ru-RU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Серологические методики</a:t>
                      </a:r>
                      <a:endParaRPr lang="ru-RU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37506" y="4919497"/>
            <a:ext cx="11590316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Новый метод лабораторной диагностики туберкулеза у ВИЧ-инфицированных пациентов, основанный на выявлении </a:t>
            </a:r>
            <a:r>
              <a:rPr kumimoji="0" lang="ru-RU" alt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липоарабиноманнана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клеточной стенки MБТ в моче - </a:t>
            </a:r>
            <a:r>
              <a:rPr kumimoji="0" lang="ru-RU" alt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л</a:t>
            </a:r>
            <a:r>
              <a:rPr kumimoji="0" lang="ru-RU" altLang="ru-RU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ипоарабиноманнановый</a:t>
            </a: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тест или ЛАМ-тест</a:t>
            </a:r>
            <a:endParaRPr kumimoji="0" lang="ru-RU" altLang="ru-RU" sz="24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0239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22960" y="282451"/>
            <a:ext cx="9314708" cy="809625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dirty="0" smtClean="0">
                <a:solidFill>
                  <a:srgbClr val="7030A0"/>
                </a:solidFill>
                <a:latin typeface="+mn-lt"/>
              </a:rPr>
              <a:t>СКРИНИНГ НА ТУБЕРКУЛЕЗ У БОЛЬНЫХ ВИЧ</a:t>
            </a:r>
            <a:endParaRPr lang="ru-RU" altLang="ru-RU"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2163" name="Текст 3"/>
          <p:cNvSpPr>
            <a:spLocks noGrp="1"/>
          </p:cNvSpPr>
          <p:nvPr>
            <p:ph type="body" idx="4294967295"/>
          </p:nvPr>
        </p:nvSpPr>
        <p:spPr>
          <a:xfrm>
            <a:off x="1723406" y="1288988"/>
            <a:ext cx="8113816" cy="644339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ПОЗДНИЕ СТАДИИ ВИЧ </a:t>
            </a:r>
            <a:r>
              <a:rPr lang="ru-RU" altLang="ru-RU" b="1" dirty="0" smtClean="0">
                <a:solidFill>
                  <a:srgbClr val="C00000"/>
                </a:solidFill>
              </a:rPr>
              <a:t>(</a:t>
            </a:r>
            <a:r>
              <a:rPr lang="ru-RU" altLang="ru-RU" b="1" dirty="0">
                <a:solidFill>
                  <a:srgbClr val="C00000"/>
                </a:solidFill>
              </a:rPr>
              <a:t>СД4 МЕНЕЕ 350 КЛ)</a:t>
            </a:r>
          </a:p>
        </p:txBody>
      </p:sp>
      <p:sp>
        <p:nvSpPr>
          <p:cNvPr id="92164" name="Объект 4"/>
          <p:cNvSpPr>
            <a:spLocks noGrp="1"/>
          </p:cNvSpPr>
          <p:nvPr>
            <p:ph sz="half" idx="4294967295"/>
          </p:nvPr>
        </p:nvSpPr>
        <p:spPr>
          <a:xfrm>
            <a:off x="605642" y="2302636"/>
            <a:ext cx="10759044" cy="374190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altLang="ru-RU" b="1" dirty="0"/>
              <a:t>Проведение скрининга ВНЕ учреждений противотуберкулезной службы:</a:t>
            </a:r>
          </a:p>
          <a:p>
            <a:pPr marL="0" indent="0" algn="ctr"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Центр СПИДа</a:t>
            </a:r>
          </a:p>
          <a:p>
            <a:pPr marL="0" indent="0" algn="ctr"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инфекционный стационар/поликлиника</a:t>
            </a:r>
          </a:p>
          <a:p>
            <a:pPr marL="0" indent="0" algn="ctr">
              <a:buNone/>
            </a:pPr>
            <a:r>
              <a:rPr lang="ru-RU" altLang="ru-RU" b="1" u="sng" dirty="0">
                <a:solidFill>
                  <a:srgbClr val="FF0000"/>
                </a:solidFill>
              </a:rPr>
              <a:t>Перевод/направление в учреждения противотуберкулезной службы больных ВИЧ с подозрением на туберкулез недопустимо!</a:t>
            </a:r>
          </a:p>
        </p:txBody>
      </p:sp>
    </p:spTree>
    <p:extLst>
      <p:ext uri="{BB962C8B-B14F-4D97-AF65-F5344CB8AC3E}">
        <p14:creationId xmlns:p14="http://schemas.microsoft.com/office/powerpoint/2010/main" val="456165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22960" y="175574"/>
            <a:ext cx="9314708" cy="63722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dirty="0" smtClean="0">
                <a:solidFill>
                  <a:srgbClr val="7030A0"/>
                </a:solidFill>
                <a:latin typeface="+mn-lt"/>
              </a:rPr>
              <a:t>СКРИНИНГ НА ТУБЕРКУЛЕЗ У БОЛЬНЫХ ВИЧ</a:t>
            </a:r>
            <a:endParaRPr lang="ru-RU" altLang="ru-RU"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2163" name="Текст 3"/>
          <p:cNvSpPr>
            <a:spLocks noGrp="1"/>
          </p:cNvSpPr>
          <p:nvPr>
            <p:ph type="body" idx="4294967295"/>
          </p:nvPr>
        </p:nvSpPr>
        <p:spPr>
          <a:xfrm>
            <a:off x="1723406" y="984631"/>
            <a:ext cx="8113816" cy="644339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ПОЗДНИЕ СТАДИИ ВИЧ </a:t>
            </a:r>
            <a:r>
              <a:rPr lang="ru-RU" altLang="ru-RU" b="1" dirty="0" smtClean="0">
                <a:solidFill>
                  <a:srgbClr val="C00000"/>
                </a:solidFill>
              </a:rPr>
              <a:t>(</a:t>
            </a:r>
            <a:r>
              <a:rPr lang="ru-RU" altLang="ru-RU" b="1" dirty="0">
                <a:solidFill>
                  <a:srgbClr val="C00000"/>
                </a:solidFill>
              </a:rPr>
              <a:t>СД4 МЕНЕЕ 350 КЛ)</a:t>
            </a:r>
          </a:p>
        </p:txBody>
      </p:sp>
      <p:sp>
        <p:nvSpPr>
          <p:cNvPr id="92164" name="Объект 4"/>
          <p:cNvSpPr>
            <a:spLocks noGrp="1"/>
          </p:cNvSpPr>
          <p:nvPr>
            <p:ph sz="half" idx="4294967295"/>
          </p:nvPr>
        </p:nvSpPr>
        <p:spPr>
          <a:xfrm>
            <a:off x="5780314" y="2302636"/>
            <a:ext cx="6115792" cy="373002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altLang="ru-RU" b="1" dirty="0"/>
              <a:t>Основное правило, которое касается почти всех вторичных заболеваний, включая туберкулез, неизменно: чем тяжелее иммунодефицит, тем раньше следует начинать интенсивно обследовать больного, включая инвазивные методы диагностики.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altLang="ru-RU" b="1" dirty="0" smtClean="0"/>
              <a:t>Не следует воздерживаться от обследования только потому, что некоторые процедуры могут быть неприятными для больного.</a:t>
            </a:r>
          </a:p>
          <a:p>
            <a:pPr marL="0" indent="0" algn="ctr">
              <a:buNone/>
            </a:pPr>
            <a:endParaRPr lang="ru-RU" altLang="ru-RU" sz="1100" b="1" dirty="0" smtClean="0"/>
          </a:p>
          <a:p>
            <a:pPr marL="0" indent="0" algn="ctr">
              <a:buNone/>
            </a:pPr>
            <a:r>
              <a:rPr lang="ru-RU" altLang="ru-RU" sz="4000" b="1" i="1" dirty="0" err="1" smtClean="0">
                <a:solidFill>
                  <a:srgbClr val="002060"/>
                </a:solidFill>
              </a:rPr>
              <a:t>Кристиан</a:t>
            </a:r>
            <a:r>
              <a:rPr lang="ru-RU" altLang="ru-RU" sz="40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4000" b="1" i="1" dirty="0" err="1">
                <a:solidFill>
                  <a:srgbClr val="002060"/>
                </a:solidFill>
              </a:rPr>
              <a:t>Хоффман</a:t>
            </a:r>
            <a:r>
              <a:rPr lang="ru-RU" altLang="ru-RU" sz="4000" b="1" i="1" dirty="0">
                <a:solidFill>
                  <a:srgbClr val="002060"/>
                </a:solidFill>
              </a:rPr>
              <a:t>, 2009 г.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-1" b="1384"/>
          <a:stretch/>
        </p:blipFill>
        <p:spPr>
          <a:xfrm>
            <a:off x="323154" y="2302635"/>
            <a:ext cx="5089972" cy="3730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0840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993936"/>
              </p:ext>
            </p:extLst>
          </p:nvPr>
        </p:nvGraphicFramePr>
        <p:xfrm>
          <a:off x="1733800" y="1406374"/>
          <a:ext cx="8108181" cy="4970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3663"/>
                <a:gridCol w="2226323"/>
                <a:gridCol w="3788195"/>
              </a:tblGrid>
              <a:tr h="56573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Симптом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Брюшной тиф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Милиарный туберкулез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Начало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постепенное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острое (озноб, рвота)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Температура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постоянная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неправильная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Пульс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брадикардия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тахикардия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Кровь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лимфоцитоз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err="1" smtClean="0"/>
                        <a:t>лимфопения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Бронхит</a:t>
                      </a:r>
                      <a:endParaRPr lang="ru-RU" sz="2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сильно выражен</a:t>
                      </a:r>
                      <a:endParaRPr lang="ru-RU" sz="2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слабо выражен</a:t>
                      </a:r>
                      <a:endParaRPr lang="ru-RU" sz="2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Одышка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отсутствует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сильно выражена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Цианоз</a:t>
                      </a:r>
                      <a:endParaRPr lang="ru-RU" sz="20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отсутствует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сильно выражена</a:t>
                      </a:r>
                      <a:endParaRPr lang="ru-RU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err="1" smtClean="0"/>
                        <a:t>Рентгенкартина</a:t>
                      </a:r>
                      <a:endParaRPr lang="ru-RU" sz="20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нормальная</a:t>
                      </a:r>
                      <a:endParaRPr lang="ru-RU" sz="20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мелкоочаговая диссеминация</a:t>
                      </a:r>
                      <a:endParaRPr lang="ru-RU" sz="20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Поты</a:t>
                      </a:r>
                      <a:endParaRPr lang="ru-RU" sz="20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отсутствует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2000" b="1" dirty="0" smtClean="0"/>
                        <a:t>обильные</a:t>
                      </a:r>
                      <a:endParaRPr lang="ru-RU" sz="20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05763" y="344067"/>
            <a:ext cx="6788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ДИФФЕРЕНЦИАЛЬНАЯ ДИАГНОСТИКА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МИЛИАРНОГО ТУБЕРКУЛЕЗА И БРЮШНОГО ТИФА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6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28998" y="1523856"/>
            <a:ext cx="9144000" cy="1655762"/>
          </a:xfrm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5400" b="1" dirty="0" smtClean="0">
                <a:solidFill>
                  <a:srgbClr val="7030A0"/>
                </a:solidFill>
                <a:latin typeface="+mn-lt"/>
              </a:rPr>
              <a:t>Цель: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3600" dirty="0" smtClean="0">
                <a:latin typeface="+mn-lt"/>
              </a:rPr>
              <a:t>    </a:t>
            </a:r>
            <a:r>
              <a:rPr lang="ru-RU" altLang="ru-RU" sz="3600" b="1" dirty="0" smtClean="0">
                <a:latin typeface="+mn-lt"/>
              </a:rPr>
              <a:t>Приобретение  знаний по дифференциальной диагностике диссеминированного туберкулеза легких </a:t>
            </a:r>
          </a:p>
        </p:txBody>
      </p:sp>
    </p:spTree>
    <p:extLst>
      <p:ext uri="{BB962C8B-B14F-4D97-AF65-F5344CB8AC3E}">
        <p14:creationId xmlns:p14="http://schemas.microsoft.com/office/powerpoint/2010/main" val="15711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86296" y="357765"/>
            <a:ext cx="8845550" cy="97631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solidFill>
                  <a:srgbClr val="7030A0"/>
                </a:solidFill>
                <a:latin typeface="+mn-lt"/>
              </a:rPr>
              <a:t>Рентгенологическая картина</a:t>
            </a:r>
            <a:br>
              <a:rPr lang="ru-RU" altLang="ru-RU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b="1" dirty="0">
                <a:solidFill>
                  <a:srgbClr val="7030A0"/>
                </a:solidFill>
                <a:latin typeface="+mn-lt"/>
              </a:rPr>
              <a:t>милиарного </a:t>
            </a:r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туберкулеза</a:t>
            </a:r>
            <a:endParaRPr lang="ru-RU" dirty="0">
              <a:latin typeface="+mn-lt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890161" y="1840592"/>
            <a:ext cx="6151418" cy="3675063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ru-RU" altLang="ru-RU" b="1" dirty="0" smtClean="0"/>
              <a:t>    </a:t>
            </a:r>
            <a:r>
              <a:rPr lang="ru-RU" altLang="ru-RU" sz="2400" b="1" dirty="0"/>
              <a:t>1. Изменения на рентгенограмме появляются</a:t>
            </a:r>
          </a:p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ru-RU" altLang="ru-RU" sz="2400" b="1" dirty="0"/>
              <a:t>	на </a:t>
            </a:r>
            <a:r>
              <a:rPr lang="ru-RU" altLang="ru-RU" sz="2400" b="1" u="sng" dirty="0"/>
              <a:t>10-14 день заболевания.</a:t>
            </a:r>
          </a:p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ru-RU" altLang="ru-RU" sz="2400" b="1" dirty="0"/>
              <a:t>    2. Процесс двусторонний, абсолютно симметричный</a:t>
            </a:r>
          </a:p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ru-RU" altLang="ru-RU" sz="2400" b="1" dirty="0"/>
              <a:t>    3. На фоне усиленного легочного рисунка на всем протяжении легких - множественные мономорфные очаговые тени 1-2 мм в диаметре, малой интенсивности, четко очерченные, не сливающиеся между собой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1674" t="15633" r="7877" b="776"/>
          <a:stretch/>
        </p:blipFill>
        <p:spPr>
          <a:xfrm>
            <a:off x="745977" y="1651000"/>
            <a:ext cx="4714418" cy="40542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283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42D4E6-1262-4A75-802D-BEF5D5EA9A46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21</a:t>
            </a:fld>
            <a:endParaRPr lang="ru-RU" altLang="ru-RU" sz="120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1393" y="225192"/>
            <a:ext cx="10653712" cy="4794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solidFill>
                  <a:srgbClr val="7030A0"/>
                </a:solidFill>
                <a:latin typeface="+mn-lt"/>
              </a:rPr>
              <a:t>РЕНТГЕНОЛОГИЧЕСКАЯ КАРТИНА МИЛИАРНОГО ТУБЕРКУЛЕЗА</a:t>
            </a:r>
            <a:endParaRPr lang="ru-RU" sz="2800" dirty="0">
              <a:latin typeface="+mn-lt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88565" y="779914"/>
            <a:ext cx="10015537" cy="8636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  <a:defRPr/>
            </a:pPr>
            <a:r>
              <a:rPr lang="ru-RU" altLang="ru-RU" sz="2600" b="1" dirty="0" smtClean="0"/>
              <a:t>При компьютерной томографии изменения в легких выявляются уже на ранних стадиях заболевания. </a:t>
            </a:r>
            <a:endParaRPr lang="ru-RU" altLang="ru-RU" sz="2600" b="1" dirty="0"/>
          </a:p>
        </p:txBody>
      </p:sp>
      <p:pic>
        <p:nvPicPr>
          <p:cNvPr id="2050" name="Picture 2" descr="C:\Users\tech\Desktop\Клинические фотографии\Миллиарный туберкулез\Ткачук 2Милиарны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t="4114" r="5025" b="17047"/>
          <a:stretch/>
        </p:blipFill>
        <p:spPr bwMode="auto">
          <a:xfrm>
            <a:off x="598990" y="1917571"/>
            <a:ext cx="5102092" cy="43119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ech\Desktop\Клинические фотографии\Миллиарный туберкулез\Ткачук 1Милиарный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1" r="5603" b="21661"/>
          <a:stretch/>
        </p:blipFill>
        <p:spPr bwMode="auto">
          <a:xfrm>
            <a:off x="6413614" y="2343664"/>
            <a:ext cx="4970248" cy="36209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33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2749419" y="4615808"/>
            <a:ext cx="6718041" cy="3638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90594" y="3183788"/>
            <a:ext cx="5635690" cy="3638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54692" y="1443854"/>
            <a:ext cx="6307494" cy="435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66187" y="353314"/>
            <a:ext cx="6301273" cy="82109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 b="1" spc="300" dirty="0">
                <a:solidFill>
                  <a:srgbClr val="7030A0"/>
                </a:solidFill>
                <a:latin typeface="+mn-lt"/>
              </a:rPr>
              <a:t>СИМПТОМЫ ЗАБОЛЕВАНИЯ</a:t>
            </a:r>
            <a:r>
              <a:rPr lang="ru-RU" altLang="ru-RU" sz="40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4000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2700" b="1" dirty="0">
                <a:solidFill>
                  <a:srgbClr val="7030A0"/>
                </a:solidFill>
                <a:latin typeface="+mn-lt"/>
              </a:rPr>
              <a:t>(пневмония)</a:t>
            </a:r>
            <a:endParaRPr lang="ru-RU" altLang="ru-RU" sz="27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135155" y="1418139"/>
            <a:ext cx="7946571" cy="48659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Контакт с туберкулезными больными</a:t>
            </a:r>
          </a:p>
          <a:p>
            <a:pPr marL="0" indent="0" algn="ctr">
              <a:buNone/>
            </a:pPr>
            <a:r>
              <a:rPr lang="ru-RU" altLang="ru-RU" sz="2000" b="1" dirty="0" smtClean="0"/>
              <a:t>В настоящее </a:t>
            </a:r>
            <a:r>
              <a:rPr lang="ru-RU" altLang="ru-RU" sz="2000" b="1" dirty="0"/>
              <a:t>время, при сложившейся эпидемиологической ситуации по туберкулезу, факт контакта с туберкулезными больными большого диагностического значения не имеет.</a:t>
            </a:r>
          </a:p>
          <a:p>
            <a:pPr marL="0" indent="0" algn="ctr">
              <a:buNone/>
            </a:pPr>
            <a:endParaRPr lang="ru-RU" altLang="ru-RU" sz="800" b="1" dirty="0"/>
          </a:p>
          <a:p>
            <a:pPr marL="0" indent="0" algn="ctr">
              <a:buNone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Наличие продромального периода</a:t>
            </a:r>
          </a:p>
          <a:p>
            <a:pPr marL="0" indent="0" algn="ctr">
              <a:buNone/>
            </a:pPr>
            <a:r>
              <a:rPr lang="ru-RU" altLang="ru-RU" sz="2000" b="1" dirty="0"/>
              <a:t>Для бактериальных пневмоний наличие длительных продромальных симптомов обычно не характерно.</a:t>
            </a:r>
          </a:p>
          <a:p>
            <a:pPr marL="0" indent="0" algn="ctr">
              <a:buNone/>
            </a:pPr>
            <a:endParaRPr lang="ru-RU" altLang="ru-RU" sz="800" b="1" dirty="0"/>
          </a:p>
          <a:p>
            <a:pPr marL="0" indent="0" algn="ctr">
              <a:buNone/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</a:rPr>
              <a:t>Кашель с большим количеством мокроты</a:t>
            </a:r>
          </a:p>
          <a:p>
            <a:pPr marL="0" indent="0" algn="ctr">
              <a:buNone/>
            </a:pPr>
            <a:r>
              <a:rPr lang="ru-RU" altLang="ru-RU" sz="2000" b="1" dirty="0"/>
              <a:t>Наличие обильного выделения мокроты не всегда говорит в пользу неспецифического заболевания.</a:t>
            </a:r>
          </a:p>
        </p:txBody>
      </p:sp>
    </p:spTree>
    <p:extLst>
      <p:ext uri="{BB962C8B-B14F-4D97-AF65-F5344CB8AC3E}">
        <p14:creationId xmlns:p14="http://schemas.microsoft.com/office/powerpoint/2010/main" val="353705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4176" y="1618860"/>
            <a:ext cx="3958683" cy="4176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1511" y="3066585"/>
            <a:ext cx="4204010" cy="3985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66188" y="419879"/>
            <a:ext cx="6301273" cy="82109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 b="1" u="sng" spc="300" dirty="0">
                <a:solidFill>
                  <a:srgbClr val="7030A0"/>
                </a:solidFill>
                <a:latin typeface="+mn-lt"/>
              </a:rPr>
              <a:t>СИМПТОМЫ ЗАБОЛЕВАНИЯ</a:t>
            </a:r>
            <a:r>
              <a:rPr lang="ru-RU" altLang="ru-RU" sz="40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4000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2700" b="1" dirty="0">
                <a:solidFill>
                  <a:srgbClr val="7030A0"/>
                </a:solidFill>
                <a:latin typeface="+mn-lt"/>
              </a:rPr>
              <a:t>(пневмония)</a:t>
            </a:r>
            <a:endParaRPr lang="ru-RU" altLang="ru-RU" sz="27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133601" y="1618860"/>
            <a:ext cx="7946571" cy="48659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Локализация процесса</a:t>
            </a:r>
          </a:p>
          <a:p>
            <a:pPr marL="0" indent="0" algn="ctr">
              <a:buNone/>
            </a:pPr>
            <a:r>
              <a:rPr lang="ru-RU" altLang="ru-RU" sz="2000" b="1" dirty="0"/>
              <a:t>При туберкулезе легких процесс чаще локализуется в 1-2-6 сегментах, для пневмоний более характерна нижнедолевая локализация.</a:t>
            </a:r>
          </a:p>
          <a:p>
            <a:pPr marL="0" indent="0" algn="ctr">
              <a:buNone/>
            </a:pPr>
            <a:r>
              <a:rPr lang="ru-RU" altLang="ru-RU" b="1" dirty="0" err="1" smtClean="0">
                <a:solidFill>
                  <a:schemeClr val="accent1">
                    <a:lumMod val="50000"/>
                  </a:schemeClr>
                </a:solidFill>
              </a:rPr>
              <a:t>Физикальные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данные</a:t>
            </a:r>
          </a:p>
          <a:p>
            <a:pPr marL="0" indent="0" algn="ctr">
              <a:buNone/>
            </a:pPr>
            <a:r>
              <a:rPr lang="ru-RU" altLang="ru-RU" sz="2000" b="1" dirty="0"/>
              <a:t>Для пневмонии характерны выраженные </a:t>
            </a:r>
            <a:r>
              <a:rPr lang="ru-RU" altLang="ru-RU" sz="2000" b="1" dirty="0" err="1"/>
              <a:t>аускультативные</a:t>
            </a:r>
            <a:r>
              <a:rPr lang="ru-RU" altLang="ru-RU" sz="2000" b="1" dirty="0"/>
              <a:t> проявления (крепитация, влажные и сухие хрипы, бронхиальное дыхание).</a:t>
            </a:r>
          </a:p>
          <a:p>
            <a:pPr marL="0" indent="0" algn="ctr">
              <a:buNone/>
            </a:pPr>
            <a:r>
              <a:rPr lang="ru-RU" altLang="ru-RU" sz="2000" b="1" dirty="0"/>
              <a:t>При этом при специфических процессах </a:t>
            </a:r>
            <a:r>
              <a:rPr lang="ru-RU" altLang="ru-RU" sz="2000" b="1" dirty="0" err="1"/>
              <a:t>аускультативные</a:t>
            </a:r>
            <a:r>
              <a:rPr lang="ru-RU" altLang="ru-RU" sz="2000" b="1" dirty="0"/>
              <a:t> изменения далеко не соответствуют тем значительным рентгенологическим изменениям.</a:t>
            </a:r>
          </a:p>
          <a:p>
            <a:pPr marL="0" indent="0" algn="ctr">
              <a:buNone/>
            </a:pPr>
            <a:r>
              <a:rPr lang="ru-RU" altLang="ru-RU" sz="2000" b="1" dirty="0"/>
              <a:t>«Много видим мало слышим» </a:t>
            </a:r>
          </a:p>
        </p:txBody>
      </p:sp>
    </p:spTree>
    <p:extLst>
      <p:ext uri="{BB962C8B-B14F-4D97-AF65-F5344CB8AC3E}">
        <p14:creationId xmlns:p14="http://schemas.microsoft.com/office/powerpoint/2010/main" val="371867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4176" y="1618860"/>
            <a:ext cx="3958683" cy="4176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1511" y="3265856"/>
            <a:ext cx="4204010" cy="3985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66188" y="419879"/>
            <a:ext cx="6301273" cy="82109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 b="1" u="sng" spc="300" dirty="0">
                <a:solidFill>
                  <a:srgbClr val="7030A0"/>
                </a:solidFill>
                <a:latin typeface="+mn-lt"/>
              </a:rPr>
              <a:t>СИМПТОМЫ ЗАБОЛЕВАНИЯ</a:t>
            </a:r>
            <a:r>
              <a:rPr lang="ru-RU" altLang="ru-RU" sz="40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4000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2700" b="1" dirty="0">
                <a:solidFill>
                  <a:srgbClr val="7030A0"/>
                </a:solidFill>
                <a:latin typeface="+mn-lt"/>
              </a:rPr>
              <a:t>(пневмония)</a:t>
            </a:r>
            <a:endParaRPr lang="ru-RU" altLang="ru-RU" sz="27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318162" y="1618860"/>
            <a:ext cx="9452758" cy="48659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Туберкулезный «архив»</a:t>
            </a:r>
          </a:p>
          <a:p>
            <a:pPr marL="0" indent="0" algn="ctr">
              <a:buNone/>
            </a:pPr>
            <a:r>
              <a:rPr lang="ru-RU" altLang="ru-RU" sz="2000" b="1" dirty="0" smtClean="0"/>
              <a:t>Наличие </a:t>
            </a:r>
            <a:r>
              <a:rPr lang="ru-RU" altLang="ru-RU" sz="2000" b="1" dirty="0"/>
              <a:t>старых туберкулезных очагов говорит только о перенесенном заболевании, но не как об этиологии заболевания.</a:t>
            </a:r>
          </a:p>
          <a:p>
            <a:pPr marL="0" indent="0" algn="ctr">
              <a:buNone/>
            </a:pPr>
            <a:endParaRPr lang="ru-RU" altLang="ru-RU" sz="2000" b="1" dirty="0"/>
          </a:p>
          <a:p>
            <a:pPr marL="0" indent="0" algn="ctr">
              <a:buNone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Лабораторные данные</a:t>
            </a:r>
          </a:p>
          <a:p>
            <a:pPr marL="0" indent="0" algn="ctr">
              <a:buNone/>
            </a:pPr>
            <a:r>
              <a:rPr lang="ru-RU" altLang="ru-RU" sz="2000" b="1" dirty="0"/>
              <a:t>При туберкулезных процессах </a:t>
            </a:r>
            <a:r>
              <a:rPr lang="ru-RU" altLang="ru-RU" sz="2000" b="1" dirty="0" err="1"/>
              <a:t>тетрада</a:t>
            </a:r>
            <a:r>
              <a:rPr lang="ru-RU" altLang="ru-RU" sz="2000" b="1" dirty="0"/>
              <a:t> выражена значительно слабее, чем при неспецифических процессах.</a:t>
            </a:r>
          </a:p>
          <a:p>
            <a:pPr marL="0" indent="0" algn="ctr">
              <a:buNone/>
            </a:pPr>
            <a:r>
              <a:rPr lang="ru-RU" altLang="ru-RU" sz="2000" b="1" dirty="0" err="1"/>
              <a:t>Тетраду</a:t>
            </a:r>
            <a:r>
              <a:rPr lang="ru-RU" altLang="ru-RU" sz="2000" b="1" dirty="0"/>
              <a:t> составляют: температура тела, лейкоцитоз, сдвиг лейкоцитарной формулы влево и скорость оседания эритроцитов.</a:t>
            </a:r>
          </a:p>
          <a:p>
            <a:pPr marL="0" indent="0" algn="ctr">
              <a:buNone/>
            </a:pPr>
            <a:r>
              <a:rPr lang="ru-RU" altLang="ru-RU" sz="2000" b="1" dirty="0"/>
              <a:t>Лейкоцитоз 15 тыс. и выше наблюдается, как правило, при неспецифических заболеваниях, а при туберкулезе возможно только при казеозной пневмонии.</a:t>
            </a:r>
          </a:p>
        </p:txBody>
      </p:sp>
    </p:spTree>
    <p:extLst>
      <p:ext uri="{BB962C8B-B14F-4D97-AF65-F5344CB8AC3E}">
        <p14:creationId xmlns:p14="http://schemas.microsoft.com/office/powerpoint/2010/main" val="20039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21511" y="3265856"/>
            <a:ext cx="4204010" cy="398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28868" y="158481"/>
            <a:ext cx="6301273" cy="82109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 b="1" spc="300" dirty="0">
                <a:solidFill>
                  <a:srgbClr val="7030A0"/>
                </a:solidFill>
                <a:latin typeface="+mn-lt"/>
              </a:rPr>
              <a:t>СИМПТОМЫ ЗАБОЛЕВАНИЯ</a:t>
            </a:r>
            <a:r>
              <a:rPr lang="ru-RU" altLang="ru-RU" sz="40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4000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2700" b="1" dirty="0">
                <a:solidFill>
                  <a:srgbClr val="7030A0"/>
                </a:solidFill>
                <a:latin typeface="+mn-lt"/>
              </a:rPr>
              <a:t>(пневмония)</a:t>
            </a:r>
            <a:endParaRPr lang="ru-RU" altLang="ru-RU" sz="27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859903" y="2112190"/>
            <a:ext cx="8421289" cy="430727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ru-RU" altLang="ru-RU" sz="2000" b="1" dirty="0"/>
              <a:t>Выявление микобактерий туберкулеза в мокроте больного во многих случаях помогает решить вопрос в пользу туберкулезного заболевания.</a:t>
            </a:r>
          </a:p>
          <a:p>
            <a:pPr marL="0" indent="0" algn="ctr">
              <a:lnSpc>
                <a:spcPct val="140000"/>
              </a:lnSpc>
              <a:buNone/>
            </a:pPr>
            <a:r>
              <a:rPr lang="ru-RU" altLang="ru-RU" sz="2000" b="1" dirty="0"/>
              <a:t>Вовлечение в воспалительный процесс старых туберкулезных очагов может привести к ложному </a:t>
            </a:r>
            <a:r>
              <a:rPr lang="ru-RU" altLang="ru-RU" sz="2000" b="1" dirty="0" err="1"/>
              <a:t>бактериовыделению</a:t>
            </a:r>
            <a:r>
              <a:rPr lang="ru-RU" altLang="ru-RU" sz="2000" b="1" dirty="0"/>
              <a:t>.</a:t>
            </a:r>
          </a:p>
          <a:p>
            <a:pPr marL="0" indent="0" algn="ctr">
              <a:lnSpc>
                <a:spcPct val="140000"/>
              </a:lnSpc>
              <a:buNone/>
            </a:pPr>
            <a:r>
              <a:rPr lang="ru-RU" altLang="ru-RU" sz="2000" b="1" dirty="0"/>
              <a:t>Однократное выявление ДНК МБТ не всегда является достоверным признаком туберкулеза (достоверно два анализа)</a:t>
            </a:r>
          </a:p>
          <a:p>
            <a:pPr marL="0" indent="0" algn="ctr">
              <a:lnSpc>
                <a:spcPct val="140000"/>
              </a:lnSpc>
              <a:buNone/>
            </a:pPr>
            <a:r>
              <a:rPr lang="ru-RU" altLang="ru-RU" sz="2000" b="1" dirty="0"/>
              <a:t>При микроскопическом исследовании мокроты с окраской</a:t>
            </a:r>
          </a:p>
          <a:p>
            <a:pPr marL="0" indent="0" algn="ctr">
              <a:lnSpc>
                <a:spcPct val="140000"/>
              </a:lnSpc>
              <a:buNone/>
            </a:pPr>
            <a:r>
              <a:rPr lang="ru-RU" altLang="ru-RU" sz="2000" b="1" dirty="0"/>
              <a:t>по </a:t>
            </a:r>
            <a:r>
              <a:rPr lang="ru-RU" altLang="ru-RU" sz="2000" b="1" dirty="0" err="1"/>
              <a:t>Циллю-Нильсену</a:t>
            </a:r>
            <a:r>
              <a:rPr lang="ru-RU" altLang="ru-RU" sz="2000" b="1" dirty="0"/>
              <a:t> выявляются не только микобактерии туберкулеза, но и все кислотоустойчивые бактерии, которые нередко определяются при неспецифических заболеваниях.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7829" y="1222310"/>
            <a:ext cx="3403689" cy="52322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err="1">
                <a:solidFill>
                  <a:srgbClr val="002060"/>
                </a:solidFill>
              </a:rPr>
              <a:t>Бактериовыделение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95" y="1014481"/>
            <a:ext cx="4208727" cy="3605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190" y="1014481"/>
            <a:ext cx="3832586" cy="3605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1817" y="372015"/>
            <a:ext cx="461972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/>
              <a:t>Диссеминированный туберкулез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902" y="372015"/>
            <a:ext cx="41850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/>
              <a:t>Неспецифическая пневмония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1896" y="5012977"/>
            <a:ext cx="4089161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 обоих легких множественные очаговые тени малой и средней интенсивности, расположенные в верхних и средних отделах легких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6438" y="5012977"/>
            <a:ext cx="5337393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 обоих легких множественные очаговые тени малой и средней интенсивности, расположенные в нижних и средних отделах,</a:t>
            </a:r>
          </a:p>
          <a:p>
            <a:pPr algn="ctr"/>
            <a:r>
              <a:rPr lang="ru-RU" sz="2000" b="1" dirty="0"/>
              <a:t>нечетко очерченные, корни расширены</a:t>
            </a:r>
          </a:p>
        </p:txBody>
      </p:sp>
    </p:spTree>
    <p:extLst>
      <p:ext uri="{BB962C8B-B14F-4D97-AF65-F5344CB8AC3E}">
        <p14:creationId xmlns:p14="http://schemas.microsoft.com/office/powerpoint/2010/main" val="18140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76945" y="306356"/>
            <a:ext cx="6828312" cy="6096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altLang="ru-RU" sz="3600" b="1" spc="300" dirty="0" smtClean="0">
                <a:solidFill>
                  <a:srgbClr val="7030A0"/>
                </a:solidFill>
                <a:latin typeface="+mn-lt"/>
              </a:rPr>
              <a:t>ОСНОВЫ ПРОБНОЙ ТЕРАПИИ</a:t>
            </a:r>
            <a:endParaRPr lang="ru-RU" altLang="ru-RU" sz="3600" b="1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953208" y="4898571"/>
            <a:ext cx="8408436" cy="1548882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altLang="ru-RU" sz="2000" b="1" dirty="0"/>
              <a:t>Достаточность </a:t>
            </a:r>
            <a:r>
              <a:rPr lang="ru-RU" altLang="ru-RU" sz="2000" b="1" dirty="0" err="1"/>
              <a:t>рентгенобследования</a:t>
            </a:r>
            <a:endParaRPr lang="ru-RU" altLang="ru-RU" sz="2000" b="1" dirty="0"/>
          </a:p>
          <a:p>
            <a:pPr>
              <a:lnSpc>
                <a:spcPct val="70000"/>
              </a:lnSpc>
            </a:pPr>
            <a:r>
              <a:rPr lang="ru-RU" altLang="ru-RU" sz="2000" b="1" dirty="0"/>
              <a:t>Соответствие контрольного </a:t>
            </a:r>
            <a:r>
              <a:rPr lang="ru-RU" altLang="ru-RU" sz="2000" b="1" dirty="0" err="1"/>
              <a:t>рентгенобследования</a:t>
            </a:r>
            <a:r>
              <a:rPr lang="ru-RU" altLang="ru-RU" sz="2000" b="1" dirty="0"/>
              <a:t> предыдущему</a:t>
            </a:r>
          </a:p>
          <a:p>
            <a:pPr>
              <a:lnSpc>
                <a:spcPct val="100000"/>
              </a:lnSpc>
            </a:pPr>
            <a:r>
              <a:rPr lang="ru-RU" altLang="ru-RU" sz="2000" b="1" dirty="0"/>
              <a:t>Не назначать антибиотики действующие на микобактерии туберкулеза</a:t>
            </a:r>
          </a:p>
          <a:p>
            <a:pPr>
              <a:lnSpc>
                <a:spcPct val="100000"/>
              </a:lnSpc>
            </a:pPr>
            <a:r>
              <a:rPr lang="ru-RU" altLang="ru-RU" sz="2000" b="1" dirty="0"/>
              <a:t>Контрольное обследование проводить через 14 дней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3" y="1143778"/>
            <a:ext cx="4532654" cy="3526971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27" y="1149185"/>
            <a:ext cx="4708496" cy="3521563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46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165765" y="1658366"/>
            <a:ext cx="6424551" cy="2984885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4800" b="1" spc="300" dirty="0" err="1">
                <a:solidFill>
                  <a:srgbClr val="7030A0"/>
                </a:solidFill>
              </a:rPr>
              <a:t>Саркоидоз</a:t>
            </a:r>
            <a:r>
              <a:rPr lang="ru-RU" altLang="ru-RU" sz="4800" b="1" spc="300" dirty="0">
                <a:solidFill>
                  <a:srgbClr val="7030A0"/>
                </a:solidFill>
              </a:rPr>
              <a:t> </a:t>
            </a:r>
            <a:r>
              <a:rPr lang="ru-RU" altLang="ru-RU" sz="4800" b="1" dirty="0">
                <a:solidFill>
                  <a:srgbClr val="7030A0"/>
                </a:solidFill>
              </a:rPr>
              <a:t>–</a:t>
            </a:r>
            <a:r>
              <a:rPr lang="ru-RU" altLang="ru-RU" sz="3000" b="1" dirty="0"/>
              <a:t> </a:t>
            </a: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3000" b="1" dirty="0"/>
              <a:t>  </a:t>
            </a:r>
            <a:r>
              <a:rPr lang="ru-RU" altLang="ru-RU" sz="2700" b="1" dirty="0"/>
              <a:t>системное заболевание неизвестной этиологии, относящееся по своим морфологическим особенностям к группе </a:t>
            </a:r>
            <a:r>
              <a:rPr lang="ru-RU" altLang="ru-RU" sz="2700" b="1" dirty="0" err="1"/>
              <a:t>гранулематозов</a:t>
            </a:r>
            <a:r>
              <a:rPr lang="ru-RU" altLang="ru-RU" sz="2700" b="1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6939" t="18082" r="4203" b="26244"/>
          <a:stretch/>
        </p:blipFill>
        <p:spPr>
          <a:xfrm>
            <a:off x="727504" y="1480237"/>
            <a:ext cx="4165129" cy="35596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188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226" y="356258"/>
            <a:ext cx="9657192" cy="60638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3000" b="1" spc="300" dirty="0" smtClean="0">
                <a:solidFill>
                  <a:srgbClr val="7030A0"/>
                </a:solidFill>
                <a:latin typeface="+mn-lt"/>
              </a:rPr>
              <a:t>ОСОБЕННОСТИ ГРАНУЛЕМЫ ПРИ САРКОИДОЗЕ</a:t>
            </a:r>
            <a:endParaRPr lang="ru-RU" altLang="ru-RU" sz="3000" b="1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66215" y="2124075"/>
            <a:ext cx="4930980" cy="245979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</a:rPr>
              <a:t>А. </a:t>
            </a:r>
            <a:r>
              <a:rPr lang="ru-RU" altLang="ru-RU" b="1" dirty="0" smtClean="0"/>
              <a:t>Отсутствие </a:t>
            </a:r>
            <a:r>
              <a:rPr lang="ru-RU" altLang="ru-RU" b="1" dirty="0"/>
              <a:t>казеозного некроза</a:t>
            </a:r>
          </a:p>
          <a:p>
            <a:pPr algn="l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</a:rPr>
              <a:t>Б. </a:t>
            </a:r>
            <a:r>
              <a:rPr lang="ru-RU" altLang="ru-RU" b="1" dirty="0" smtClean="0"/>
              <a:t>Более </a:t>
            </a:r>
            <a:r>
              <a:rPr lang="ru-RU" altLang="ru-RU" b="1" dirty="0"/>
              <a:t>мелкий размер и большее количество клеток Пирогова-</a:t>
            </a:r>
            <a:r>
              <a:rPr lang="ru-RU" altLang="ru-RU" b="1" dirty="0" err="1"/>
              <a:t>Лангханса</a:t>
            </a:r>
            <a:r>
              <a:rPr lang="ru-RU" altLang="ru-RU" b="1" dirty="0"/>
              <a:t>, чем при туберкулезе</a:t>
            </a:r>
          </a:p>
          <a:p>
            <a:pPr algn="l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</a:rPr>
              <a:t>В. </a:t>
            </a:r>
            <a:r>
              <a:rPr lang="ru-RU" altLang="ru-RU" b="1" dirty="0" smtClean="0"/>
              <a:t>Четкая </a:t>
            </a:r>
            <a:r>
              <a:rPr lang="ru-RU" altLang="ru-RU" b="1" dirty="0" err="1"/>
              <a:t>очерченность</a:t>
            </a:r>
            <a:r>
              <a:rPr lang="ru-RU" altLang="ru-RU" b="1" dirty="0"/>
              <a:t>, отсутствие склонности к слиянию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25" t="17075" r="38265" b="205"/>
          <a:stretch/>
        </p:blipFill>
        <p:spPr>
          <a:xfrm>
            <a:off x="1066226" y="1497370"/>
            <a:ext cx="4919061" cy="37890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44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 txBox="1">
            <a:spLocks noGrp="1"/>
          </p:cNvSpPr>
          <p:nvPr/>
        </p:nvSpPr>
        <p:spPr bwMode="auto">
          <a:xfrm>
            <a:off x="7210425" y="6243638"/>
            <a:ext cx="12001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7C3E35A-F327-4800-A66E-785CDBCFD392}" type="slidenum">
              <a:rPr lang="ru-RU" alt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3</a:t>
            </a:fld>
            <a:endParaRPr lang="ru-RU" altLang="ru-RU" sz="9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93766" y="423475"/>
            <a:ext cx="10877797" cy="6192441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80000"/>
              </a:lnSpc>
              <a:buNone/>
              <a:defRPr/>
            </a:pPr>
            <a:r>
              <a:rPr lang="ru-RU" altLang="ru-RU" sz="3600" b="1" dirty="0">
                <a:solidFill>
                  <a:srgbClr val="7030A0"/>
                </a:solidFill>
              </a:rPr>
              <a:t>План лекции:</a:t>
            </a:r>
          </a:p>
          <a:p>
            <a:pPr marL="457200" indent="-457200" algn="l">
              <a:lnSpc>
                <a:spcPct val="11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ru-RU" altLang="ru-RU" b="1" dirty="0"/>
              <a:t>Понятие о диссеминированных заболеваниях легких, их классификация. </a:t>
            </a:r>
          </a:p>
          <a:p>
            <a:pPr marL="457200" indent="-457200" algn="l">
              <a:lnSpc>
                <a:spcPct val="11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ru-RU" altLang="ru-RU" b="1" dirty="0"/>
              <a:t>Принципы и методы диагностики легочных диссеминаций</a:t>
            </a:r>
          </a:p>
          <a:p>
            <a:pPr marL="457200" indent="-457200" algn="l">
              <a:lnSpc>
                <a:spcPct val="11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ru-RU" altLang="ru-RU" b="1" dirty="0"/>
              <a:t>Значение данных анамнеза заболевания, </a:t>
            </a:r>
            <a:r>
              <a:rPr lang="ru-RU" altLang="ru-RU" b="1" dirty="0" err="1"/>
              <a:t>эпиданамнеза</a:t>
            </a:r>
            <a:r>
              <a:rPr lang="ru-RU" altLang="ru-RU" b="1" dirty="0"/>
              <a:t>, жалоб, </a:t>
            </a:r>
            <a:r>
              <a:rPr lang="ru-RU" altLang="ru-RU" b="1" dirty="0" err="1"/>
              <a:t>физикальных</a:t>
            </a:r>
            <a:r>
              <a:rPr lang="ru-RU" altLang="ru-RU" b="1" dirty="0"/>
              <a:t> данных, лабораторных, рентгенологических и </a:t>
            </a:r>
            <a:r>
              <a:rPr lang="ru-RU" altLang="ru-RU" b="1" dirty="0" err="1"/>
              <a:t>туберкулинодиагностики</a:t>
            </a:r>
            <a:r>
              <a:rPr lang="ru-RU" altLang="ru-RU" b="1" dirty="0"/>
              <a:t> в проведении дифференциальной диагностики ДТЛ с легочными диссеминациями нетуберкулезной этиологии</a:t>
            </a:r>
          </a:p>
          <a:p>
            <a:pPr marL="457200" indent="-457200" algn="l">
              <a:lnSpc>
                <a:spcPct val="11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ru-RU" altLang="ru-RU" b="1" dirty="0"/>
              <a:t>Дифференциальная диагностика ДТЛ с очаговой пневмонией</a:t>
            </a:r>
          </a:p>
          <a:p>
            <a:pPr marL="457200" indent="-457200" algn="l">
              <a:lnSpc>
                <a:spcPct val="11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ru-RU" altLang="ru-RU" b="1" dirty="0"/>
              <a:t>Дифференциальная диагностика ДТЛ с другими </a:t>
            </a:r>
            <a:r>
              <a:rPr lang="ru-RU" altLang="ru-RU" b="1" dirty="0" err="1"/>
              <a:t>гранулематозами</a:t>
            </a:r>
            <a:r>
              <a:rPr lang="ru-RU" altLang="ru-RU" b="1" dirty="0"/>
              <a:t> (</a:t>
            </a:r>
            <a:r>
              <a:rPr lang="ru-RU" altLang="ru-RU" b="1" dirty="0" err="1"/>
              <a:t>саркоидоз</a:t>
            </a:r>
            <a:r>
              <a:rPr lang="ru-RU" altLang="ru-RU" b="1" dirty="0"/>
              <a:t> II-III, пневмокониозы)</a:t>
            </a:r>
          </a:p>
          <a:p>
            <a:pPr marL="457200" indent="-457200" algn="l">
              <a:lnSpc>
                <a:spcPct val="11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ru-RU" altLang="ru-RU" b="1" dirty="0"/>
              <a:t>Дифференциальная диагностика ДТЛ с </a:t>
            </a:r>
            <a:r>
              <a:rPr lang="ru-RU" altLang="ru-RU" b="1" dirty="0" err="1"/>
              <a:t>альвеолитами</a:t>
            </a:r>
            <a:r>
              <a:rPr lang="ru-RU" altLang="ru-RU" b="1" dirty="0"/>
              <a:t> (аллергический экзогенный, токсический, ИФА)</a:t>
            </a:r>
          </a:p>
          <a:p>
            <a:pPr marL="457200" indent="-457200" algn="l">
              <a:lnSpc>
                <a:spcPct val="11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ru-RU" altLang="ru-RU" b="1" dirty="0"/>
              <a:t>Дифференциальная диагностика ДТЛ легких с </a:t>
            </a:r>
            <a:r>
              <a:rPr lang="ru-RU" altLang="ru-RU" b="1" dirty="0" err="1"/>
              <a:t>карциноматозом</a:t>
            </a:r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138067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16280" y="400051"/>
            <a:ext cx="10129651" cy="5286375"/>
          </a:xfrm>
        </p:spPr>
        <p:txBody>
          <a:bodyPr/>
          <a:lstStyle/>
          <a:p>
            <a:pPr marL="600075" lvl="1" indent="-457200" algn="ctr">
              <a:lnSpc>
                <a:spcPct val="120000"/>
              </a:lnSpc>
              <a:buNone/>
              <a:defRPr/>
            </a:pPr>
            <a:r>
              <a:rPr lang="ru-RU" altLang="ru-RU" sz="3200" b="1" dirty="0" smtClean="0">
                <a:solidFill>
                  <a:srgbClr val="7030A0"/>
                </a:solidFill>
              </a:rPr>
              <a:t>ОСНОВНЫЕ КЛИНИКО-РЕНТГЕНОЛОГИЧЕСКИЕ ФОРМЫ САРКОИДОЗА</a:t>
            </a:r>
          </a:p>
          <a:p>
            <a:pPr marL="600075" lvl="1" indent="-457200" algn="ctr">
              <a:buNone/>
              <a:defRPr/>
            </a:pPr>
            <a:endParaRPr lang="ru-RU" altLang="ru-RU" sz="800" b="1" i="1" dirty="0">
              <a:solidFill>
                <a:srgbClr val="FFFF00"/>
              </a:solidFill>
            </a:endParaRPr>
          </a:p>
          <a:p>
            <a:pPr marL="600075" lvl="1" indent="-457200" algn="l">
              <a:lnSpc>
                <a:spcPct val="120000"/>
              </a:lnSpc>
              <a:buNone/>
              <a:defRPr/>
            </a:pPr>
            <a:r>
              <a:rPr lang="ru-RU" altLang="ru-RU" sz="2250" b="1" dirty="0"/>
              <a:t>1. </a:t>
            </a:r>
            <a:r>
              <a:rPr lang="ru-RU" altLang="ru-RU" sz="2250" b="1" dirty="0" err="1"/>
              <a:t>Саркоидоз</a:t>
            </a:r>
            <a:r>
              <a:rPr lang="ru-RU" altLang="ru-RU" sz="2250" b="1" dirty="0"/>
              <a:t> внутригрудных лимфатических узлов</a:t>
            </a:r>
          </a:p>
          <a:p>
            <a:pPr marL="600075" lvl="1" indent="-457200" algn="l">
              <a:lnSpc>
                <a:spcPct val="120000"/>
              </a:lnSpc>
              <a:buNone/>
              <a:defRPr/>
            </a:pPr>
            <a:r>
              <a:rPr lang="ru-RU" altLang="ru-RU" sz="2250" b="1" dirty="0"/>
              <a:t>2. </a:t>
            </a:r>
            <a:r>
              <a:rPr lang="ru-RU" altLang="ru-RU" sz="2250" b="1" dirty="0" err="1"/>
              <a:t>Саркоидоз</a:t>
            </a:r>
            <a:r>
              <a:rPr lang="ru-RU" altLang="ru-RU" sz="2250" b="1" dirty="0"/>
              <a:t> внутригрудных лимфатических узлов и легких  </a:t>
            </a:r>
          </a:p>
          <a:p>
            <a:pPr marL="600075" lvl="1" indent="-457200" algn="l">
              <a:lnSpc>
                <a:spcPct val="120000"/>
              </a:lnSpc>
              <a:buNone/>
              <a:defRPr/>
            </a:pPr>
            <a:r>
              <a:rPr lang="ru-RU" altLang="ru-RU" sz="2250" b="1" dirty="0"/>
              <a:t>3. </a:t>
            </a:r>
            <a:r>
              <a:rPr lang="ru-RU" altLang="ru-RU" sz="2250" b="1" dirty="0" err="1"/>
              <a:t>Саркоидоз</a:t>
            </a:r>
            <a:r>
              <a:rPr lang="ru-RU" altLang="ru-RU" sz="2250" b="1" dirty="0"/>
              <a:t> легких</a:t>
            </a:r>
          </a:p>
          <a:p>
            <a:pPr marL="600075" lvl="1" indent="-457200" algn="l">
              <a:lnSpc>
                <a:spcPct val="120000"/>
              </a:lnSpc>
              <a:buNone/>
              <a:defRPr/>
            </a:pPr>
            <a:r>
              <a:rPr lang="ru-RU" altLang="ru-RU" sz="2250" b="1" dirty="0"/>
              <a:t>4. </a:t>
            </a:r>
            <a:r>
              <a:rPr lang="ru-RU" altLang="ru-RU" sz="2250" b="1" dirty="0" err="1"/>
              <a:t>Саркоидоз</a:t>
            </a:r>
            <a:r>
              <a:rPr lang="ru-RU" altLang="ru-RU" sz="2250" b="1" dirty="0"/>
              <a:t> органов дыхания, комбинированный с поражением (единичным) других органов</a:t>
            </a:r>
          </a:p>
          <a:p>
            <a:pPr marL="600075" lvl="1" indent="-457200" algn="l">
              <a:lnSpc>
                <a:spcPct val="120000"/>
              </a:lnSpc>
              <a:buNone/>
              <a:defRPr/>
            </a:pPr>
            <a:r>
              <a:rPr lang="ru-RU" altLang="ru-RU" sz="2250" b="1" dirty="0"/>
              <a:t>5. </a:t>
            </a:r>
            <a:r>
              <a:rPr lang="ru-RU" altLang="ru-RU" sz="2250" b="1" dirty="0" err="1"/>
              <a:t>Генерализованный</a:t>
            </a:r>
            <a:r>
              <a:rPr lang="ru-RU" altLang="ru-RU" sz="2250" b="1" dirty="0"/>
              <a:t> </a:t>
            </a:r>
            <a:r>
              <a:rPr lang="ru-RU" altLang="ru-RU" sz="2250" b="1" dirty="0" err="1"/>
              <a:t>саркоидоз</a:t>
            </a:r>
            <a:r>
              <a:rPr lang="ru-RU" altLang="ru-RU" sz="2250" b="1" dirty="0"/>
              <a:t> с поражением органов дыхания</a:t>
            </a:r>
          </a:p>
        </p:txBody>
      </p:sp>
    </p:spTree>
    <p:extLst>
      <p:ext uri="{BB962C8B-B14F-4D97-AF65-F5344CB8AC3E}">
        <p14:creationId xmlns:p14="http://schemas.microsoft.com/office/powerpoint/2010/main" val="220718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8379" y="808223"/>
            <a:ext cx="9144000" cy="83801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Характер течения </a:t>
            </a:r>
            <a:r>
              <a:rPr lang="ru-RU" altLang="ru-RU" b="1" dirty="0" err="1" smtClean="0">
                <a:solidFill>
                  <a:srgbClr val="7030A0"/>
                </a:solidFill>
                <a:latin typeface="+mn-lt"/>
              </a:rPr>
              <a:t>саркоидоза</a:t>
            </a:r>
            <a:endParaRPr lang="ru-RU" altLang="ru-RU" b="1" dirty="0" smtClean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8674" y="2211325"/>
            <a:ext cx="6591300" cy="2538805"/>
          </a:xfrm>
        </p:spPr>
        <p:txBody>
          <a:bodyPr>
            <a:normAutofit lnSpcReduction="10000"/>
          </a:bodyPr>
          <a:lstStyle/>
          <a:p>
            <a:pPr algn="l" eaLnBrk="1" hangingPunct="1">
              <a:lnSpc>
                <a:spcPct val="70000"/>
              </a:lnSpc>
              <a:defRPr/>
            </a:pPr>
            <a:r>
              <a:rPr lang="ru-RU" altLang="ru-RU" sz="3200" b="1" dirty="0"/>
              <a:t>Б</a:t>
            </a:r>
            <a:r>
              <a:rPr lang="ru-RU" altLang="ru-RU" sz="3200" b="1" dirty="0" smtClean="0"/>
              <a:t>ессимптомное – 13%</a:t>
            </a:r>
          </a:p>
          <a:p>
            <a:pPr algn="l"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endParaRPr lang="ru-RU" altLang="ru-RU" sz="1000" b="1" dirty="0"/>
          </a:p>
          <a:p>
            <a:pPr algn="l" eaLnBrk="1" hangingPunct="1">
              <a:lnSpc>
                <a:spcPct val="70000"/>
              </a:lnSpc>
              <a:defRPr/>
            </a:pPr>
            <a:r>
              <a:rPr lang="ru-RU" altLang="ru-RU" sz="3200" b="1" dirty="0"/>
              <a:t>О</a:t>
            </a:r>
            <a:r>
              <a:rPr lang="ru-RU" altLang="ru-RU" sz="3200" b="1" dirty="0" smtClean="0"/>
              <a:t>строе – 20-25%</a:t>
            </a:r>
          </a:p>
          <a:p>
            <a:pPr algn="l"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endParaRPr lang="ru-RU" altLang="ru-RU" sz="1000" b="1" dirty="0"/>
          </a:p>
          <a:p>
            <a:pPr algn="l" eaLnBrk="1" hangingPunct="1">
              <a:lnSpc>
                <a:spcPct val="70000"/>
              </a:lnSpc>
              <a:defRPr/>
            </a:pPr>
            <a:r>
              <a:rPr lang="ru-RU" altLang="ru-RU" sz="3200" b="1" dirty="0"/>
              <a:t>П</a:t>
            </a:r>
            <a:r>
              <a:rPr lang="ru-RU" altLang="ru-RU" sz="3200" b="1" dirty="0" smtClean="0"/>
              <a:t>ервично хроническое – 65-70%</a:t>
            </a:r>
          </a:p>
          <a:p>
            <a:pPr algn="l"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endParaRPr lang="ru-RU" altLang="ru-RU" sz="1000" b="1" dirty="0"/>
          </a:p>
          <a:p>
            <a:pPr algn="l" eaLnBrk="1" hangingPunct="1">
              <a:lnSpc>
                <a:spcPct val="70000"/>
              </a:lnSpc>
              <a:defRPr/>
            </a:pPr>
            <a:r>
              <a:rPr lang="ru-RU" altLang="ru-RU" sz="3200" b="1" dirty="0" smtClean="0"/>
              <a:t>Рецидивирующее – около 5 %</a:t>
            </a:r>
          </a:p>
        </p:txBody>
      </p:sp>
    </p:spTree>
    <p:extLst>
      <p:ext uri="{BB962C8B-B14F-4D97-AF65-F5344CB8AC3E}">
        <p14:creationId xmlns:p14="http://schemas.microsoft.com/office/powerpoint/2010/main" val="68449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54" y="375208"/>
            <a:ext cx="1754307" cy="25713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4562" y="3089421"/>
            <a:ext cx="11439860" cy="33393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7030A0"/>
                </a:solidFill>
              </a:rPr>
              <a:t>КЛИНИЧЕСКИЕ ПРОЯВЛЕНИЯ САРКОИДОЗА ПРИ ОСТРОМ НАЧАЛЕ :</a:t>
            </a:r>
          </a:p>
          <a:p>
            <a:endParaRPr lang="ru-RU" sz="800" b="1" u="sng" dirty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ru-RU" sz="1900" b="1" u="sng" dirty="0" smtClean="0">
                <a:solidFill>
                  <a:srgbClr val="002060"/>
                </a:solidFill>
              </a:rPr>
              <a:t>ЛЕГОЧНЫЕ СИМПТОМЫ</a:t>
            </a:r>
            <a:r>
              <a:rPr lang="ru-RU" sz="1900" b="1" dirty="0" smtClean="0">
                <a:solidFill>
                  <a:srgbClr val="002060"/>
                </a:solidFill>
              </a:rPr>
              <a:t>: </a:t>
            </a:r>
            <a:r>
              <a:rPr lang="ru-RU" sz="1900" b="1" dirty="0"/>
              <a:t>к</a:t>
            </a:r>
            <a:r>
              <a:rPr lang="ru-RU" sz="1900" b="1" dirty="0" smtClean="0"/>
              <a:t>ашель </a:t>
            </a:r>
            <a:r>
              <a:rPr lang="ru-RU" sz="1900" b="1" dirty="0"/>
              <a:t>– 25</a:t>
            </a:r>
            <a:r>
              <a:rPr lang="ru-RU" sz="1900" b="1" dirty="0" smtClean="0"/>
              <a:t>%; одышка </a:t>
            </a:r>
            <a:r>
              <a:rPr lang="ru-RU" sz="1900" b="1" dirty="0"/>
              <a:t>– 33</a:t>
            </a:r>
            <a:r>
              <a:rPr lang="ru-RU" sz="1900" b="1" dirty="0" smtClean="0"/>
              <a:t>%; боли </a:t>
            </a:r>
            <a:r>
              <a:rPr lang="ru-RU" sz="1900" b="1" dirty="0"/>
              <a:t>в грудной клетке – 6</a:t>
            </a:r>
            <a:r>
              <a:rPr lang="ru-RU" sz="1900" b="1" dirty="0" smtClean="0"/>
              <a:t>%;</a:t>
            </a:r>
          </a:p>
          <a:p>
            <a:endParaRPr lang="ru-RU" sz="1400" b="1" dirty="0"/>
          </a:p>
          <a:p>
            <a:r>
              <a:rPr lang="ru-RU" sz="1900" b="1" dirty="0">
                <a:solidFill>
                  <a:srgbClr val="002060"/>
                </a:solidFill>
              </a:rPr>
              <a:t>2. </a:t>
            </a:r>
            <a:r>
              <a:rPr lang="ru-RU" sz="1900" b="1" u="sng" dirty="0" smtClean="0">
                <a:solidFill>
                  <a:srgbClr val="002060"/>
                </a:solidFill>
              </a:rPr>
              <a:t>ВНЕЛЕГОЧНЫЕ СИМПТОМЫ</a:t>
            </a:r>
            <a:r>
              <a:rPr lang="ru-RU" sz="1900" b="1" dirty="0" smtClean="0">
                <a:solidFill>
                  <a:srgbClr val="002060"/>
                </a:solidFill>
              </a:rPr>
              <a:t>: </a:t>
            </a:r>
            <a:r>
              <a:rPr lang="ru-RU" sz="1900" b="1" dirty="0" smtClean="0"/>
              <a:t>астенический </a:t>
            </a:r>
            <a:r>
              <a:rPr lang="ru-RU" sz="1900" b="1" dirty="0"/>
              <a:t>синдром – 30</a:t>
            </a:r>
            <a:r>
              <a:rPr lang="ru-RU" sz="1900" b="1" dirty="0" smtClean="0"/>
              <a:t>%; лихорадка</a:t>
            </a:r>
            <a:r>
              <a:rPr lang="ru-RU" sz="1900" b="1" dirty="0"/>
              <a:t>, различная по характеру – 30%;</a:t>
            </a:r>
          </a:p>
          <a:p>
            <a:r>
              <a:rPr lang="ru-RU" sz="1900" b="1" dirty="0" smtClean="0"/>
              <a:t>			артралгии/артриты </a:t>
            </a:r>
            <a:r>
              <a:rPr lang="ru-RU" sz="1900" b="1" dirty="0"/>
              <a:t>– 25</a:t>
            </a:r>
            <a:r>
              <a:rPr lang="ru-RU" sz="1900" b="1" dirty="0" smtClean="0"/>
              <a:t>%;   узловая </a:t>
            </a:r>
            <a:r>
              <a:rPr lang="ru-RU" sz="1900" b="1" dirty="0"/>
              <a:t>эритема – 18</a:t>
            </a:r>
            <a:r>
              <a:rPr lang="ru-RU" sz="1900" b="1" dirty="0" smtClean="0"/>
              <a:t>%; 	</a:t>
            </a:r>
            <a:r>
              <a:rPr lang="ru-RU" sz="1900" b="1" dirty="0" err="1" smtClean="0"/>
              <a:t>гепатомегалия</a:t>
            </a:r>
            <a:r>
              <a:rPr lang="ru-RU" sz="1900" b="1" dirty="0" smtClean="0"/>
              <a:t> </a:t>
            </a:r>
            <a:r>
              <a:rPr lang="ru-RU" sz="1900" b="1" dirty="0"/>
              <a:t>– 35</a:t>
            </a:r>
            <a:r>
              <a:rPr lang="ru-RU" sz="1900" b="1" dirty="0" smtClean="0"/>
              <a:t>%; </a:t>
            </a:r>
          </a:p>
          <a:p>
            <a:r>
              <a:rPr lang="ru-RU" sz="1900" b="1" dirty="0"/>
              <a:t>	</a:t>
            </a:r>
            <a:r>
              <a:rPr lang="ru-RU" sz="1900" b="1" dirty="0" smtClean="0"/>
              <a:t>		периферическая </a:t>
            </a:r>
            <a:r>
              <a:rPr lang="ru-RU" sz="1900" b="1" dirty="0" err="1"/>
              <a:t>лимфоаденопатия</a:t>
            </a:r>
            <a:r>
              <a:rPr lang="ru-RU" sz="1900" b="1" dirty="0"/>
              <a:t> – 6</a:t>
            </a:r>
            <a:r>
              <a:rPr lang="ru-RU" sz="1900" b="1" dirty="0" smtClean="0"/>
              <a:t>%;  </a:t>
            </a:r>
            <a:r>
              <a:rPr lang="ru-RU" sz="1900" b="1" dirty="0" err="1" smtClean="0"/>
              <a:t>увеиты</a:t>
            </a:r>
            <a:r>
              <a:rPr lang="ru-RU" sz="1900" b="1" dirty="0" smtClean="0"/>
              <a:t> </a:t>
            </a:r>
            <a:r>
              <a:rPr lang="ru-RU" sz="1900" b="1" dirty="0"/>
              <a:t>– </a:t>
            </a:r>
            <a:r>
              <a:rPr lang="ru-RU" sz="1900" b="1" dirty="0" smtClean="0"/>
              <a:t>4%</a:t>
            </a:r>
          </a:p>
          <a:p>
            <a:endParaRPr lang="ru-RU" sz="1400" b="1" dirty="0" smtClean="0"/>
          </a:p>
          <a:p>
            <a:r>
              <a:rPr lang="ru-RU" sz="1900" b="1" dirty="0" smtClean="0">
                <a:solidFill>
                  <a:srgbClr val="002060"/>
                </a:solidFill>
              </a:rPr>
              <a:t>3</a:t>
            </a:r>
            <a:r>
              <a:rPr lang="ru-RU" sz="1900" b="1" dirty="0">
                <a:solidFill>
                  <a:srgbClr val="002060"/>
                </a:solidFill>
              </a:rPr>
              <a:t>. </a:t>
            </a:r>
            <a:r>
              <a:rPr lang="ru-RU" sz="1900" b="1" u="sng" dirty="0" smtClean="0">
                <a:solidFill>
                  <a:srgbClr val="002060"/>
                </a:solidFill>
              </a:rPr>
              <a:t>ЛАБОРАТОРНЫЕ</a:t>
            </a:r>
            <a:r>
              <a:rPr lang="ru-RU" sz="1900" b="1" dirty="0" smtClean="0">
                <a:solidFill>
                  <a:srgbClr val="002060"/>
                </a:solidFill>
              </a:rPr>
              <a:t>:  </a:t>
            </a:r>
            <a:r>
              <a:rPr lang="ru-RU" sz="1900" b="1" dirty="0" err="1" smtClean="0"/>
              <a:t>гиперкальциемия</a:t>
            </a:r>
            <a:r>
              <a:rPr lang="ru-RU" sz="1900" b="1" dirty="0" smtClean="0"/>
              <a:t>; </a:t>
            </a:r>
            <a:r>
              <a:rPr lang="ru-RU" sz="1900" b="1" dirty="0" err="1" smtClean="0"/>
              <a:t>гиперкальциурия</a:t>
            </a:r>
            <a:r>
              <a:rPr lang="ru-RU" sz="1900" b="1" dirty="0"/>
              <a:t>;</a:t>
            </a:r>
          </a:p>
          <a:p>
            <a:r>
              <a:rPr lang="ru-RU" sz="1900" b="1" dirty="0" smtClean="0"/>
              <a:t>		повышение АПФ (</a:t>
            </a:r>
            <a:r>
              <a:rPr lang="ru-RU" sz="1900" b="1" dirty="0" err="1"/>
              <a:t>ангиотензинпревращающий</a:t>
            </a:r>
            <a:r>
              <a:rPr lang="ru-RU" sz="1900" b="1" dirty="0"/>
              <a:t> фермент </a:t>
            </a:r>
            <a:r>
              <a:rPr lang="ru-RU" sz="1900" b="1" dirty="0" smtClean="0"/>
              <a:t>)</a:t>
            </a:r>
          </a:p>
          <a:p>
            <a:endParaRPr lang="ru-RU" sz="1400" b="1" dirty="0"/>
          </a:p>
          <a:p>
            <a:r>
              <a:rPr lang="ru-RU" sz="1900" b="1" dirty="0">
                <a:solidFill>
                  <a:srgbClr val="002060"/>
                </a:solidFill>
              </a:rPr>
              <a:t>4. </a:t>
            </a:r>
            <a:r>
              <a:rPr lang="ru-RU" sz="1900" b="1" u="sng" dirty="0" smtClean="0">
                <a:solidFill>
                  <a:srgbClr val="002060"/>
                </a:solidFill>
              </a:rPr>
              <a:t>РЕАКЦИЯ НА ТУБЕРКУЛИН</a:t>
            </a:r>
            <a:r>
              <a:rPr lang="ru-RU" sz="1900" u="sng" dirty="0" smtClean="0">
                <a:solidFill>
                  <a:srgbClr val="002060"/>
                </a:solidFill>
              </a:rPr>
              <a:t> </a:t>
            </a:r>
            <a:r>
              <a:rPr lang="ru-RU" sz="1900" dirty="0" smtClean="0">
                <a:solidFill>
                  <a:srgbClr val="002060"/>
                </a:solidFill>
              </a:rPr>
              <a:t>: </a:t>
            </a:r>
            <a:r>
              <a:rPr lang="ru-RU" sz="1900" dirty="0" smtClean="0"/>
              <a:t> </a:t>
            </a:r>
            <a:r>
              <a:rPr lang="ru-RU" sz="1900" b="1" dirty="0"/>
              <a:t>отрицательная у 67% больных.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74834" y="452120"/>
            <a:ext cx="898163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/>
              <a:t>Клинически острая форма проявляется кратковременным повышением температуры тела, болях в суставах мигрирующего характера, у части больных возможно развитие узловой эритемы, которая чаще локализуется на </a:t>
            </a:r>
            <a:r>
              <a:rPr lang="ru-RU" sz="1900" b="1" dirty="0" smtClean="0"/>
              <a:t>голенях.</a:t>
            </a:r>
            <a:endParaRPr lang="ru-RU" sz="1900" b="1" dirty="0"/>
          </a:p>
          <a:p>
            <a:pPr algn="ctr"/>
            <a:r>
              <a:rPr lang="ru-RU" sz="1900" b="1" dirty="0"/>
              <a:t>Сочетание лихорадки, артралгии и узловой эритемы носит название вариант </a:t>
            </a:r>
            <a:r>
              <a:rPr lang="ru-RU" sz="1900" b="1" dirty="0" err="1"/>
              <a:t>Лефгрена</a:t>
            </a:r>
            <a:r>
              <a:rPr lang="ru-RU" sz="1900" b="1" dirty="0"/>
              <a:t>.</a:t>
            </a:r>
          </a:p>
          <a:p>
            <a:pPr algn="ctr"/>
            <a:r>
              <a:rPr lang="ru-RU" sz="1900" b="1" dirty="0"/>
              <a:t>Узловая эритема нередко является маркером дебюта заболевания, а также может отражать и начало обострения заболевания.</a:t>
            </a:r>
          </a:p>
        </p:txBody>
      </p:sp>
    </p:spTree>
    <p:extLst>
      <p:ext uri="{BB962C8B-B14F-4D97-AF65-F5344CB8AC3E}">
        <p14:creationId xmlns:p14="http://schemas.microsoft.com/office/powerpoint/2010/main" val="387029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4796" y="1701380"/>
            <a:ext cx="8716710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ПЕРВИЧНО-ХРОНИЧЕСКАЯ ФОРМА САРКОИДОЗА</a:t>
            </a:r>
          </a:p>
          <a:p>
            <a:pPr indent="450215"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(наблюдается </a:t>
            </a:r>
            <a:r>
              <a:rPr 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у 65-70% больных </a:t>
            </a:r>
            <a:r>
              <a:rPr 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)</a:t>
            </a:r>
          </a:p>
          <a:p>
            <a:pPr indent="450215" algn="ctr">
              <a:lnSpc>
                <a:spcPct val="120000"/>
              </a:lnSpc>
            </a:pPr>
            <a:endParaRPr lang="ru-RU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indent="450215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очти </a:t>
            </a:r>
            <a:r>
              <a:rPr 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всегда начинается незаметно и </a:t>
            </a:r>
            <a:r>
              <a:rPr 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чаще </a:t>
            </a:r>
            <a:r>
              <a:rPr 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всего выявляется при рентгенологическом обследовании органов грудной клетки.</a:t>
            </a:r>
          </a:p>
          <a:p>
            <a:pPr indent="450215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Жалобы отсутствуют, иногда пациенты отмечают некоторое недомогание, и лишь при прогрессировании заболевания может возникать одышка</a:t>
            </a:r>
            <a:r>
              <a:rPr 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</a:t>
            </a:r>
            <a:endParaRPr 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7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65660" y="225630"/>
            <a:ext cx="10008791" cy="66313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4000" b="1" dirty="0" smtClean="0">
                <a:solidFill>
                  <a:srgbClr val="7030A0"/>
                </a:solidFill>
                <a:latin typeface="+mn-lt"/>
              </a:rPr>
              <a:t>Рентгенологическая картина </a:t>
            </a:r>
            <a:r>
              <a:rPr lang="ru-RU" altLang="ru-RU" sz="4000" b="1" dirty="0" err="1" smtClean="0">
                <a:solidFill>
                  <a:srgbClr val="7030A0"/>
                </a:solidFill>
                <a:latin typeface="+mn-lt"/>
              </a:rPr>
              <a:t>саркоидоза</a:t>
            </a:r>
            <a:endParaRPr lang="ru-RU" altLang="ru-RU" sz="4000" b="1" dirty="0" smtClean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6407" y="1403940"/>
            <a:ext cx="10497787" cy="321933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 eaLnBrk="1" hangingPunct="1">
              <a:lnSpc>
                <a:spcPct val="110000"/>
              </a:lnSpc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n-lt"/>
              </a:rPr>
              <a:t>САРКОИДОЗ ВГЛУ </a:t>
            </a:r>
            <a:r>
              <a:rPr lang="ru-RU" altLang="ru-RU" sz="2800" b="1" dirty="0" smtClean="0">
                <a:latin typeface="+mn-lt"/>
              </a:rPr>
              <a:t>– увеличение ВГЛУ (средостения и 	корней), 						изменений в легочной ткани нет</a:t>
            </a:r>
          </a:p>
          <a:p>
            <a:pPr algn="l" eaLnBrk="1" hangingPunct="1">
              <a:lnSpc>
                <a:spcPct val="110000"/>
              </a:lnSpc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n-lt"/>
              </a:rPr>
              <a:t>САРКОИДОЗ ВГЛУ И ЛЕГКИХ </a:t>
            </a:r>
            <a:r>
              <a:rPr lang="ru-RU" altLang="ru-RU" sz="2800" b="1" dirty="0" smtClean="0">
                <a:latin typeface="+mn-lt"/>
              </a:rPr>
              <a:t>– увеличение ВГЛУ, 	изменения в 					легочной ткани</a:t>
            </a:r>
          </a:p>
          <a:p>
            <a:pPr algn="l" eaLnBrk="1" hangingPunct="1">
              <a:lnSpc>
                <a:spcPct val="110000"/>
              </a:lnSpc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n-lt"/>
              </a:rPr>
              <a:t>САРКОИДОЗ ЛЕГКИХ </a:t>
            </a:r>
            <a:r>
              <a:rPr lang="ru-RU" altLang="ru-RU" sz="2800" b="1" dirty="0" smtClean="0">
                <a:latin typeface="+mn-lt"/>
              </a:rPr>
              <a:t>– изменения в легочной ткани, 	без 							увеличения ВГЛУ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8243" y="5118930"/>
            <a:ext cx="876233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Рентгенологическая </a:t>
            </a:r>
            <a:r>
              <a:rPr lang="ru-RU" sz="2400" b="1" dirty="0">
                <a:solidFill>
                  <a:prstClr val="black"/>
                </a:solidFill>
                <a:ea typeface="Times New Roman" panose="02020603050405020304" pitchFamily="18" charset="0"/>
              </a:rPr>
              <a:t>картина </a:t>
            </a:r>
            <a:r>
              <a:rPr lang="ru-RU" sz="2400" b="1" dirty="0" err="1">
                <a:solidFill>
                  <a:prstClr val="black"/>
                </a:solidFill>
                <a:ea typeface="Times New Roman" panose="02020603050405020304" pitchFamily="18" charset="0"/>
              </a:rPr>
              <a:t>саркоидоза</a:t>
            </a:r>
            <a:r>
              <a:rPr lang="ru-RU" sz="2400" b="1" dirty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prstClr val="black"/>
                </a:solidFill>
                <a:ea typeface="Times New Roman" panose="02020603050405020304" pitchFamily="18" charset="0"/>
              </a:rPr>
              <a:t>каждой своей стадии может напоминать ту или иную </a:t>
            </a:r>
            <a:r>
              <a:rPr lang="ru-RU" sz="2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форму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гематогенно-диссеминированного туберкулеза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9879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9199" y="363045"/>
            <a:ext cx="377744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b="1" dirty="0" err="1">
                <a:solidFill>
                  <a:srgbClr val="7030A0"/>
                </a:solidFill>
              </a:rPr>
              <a:t>Саркоидоз</a:t>
            </a:r>
            <a:r>
              <a:rPr lang="ru-RU" sz="3600" b="1" dirty="0">
                <a:solidFill>
                  <a:srgbClr val="7030A0"/>
                </a:solidFill>
              </a:rPr>
              <a:t> легких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r="4189" b="19481"/>
          <a:stretch/>
        </p:blipFill>
        <p:spPr>
          <a:xfrm>
            <a:off x="543823" y="1406172"/>
            <a:ext cx="4711841" cy="3990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845324" y="1406172"/>
            <a:ext cx="5230026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 </a:t>
            </a:r>
            <a:r>
              <a:rPr lang="ru-RU" sz="2400" b="1" dirty="0"/>
              <a:t>отличие от туберкулеза очаговые тени при </a:t>
            </a:r>
            <a:r>
              <a:rPr lang="ru-RU" sz="2400" b="1" dirty="0" err="1"/>
              <a:t>саркоидозе</a:t>
            </a:r>
            <a:r>
              <a:rPr lang="ru-RU" sz="2400" b="1" dirty="0"/>
              <a:t> располагаются преимущественно в средних отделах </a:t>
            </a:r>
            <a:r>
              <a:rPr lang="ru-RU" sz="2400" b="1" dirty="0" smtClean="0"/>
              <a:t>легких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46975" y="3377930"/>
            <a:ext cx="4631821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Вокруг очагов отсутствует зона </a:t>
            </a:r>
            <a:r>
              <a:rPr lang="ru-RU" sz="2400" b="1" dirty="0" err="1"/>
              <a:t>перифокального</a:t>
            </a:r>
            <a:r>
              <a:rPr lang="ru-RU" sz="2400" b="1" dirty="0"/>
              <a:t> воспаления и в то же время определяется массивное поражение лимфатических узлов средостения (симптом бабочки). </a:t>
            </a:r>
          </a:p>
        </p:txBody>
      </p:sp>
    </p:spTree>
    <p:extLst>
      <p:ext uri="{BB962C8B-B14F-4D97-AF65-F5344CB8AC3E}">
        <p14:creationId xmlns:p14="http://schemas.microsoft.com/office/powerpoint/2010/main" val="10924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-1" r="743" b="9506"/>
          <a:stretch/>
        </p:blipFill>
        <p:spPr>
          <a:xfrm>
            <a:off x="1102608" y="1537492"/>
            <a:ext cx="4436047" cy="3923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71857" y="331149"/>
            <a:ext cx="998010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b="1" dirty="0" err="1">
                <a:solidFill>
                  <a:srgbClr val="7030A0"/>
                </a:solidFill>
              </a:rPr>
              <a:t>Саркоидоз</a:t>
            </a:r>
            <a:r>
              <a:rPr lang="ru-RU" sz="3600" b="1" dirty="0">
                <a:solidFill>
                  <a:srgbClr val="7030A0"/>
                </a:solidFill>
              </a:rPr>
              <a:t> внутригрудных лимфатических узлов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5"/>
          <a:stretch/>
        </p:blipFill>
        <p:spPr>
          <a:xfrm>
            <a:off x="6390515" y="1537491"/>
            <a:ext cx="5071144" cy="39232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61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04958" y="282186"/>
            <a:ext cx="954565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7030A0"/>
                </a:solidFill>
              </a:rPr>
              <a:t>Саркоидоз</a:t>
            </a:r>
            <a:r>
              <a:rPr lang="ru-RU" sz="2800" b="1" dirty="0" smtClean="0">
                <a:solidFill>
                  <a:srgbClr val="7030A0"/>
                </a:solidFill>
              </a:rPr>
              <a:t> внутригрудных </a:t>
            </a:r>
            <a:r>
              <a:rPr lang="ru-RU" sz="2800" b="1" dirty="0">
                <a:solidFill>
                  <a:srgbClr val="7030A0"/>
                </a:solidFill>
              </a:rPr>
              <a:t>лимфатических узлов и легких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3" t="3583" b="9742"/>
          <a:stretch/>
        </p:blipFill>
        <p:spPr>
          <a:xfrm>
            <a:off x="1063229" y="1184980"/>
            <a:ext cx="4329167" cy="3949998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232" y="1208652"/>
            <a:ext cx="4921935" cy="3949998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437687" y="5567024"/>
            <a:ext cx="7316625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Не смотря на длительное течение болезни, при </a:t>
            </a:r>
            <a:r>
              <a:rPr lang="ru-RU" sz="2400" b="1" dirty="0" err="1"/>
              <a:t>саркоидозе</a:t>
            </a:r>
            <a:r>
              <a:rPr lang="ru-RU" sz="2400" b="1" dirty="0"/>
              <a:t> редко образуются полости распада</a:t>
            </a:r>
          </a:p>
        </p:txBody>
      </p:sp>
    </p:spTree>
    <p:extLst>
      <p:ext uri="{BB962C8B-B14F-4D97-AF65-F5344CB8AC3E}">
        <p14:creationId xmlns:p14="http://schemas.microsoft.com/office/powerpoint/2010/main" val="359628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64225" y="1087026"/>
            <a:ext cx="10082151" cy="185272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ru-RU" altLang="ru-RU" b="1" u="sng" dirty="0" smtClean="0"/>
              <a:t>КЛИНИЧЕСКОЕ НЕСООТВЕТСТВИЕ</a:t>
            </a:r>
          </a:p>
          <a:p>
            <a:pPr algn="ctr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r>
              <a:rPr lang="ru-RU" altLang="ru-RU" b="1" dirty="0" smtClean="0"/>
              <a:t>между относительно удовлетворительным состоянием больного и распространенностью патологического процесса во внутригрудных лимфатических узлах и в легочной ткани на рентгенограммах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38699" y="294862"/>
            <a:ext cx="753169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altLang="ru-RU" sz="3200" b="1" dirty="0">
                <a:solidFill>
                  <a:srgbClr val="7030A0"/>
                </a:solidFill>
              </a:rPr>
              <a:t>ДЛЯ САРКОИДОЗА ХАРАКТЕРНО: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77894" y="3234229"/>
            <a:ext cx="10075491" cy="129080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spcBef>
                <a:spcPts val="1000"/>
              </a:spcBef>
              <a:defRPr/>
            </a:pPr>
            <a:r>
              <a:rPr lang="ru-RU" altLang="ru-RU" sz="2400" b="1" dirty="0">
                <a:solidFill>
                  <a:prstClr val="black"/>
                </a:solidFill>
              </a:rPr>
              <a:t>При сомнениях диагноза необходима гистологическая верификация заболевания, которая достигается при помощи биопсий (бронхоскопия, </a:t>
            </a:r>
            <a:r>
              <a:rPr lang="ru-RU" altLang="ru-RU" sz="2400" b="1" dirty="0" err="1">
                <a:solidFill>
                  <a:prstClr val="black"/>
                </a:solidFill>
              </a:rPr>
              <a:t>медиастиноскопия</a:t>
            </a:r>
            <a:r>
              <a:rPr lang="ru-RU" altLang="ru-RU" sz="2400" b="1" dirty="0">
                <a:solidFill>
                  <a:prstClr val="black"/>
                </a:solidFill>
              </a:rPr>
              <a:t>, биопсия кожи) или диагностической торакотомии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0110" y="4876685"/>
            <a:ext cx="8948872" cy="104028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spcBef>
                <a:spcPts val="1000"/>
              </a:spcBef>
              <a:defRPr/>
            </a:pPr>
            <a:r>
              <a:rPr lang="ru-RU" altLang="ru-RU" sz="2800" b="1" dirty="0">
                <a:solidFill>
                  <a:srgbClr val="7030A0"/>
                </a:solidFill>
              </a:rPr>
              <a:t>Основной метод диагностики </a:t>
            </a:r>
            <a:r>
              <a:rPr lang="ru-RU" altLang="ru-RU" sz="2800" b="1" dirty="0" err="1">
                <a:solidFill>
                  <a:srgbClr val="7030A0"/>
                </a:solidFill>
              </a:rPr>
              <a:t>саркоидоза</a:t>
            </a:r>
            <a:r>
              <a:rPr lang="ru-RU" altLang="ru-RU" sz="2800" b="1" dirty="0">
                <a:solidFill>
                  <a:srgbClr val="7030A0"/>
                </a:solidFill>
              </a:rPr>
              <a:t> – гистологическая верификация.</a:t>
            </a:r>
          </a:p>
        </p:txBody>
      </p:sp>
    </p:spTree>
    <p:extLst>
      <p:ext uri="{BB962C8B-B14F-4D97-AF65-F5344CB8AC3E}">
        <p14:creationId xmlns:p14="http://schemas.microsoft.com/office/powerpoint/2010/main" val="206191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96" y="1654292"/>
            <a:ext cx="5019795" cy="39508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376277" y="413940"/>
            <a:ext cx="461831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ЗАСТОЙНОЕ ЛЕГКОЕ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3" r="7737" b="4456"/>
          <a:stretch/>
        </p:blipFill>
        <p:spPr>
          <a:xfrm>
            <a:off x="6800099" y="1654292"/>
            <a:ext cx="4445835" cy="39508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83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 txBox="1">
            <a:spLocks noGrp="1"/>
          </p:cNvSpPr>
          <p:nvPr/>
        </p:nvSpPr>
        <p:spPr bwMode="auto">
          <a:xfrm>
            <a:off x="7210425" y="6243638"/>
            <a:ext cx="12001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72FC6A5-A77B-4E6A-9B8D-1DF56B9AD751}" type="slidenum">
              <a:rPr lang="ru-RU" alt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4</a:t>
            </a:fld>
            <a:endParaRPr lang="ru-RU" altLang="ru-RU" sz="9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86888" y="430399"/>
            <a:ext cx="10664041" cy="5619750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buNone/>
              <a:defRPr/>
            </a:pPr>
            <a:r>
              <a:rPr lang="ru-RU" altLang="ru-RU" sz="4400" b="1" dirty="0">
                <a:solidFill>
                  <a:srgbClr val="7030A0"/>
                </a:solidFill>
              </a:rPr>
              <a:t>Задачи</a:t>
            </a:r>
            <a:r>
              <a:rPr lang="ru-RU" altLang="ru-RU" sz="4400" b="1" dirty="0" smtClean="0">
                <a:solidFill>
                  <a:srgbClr val="7030A0"/>
                </a:solidFill>
              </a:rPr>
              <a:t>:</a:t>
            </a:r>
          </a:p>
          <a:p>
            <a:pPr marL="457200" indent="-457200">
              <a:lnSpc>
                <a:spcPct val="80000"/>
              </a:lnSpc>
              <a:buNone/>
              <a:defRPr/>
            </a:pPr>
            <a:endParaRPr lang="ru-RU" altLang="ru-RU" sz="1000" b="1" dirty="0">
              <a:solidFill>
                <a:srgbClr val="7030A0"/>
              </a:solidFill>
            </a:endParaRPr>
          </a:p>
          <a:p>
            <a:pPr marL="457200" indent="-457200" algn="l">
              <a:lnSpc>
                <a:spcPct val="80000"/>
              </a:lnSpc>
              <a:buNone/>
              <a:defRPr/>
            </a:pPr>
            <a:r>
              <a:rPr lang="ru-RU" altLang="ru-RU" sz="1800" dirty="0"/>
              <a:t>1</a:t>
            </a:r>
            <a:r>
              <a:rPr lang="ru-RU" altLang="ru-RU" sz="1800" b="1" dirty="0"/>
              <a:t>.    </a:t>
            </a:r>
            <a:r>
              <a:rPr lang="ru-RU" altLang="ru-RU" b="1" dirty="0"/>
              <a:t>Ознакомить с классификацией диссеминированных заболеваний легких и охарактеризовать наиболее часто встречающиеся из них</a:t>
            </a:r>
          </a:p>
          <a:p>
            <a:pPr marL="457200" indent="-457200" algn="l">
              <a:lnSpc>
                <a:spcPct val="80000"/>
              </a:lnSpc>
              <a:buNone/>
              <a:defRPr/>
            </a:pPr>
            <a:endParaRPr lang="ru-RU" altLang="ru-RU" b="1" dirty="0"/>
          </a:p>
          <a:p>
            <a:pPr marL="457200" indent="-457200" algn="l">
              <a:lnSpc>
                <a:spcPct val="80000"/>
              </a:lnSpc>
              <a:buNone/>
              <a:defRPr/>
            </a:pPr>
            <a:r>
              <a:rPr lang="ru-RU" altLang="ru-RU" b="1" dirty="0"/>
              <a:t>2.    Разобрать принципы и основные методы диагностики легочных диссеминаций</a:t>
            </a:r>
          </a:p>
          <a:p>
            <a:pPr marL="457200" indent="-457200" algn="l">
              <a:lnSpc>
                <a:spcPct val="80000"/>
              </a:lnSpc>
              <a:buNone/>
              <a:defRPr/>
            </a:pPr>
            <a:endParaRPr lang="ru-RU" altLang="ru-RU" b="1" dirty="0"/>
          </a:p>
          <a:p>
            <a:pPr marL="457200" indent="-457200" algn="l">
              <a:lnSpc>
                <a:spcPct val="80000"/>
              </a:lnSpc>
              <a:buNone/>
              <a:defRPr/>
            </a:pPr>
            <a:r>
              <a:rPr lang="ru-RU" altLang="ru-RU" b="1" dirty="0"/>
              <a:t>3.    Рассмотреть дифференциальную диагностику ДТЛ с наиболее часто встречающимися легочными диссеминациями</a:t>
            </a:r>
          </a:p>
          <a:p>
            <a:pPr marL="457200" indent="-457200" algn="l">
              <a:lnSpc>
                <a:spcPct val="80000"/>
              </a:lnSpc>
              <a:buNone/>
              <a:defRPr/>
            </a:pPr>
            <a:endParaRPr lang="ru-RU" altLang="ru-RU" b="1" dirty="0"/>
          </a:p>
          <a:p>
            <a:pPr marL="457200" indent="-457200" algn="l">
              <a:lnSpc>
                <a:spcPct val="80000"/>
              </a:lnSpc>
              <a:buNone/>
              <a:defRPr/>
            </a:pPr>
            <a:r>
              <a:rPr lang="ru-RU" altLang="ru-RU" b="1" dirty="0"/>
              <a:t>4.    Акцентировать внимание студентов на трудности дифференциальной диагностики легочных диссеминаций и необходимости применения всех методов обследования больным с данной патологией </a:t>
            </a:r>
          </a:p>
          <a:p>
            <a:pPr marL="457200" indent="-457200" algn="l">
              <a:lnSpc>
                <a:spcPct val="80000"/>
              </a:lnSpc>
              <a:buFontTx/>
              <a:buChar char="•"/>
              <a:defRPr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0335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6277" y="413940"/>
            <a:ext cx="461831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ЗАСТОЙНОЕ ЛЕГКОЕ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4" y="1618666"/>
            <a:ext cx="4589095" cy="4397883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05" y="1618666"/>
            <a:ext cx="4752466" cy="4383655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506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79522" y="2316153"/>
            <a:ext cx="6234546" cy="2528979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ru-RU" altLang="ru-RU" dirty="0" smtClean="0">
                <a:latin typeface="+mn-lt"/>
              </a:rPr>
              <a:t>   </a:t>
            </a:r>
            <a:r>
              <a:rPr lang="ru-RU" altLang="ru-RU" b="1" dirty="0"/>
              <a:t>Наиболее часто в легкие </a:t>
            </a:r>
            <a:r>
              <a:rPr lang="ru-RU" altLang="ru-RU" b="1" dirty="0" err="1"/>
              <a:t>метастазируют</a:t>
            </a:r>
            <a:r>
              <a:rPr lang="ru-RU" altLang="ru-RU" b="1" dirty="0"/>
              <a:t> опухоли полового аппарата, почек, молочной, щитовидной железы, поджелудочной железы, толстого кишечника, реже рак кожи, крайне редко, -  рак желудка.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1747" y="205274"/>
            <a:ext cx="610821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altLang="ru-RU" dirty="0">
                <a:solidFill>
                  <a:srgbClr val="FFFF00"/>
                </a:solidFill>
              </a:rPr>
              <a:t> </a:t>
            </a:r>
            <a:r>
              <a:rPr lang="ru-RU" altLang="ru-RU" sz="3200" b="1" u="sng" dirty="0" smtClean="0">
                <a:solidFill>
                  <a:srgbClr val="7030A0"/>
                </a:solidFill>
              </a:rPr>
              <a:t>КАРЦИНОМАТОЗ</a:t>
            </a:r>
            <a:r>
              <a:rPr lang="ru-RU" altLang="ru-RU" sz="3200" b="1" dirty="0" smtClean="0">
                <a:solidFill>
                  <a:srgbClr val="7030A0"/>
                </a:solidFill>
              </a:rPr>
              <a:t> </a:t>
            </a:r>
            <a:r>
              <a:rPr lang="ru-RU" altLang="ru-RU" sz="3200" b="1" dirty="0">
                <a:solidFill>
                  <a:srgbClr val="7030A0"/>
                </a:solidFill>
              </a:rPr>
              <a:t>–</a:t>
            </a:r>
            <a:r>
              <a:rPr lang="ru-RU" altLang="ru-RU" sz="3200" dirty="0"/>
              <a:t> </a:t>
            </a:r>
          </a:p>
          <a:p>
            <a:pPr algn="ctr">
              <a:defRPr/>
            </a:pPr>
            <a:r>
              <a:rPr lang="ru-RU" altLang="ru-RU" sz="3200" b="1" dirty="0"/>
              <a:t>   метастазы опухолей различной</a:t>
            </a:r>
          </a:p>
          <a:p>
            <a:pPr algn="ctr">
              <a:defRPr/>
            </a:pPr>
            <a:r>
              <a:rPr lang="ru-RU" altLang="ru-RU" sz="3200" b="1" dirty="0"/>
              <a:t>локализации в легкие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18703"/>
          <a:stretch/>
        </p:blipFill>
        <p:spPr>
          <a:xfrm>
            <a:off x="1244469" y="2090531"/>
            <a:ext cx="3601986" cy="2908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128270" y="5245255"/>
            <a:ext cx="392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Метастазы опухоли в легочной ткани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6742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3771" y="477091"/>
            <a:ext cx="11091554" cy="5573388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3200" b="1" u="sng" dirty="0" smtClean="0">
                <a:solidFill>
                  <a:srgbClr val="7030A0"/>
                </a:solidFill>
              </a:rPr>
              <a:t>ДЛЯ КАРЦИНОМАТОЗА ХАРАКТЕРНО</a:t>
            </a:r>
            <a:r>
              <a:rPr lang="ru-RU" altLang="ru-RU" sz="3200" b="1" dirty="0" smtClean="0">
                <a:solidFill>
                  <a:srgbClr val="7030A0"/>
                </a:solidFill>
              </a:rPr>
              <a:t>:</a:t>
            </a:r>
            <a:endParaRPr lang="ru-RU" altLang="ru-RU" sz="3200" b="1" dirty="0">
              <a:solidFill>
                <a:srgbClr val="7030A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ru-RU" altLang="ru-RU" sz="1000" b="1" dirty="0">
              <a:solidFill>
                <a:srgbClr val="FFFF00"/>
              </a:solidFill>
            </a:endParaRPr>
          </a:p>
          <a:p>
            <a:pPr algn="l">
              <a:lnSpc>
                <a:spcPct val="110000"/>
              </a:lnSpc>
              <a:buClr>
                <a:schemeClr val="tx1"/>
              </a:buClr>
              <a:defRPr/>
            </a:pPr>
            <a:r>
              <a:rPr lang="ru-RU" altLang="ru-RU" b="1" dirty="0" smtClean="0"/>
              <a:t>- анамнез </a:t>
            </a:r>
            <a:r>
              <a:rPr lang="ru-RU" altLang="ru-RU" b="1" dirty="0"/>
              <a:t>(в прошлом операция по поводу опухоли или ее наличие в настоящее время</a:t>
            </a:r>
            <a:r>
              <a:rPr lang="ru-RU" altLang="ru-RU" b="1" dirty="0" smtClean="0"/>
              <a:t>);</a:t>
            </a:r>
            <a:endParaRPr lang="ru-RU" altLang="ru-RU" b="1" dirty="0"/>
          </a:p>
          <a:p>
            <a:pPr algn="l">
              <a:lnSpc>
                <a:spcPct val="110000"/>
              </a:lnSpc>
              <a:buClr>
                <a:schemeClr val="tx1"/>
              </a:buClr>
              <a:defRPr/>
            </a:pPr>
            <a:r>
              <a:rPr lang="ru-RU" altLang="ru-RU" b="1" dirty="0" smtClean="0"/>
              <a:t>- общее </a:t>
            </a:r>
            <a:r>
              <a:rPr lang="ru-RU" altLang="ru-RU" b="1" dirty="0"/>
              <a:t>состояние быстро </a:t>
            </a:r>
            <a:r>
              <a:rPr lang="ru-RU" altLang="ru-RU" b="1" dirty="0" smtClean="0"/>
              <a:t>ухудшается;</a:t>
            </a:r>
            <a:endParaRPr lang="ru-RU" altLang="ru-RU" b="1" dirty="0"/>
          </a:p>
          <a:p>
            <a:pPr algn="l">
              <a:lnSpc>
                <a:spcPct val="110000"/>
              </a:lnSpc>
              <a:buClr>
                <a:schemeClr val="tx1"/>
              </a:buClr>
              <a:defRPr/>
            </a:pPr>
            <a:r>
              <a:rPr lang="ru-RU" altLang="ru-RU" b="1" dirty="0" smtClean="0"/>
              <a:t>- кожа </a:t>
            </a:r>
            <a:r>
              <a:rPr lang="ru-RU" altLang="ru-RU" b="1" dirty="0"/>
              <a:t>с бледно-серым </a:t>
            </a:r>
            <a:r>
              <a:rPr lang="ru-RU" altLang="ru-RU" b="1" dirty="0" smtClean="0"/>
              <a:t>оттенком;</a:t>
            </a:r>
            <a:endParaRPr lang="ru-RU" altLang="ru-RU" b="1" dirty="0"/>
          </a:p>
          <a:p>
            <a:pPr algn="l">
              <a:lnSpc>
                <a:spcPct val="110000"/>
              </a:lnSpc>
              <a:buClr>
                <a:schemeClr val="tx1"/>
              </a:buClr>
              <a:defRPr/>
            </a:pPr>
            <a:r>
              <a:rPr lang="ru-RU" altLang="ru-RU" b="1" dirty="0" smtClean="0"/>
              <a:t>- быстро </a:t>
            </a:r>
            <a:r>
              <a:rPr lang="ru-RU" altLang="ru-RU" b="1" dirty="0"/>
              <a:t>прогрессирующая слабость и </a:t>
            </a:r>
            <a:r>
              <a:rPr lang="ru-RU" altLang="ru-RU" b="1" dirty="0" smtClean="0"/>
              <a:t>похудание;</a:t>
            </a:r>
            <a:endParaRPr lang="ru-RU" altLang="ru-RU" b="1" dirty="0"/>
          </a:p>
          <a:p>
            <a:pPr algn="l">
              <a:lnSpc>
                <a:spcPct val="110000"/>
              </a:lnSpc>
              <a:buClr>
                <a:schemeClr val="tx1"/>
              </a:buClr>
              <a:defRPr/>
            </a:pPr>
            <a:r>
              <a:rPr lang="ru-RU" altLang="ru-RU" b="1" dirty="0" smtClean="0"/>
              <a:t>- сухой </a:t>
            </a:r>
            <a:r>
              <a:rPr lang="ru-RU" altLang="ru-RU" b="1" dirty="0"/>
              <a:t>мучительный кашель, прогрессирующая одышка, сильные, нарастающие боли в </a:t>
            </a:r>
            <a:r>
              <a:rPr lang="ru-RU" altLang="ru-RU" b="1" dirty="0" smtClean="0"/>
              <a:t>груди;</a:t>
            </a:r>
            <a:endParaRPr lang="ru-RU" altLang="ru-RU" b="1" dirty="0"/>
          </a:p>
          <a:p>
            <a:pPr algn="l">
              <a:lnSpc>
                <a:spcPct val="110000"/>
              </a:lnSpc>
              <a:buClr>
                <a:schemeClr val="tx1"/>
              </a:buClr>
              <a:defRPr/>
            </a:pPr>
            <a:r>
              <a:rPr lang="ru-RU" altLang="ru-RU" b="1" dirty="0" smtClean="0"/>
              <a:t>- могут </a:t>
            </a:r>
            <a:r>
              <a:rPr lang="ru-RU" altLang="ru-RU" b="1" dirty="0"/>
              <a:t>быть мелкие плотные надключичные лимфоузлы (метастазы</a:t>
            </a:r>
            <a:r>
              <a:rPr lang="ru-RU" altLang="ru-RU" b="1" dirty="0" smtClean="0"/>
              <a:t>);</a:t>
            </a:r>
            <a:endParaRPr lang="ru-RU" altLang="ru-RU" b="1" dirty="0"/>
          </a:p>
          <a:p>
            <a:pPr algn="l">
              <a:lnSpc>
                <a:spcPct val="110000"/>
              </a:lnSpc>
              <a:buClr>
                <a:schemeClr val="tx1"/>
              </a:buClr>
              <a:defRPr/>
            </a:pPr>
            <a:r>
              <a:rPr lang="ru-RU" altLang="ru-RU" b="1" dirty="0" smtClean="0"/>
              <a:t>- при </a:t>
            </a:r>
            <a:r>
              <a:rPr lang="ru-RU" altLang="ru-RU" b="1" dirty="0"/>
              <a:t>появлении выпота в плевральной полости, он обычно  постоянно накапливается, его характер </a:t>
            </a:r>
            <a:r>
              <a:rPr lang="ru-RU" altLang="ru-RU" b="1" u="sng" dirty="0"/>
              <a:t>серозно-геморрагический</a:t>
            </a:r>
            <a:r>
              <a:rPr lang="ru-RU" altLang="ru-RU" b="1" dirty="0"/>
              <a:t>, (возможно обнаружение атипических клеток</a:t>
            </a:r>
            <a:r>
              <a:rPr lang="ru-RU" altLang="ru-RU" b="1" dirty="0" smtClean="0"/>
              <a:t>);</a:t>
            </a:r>
            <a:endParaRPr lang="ru-RU" altLang="ru-RU" b="1" dirty="0"/>
          </a:p>
          <a:p>
            <a:pPr algn="l">
              <a:lnSpc>
                <a:spcPct val="110000"/>
              </a:lnSpc>
              <a:buClr>
                <a:schemeClr val="tx1"/>
              </a:buClr>
              <a:defRPr/>
            </a:pPr>
            <a:r>
              <a:rPr lang="ru-RU" altLang="ru-RU" b="1" dirty="0" smtClean="0"/>
              <a:t>- резкое </a:t>
            </a:r>
            <a:r>
              <a:rPr lang="ru-RU" altLang="ru-RU" b="1" dirty="0" smtClean="0">
                <a:cs typeface="Arial" charset="0"/>
              </a:rPr>
              <a:t>ускоренное</a:t>
            </a:r>
            <a:r>
              <a:rPr lang="ru-RU" altLang="ru-RU" b="1" dirty="0" smtClean="0"/>
              <a:t> </a:t>
            </a:r>
            <a:r>
              <a:rPr lang="ru-RU" altLang="ru-RU" b="1" dirty="0"/>
              <a:t>СОЭ (50 мм/час и </a:t>
            </a:r>
            <a:r>
              <a:rPr lang="en-US" altLang="ru-RU" b="1" dirty="0">
                <a:cs typeface="Arial" charset="0"/>
              </a:rPr>
              <a:t>&gt;</a:t>
            </a:r>
            <a:r>
              <a:rPr lang="ru-RU" altLang="ru-RU" b="1" dirty="0" smtClean="0">
                <a:cs typeface="Arial" charset="0"/>
              </a:rPr>
              <a:t>);</a:t>
            </a:r>
            <a:r>
              <a:rPr lang="ru-RU" altLang="ru-RU" b="1" dirty="0" smtClean="0"/>
              <a:t> </a:t>
            </a:r>
            <a:r>
              <a:rPr lang="ru-RU" altLang="ru-RU" b="1" dirty="0" err="1" smtClean="0"/>
              <a:t>гиперфибриногенемия</a:t>
            </a:r>
            <a:r>
              <a:rPr lang="ru-RU" altLang="ru-RU" b="1" dirty="0" smtClean="0"/>
              <a:t>;</a:t>
            </a:r>
            <a:endParaRPr lang="ru-RU" altLang="ru-RU" b="1" dirty="0"/>
          </a:p>
          <a:p>
            <a:pPr algn="l">
              <a:lnSpc>
                <a:spcPct val="110000"/>
              </a:lnSpc>
              <a:buClr>
                <a:schemeClr val="tx1"/>
              </a:buClr>
              <a:defRPr/>
            </a:pPr>
            <a:r>
              <a:rPr lang="ru-RU" altLang="ru-RU" b="1" dirty="0" smtClean="0"/>
              <a:t>- реакция </a:t>
            </a:r>
            <a:r>
              <a:rPr lang="ru-RU" altLang="ru-RU" b="1" dirty="0"/>
              <a:t>на туберкулин (-)  или слабо(+)</a:t>
            </a:r>
          </a:p>
          <a:p>
            <a:pPr>
              <a:lnSpc>
                <a:spcPts val="1706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ru-RU" altLang="ru-RU" sz="18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ru-RU" altLang="ru-RU" sz="1950" dirty="0"/>
          </a:p>
        </p:txBody>
      </p:sp>
    </p:spTree>
    <p:extLst>
      <p:ext uri="{BB962C8B-B14F-4D97-AF65-F5344CB8AC3E}">
        <p14:creationId xmlns:p14="http://schemas.microsoft.com/office/powerpoint/2010/main" val="182252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884" y="5143322"/>
            <a:ext cx="11127178" cy="11079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Рентгенологически: симметричная диссеминация в средних и </a:t>
            </a:r>
            <a:r>
              <a:rPr lang="ru-RU" sz="2200" b="1" dirty="0" smtClean="0"/>
              <a:t>нижних отделах </a:t>
            </a:r>
            <a:r>
              <a:rPr lang="ru-RU" sz="2200" b="1" dirty="0"/>
              <a:t>легких, они не сливаются, их контуры четкие, </a:t>
            </a:r>
            <a:r>
              <a:rPr lang="ru-RU" sz="2200" b="1" dirty="0" smtClean="0"/>
              <a:t>неровные</a:t>
            </a:r>
            <a:r>
              <a:rPr lang="ru-RU" sz="2200" b="1" dirty="0"/>
              <a:t> </a:t>
            </a:r>
            <a:r>
              <a:rPr lang="ru-RU" sz="2200" b="1" dirty="0" smtClean="0"/>
              <a:t>(симптом «разменной </a:t>
            </a:r>
            <a:r>
              <a:rPr lang="ru-RU" sz="2200" b="1" dirty="0"/>
              <a:t>монеты</a:t>
            </a:r>
            <a:r>
              <a:rPr lang="ru-RU" sz="2200" b="1" dirty="0" smtClean="0"/>
              <a:t>»). </a:t>
            </a:r>
            <a:endParaRPr lang="ru-RU" sz="2200" b="1" dirty="0"/>
          </a:p>
          <a:p>
            <a:pPr algn="ctr"/>
            <a:r>
              <a:rPr lang="ru-RU" sz="2200" b="1" dirty="0"/>
              <a:t>Могут быть тени </a:t>
            </a:r>
            <a:r>
              <a:rPr lang="ru-RU" sz="2200" b="1" dirty="0" err="1"/>
              <a:t>гиперплазированных</a:t>
            </a:r>
            <a:r>
              <a:rPr lang="ru-RU" sz="2200" b="1" dirty="0"/>
              <a:t> лимфоузлов </a:t>
            </a:r>
            <a:r>
              <a:rPr lang="ru-RU" sz="2200" b="1" dirty="0" smtClean="0"/>
              <a:t>корня.</a:t>
            </a:r>
            <a:endParaRPr lang="ru-RU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09890" y="296161"/>
            <a:ext cx="626126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altLang="ru-RU" sz="2400" b="1" dirty="0">
                <a:solidFill>
                  <a:srgbClr val="7030A0"/>
                </a:solidFill>
              </a:rPr>
              <a:t>МЕТАСТАЗЫ РАКА ПРЕДСТАТЕЛЬНОЙ ЖЕЛЕЗЫ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r="2480" b="53420"/>
          <a:stretch/>
        </p:blipFill>
        <p:spPr>
          <a:xfrm>
            <a:off x="1104405" y="1131699"/>
            <a:ext cx="3669476" cy="3637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232" y="1131699"/>
            <a:ext cx="3979216" cy="363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2677" y="391886"/>
            <a:ext cx="469801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altLang="ru-RU" sz="3200" b="1" dirty="0" smtClean="0">
                <a:solidFill>
                  <a:srgbClr val="7030A0"/>
                </a:solidFill>
              </a:rPr>
              <a:t>МЕТАСТАЗЫ РАКА ПОЧКИ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24868" r="9759"/>
          <a:stretch/>
        </p:blipFill>
        <p:spPr>
          <a:xfrm>
            <a:off x="6325429" y="1199408"/>
            <a:ext cx="5558537" cy="4865755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8" y="1199408"/>
            <a:ext cx="5227895" cy="4865755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316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hkolageo.ru/mpakard/%D0%9F%D0%BD%D0%B5%D0%B2%D0%BC%D0%BE%D0%BA%D0%BE%D0%BD%D0%B8%D0%BE%D0%B7%D1%8B.+%D0%A1%D0%B8%D0%BB%D0%B8%D0%BA%D0%BE%D0%B7.+%D0%A1%D0%B8%D0%BB%D0%B8%D0%BA%D0%B0%D1%82%D0%BE%D0%B7%D1%8B+%D0%90%D1%81%D0%B8%D1%81%D1%82.+%D0%91%D0%BE%D0%B4%D0%BD%D0%B0%D1%80+%D0%A0.+%D0%AFd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123" y="382555"/>
            <a:ext cx="7620000" cy="571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84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" r="714" b="10510"/>
          <a:stretch/>
        </p:blipFill>
        <p:spPr>
          <a:xfrm>
            <a:off x="2251788" y="495033"/>
            <a:ext cx="7921963" cy="55418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586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28677"/>
              </p:ext>
            </p:extLst>
          </p:nvPr>
        </p:nvGraphicFramePr>
        <p:xfrm>
          <a:off x="1508167" y="1258785"/>
          <a:ext cx="9074499" cy="4891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833"/>
                <a:gridCol w="3024833"/>
                <a:gridCol w="3024833"/>
              </a:tblGrid>
              <a:tr h="652758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ПНЕВМОКАНИОЗ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ТУБЕРКУЛЕЗ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1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Стаж работы в пылевой профессии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длительный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отсутствует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76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Явления интоксикации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отсутствуют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имеются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76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Одышка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выражена рано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появляется поздно 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7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Кровохарканье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редкие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часты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7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Угольная мокрота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выделяется 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9105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отсутствует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09357" y="219058"/>
            <a:ext cx="7877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7030A0"/>
                </a:solidFill>
              </a:rPr>
              <a:t>КЛИНИЧЕСКИЕ РАЗЛИЧИЯ МЕЖДУ ПНЕВМОКАНИОЗОМ И</a:t>
            </a:r>
          </a:p>
          <a:p>
            <a:pPr algn="ctr"/>
            <a:r>
              <a:rPr lang="ru-RU" sz="2400" b="1" u="sng" dirty="0" smtClean="0">
                <a:solidFill>
                  <a:srgbClr val="7030A0"/>
                </a:solidFill>
              </a:rPr>
              <a:t>ДИССЕМИНИРОВАННЫМ ТУБЕРКУЛЕЗОМ ЛЕГКИХ.</a:t>
            </a:r>
            <a:endParaRPr lang="ru-RU" sz="2400" b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9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4451" y="317235"/>
            <a:ext cx="973574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РЕНТГЕНОЛОГИЧЕСКИЕ ПРИЗНАКИ ПНЕВМОКАНИОЗА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2624" y="1411584"/>
            <a:ext cx="7184571" cy="29361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ru-RU" sz="2200" b="1" dirty="0"/>
              <a:t>1.Очаги расположены в боковых и средних  частях легких.</a:t>
            </a:r>
          </a:p>
          <a:p>
            <a:pPr lvl="0">
              <a:lnSpc>
                <a:spcPct val="120000"/>
              </a:lnSpc>
            </a:pPr>
            <a:r>
              <a:rPr lang="ru-RU" sz="2200" b="1" dirty="0"/>
              <a:t>2. Очаги плотные, контуры их четкие</a:t>
            </a:r>
          </a:p>
          <a:p>
            <a:pPr lvl="0">
              <a:lnSpc>
                <a:spcPct val="120000"/>
              </a:lnSpc>
            </a:pPr>
            <a:r>
              <a:rPr lang="ru-RU" sz="2200" b="1" dirty="0"/>
              <a:t> неправильны и зигзагообразны.</a:t>
            </a:r>
          </a:p>
          <a:p>
            <a:pPr lvl="0">
              <a:lnSpc>
                <a:spcPct val="120000"/>
              </a:lnSpc>
            </a:pPr>
            <a:r>
              <a:rPr lang="ru-RU" sz="2200" b="1" dirty="0"/>
              <a:t>3. Расположены симметрично с обеих сторон,</a:t>
            </a:r>
          </a:p>
          <a:p>
            <a:pPr lvl="0">
              <a:lnSpc>
                <a:spcPct val="120000"/>
              </a:lnSpc>
            </a:pPr>
            <a:r>
              <a:rPr lang="ru-RU" sz="2200" b="1" dirty="0"/>
              <a:t>без тенденции к слиянию и распаду.</a:t>
            </a:r>
          </a:p>
          <a:p>
            <a:pPr lvl="0">
              <a:lnSpc>
                <a:spcPct val="120000"/>
              </a:lnSpc>
            </a:pPr>
            <a:r>
              <a:rPr lang="ru-RU" sz="2200" b="1" dirty="0"/>
              <a:t>4. Корни легких значительно </a:t>
            </a:r>
            <a:r>
              <a:rPr lang="ru-RU" sz="2200" b="1" dirty="0" smtClean="0"/>
              <a:t>уплотнены, </a:t>
            </a:r>
            <a:r>
              <a:rPr lang="ru-RU" sz="2200" b="1" dirty="0" err="1" smtClean="0"/>
              <a:t>безструктурны</a:t>
            </a:r>
            <a:r>
              <a:rPr lang="ru-RU" sz="2200" b="1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603" y="5058854"/>
            <a:ext cx="11483439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Наиболее характерной чертой </a:t>
            </a:r>
            <a:r>
              <a:rPr lang="ru-RU" sz="2400" b="1" dirty="0" err="1"/>
              <a:t>пневмоканиоза</a:t>
            </a:r>
            <a:r>
              <a:rPr lang="ru-RU" sz="2400" b="1" dirty="0"/>
              <a:t> следует считать резкое</a:t>
            </a:r>
          </a:p>
          <a:p>
            <a:pPr algn="ctr"/>
            <a:r>
              <a:rPr lang="ru-RU" sz="2400" b="1" dirty="0" err="1"/>
              <a:t>несосответствие</a:t>
            </a:r>
            <a:r>
              <a:rPr lang="ru-RU" sz="2400" b="1" dirty="0"/>
              <a:t> между массивной рентгенологической тенью и</a:t>
            </a:r>
          </a:p>
          <a:p>
            <a:pPr algn="ctr"/>
            <a:r>
              <a:rPr lang="ru-RU" sz="2400" b="1" dirty="0"/>
              <a:t>сравнительно немногочисленными данными </a:t>
            </a:r>
            <a:r>
              <a:rPr lang="ru-RU" sz="2400" b="1" dirty="0" err="1"/>
              <a:t>физикального</a:t>
            </a:r>
            <a:r>
              <a:rPr lang="ru-RU" sz="2400" b="1" dirty="0"/>
              <a:t> исследования.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4156" r="1615" b="9264"/>
          <a:stretch/>
        </p:blipFill>
        <p:spPr>
          <a:xfrm>
            <a:off x="439386" y="1292831"/>
            <a:ext cx="3384467" cy="32858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21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4451" y="317235"/>
            <a:ext cx="973574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РЕНТГЕНОЛОГИЧЕСКИЕ ПРИЗНАКИ ПНЕВМОКАНИОЗА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51" y="1494713"/>
            <a:ext cx="4394043" cy="3979813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092" t="1501" r="3134" b="17135"/>
          <a:stretch/>
        </p:blipFill>
        <p:spPr>
          <a:xfrm>
            <a:off x="6966616" y="1494713"/>
            <a:ext cx="4299108" cy="397981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020709" y="5836395"/>
            <a:ext cx="2190921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spc="300" dirty="0" smtClean="0"/>
              <a:t>ТУБЕРКУЛЕЗ</a:t>
            </a:r>
            <a:endParaRPr lang="ru-RU" sz="2400" b="1" spc="300" dirty="0"/>
          </a:p>
        </p:txBody>
      </p:sp>
      <p:sp>
        <p:nvSpPr>
          <p:cNvPr id="5" name="TextBox 4"/>
          <p:cNvSpPr txBox="1"/>
          <p:nvPr/>
        </p:nvSpPr>
        <p:spPr>
          <a:xfrm>
            <a:off x="1909434" y="5836395"/>
            <a:ext cx="2944076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spc="300" dirty="0" smtClean="0"/>
              <a:t>ПНЕВМОКАНИОЗ</a:t>
            </a:r>
            <a:endParaRPr lang="ru-RU" sz="2400" b="1" spc="300" dirty="0"/>
          </a:p>
        </p:txBody>
      </p:sp>
    </p:spTree>
    <p:extLst>
      <p:ext uri="{BB962C8B-B14F-4D97-AF65-F5344CB8AC3E}">
        <p14:creationId xmlns:p14="http://schemas.microsoft.com/office/powerpoint/2010/main" val="33801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 txBox="1">
            <a:spLocks noGrp="1"/>
          </p:cNvSpPr>
          <p:nvPr/>
        </p:nvSpPr>
        <p:spPr bwMode="auto">
          <a:xfrm>
            <a:off x="7210425" y="6243638"/>
            <a:ext cx="12001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9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29391" y="430399"/>
            <a:ext cx="10509663" cy="5619750"/>
          </a:xfrm>
        </p:spPr>
        <p:txBody>
          <a:bodyPr>
            <a:normAutofit/>
          </a:bodyPr>
          <a:lstStyle/>
          <a:p>
            <a:pPr marL="457200" indent="-457200" algn="ctr">
              <a:lnSpc>
                <a:spcPct val="100000"/>
              </a:lnSpc>
              <a:buNone/>
              <a:defRPr/>
            </a:pPr>
            <a:r>
              <a:rPr lang="ru-RU" altLang="ru-RU" sz="2800" b="1" dirty="0" smtClean="0">
                <a:solidFill>
                  <a:srgbClr val="7030A0"/>
                </a:solidFill>
              </a:rPr>
              <a:t>ДИССЕМИНИРОВАННЫЕ ЗАБОЛЕВАНИЯ ЛЕГКИХ ИЛИ СИНДРОМОМ ДИССЕМИНИРОВАННОГО ПОРАЖЕНИЯ ЛЕГКИХ</a:t>
            </a:r>
          </a:p>
          <a:p>
            <a:pPr marL="457200" indent="-457200" algn="ctr">
              <a:lnSpc>
                <a:spcPct val="100000"/>
              </a:lnSpc>
              <a:buNone/>
              <a:defRPr/>
            </a:pPr>
            <a:r>
              <a:rPr lang="ru-RU" altLang="ru-RU" sz="1800" dirty="0"/>
              <a:t>	</a:t>
            </a:r>
            <a:r>
              <a:rPr lang="ru-RU" altLang="ru-RU" sz="2400" b="1" dirty="0"/>
              <a:t>Объединяет группу болезней общим клиническим признаком для которых является нарастающая одышка и наличие рентгенологического синдрома легочной диссеминации, проявляющегося изменениями в обеих легких узелкового (очагового), сетчатого или смешанного характера, занимающих все легочные поля или большую их </a:t>
            </a:r>
            <a:r>
              <a:rPr lang="ru-RU" altLang="ru-RU" sz="2400" b="1" dirty="0" smtClean="0"/>
              <a:t>часть</a:t>
            </a:r>
            <a:endParaRPr lang="ru-RU" alt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6" y="3680607"/>
            <a:ext cx="2591976" cy="2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073" y="3680607"/>
            <a:ext cx="2756011" cy="2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090" y="3680607"/>
            <a:ext cx="2762335" cy="2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05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605153" y="1396055"/>
            <a:ext cx="6246421" cy="4529732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600" dirty="0" smtClean="0"/>
              <a:t>   </a:t>
            </a:r>
            <a:r>
              <a:rPr lang="ru-RU" altLang="ru-RU" sz="2600" b="1" dirty="0"/>
              <a:t>(болезнь </a:t>
            </a:r>
            <a:r>
              <a:rPr lang="ru-RU" altLang="ru-RU" sz="2600" b="1" dirty="0" err="1"/>
              <a:t>Хаммена</a:t>
            </a:r>
            <a:r>
              <a:rPr lang="ru-RU" altLang="ru-RU" sz="2600" b="1" dirty="0"/>
              <a:t>-Рича) – своеобразный патологический процесс неясной природы, характеризующийся нарастающей дыхательной недостаточностью вследствие развития в интерстициальной ткани легких </a:t>
            </a:r>
            <a:r>
              <a:rPr lang="ru-RU" altLang="ru-RU" sz="2600" b="1" dirty="0" err="1"/>
              <a:t>небактериального</a:t>
            </a:r>
            <a:r>
              <a:rPr lang="ru-RU" altLang="ru-RU" sz="2600" b="1" dirty="0"/>
              <a:t> воспаления, приводящего к ее прогрессирующему фиброзу</a:t>
            </a:r>
            <a:r>
              <a:rPr lang="ru-RU" altLang="ru-RU" sz="2100" b="1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21" y="1396055"/>
            <a:ext cx="4785775" cy="45297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63782" y="298084"/>
            <a:ext cx="10153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ru-RU" altLang="ru-RU" sz="2800" b="1" u="sng" dirty="0" smtClean="0">
                <a:solidFill>
                  <a:srgbClr val="7030A0"/>
                </a:solidFill>
              </a:rPr>
              <a:t>ИДЕОПАТИЧЕСКИЙ  ФИБРОЗИРУЮЩИЙ </a:t>
            </a:r>
            <a:r>
              <a:rPr lang="ru-RU" altLang="ru-RU" sz="2800" b="1" u="sng" dirty="0">
                <a:solidFill>
                  <a:srgbClr val="7030A0"/>
                </a:solidFill>
              </a:rPr>
              <a:t>АЛЬВЕОЛИТ </a:t>
            </a:r>
            <a:r>
              <a:rPr lang="ru-RU" altLang="ru-RU" b="1" dirty="0" smtClean="0">
                <a:solidFill>
                  <a:srgbClr val="7030A0"/>
                </a:solidFill>
              </a:rPr>
              <a:t>–  </a:t>
            </a:r>
            <a:r>
              <a:rPr lang="ru-RU" altLang="ru-RU" sz="4000" b="1" dirty="0">
                <a:solidFill>
                  <a:srgbClr val="7030A0"/>
                </a:solidFill>
              </a:rPr>
              <a:t>ИФА</a:t>
            </a:r>
            <a:r>
              <a:rPr lang="ru-RU" altLang="ru-RU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966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379" y="201592"/>
            <a:ext cx="11863450" cy="6448589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6000" b="1" u="sng" dirty="0" smtClean="0">
                <a:solidFill>
                  <a:srgbClr val="7030A0"/>
                </a:solidFill>
              </a:rPr>
              <a:t>ВРАЧ ПЕРВИЧНОГО ЗВЕНА ДОЛЖЕН ПРЕДПОЛОЖИТЬ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6000" b="1" u="sng" dirty="0" smtClean="0">
                <a:solidFill>
                  <a:srgbClr val="7030A0"/>
                </a:solidFill>
              </a:rPr>
              <a:t>НАЛИЧИЕ </a:t>
            </a:r>
            <a:r>
              <a:rPr lang="ru-RU" sz="10000" b="1" u="sng" dirty="0" smtClean="0">
                <a:solidFill>
                  <a:srgbClr val="7030A0"/>
                </a:solidFill>
              </a:rPr>
              <a:t>ИФА</a:t>
            </a:r>
            <a:r>
              <a:rPr lang="ru-RU" sz="6000" b="1" u="sng" dirty="0" smtClean="0">
                <a:solidFill>
                  <a:srgbClr val="7030A0"/>
                </a:solidFill>
              </a:rPr>
              <a:t> ЕСЛИ ЭТО:</a:t>
            </a:r>
          </a:p>
          <a:p>
            <a:pPr marL="0" indent="0" algn="ctr">
              <a:buNone/>
            </a:pPr>
            <a:endParaRPr lang="ru-RU" sz="4000" b="1" dirty="0">
              <a:solidFill>
                <a:srgbClr val="7030A0"/>
              </a:solidFill>
            </a:endParaRPr>
          </a:p>
          <a:p>
            <a:pPr>
              <a:lnSpc>
                <a:spcPct val="110000"/>
              </a:lnSpc>
            </a:pPr>
            <a:r>
              <a:rPr lang="ru-RU" sz="6000" b="1" dirty="0" smtClean="0"/>
              <a:t>- Мужчина </a:t>
            </a:r>
            <a:r>
              <a:rPr lang="ru-RU" sz="6000" b="1" dirty="0"/>
              <a:t>старше 60 лет.</a:t>
            </a:r>
          </a:p>
          <a:p>
            <a:pPr>
              <a:lnSpc>
                <a:spcPct val="110000"/>
              </a:lnSpc>
            </a:pPr>
            <a:r>
              <a:rPr lang="ru-RU" sz="6000" b="1" dirty="0" smtClean="0"/>
              <a:t>- Курильщик </a:t>
            </a:r>
            <a:r>
              <a:rPr lang="ru-RU" sz="6000" b="1" dirty="0"/>
              <a:t>или бывший курильщик.</a:t>
            </a:r>
          </a:p>
          <a:p>
            <a:pPr>
              <a:lnSpc>
                <a:spcPct val="110000"/>
              </a:lnSpc>
            </a:pPr>
            <a:r>
              <a:rPr lang="ru-RU" sz="6000" b="1" dirty="0" smtClean="0"/>
              <a:t>- Сухой </a:t>
            </a:r>
            <a:r>
              <a:rPr lang="ru-RU" sz="6000" b="1" dirty="0"/>
              <a:t>кашель.</a:t>
            </a:r>
          </a:p>
          <a:p>
            <a:pPr>
              <a:lnSpc>
                <a:spcPct val="110000"/>
              </a:lnSpc>
            </a:pPr>
            <a:r>
              <a:rPr lang="ru-RU" sz="6000" b="1" dirty="0" smtClean="0"/>
              <a:t>- Одышка </a:t>
            </a:r>
            <a:r>
              <a:rPr lang="ru-RU" sz="6000" b="1" dirty="0"/>
              <a:t>возникающая или усиливающаяся при физической нагрузке (более 6 месяцев).</a:t>
            </a:r>
          </a:p>
          <a:p>
            <a:pPr>
              <a:lnSpc>
                <a:spcPct val="110000"/>
              </a:lnSpc>
            </a:pPr>
            <a:r>
              <a:rPr lang="ru-RU" sz="6000" b="1" dirty="0" smtClean="0"/>
              <a:t>- Которая </a:t>
            </a:r>
            <a:r>
              <a:rPr lang="ru-RU" sz="6000" b="1" dirty="0"/>
              <a:t>неуклонно прогрессируют и носит </a:t>
            </a:r>
            <a:r>
              <a:rPr lang="ru-RU" sz="6000" b="1" dirty="0" err="1"/>
              <a:t>инспирационной</a:t>
            </a:r>
            <a:r>
              <a:rPr lang="ru-RU" sz="6000" b="1" dirty="0"/>
              <a:t> характер.</a:t>
            </a:r>
          </a:p>
          <a:p>
            <a:pPr>
              <a:lnSpc>
                <a:spcPct val="110000"/>
              </a:lnSpc>
            </a:pPr>
            <a:r>
              <a:rPr lang="ru-RU" sz="6000" b="1" dirty="0" smtClean="0"/>
              <a:t>- «</a:t>
            </a:r>
            <a:r>
              <a:rPr lang="ru-RU" sz="6000" b="1" dirty="0"/>
              <a:t>Треск целлофана» в нижних отделах легких.</a:t>
            </a:r>
          </a:p>
          <a:p>
            <a:pPr>
              <a:lnSpc>
                <a:spcPct val="110000"/>
              </a:lnSpc>
            </a:pPr>
            <a:r>
              <a:rPr lang="ru-RU" sz="6000" b="1" dirty="0" smtClean="0"/>
              <a:t>- Пальцы </a:t>
            </a:r>
            <a:r>
              <a:rPr lang="ru-RU" sz="6000" b="1" dirty="0"/>
              <a:t>Гиппократа или синдром «барабанных палочек» .</a:t>
            </a:r>
          </a:p>
          <a:p>
            <a:pPr>
              <a:lnSpc>
                <a:spcPct val="110000"/>
              </a:lnSpc>
            </a:pPr>
            <a:r>
              <a:rPr lang="ru-RU" sz="6000" b="1" dirty="0" smtClean="0"/>
              <a:t>- Синдром </a:t>
            </a:r>
            <a:r>
              <a:rPr lang="ru-RU" sz="6000" b="1" dirty="0"/>
              <a:t>легочной диссеминации на рентгенограмме;</a:t>
            </a:r>
          </a:p>
          <a:p>
            <a:pPr>
              <a:lnSpc>
                <a:spcPct val="110000"/>
              </a:lnSpc>
            </a:pPr>
            <a:r>
              <a:rPr lang="ru-RU" sz="6000" b="1" dirty="0" smtClean="0"/>
              <a:t>- </a:t>
            </a:r>
            <a:r>
              <a:rPr lang="ru-RU" sz="6000" b="1" dirty="0" err="1" smtClean="0"/>
              <a:t>Рестриктивные</a:t>
            </a:r>
            <a:r>
              <a:rPr lang="ru-RU" sz="6000" b="1" dirty="0" smtClean="0"/>
              <a:t> </a:t>
            </a:r>
            <a:r>
              <a:rPr lang="ru-RU" sz="6000" b="1" dirty="0" err="1"/>
              <a:t>изменеия</a:t>
            </a:r>
            <a:r>
              <a:rPr lang="ru-RU" sz="6000" b="1" dirty="0"/>
              <a:t> на ФВД.</a:t>
            </a:r>
          </a:p>
          <a:p>
            <a:pPr>
              <a:lnSpc>
                <a:spcPct val="110000"/>
              </a:lnSpc>
            </a:pPr>
            <a:r>
              <a:rPr lang="ru-RU" sz="6000" b="1" dirty="0" smtClean="0"/>
              <a:t>- Цианоз</a:t>
            </a:r>
            <a:r>
              <a:rPr lang="ru-RU" sz="6000" b="1" dirty="0"/>
              <a:t>, периферические </a:t>
            </a:r>
            <a:r>
              <a:rPr lang="ru-RU" sz="6000" b="1" dirty="0" smtClean="0"/>
              <a:t>отеки </a:t>
            </a:r>
            <a:r>
              <a:rPr lang="ru-RU" sz="6000" b="1" dirty="0"/>
              <a:t>– на поздних стадиях</a:t>
            </a:r>
            <a:r>
              <a:rPr lang="ru-RU" sz="6000" b="1" dirty="0" smtClean="0"/>
              <a:t>.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80422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0035" y="4956820"/>
            <a:ext cx="8906493" cy="1158972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Clr>
                <a:schemeClr val="tx1"/>
              </a:buClr>
              <a:defRPr/>
            </a:pPr>
            <a:r>
              <a:rPr lang="ru-RU" altLang="ru-RU" b="1" dirty="0" smtClean="0"/>
              <a:t>Рентгенологически: </a:t>
            </a:r>
            <a:r>
              <a:rPr lang="ru-RU" altLang="ru-RU" b="1" dirty="0"/>
              <a:t>усиление (мелкосетчатая деформация) легочного </a:t>
            </a:r>
            <a:r>
              <a:rPr lang="ru-RU" altLang="ru-RU" b="1" dirty="0" smtClean="0"/>
              <a:t>рисунка, развитие </a:t>
            </a:r>
            <a:r>
              <a:rPr lang="ru-RU" altLang="ru-RU" b="1" dirty="0"/>
              <a:t>диффузного пневмофиброза с </a:t>
            </a:r>
            <a:r>
              <a:rPr lang="ru-RU" altLang="ru-RU" b="1" dirty="0" err="1"/>
              <a:t>трасформацией</a:t>
            </a:r>
            <a:r>
              <a:rPr lang="ru-RU" altLang="ru-RU" b="1" dirty="0"/>
              <a:t> в ячеистое легкое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ru-RU" altLang="ru-RU" sz="21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74882" y="316472"/>
            <a:ext cx="70580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Рентгенологическая картина ИФА.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0" y="1452258"/>
            <a:ext cx="3387364" cy="3015107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89" y="1452258"/>
            <a:ext cx="3177703" cy="3015107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78" y="1452886"/>
            <a:ext cx="3262571" cy="3014479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979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17415" r="48266" b="35511"/>
          <a:stretch/>
        </p:blipFill>
        <p:spPr>
          <a:xfrm>
            <a:off x="2307773" y="1080000"/>
            <a:ext cx="3778898" cy="3228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394" y="1080000"/>
            <a:ext cx="2852268" cy="32283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55868" y="4827320"/>
            <a:ext cx="9426170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/>
              <a:t>1. Нижнедолевое и </a:t>
            </a:r>
            <a:r>
              <a:rPr lang="ru-RU" sz="2400" b="1" dirty="0" err="1"/>
              <a:t>субплевральное</a:t>
            </a:r>
            <a:r>
              <a:rPr lang="ru-RU" sz="2400" b="1" dirty="0"/>
              <a:t> расположение.</a:t>
            </a:r>
          </a:p>
          <a:p>
            <a:r>
              <a:rPr lang="ru-RU" sz="2400" b="1" dirty="0"/>
              <a:t>2. Ретикулярные тени в сочетании с </a:t>
            </a:r>
            <a:r>
              <a:rPr lang="ru-RU" sz="2400" b="1" dirty="0" err="1"/>
              <a:t>тракционными</a:t>
            </a:r>
            <a:r>
              <a:rPr lang="ru-RU" sz="2400" b="1" dirty="0"/>
              <a:t> </a:t>
            </a:r>
            <a:r>
              <a:rPr lang="ru-RU" sz="2400" b="1" dirty="0" err="1"/>
              <a:t>бронхоэктазами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3. Сотовое легкое (на ранних стадиях по типу «матового стекла»).</a:t>
            </a:r>
          </a:p>
          <a:p>
            <a:r>
              <a:rPr lang="ru-RU" sz="2400" b="1" dirty="0"/>
              <a:t>4. Отсутствие признаков, не характерных для ИФА.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07773" y="268684"/>
            <a:ext cx="745063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Рентгенологические КТ признаки ИФА.</a:t>
            </a:r>
          </a:p>
        </p:txBody>
      </p:sp>
    </p:spTree>
    <p:extLst>
      <p:ext uri="{BB962C8B-B14F-4D97-AF65-F5344CB8AC3E}">
        <p14:creationId xmlns:p14="http://schemas.microsoft.com/office/powerpoint/2010/main" val="26582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3756" y="748425"/>
            <a:ext cx="11625942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800" b="1" dirty="0">
                <a:solidFill>
                  <a:srgbClr val="7030A0"/>
                </a:solidFill>
                <a:ea typeface="Times New Roman" panose="02020603050405020304" pitchFamily="18" charset="0"/>
              </a:rPr>
              <a:t>Таким образом дифференциальная диагностика диссеминированных заболеваний легких нередко представляет большие трудности.</a:t>
            </a:r>
          </a:p>
          <a:p>
            <a:pPr indent="457200" algn="ctr">
              <a:lnSpc>
                <a:spcPct val="150000"/>
              </a:lnSpc>
            </a:pPr>
            <a:endParaRPr lang="ru-RU" b="1" dirty="0">
              <a:solidFill>
                <a:srgbClr val="7030A0"/>
              </a:solidFill>
              <a:ea typeface="Times New Roman" panose="02020603050405020304" pitchFamily="18" charset="0"/>
            </a:endParaRPr>
          </a:p>
          <a:p>
            <a:pPr indent="457200" algn="ctr"/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Перед Вами, как работниками первого звена оказания медицинской помощи не стоит задача во что быто ни стало диагностировать эти заболевания.</a:t>
            </a:r>
          </a:p>
          <a:p>
            <a:pPr indent="457200" algn="ctr">
              <a:lnSpc>
                <a:spcPct val="150000"/>
              </a:lnSpc>
            </a:pPr>
            <a:endParaRPr lang="ru-RU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ВАША ЗАДАЧА !!!</a:t>
            </a:r>
            <a:endParaRPr lang="ru-RU" sz="4400" b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своевременно заподозрить наличие данного заболевания и направить пациента для дальнейшей диагностики и лечения в вышестоящее лечебное учреждение.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49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90813" y="4465638"/>
            <a:ext cx="7010400" cy="812800"/>
          </a:xfrm>
        </p:spPr>
        <p:txBody>
          <a:bodyPr/>
          <a:lstStyle/>
          <a:p>
            <a:pPr algn="ctr"/>
            <a:r>
              <a:rPr lang="ru-RU" altLang="ru-RU" sz="4800" b="1">
                <a:solidFill>
                  <a:schemeClr val="bg1"/>
                </a:solidFill>
              </a:rPr>
              <a:t>Благодарю за внимание</a:t>
            </a:r>
          </a:p>
        </p:txBody>
      </p:sp>
      <p:pic>
        <p:nvPicPr>
          <p:cNvPr id="68609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24013" y="1"/>
            <a:ext cx="8839200" cy="6723063"/>
          </a:xfrm>
        </p:spPr>
      </p:pic>
      <p:sp>
        <p:nvSpPr>
          <p:cNvPr id="2" name="TextBox 1"/>
          <p:cNvSpPr txBox="1"/>
          <p:nvPr/>
        </p:nvSpPr>
        <p:spPr>
          <a:xfrm>
            <a:off x="2289668" y="4355108"/>
            <a:ext cx="7507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368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81425" y="404814"/>
            <a:ext cx="5403008" cy="6048375"/>
          </a:xfrm>
        </p:spPr>
        <p:txBody>
          <a:bodyPr/>
          <a:lstStyle/>
          <a:p>
            <a:pPr marL="457200" indent="-457200" algn="ctr">
              <a:lnSpc>
                <a:spcPct val="80000"/>
              </a:lnSpc>
              <a:buNone/>
              <a:defRPr/>
            </a:pPr>
            <a:r>
              <a:rPr lang="ru-RU" altLang="ru-RU" b="1" dirty="0">
                <a:solidFill>
                  <a:srgbClr val="7030A0"/>
                </a:solidFill>
              </a:rPr>
              <a:t>Литература:</a:t>
            </a:r>
          </a:p>
          <a:p>
            <a:pPr marL="457200" indent="-457200">
              <a:lnSpc>
                <a:spcPct val="80000"/>
              </a:lnSpc>
              <a:buNone/>
              <a:defRPr/>
            </a:pPr>
            <a:endParaRPr lang="ru-RU" altLang="ru-RU" sz="1350" dirty="0"/>
          </a:p>
          <a:p>
            <a:pPr marL="457200" indent="-457200">
              <a:lnSpc>
                <a:spcPct val="8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ru-RU" altLang="ru-RU" sz="1800" b="1" dirty="0"/>
              <a:t>Фтизиатрия: Национальное руководство / под ред. М.И. Перельмана. - Москва: ГЭОТАР-Медиа, 2007</a:t>
            </a:r>
          </a:p>
          <a:p>
            <a:pPr marL="457200" indent="-457200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AutoNum type="arabicPeriod"/>
              <a:defRPr/>
            </a:pPr>
            <a:r>
              <a:rPr lang="ru-RU" altLang="ru-RU" sz="1800" b="1" dirty="0"/>
              <a:t> </a:t>
            </a:r>
            <a:r>
              <a:rPr lang="ru-RU" altLang="ru-RU" sz="1800" b="1" dirty="0" err="1"/>
              <a:t>Илькович</a:t>
            </a:r>
            <a:r>
              <a:rPr lang="ru-RU" altLang="ru-RU" sz="1800" b="1" dirty="0"/>
              <a:t> М.М. Диссеминированные заболевания легких М.:ГЭОТАР-Медиа 2011.-480с</a:t>
            </a:r>
          </a:p>
          <a:p>
            <a:pPr marL="457200" indent="-457200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AutoNum type="arabicPeriod"/>
              <a:defRPr/>
            </a:pPr>
            <a:r>
              <a:rPr lang="ru-RU" altLang="ru-RU" sz="1800" b="1" dirty="0"/>
              <a:t>Фтизиатрия: Национальное руководство / под ред. М.И. Перельмана. – М., 2007. – 505с.</a:t>
            </a:r>
          </a:p>
          <a:p>
            <a:pPr marL="457200" indent="-457200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AutoNum type="arabicPeriod"/>
              <a:defRPr/>
            </a:pPr>
            <a:r>
              <a:rPr lang="ru-RU" altLang="ru-RU" sz="1800" b="1" dirty="0"/>
              <a:t>Корецкая Н.М., Большакова И.А. Основы выявления, диагностики и лечения туберкулеза. – Красноярск, 2010. – 205с.</a:t>
            </a:r>
          </a:p>
          <a:p>
            <a:pPr marL="457200" indent="-457200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AutoNum type="arabicPeriod"/>
              <a:defRPr/>
            </a:pPr>
            <a:endParaRPr lang="ru-RU" altLang="ru-RU" sz="1500" dirty="0"/>
          </a:p>
          <a:p>
            <a:pPr marL="0" indent="0">
              <a:lnSpc>
                <a:spcPct val="80000"/>
              </a:lnSpc>
              <a:buClr>
                <a:schemeClr val="tx1"/>
              </a:buClr>
              <a:buNone/>
              <a:defRPr/>
            </a:pPr>
            <a:endParaRPr lang="ru-RU" altLang="ru-RU" sz="1500" dirty="0"/>
          </a:p>
        </p:txBody>
      </p:sp>
    </p:spTree>
    <p:extLst>
      <p:ext uri="{BB962C8B-B14F-4D97-AF65-F5344CB8AC3E}">
        <p14:creationId xmlns:p14="http://schemas.microsoft.com/office/powerpoint/2010/main" val="34968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 txBox="1">
            <a:spLocks noGrp="1"/>
          </p:cNvSpPr>
          <p:nvPr/>
        </p:nvSpPr>
        <p:spPr bwMode="auto">
          <a:xfrm>
            <a:off x="7210425" y="6243638"/>
            <a:ext cx="12001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9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29391" y="249382"/>
            <a:ext cx="10509663" cy="6234545"/>
          </a:xfrm>
        </p:spPr>
        <p:txBody>
          <a:bodyPr>
            <a:normAutofit/>
          </a:bodyPr>
          <a:lstStyle/>
          <a:p>
            <a:pPr marL="457200" indent="-457200" algn="ctr">
              <a:lnSpc>
                <a:spcPct val="100000"/>
              </a:lnSpc>
              <a:buNone/>
              <a:defRPr/>
            </a:pPr>
            <a:r>
              <a:rPr lang="ru-RU" altLang="ru-RU" sz="2800" b="1" dirty="0" smtClean="0">
                <a:solidFill>
                  <a:srgbClr val="7030A0"/>
                </a:solidFill>
              </a:rPr>
              <a:t>ДИССЕМИНИРОВАННЫЕ ЗАБОЛЕВАНИЯ ЛЕГКИХ ИЛИ СИНДРОМОМ ДИССЕМИНИРОВАННОГО ПОРАЖЕНИЯ ЛЕГКИХ</a:t>
            </a:r>
          </a:p>
          <a:p>
            <a:pPr marL="457200" indent="-457200">
              <a:lnSpc>
                <a:spcPct val="100000"/>
              </a:lnSpc>
              <a:defRPr/>
            </a:pPr>
            <a:r>
              <a:rPr lang="ru-RU" altLang="ru-RU" sz="1800" dirty="0"/>
              <a:t>	</a:t>
            </a:r>
            <a:r>
              <a:rPr lang="ru-RU" altLang="ru-RU" b="1" dirty="0"/>
              <a:t>Б</a:t>
            </a:r>
            <a:r>
              <a:rPr lang="ru-RU" altLang="ru-RU" b="1" dirty="0" smtClean="0"/>
              <a:t>олее </a:t>
            </a:r>
            <a:r>
              <a:rPr lang="ru-RU" altLang="ru-RU" b="1" dirty="0"/>
              <a:t>20 </a:t>
            </a:r>
            <a:r>
              <a:rPr lang="ru-RU" altLang="ru-RU" b="1" dirty="0" smtClean="0"/>
              <a:t>этиологических </a:t>
            </a:r>
            <a:r>
              <a:rPr lang="ru-RU" altLang="ru-RU" b="1" dirty="0"/>
              <a:t>групп </a:t>
            </a:r>
            <a:r>
              <a:rPr lang="ru-RU" altLang="ru-RU" b="1" dirty="0" smtClean="0"/>
              <a:t>заболеваний</a:t>
            </a:r>
          </a:p>
          <a:p>
            <a:pPr marL="457200" indent="-457200">
              <a:lnSpc>
                <a:spcPct val="100000"/>
              </a:lnSpc>
              <a:defRPr/>
            </a:pPr>
            <a:r>
              <a:rPr lang="ru-RU" altLang="ru-RU" b="1" dirty="0" smtClean="0"/>
              <a:t>Свыше </a:t>
            </a:r>
            <a:r>
              <a:rPr lang="ru-RU" altLang="ru-RU" b="1" dirty="0"/>
              <a:t>150 различных </a:t>
            </a:r>
            <a:r>
              <a:rPr lang="ru-RU" altLang="ru-RU" b="1" dirty="0" smtClean="0"/>
              <a:t>заболеваний</a:t>
            </a:r>
          </a:p>
          <a:p>
            <a:pPr marL="457200" indent="-457200">
              <a:lnSpc>
                <a:spcPct val="100000"/>
              </a:lnSpc>
              <a:defRPr/>
            </a:pPr>
            <a:r>
              <a:rPr lang="ru-RU" altLang="ru-RU" b="1" dirty="0" smtClean="0">
                <a:solidFill>
                  <a:srgbClr val="002060"/>
                </a:solidFill>
              </a:rPr>
              <a:t>Срок </a:t>
            </a:r>
            <a:r>
              <a:rPr lang="ru-RU" altLang="ru-RU" b="1" dirty="0">
                <a:solidFill>
                  <a:srgbClr val="002060"/>
                </a:solidFill>
              </a:rPr>
              <a:t>от обращения за медицинской помощью до установки диагноза </a:t>
            </a:r>
            <a:r>
              <a:rPr lang="ru-RU" altLang="ru-RU" b="1" dirty="0" smtClean="0">
                <a:solidFill>
                  <a:srgbClr val="002060"/>
                </a:solidFill>
              </a:rPr>
              <a:t>колеблется </a:t>
            </a:r>
            <a:r>
              <a:rPr lang="ru-RU" altLang="ru-RU" b="1" dirty="0">
                <a:solidFill>
                  <a:srgbClr val="002060"/>
                </a:solidFill>
              </a:rPr>
              <a:t>от нескольких </a:t>
            </a:r>
            <a:r>
              <a:rPr lang="ru-RU" altLang="ru-RU" b="1" dirty="0" smtClean="0">
                <a:solidFill>
                  <a:srgbClr val="FF0000"/>
                </a:solidFill>
              </a:rPr>
              <a:t>МЕСЯЦЕВ </a:t>
            </a:r>
            <a:r>
              <a:rPr lang="ru-RU" altLang="ru-RU" b="1" dirty="0" smtClean="0">
                <a:solidFill>
                  <a:srgbClr val="002060"/>
                </a:solidFill>
              </a:rPr>
              <a:t>до</a:t>
            </a:r>
            <a:r>
              <a:rPr lang="ru-RU" altLang="ru-RU" b="1" dirty="0" smtClean="0">
                <a:solidFill>
                  <a:srgbClr val="FF0000"/>
                </a:solidFill>
              </a:rPr>
              <a:t> НЕСКОЛЬКИХ ЛЕТ </a:t>
            </a:r>
            <a:r>
              <a:rPr lang="ru-RU" altLang="ru-RU" sz="3600" b="1" dirty="0" smtClean="0">
                <a:solidFill>
                  <a:srgbClr val="FF0000"/>
                </a:solidFill>
              </a:rPr>
              <a:t>!!!</a:t>
            </a:r>
          </a:p>
          <a:p>
            <a:pPr marL="457200" indent="-457200">
              <a:lnSpc>
                <a:spcPct val="100000"/>
              </a:lnSpc>
              <a:defRPr/>
            </a:pPr>
            <a:r>
              <a:rPr lang="ru-RU" altLang="ru-RU" b="1" dirty="0" smtClean="0"/>
              <a:t>Частота </a:t>
            </a:r>
            <a:r>
              <a:rPr lang="ru-RU" altLang="ru-RU" b="1" dirty="0"/>
              <a:t>диагностических ошибок достигает </a:t>
            </a:r>
            <a:r>
              <a:rPr lang="ru-RU" altLang="ru-RU" sz="4000" b="1" dirty="0">
                <a:solidFill>
                  <a:srgbClr val="FF0000"/>
                </a:solidFill>
              </a:rPr>
              <a:t>50</a:t>
            </a:r>
            <a:r>
              <a:rPr lang="ru-RU" altLang="ru-RU" b="1" dirty="0"/>
              <a:t> и более </a:t>
            </a:r>
            <a:r>
              <a:rPr lang="ru-RU" altLang="ru-RU" b="1" dirty="0" smtClean="0"/>
              <a:t>процентов </a:t>
            </a:r>
            <a:r>
              <a:rPr lang="ru-RU" altLang="ru-RU" sz="3600" b="1" dirty="0" smtClean="0"/>
              <a:t>!!!</a:t>
            </a:r>
            <a:endParaRPr lang="ru-RU" altLang="ru-R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6" y="4102696"/>
            <a:ext cx="2591976" cy="2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551" y="4114385"/>
            <a:ext cx="2756011" cy="2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054" y="4102696"/>
            <a:ext cx="2762335" cy="2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9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32509" y="223594"/>
            <a:ext cx="11566566" cy="6355336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3000" b="1" dirty="0" smtClean="0">
                <a:solidFill>
                  <a:srgbClr val="7030A0"/>
                </a:solidFill>
              </a:rPr>
              <a:t>КЛАССИФИКАЦИЯ ДИССЕМИНИРОВАННЫХ ЗАБОЛЕВАНИЙ ЛЕГКИХ</a:t>
            </a:r>
            <a:endParaRPr lang="ru-RU" altLang="ru-RU" sz="3000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altLang="ru-RU" sz="1000" dirty="0" smtClean="0">
              <a:solidFill>
                <a:srgbClr val="7030A0"/>
              </a:solidFill>
            </a:endParaRPr>
          </a:p>
          <a:p>
            <a:pPr marL="514350" indent="-51435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ru-RU" altLang="ru-RU" sz="2600" b="1" spc="300" dirty="0" smtClean="0">
                <a:solidFill>
                  <a:srgbClr val="002060"/>
                </a:solidFill>
              </a:rPr>
              <a:t>АЛЬВЕОЛИТЫ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600" b="1" dirty="0" smtClean="0"/>
              <a:t>  			</a:t>
            </a:r>
            <a:r>
              <a:rPr lang="ru-RU" altLang="ru-RU" sz="2000" b="1" dirty="0" smtClean="0"/>
              <a:t>1.1.Идиопатический </a:t>
            </a:r>
            <a:r>
              <a:rPr lang="ru-RU" altLang="ru-RU" sz="2000" b="1" dirty="0" err="1" smtClean="0"/>
              <a:t>фиброзирующий</a:t>
            </a:r>
            <a:r>
              <a:rPr lang="ru-RU" altLang="ru-RU" sz="2000" b="1" dirty="0" smtClean="0"/>
              <a:t> </a:t>
            </a:r>
            <a:r>
              <a:rPr lang="ru-RU" altLang="ru-RU" sz="2000" b="1" dirty="0" err="1" smtClean="0"/>
              <a:t>альвеолит</a:t>
            </a:r>
            <a:endParaRPr lang="ru-RU" altLang="ru-RU" sz="2000" b="1" dirty="0" smtClean="0"/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000" b="1" dirty="0" smtClean="0"/>
              <a:t>   			1.2.Экзогенный </a:t>
            </a:r>
            <a:r>
              <a:rPr lang="ru-RU" altLang="ru-RU" sz="2000" b="1" dirty="0"/>
              <a:t>аллергический </a:t>
            </a:r>
            <a:r>
              <a:rPr lang="ru-RU" altLang="ru-RU" sz="2000" b="1" dirty="0" err="1"/>
              <a:t>альвеолит</a:t>
            </a:r>
            <a:endParaRPr lang="ru-RU" altLang="ru-RU" sz="2000" b="1" dirty="0"/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000" b="1" dirty="0"/>
              <a:t> </a:t>
            </a:r>
            <a:r>
              <a:rPr lang="ru-RU" altLang="ru-RU" sz="2000" b="1" dirty="0" smtClean="0"/>
              <a:t> 			 </a:t>
            </a:r>
            <a:r>
              <a:rPr lang="ru-RU" altLang="ru-RU" sz="2000" b="1" dirty="0"/>
              <a:t>1.3.Токсический </a:t>
            </a:r>
            <a:r>
              <a:rPr lang="ru-RU" altLang="ru-RU" sz="2000" b="1" dirty="0" err="1"/>
              <a:t>фиброзирующий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альвеолит</a:t>
            </a:r>
            <a:endParaRPr lang="ru-RU" altLang="ru-RU" sz="2000" b="1" dirty="0"/>
          </a:p>
          <a:p>
            <a:pPr eaLnBrk="1" hangingPunct="1">
              <a:lnSpc>
                <a:spcPct val="16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600" b="1" dirty="0" smtClean="0">
                <a:solidFill>
                  <a:srgbClr val="002060"/>
                </a:solidFill>
              </a:rPr>
              <a:t>2. </a:t>
            </a:r>
            <a:r>
              <a:rPr lang="ru-RU" altLang="ru-RU" sz="2600" b="1" spc="300" dirty="0" smtClean="0">
                <a:solidFill>
                  <a:srgbClr val="002060"/>
                </a:solidFill>
              </a:rPr>
              <a:t>ГРАНУЛЕМАТОЗЫ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000" b="1" dirty="0" smtClean="0"/>
              <a:t>    			2.1.Саркоидоз </a:t>
            </a:r>
            <a:r>
              <a:rPr lang="ru-RU" altLang="ru-RU" sz="2000" b="1" dirty="0"/>
              <a:t>легких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000" b="1" dirty="0"/>
              <a:t>    </a:t>
            </a:r>
            <a:r>
              <a:rPr lang="ru-RU" altLang="ru-RU" sz="2000" b="1" dirty="0" smtClean="0"/>
              <a:t>			2.2.Гематогенно </a:t>
            </a:r>
            <a:r>
              <a:rPr lang="ru-RU" altLang="ru-RU" sz="2000" b="1" dirty="0"/>
              <a:t>диссеминированный туберкулез легких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000" b="1" dirty="0"/>
              <a:t>   </a:t>
            </a:r>
            <a:r>
              <a:rPr lang="ru-RU" altLang="ru-RU" sz="2000" b="1" dirty="0" smtClean="0"/>
              <a:t>			2.3.Гистиоцитоз </a:t>
            </a:r>
            <a:r>
              <a:rPr lang="ru-RU" altLang="ru-RU" sz="2000" b="1" dirty="0"/>
              <a:t>Х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000" b="1" dirty="0"/>
              <a:t>    </a:t>
            </a:r>
            <a:r>
              <a:rPr lang="ru-RU" altLang="ru-RU" sz="2000" b="1" dirty="0" smtClean="0"/>
              <a:t>			2.4.Пневмокониозы </a:t>
            </a:r>
            <a:r>
              <a:rPr lang="ru-RU" altLang="ru-RU" sz="2000" b="1" dirty="0"/>
              <a:t>(силикоз, </a:t>
            </a:r>
            <a:r>
              <a:rPr lang="ru-RU" altLang="ru-RU" sz="2000" b="1" dirty="0" err="1"/>
              <a:t>силикатозы</a:t>
            </a:r>
            <a:r>
              <a:rPr lang="ru-RU" altLang="ru-RU" sz="2000" b="1" dirty="0"/>
              <a:t>, </a:t>
            </a:r>
            <a:r>
              <a:rPr lang="ru-RU" altLang="ru-RU" sz="2000" b="1" dirty="0" err="1"/>
              <a:t>бериллиоз</a:t>
            </a:r>
            <a:r>
              <a:rPr lang="ru-RU" altLang="ru-RU" sz="2000" b="1" dirty="0"/>
              <a:t> и др.)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000" b="1" dirty="0"/>
              <a:t>   </a:t>
            </a:r>
            <a:r>
              <a:rPr lang="ru-RU" altLang="ru-RU" sz="2000" b="1" dirty="0" smtClean="0"/>
              <a:t>			2.5.Пневмомикозы </a:t>
            </a:r>
            <a:r>
              <a:rPr lang="ru-RU" altLang="ru-RU" sz="2000" b="1" dirty="0"/>
              <a:t>(актиномикоз, кандидоз, </a:t>
            </a:r>
            <a:r>
              <a:rPr lang="ru-RU" altLang="ru-RU" sz="2000" b="1" dirty="0" err="1"/>
              <a:t>криптококкоз</a:t>
            </a:r>
            <a:r>
              <a:rPr lang="ru-RU" altLang="ru-RU" sz="2000" b="1" dirty="0"/>
              <a:t> легких и др.)</a:t>
            </a:r>
          </a:p>
          <a:p>
            <a:pPr eaLnBrk="1" hangingPunct="1">
              <a:lnSpc>
                <a:spcPct val="16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600" b="1" dirty="0" smtClean="0">
                <a:solidFill>
                  <a:srgbClr val="002060"/>
                </a:solidFill>
              </a:rPr>
              <a:t>3. </a:t>
            </a:r>
            <a:r>
              <a:rPr lang="ru-RU" altLang="ru-RU" sz="2600" b="1" spc="300" dirty="0" smtClean="0">
                <a:solidFill>
                  <a:srgbClr val="002060"/>
                </a:solidFill>
              </a:rPr>
              <a:t>ДИССЕМИНАЦИИ ОПУХОЛЕВОЙ ПРИРОДЫ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000" b="1" dirty="0" smtClean="0"/>
              <a:t> 			3.1.Бронхиолоальвеолярный </a:t>
            </a:r>
            <a:r>
              <a:rPr lang="ru-RU" altLang="ru-RU" sz="2000" b="1" dirty="0"/>
              <a:t>рак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000" b="1" dirty="0"/>
              <a:t>    </a:t>
            </a:r>
            <a:r>
              <a:rPr lang="ru-RU" altLang="ru-RU" sz="2000" b="1" dirty="0" smtClean="0"/>
              <a:t>			3.2.Карциноматоз </a:t>
            </a:r>
            <a:r>
              <a:rPr lang="ru-RU" altLang="ru-RU" sz="2000" b="1" dirty="0"/>
              <a:t>легких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000" b="1" dirty="0"/>
              <a:t>    </a:t>
            </a:r>
            <a:r>
              <a:rPr lang="ru-RU" altLang="ru-RU" sz="2000" b="1" dirty="0" smtClean="0"/>
              <a:t>			3.3.Раковый лимфангит</a:t>
            </a:r>
            <a:endParaRPr lang="ru-RU" alt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35124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1273" y="261257"/>
            <a:ext cx="10522527" cy="818364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latin typeface="+mn-lt"/>
              </a:rPr>
              <a:t>КЛАССИФИКАЦИЯ ДИССЕМИНИРОВАННЫХ ЗАБОЛЕВАНИЙ ЛЕГКИХ</a:t>
            </a:r>
            <a:r>
              <a:rPr lang="ru-RU" altLang="ru-RU" sz="28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2800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2600" b="1" dirty="0">
                <a:solidFill>
                  <a:srgbClr val="7030A0"/>
                </a:solidFill>
                <a:latin typeface="+mn-lt"/>
              </a:rPr>
              <a:t>(продолжение)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1891" y="1332055"/>
            <a:ext cx="11269682" cy="5223124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ru-RU" altLang="ru-RU" b="1" dirty="0">
                <a:solidFill>
                  <a:srgbClr val="002060"/>
                </a:solidFill>
              </a:rPr>
              <a:t>4. </a:t>
            </a:r>
            <a:r>
              <a:rPr lang="ru-RU" altLang="ru-RU" b="1" spc="300" dirty="0">
                <a:solidFill>
                  <a:srgbClr val="002060"/>
                </a:solidFill>
              </a:rPr>
              <a:t>РЕДКИЕ ФОРМЫ ДИССЕМИНИРОВАННЫХ ПРОЦЕССОВ В ЛЕГКИХ</a:t>
            </a:r>
          </a:p>
          <a:p>
            <a:pPr algn="l">
              <a:lnSpc>
                <a:spcPct val="80000"/>
              </a:lnSpc>
              <a:defRPr/>
            </a:pPr>
            <a:r>
              <a:rPr lang="ru-RU" altLang="ru-RU" sz="2000" b="1" dirty="0"/>
              <a:t>    </a:t>
            </a:r>
            <a:r>
              <a:rPr lang="ru-RU" altLang="ru-RU" sz="2000" b="1" dirty="0" smtClean="0"/>
              <a:t>			4.1.Идиопатический </a:t>
            </a:r>
            <a:r>
              <a:rPr lang="ru-RU" altLang="ru-RU" sz="2000" b="1" dirty="0" err="1"/>
              <a:t>гемосидероз</a:t>
            </a:r>
            <a:r>
              <a:rPr lang="ru-RU" altLang="ru-RU" sz="2000" b="1" dirty="0"/>
              <a:t> легких</a:t>
            </a:r>
          </a:p>
          <a:p>
            <a:pPr algn="l">
              <a:lnSpc>
                <a:spcPct val="80000"/>
              </a:lnSpc>
              <a:defRPr/>
            </a:pPr>
            <a:r>
              <a:rPr lang="ru-RU" altLang="ru-RU" sz="2000" b="1" dirty="0"/>
              <a:t>   </a:t>
            </a:r>
            <a:r>
              <a:rPr lang="ru-RU" altLang="ru-RU" sz="2000" b="1" dirty="0" smtClean="0"/>
              <a:t>			4.2.Синдром </a:t>
            </a:r>
            <a:r>
              <a:rPr lang="ru-RU" altLang="ru-RU" sz="2000" b="1" dirty="0" err="1"/>
              <a:t>Гудпасчера</a:t>
            </a:r>
            <a:endParaRPr lang="ru-RU" altLang="ru-RU" sz="2000" b="1" dirty="0"/>
          </a:p>
          <a:p>
            <a:pPr algn="l">
              <a:lnSpc>
                <a:spcPct val="80000"/>
              </a:lnSpc>
              <a:defRPr/>
            </a:pPr>
            <a:r>
              <a:rPr lang="ru-RU" altLang="ru-RU" sz="2000" b="1" dirty="0"/>
              <a:t>    </a:t>
            </a:r>
            <a:r>
              <a:rPr lang="ru-RU" altLang="ru-RU" sz="2000" b="1" dirty="0" smtClean="0"/>
              <a:t>			4.3.Альвеолярный </a:t>
            </a:r>
            <a:r>
              <a:rPr lang="ru-RU" altLang="ru-RU" sz="2000" b="1" dirty="0" err="1"/>
              <a:t>протеиноз</a:t>
            </a:r>
            <a:endParaRPr lang="ru-RU" altLang="ru-RU" sz="2000" b="1" dirty="0"/>
          </a:p>
          <a:p>
            <a:pPr algn="l">
              <a:lnSpc>
                <a:spcPct val="80000"/>
              </a:lnSpc>
              <a:defRPr/>
            </a:pPr>
            <a:r>
              <a:rPr lang="ru-RU" altLang="ru-RU" sz="2000" b="1" dirty="0"/>
              <a:t>    </a:t>
            </a:r>
            <a:r>
              <a:rPr lang="ru-RU" altLang="ru-RU" sz="2000" b="1" dirty="0" smtClean="0"/>
              <a:t>			4.4.Лейомиоматоз легких</a:t>
            </a:r>
            <a:endParaRPr lang="ru-RU" altLang="ru-RU" sz="2000" b="1" dirty="0" smtClean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</a:rPr>
              <a:t>5. ИНТЕРСТИЦИАЛЬНЫЕ ФИБРОЗЫ ЛЕГКИХ ПРИ ПОРАЖЕНИЯХ ДРУГИХ ОРГАНОВ И СИСТЕМ: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000" b="1" dirty="0" smtClean="0"/>
              <a:t>    </a:t>
            </a:r>
            <a:r>
              <a:rPr lang="ru-RU" altLang="ru-RU" sz="2000" b="1" dirty="0"/>
              <a:t>5.1.Васкулиты или / и интерстициальные  </a:t>
            </a:r>
            <a:r>
              <a:rPr lang="ru-RU" altLang="ru-RU" sz="2000" b="1" dirty="0" err="1"/>
              <a:t>пневмониты</a:t>
            </a:r>
            <a:r>
              <a:rPr lang="ru-RU" altLang="ru-RU" sz="2000" b="1" dirty="0"/>
              <a:t> при диффузных болезнях соединительной ткани</a:t>
            </a:r>
            <a:r>
              <a:rPr lang="ru-RU" altLang="ru-RU" sz="2000" b="1" dirty="0" smtClean="0"/>
              <a:t>: </a:t>
            </a:r>
            <a:r>
              <a:rPr lang="ru-RU" altLang="ru-RU" sz="2000" dirty="0"/>
              <a:t>	</a:t>
            </a:r>
            <a:r>
              <a:rPr lang="ru-RU" altLang="ru-RU" sz="2000" b="1" i="1" dirty="0" smtClean="0">
                <a:solidFill>
                  <a:srgbClr val="542708"/>
                </a:solidFill>
              </a:rPr>
              <a:t>(</a:t>
            </a:r>
            <a:r>
              <a:rPr lang="ru-RU" altLang="ru-RU" sz="2000" b="1" i="1" dirty="0">
                <a:solidFill>
                  <a:srgbClr val="542708"/>
                </a:solidFill>
              </a:rPr>
              <a:t>ревматизм, ревматоидный артрит, системная </a:t>
            </a:r>
            <a:r>
              <a:rPr lang="ru-RU" altLang="ru-RU" sz="2000" b="1" i="1" dirty="0" smtClean="0">
                <a:solidFill>
                  <a:srgbClr val="542708"/>
                </a:solidFill>
              </a:rPr>
              <a:t>красная волчанка</a:t>
            </a:r>
            <a:r>
              <a:rPr lang="ru-RU" altLang="ru-RU" sz="2000" b="1" i="1" dirty="0">
                <a:solidFill>
                  <a:srgbClr val="542708"/>
                </a:solidFill>
              </a:rPr>
              <a:t>, </a:t>
            </a:r>
            <a:r>
              <a:rPr lang="ru-RU" altLang="ru-RU" sz="2000" b="1" i="1" dirty="0" smtClean="0">
                <a:solidFill>
                  <a:srgbClr val="542708"/>
                </a:solidFill>
              </a:rPr>
              <a:t>				узелковый </a:t>
            </a:r>
            <a:r>
              <a:rPr lang="ru-RU" altLang="ru-RU" sz="2000" b="1" i="1" dirty="0">
                <a:solidFill>
                  <a:srgbClr val="542708"/>
                </a:solidFill>
              </a:rPr>
              <a:t>периартериит, в том числе </a:t>
            </a:r>
            <a:r>
              <a:rPr lang="ru-RU" altLang="ru-RU" sz="2000" b="1" i="1" dirty="0" err="1" smtClean="0">
                <a:solidFill>
                  <a:srgbClr val="542708"/>
                </a:solidFill>
              </a:rPr>
              <a:t>гранулематоз</a:t>
            </a:r>
            <a:r>
              <a:rPr lang="ru-RU" altLang="ru-RU" sz="2000" b="1" i="1" dirty="0" smtClean="0">
                <a:solidFill>
                  <a:srgbClr val="542708"/>
                </a:solidFill>
              </a:rPr>
              <a:t> </a:t>
            </a:r>
            <a:r>
              <a:rPr lang="ru-RU" altLang="ru-RU" sz="2000" b="1" i="1" dirty="0" err="1">
                <a:solidFill>
                  <a:srgbClr val="542708"/>
                </a:solidFill>
              </a:rPr>
              <a:t>Вегнера</a:t>
            </a:r>
            <a:r>
              <a:rPr lang="ru-RU" altLang="ru-RU" sz="2000" b="1" i="1" dirty="0">
                <a:solidFill>
                  <a:srgbClr val="542708"/>
                </a:solidFill>
              </a:rPr>
              <a:t> и синдром </a:t>
            </a:r>
            <a:r>
              <a:rPr lang="ru-RU" altLang="ru-RU" sz="2000" b="1" i="1" dirty="0" err="1" smtClean="0">
                <a:solidFill>
                  <a:srgbClr val="542708"/>
                </a:solidFill>
              </a:rPr>
              <a:t>Черджа-Строс</a:t>
            </a:r>
            <a:r>
              <a:rPr lang="ru-RU" altLang="ru-RU" sz="2000" b="1" i="1" dirty="0">
                <a:solidFill>
                  <a:srgbClr val="542708"/>
                </a:solidFill>
              </a:rPr>
              <a:t>, </a:t>
            </a:r>
            <a:r>
              <a:rPr lang="ru-RU" altLang="ru-RU" sz="2000" b="1" i="1" dirty="0" smtClean="0">
                <a:solidFill>
                  <a:srgbClr val="542708"/>
                </a:solidFill>
              </a:rPr>
              <a:t>системная </a:t>
            </a:r>
            <a:r>
              <a:rPr lang="ru-RU" altLang="ru-RU" sz="2000" b="1" i="1" dirty="0">
                <a:solidFill>
                  <a:srgbClr val="542708"/>
                </a:solidFill>
              </a:rPr>
              <a:t>склеродермия, дерматомиозит)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000" b="1" dirty="0"/>
              <a:t>     </a:t>
            </a:r>
            <a:r>
              <a:rPr lang="ru-RU" altLang="ru-RU" sz="2000" b="1" dirty="0" smtClean="0"/>
              <a:t>		5.2.Кардиогенный </a:t>
            </a:r>
            <a:r>
              <a:rPr lang="ru-RU" altLang="ru-RU" sz="2000" b="1" dirty="0"/>
              <a:t>пневмосклероз при недостаточности кровообращения.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000" b="1" dirty="0"/>
              <a:t>     </a:t>
            </a:r>
            <a:r>
              <a:rPr lang="ru-RU" altLang="ru-RU" sz="2000" b="1" dirty="0" smtClean="0"/>
              <a:t>		5.3.Интерстициальный </a:t>
            </a:r>
            <a:r>
              <a:rPr lang="ru-RU" altLang="ru-RU" sz="2000" b="1" dirty="0"/>
              <a:t>фиброз при хроническом активном гепатите.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000" b="1" dirty="0"/>
              <a:t>     </a:t>
            </a:r>
            <a:r>
              <a:rPr lang="ru-RU" altLang="ru-RU" sz="2000" b="1" dirty="0" smtClean="0"/>
              <a:t>		5.4.Интерстициальный </a:t>
            </a:r>
            <a:r>
              <a:rPr lang="ru-RU" altLang="ru-RU" sz="2000" b="1" dirty="0"/>
              <a:t>фиброз при лучевых поражениях.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000" b="1" dirty="0"/>
              <a:t>     </a:t>
            </a:r>
            <a:r>
              <a:rPr lang="ru-RU" altLang="ru-RU" sz="2000" b="1" dirty="0" smtClean="0"/>
              <a:t>		5.5.Интерстициальный </a:t>
            </a:r>
            <a:r>
              <a:rPr lang="ru-RU" altLang="ru-RU" sz="2000" b="1" dirty="0"/>
              <a:t>фиброз как исход «шокового легкого».</a:t>
            </a:r>
          </a:p>
        </p:txBody>
      </p:sp>
    </p:spTree>
    <p:extLst>
      <p:ext uri="{BB962C8B-B14F-4D97-AF65-F5344CB8AC3E}">
        <p14:creationId xmlns:p14="http://schemas.microsoft.com/office/powerpoint/2010/main" val="313225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1893" y="319269"/>
            <a:ext cx="10889673" cy="12389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 smtClean="0">
                <a:solidFill>
                  <a:srgbClr val="7030A0"/>
                </a:solidFill>
                <a:latin typeface="+mn-lt"/>
              </a:rPr>
              <a:t>АЛГОРИТМЫ ДИАГНОСТИКИ ТУБЕРКУЛЕЗА ОРГАНОВ ДЫХАНИЯ</a:t>
            </a:r>
            <a:br>
              <a:rPr lang="ru-RU" sz="2600" b="1" dirty="0" smtClean="0">
                <a:solidFill>
                  <a:srgbClr val="7030A0"/>
                </a:solidFill>
                <a:latin typeface="+mn-lt"/>
              </a:rPr>
            </a:br>
            <a:r>
              <a:rPr lang="ru-RU" sz="2600" b="1" dirty="0" smtClean="0">
                <a:solidFill>
                  <a:srgbClr val="7030A0"/>
                </a:solidFill>
                <a:latin typeface="+mn-lt"/>
              </a:rPr>
              <a:t>В МЕДИЦИНСКИХ ОРГАНИЗАЦИЯХ МУНИЦИПАЛЬНОГО УРОВНЯ</a:t>
            </a:r>
            <a:r>
              <a:rPr lang="ru-RU" sz="26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sz="2600" b="1" dirty="0">
                <a:solidFill>
                  <a:srgbClr val="7030A0"/>
                </a:solidFill>
                <a:latin typeface="+mn-lt"/>
              </a:rPr>
            </a:br>
            <a:r>
              <a:rPr lang="ru-RU" sz="2600" b="1" dirty="0">
                <a:solidFill>
                  <a:srgbClr val="7030A0"/>
                </a:solidFill>
                <a:latin typeface="+mn-lt"/>
              </a:rPr>
              <a:t>(</a:t>
            </a:r>
            <a:r>
              <a:rPr lang="en-US" sz="2600" b="1" dirty="0">
                <a:solidFill>
                  <a:srgbClr val="7030A0"/>
                </a:solidFill>
                <a:latin typeface="+mn-lt"/>
              </a:rPr>
              <a:t>I </a:t>
            </a:r>
            <a:r>
              <a:rPr lang="ru-RU" sz="2600" b="1" dirty="0">
                <a:solidFill>
                  <a:srgbClr val="7030A0"/>
                </a:solidFill>
                <a:latin typeface="+mn-lt"/>
              </a:rPr>
              <a:t>этап).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81887" y="1760093"/>
            <a:ext cx="11269683" cy="456937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spc="300" dirty="0" smtClean="0">
                <a:solidFill>
                  <a:srgbClr val="002060"/>
                </a:solidFill>
              </a:rPr>
              <a:t>ОБЯЗАТЕЛЬНЫМИ ИССЛЕДОВАНИЯМИ ПРИ ПОДОЗРЕНИИ НА ТУБЕРКУЛЕЗ ЯВЛЯЮТСЯ:</a:t>
            </a:r>
            <a:endParaRPr lang="ru-RU" sz="2400" b="1" spc="300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/>
              <a:t>1. Исследование мокроты методами световой микроскопии на наличие кислотоустойчивых микроорганизмов с окраской по ЦН или микроскопии с окраской люминесцентными красителями (</a:t>
            </a:r>
            <a:r>
              <a:rPr lang="ru-RU" sz="2000" b="1" dirty="0" err="1"/>
              <a:t>трекратно</a:t>
            </a:r>
            <a:r>
              <a:rPr lang="ru-RU" sz="2000" b="1" dirty="0"/>
              <a:t>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/>
              <a:t>2. Обзорная рентгенография органов грудной клетки в 2-х </a:t>
            </a:r>
            <a:r>
              <a:rPr lang="ru-RU" sz="2000" b="1" dirty="0" err="1"/>
              <a:t>проэкциях</a:t>
            </a:r>
            <a:r>
              <a:rPr lang="ru-RU" sz="2000" b="1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/>
              <a:t>3. Диагностическая проба с аллергеном туберкулезным рекомбинантным в стандартном разведении (ДИАСКИНТЕСТ).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b="1" dirty="0"/>
              <a:t>+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/>
              <a:t>4. Молекулярно-генетическое исследование на наличие маркеров ДНК МБТ.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b="1" dirty="0"/>
              <a:t>+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/>
              <a:t>5. </a:t>
            </a:r>
            <a:r>
              <a:rPr lang="ru-RU" sz="2000" b="1" dirty="0" err="1"/>
              <a:t>Мультиспиральная</a:t>
            </a:r>
            <a:r>
              <a:rPr lang="ru-RU" sz="2000" b="1" dirty="0"/>
              <a:t> компьютерная томография. </a:t>
            </a:r>
          </a:p>
        </p:txBody>
      </p:sp>
    </p:spTree>
    <p:extLst>
      <p:ext uri="{BB962C8B-B14F-4D97-AF65-F5344CB8AC3E}">
        <p14:creationId xmlns:p14="http://schemas.microsoft.com/office/powerpoint/2010/main" val="30245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кель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кель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кель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2270</TotalTime>
  <Words>2155</Words>
  <Application>Microsoft Office PowerPoint</Application>
  <PresentationFormat>Произвольный</PresentationFormat>
  <Paragraphs>389</Paragraphs>
  <Slides>56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56</vt:i4>
      </vt:variant>
    </vt:vector>
  </HeadingPairs>
  <TitlesOfParts>
    <vt:vector size="68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кельн</vt:lpstr>
      <vt:lpstr>1_кельн</vt:lpstr>
      <vt:lpstr>2_кельн</vt:lpstr>
      <vt:lpstr>6_Тема Office</vt:lpstr>
      <vt:lpstr>7_Тема Office</vt:lpstr>
      <vt:lpstr>8_Тема Office</vt:lpstr>
      <vt:lpstr>Лекция №7  Дифференциальная диагностика диссеминированного туберкулеза легких        Дисциплина: «Фтизиатрия»  Специальность: 31.05.01.- лечебное дело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ДИССЕМИНИРОВАННЫХ ЗАБОЛЕВАНИЙ ЛЕГКИХ (продолжение)</vt:lpstr>
      <vt:lpstr>АЛГОРИТМЫ ДИАГНОСТИКИ ТУБЕРКУЛЕЗА ОРГАНОВ ДЫХАНИЯ В МЕДИЦИНСКИХ ОРГАНИЗАЦИЯХ МУНИЦИПАЛЬНОГО УРОВНЯ (I этап).</vt:lpstr>
      <vt:lpstr>АЛГОРИТМЫ ДИАГНОСТИКИ ТУБЕРКУЛЕЗА ОРГАНОВ ДЫХАНИЯ ФТИЗИОПУЛЬМОНОЛОГИЧЕСКОЕ ОТДЕЛЕНИЕ (II этап).</vt:lpstr>
      <vt:lpstr>Презентация PowerPoint</vt:lpstr>
      <vt:lpstr>Структура смертности от СПИДа в Красноярском крае  (всего смертей от СПИДа 1899)</vt:lpstr>
      <vt:lpstr>СКРИНИНГ НА ТУБЕРКУЛЕЗ У БОЛЬНЫХ ВИЧ</vt:lpstr>
      <vt:lpstr>СКРИНИНГ НА ТУБЕРКУЛЕЗ У БОЛЬНЫХ ВИЧ</vt:lpstr>
      <vt:lpstr>СКРИНИНГ НА ТУБЕРКУЛЕЗ У БОЛЬНЫХ ВИЧ</vt:lpstr>
      <vt:lpstr>ОБСЛЕДОВАНИЕ</vt:lpstr>
      <vt:lpstr>СКРИНИНГ НА ТУБЕРКУЛЕЗ У БОЛЬНЫХ ВИЧ</vt:lpstr>
      <vt:lpstr>СКРИНИНГ НА ТУБЕРКУЛЕЗ У БОЛЬНЫХ ВИЧ</vt:lpstr>
      <vt:lpstr>Презентация PowerPoint</vt:lpstr>
      <vt:lpstr>Рентгенологическая картина милиарного туберкулеза</vt:lpstr>
      <vt:lpstr>РЕНТГЕНОЛОГИЧЕСКАЯ КАРТИНА МИЛИАРНОГО ТУБЕРКУЛЕЗА</vt:lpstr>
      <vt:lpstr>СИМПТОМЫ ЗАБОЛЕВАНИЯ (пневмония)</vt:lpstr>
      <vt:lpstr>СИМПТОМЫ ЗАБОЛЕВАНИЯ (пневмония)</vt:lpstr>
      <vt:lpstr>СИМПТОМЫ ЗАБОЛЕВАНИЯ (пневмония)</vt:lpstr>
      <vt:lpstr>СИМПТОМЫ ЗАБОЛЕВАНИЯ (пневмония)</vt:lpstr>
      <vt:lpstr>Презентация PowerPoint</vt:lpstr>
      <vt:lpstr>ОСНОВЫ ПРОБНОЙ ТЕРАПИИ</vt:lpstr>
      <vt:lpstr>Презентация PowerPoint</vt:lpstr>
      <vt:lpstr>ОСОБЕННОСТИ ГРАНУЛЕМЫ ПРИ САРКОИДОЗЕ</vt:lpstr>
      <vt:lpstr>Презентация PowerPoint</vt:lpstr>
      <vt:lpstr>Характер течения саркоидоза</vt:lpstr>
      <vt:lpstr>Презентация PowerPoint</vt:lpstr>
      <vt:lpstr>Презентация PowerPoint</vt:lpstr>
      <vt:lpstr>Рентгенологическая картина саркоидоза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Алгоритмы диагностики туберкулеза органов дыхания в медицинских организациях муниципального уровня.</dc:title>
  <dc:creator>User</dc:creator>
  <cp:lastModifiedBy>tech</cp:lastModifiedBy>
  <cp:revision>152</cp:revision>
  <dcterms:created xsi:type="dcterms:W3CDTF">2017-11-01T11:19:52Z</dcterms:created>
  <dcterms:modified xsi:type="dcterms:W3CDTF">2020-11-23T04:24:54Z</dcterms:modified>
</cp:coreProperties>
</file>