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6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7" r:id="rId28"/>
    <p:sldId id="289" r:id="rId29"/>
    <p:sldId id="302" r:id="rId30"/>
    <p:sldId id="290" r:id="rId31"/>
    <p:sldId id="291" r:id="rId32"/>
    <p:sldId id="292" r:id="rId33"/>
    <p:sldId id="295" r:id="rId34"/>
    <p:sldId id="298" r:id="rId35"/>
    <p:sldId id="300" r:id="rId36"/>
    <p:sldId id="301" r:id="rId37"/>
    <p:sldId id="296" r:id="rId38"/>
    <p:sldId id="297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4635"/>
  </p:normalViewPr>
  <p:slideViewPr>
    <p:cSldViewPr snapToGrid="0">
      <p:cViewPr varScale="1">
        <p:scale>
          <a:sx n="155" d="100"/>
          <a:sy n="155" d="100"/>
        </p:scale>
        <p:origin x="60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C3F9A-E1EF-49A8-BFCC-59DA9DFBE8F3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5DA45-E5C6-448D-948F-E83C18C61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7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F79805CF-D861-46BB-A037-051C779D03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00561FC9-14C1-4D8A-9C28-34604D676F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перефразировать</a:t>
            </a:r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12E3A7F8-E7CE-4FA1-A58A-95286EBE0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315C571-D4EA-42DF-A501-63CF30B18E3D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DD3C09B9-7E8C-42EE-A288-2C5FB1CA9A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B2562FEA-F512-44F3-91E3-33833CA376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Перефразировать «плохо локализована» - это как?</a:t>
            </a:r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CBBF8997-BDA8-40C5-942D-E6B03C377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B2E37AC-637B-4D30-8BBE-1DC1E8DE4ED8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5A565FAF-C0D9-4756-A0A4-CC9F12B254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A492DF89-FB1D-49C2-AC88-0111F38864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F8EAB2E9-AF98-4BED-80C5-12DC6B9BB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9CCAC12-3F7A-43A6-882B-F06B0A89A09E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30C67-79A1-4F64-9842-0E7B40256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BB1A06-A886-4607-A64D-648C53C08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335B9-5D66-4E28-98D4-D8DC2FFE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D13A9-A2EE-4166-AB19-5A6BB332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629432-082E-4957-B3F8-13774817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1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ED8F8-7CCD-4655-A63D-BBE1F780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C1C637-FA21-48BE-990D-12CC67CC7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7D4BBF-2389-4629-8BC8-AA653D88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847AB6-8914-40CB-BFCB-CDD606B3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D9472-6913-4B54-9597-A89DC35D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7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BE0E68-0023-4DF9-A322-211B7BE78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8EF07-7594-48B0-BF52-911CA8C7E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68884-211F-4D73-9CD9-AA5B1C6D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835D6E-5673-46B2-A0FB-F9DBEB05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50C14-8728-4A6A-9238-ACA1CBB3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0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C4A6D-F60C-4D86-95CC-5694D9C0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8187E-3CE3-45E4-8797-CA04AE87E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06D21B-56AF-4E7F-8F1E-62233DE0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18E0C-75E7-4643-A57F-620692A9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6033E-01C5-459F-A241-65887CC9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4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649FA-F00B-4A97-B40D-C8E919B1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88AD0E-421F-4833-AF71-F06FE446B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F0DD8-626F-478E-A0C3-D9CD834E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3A130-EE06-4CCE-9C90-07966AC9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0A7EE1-9149-4402-BEF8-B1C24C6B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1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029ED-FD60-4F19-BB92-A72EEA5E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7F1E3-AAA5-4FE9-9500-5714C088A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54A68-E881-4F8B-985F-C4338D928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448CE-9CB0-4C8B-8A60-203F670F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E99EED-E5D8-459F-8C3B-972D36FB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342549-2437-49C2-BC00-0558DA10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65BA9-5AEB-4729-B57E-AC7A7A1F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1B4887-D21D-46C9-AAE0-7AB2A131B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55FDC-87CF-4305-BDC6-2CC8EBE7D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5B5A6F-3DD4-480F-96D1-3C6A9C0B5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CA4761-DDD6-48E1-BE4B-1643984C2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B31409-C65A-4F9F-B48D-D319A7D8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29077D-8C26-4B75-B628-ACA87AE4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8AC4C7-F315-4F90-8F3E-142CE91A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0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74402-D5A7-4A07-9F20-77FE0082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999159-E7CC-430C-8F99-DFF1F380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4367CE-4384-4D8E-B257-A1AA25FB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AE1D1C-9415-4599-966E-F6A96FFC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2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5D0B63-A9D5-4821-9F74-584BE27D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C7A9F-27F6-4E69-9C68-42ACD2C0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89F8A1-E0DB-4D6C-8276-8792071E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4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EFFF7-CFAD-488A-B930-1798C29F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6DF252-955B-4550-BF1F-2D55CC34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DB18C-668B-413C-8DBF-166DF4BB1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F03660-663C-436A-905E-BF94EAB4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E7A003-90A8-4D8C-A551-4AA14A8E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7EFFDA-4224-4E39-9121-2B3609DF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5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A8C1E-5EA0-41B5-9CB1-6E3F1117D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E7A795-78EE-477A-BDB5-24A85EEC4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1B96ED-1262-4F88-B9B8-049B5D9BC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BF50E7-D218-485F-BE61-861C99B7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1E9834-4A22-4B87-9074-C938B0DB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ECC1-CA87-4DF5-8EDC-43661483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7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1F534-4A24-4689-9111-F8BE3921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F01D2-75CB-4E0F-83A9-8F95BD304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268A9-014A-4D48-832B-EA6BBDD85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8AEB-FBC5-4231-A009-5C18829399B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4800E-B310-445A-9ED4-05C711834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04A22-E1E4-49FA-AB6E-58A5834B1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ED851-6B05-4450-AD28-C1CAACAC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4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>
            <a:extLst>
              <a:ext uri="{FF2B5EF4-FFF2-40B4-BE49-F238E27FC236}">
                <a16:creationId xmlns:a16="http://schemas.microsoft.com/office/drawing/2014/main" id="{00F422B1-306D-4C03-86C9-A0B3AE177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043113"/>
            <a:ext cx="10058400" cy="2108200"/>
          </a:xfrm>
        </p:spPr>
        <p:txBody>
          <a:bodyPr/>
          <a:lstStyle/>
          <a:p>
            <a:pPr eaLnBrk="1" hangingPunct="1"/>
            <a:r>
              <a:rPr lang="ru-RU" altLang="ru-RU" sz="4000" dirty="0" err="1"/>
              <a:t>Семинома</a:t>
            </a:r>
            <a:r>
              <a:rPr lang="ru-RU" altLang="ru-RU" sz="4000" dirty="0"/>
              <a:t> яичка и её разновидности</a:t>
            </a:r>
            <a:r>
              <a:rPr lang="en-US" altLang="ru-RU" sz="4000" dirty="0"/>
              <a:t>: </a:t>
            </a:r>
            <a:r>
              <a:rPr lang="ru-RU" altLang="ru-RU" sz="4000" dirty="0"/>
              <a:t>из архива радиологической патологии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8FF5B63-0907-401F-BABC-CD7E849B9AF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85875" y="0"/>
            <a:ext cx="9839325" cy="1616075"/>
          </a:xfrm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Федеральное государственное бюджетное образовательное учреждение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высшего образования «Красноярский государственный медицинский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cs typeface="+mn-cs"/>
              </a:rPr>
              <a:t>университет имени профессора В.Ф.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Войно-Ясенецкого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cs typeface="+mn-cs"/>
              </a:rPr>
              <a:t>»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br>
              <a:rPr lang="ru-RU" sz="2200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Кафедра лучевой диагностики ИПО</a:t>
            </a:r>
            <a:endParaRPr lang="ru-RU" sz="2200" dirty="0"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F7B04A-B8DD-476A-AC85-4178087A74C4}"/>
              </a:ext>
            </a:extLst>
          </p:cNvPr>
          <p:cNvSpPr/>
          <p:nvPr/>
        </p:nvSpPr>
        <p:spPr>
          <a:xfrm>
            <a:off x="7178675" y="5027613"/>
            <a:ext cx="4627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Выполнил</a:t>
            </a:r>
            <a:r>
              <a:rPr lang="en-US" sz="2400" dirty="0">
                <a:latin typeface="+mj-lt"/>
                <a:cs typeface="+mn-cs"/>
              </a:rPr>
              <a:t>:</a:t>
            </a:r>
            <a:r>
              <a:rPr lang="ru-RU" sz="2400" dirty="0">
                <a:latin typeface="+mj-lt"/>
                <a:cs typeface="+mn-cs"/>
              </a:rPr>
              <a:t> ординатор 1 года</a:t>
            </a:r>
            <a:endParaRPr lang="en-US" sz="2400" dirty="0">
              <a:latin typeface="+mj-lt"/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 Красненко А.А.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27072D-C4CC-48F5-8A0D-BDD5E0A3C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836859"/>
            <a:ext cx="5706271" cy="1562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Гистологические особенности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6DB418-62D1-4762-962E-115CB800AEB7}"/>
              </a:ext>
            </a:extLst>
          </p:cNvPr>
          <p:cNvSpPr txBox="1">
            <a:spLocks/>
          </p:cNvSpPr>
          <p:nvPr/>
        </p:nvSpPr>
        <p:spPr>
          <a:xfrm>
            <a:off x="614362" y="5562599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гематоксилин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эозином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Определяются слои монотонных клеток с бледной цитоплазмой и большими ядрами(*) с промежуточными тонкими фиброзными перегородками(стрелка)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Равномерный вид </a:t>
            </a:r>
            <a:r>
              <a:rPr lang="ru-RU" altLang="ru-RU" dirty="0" err="1"/>
              <a:t>семиномы</a:t>
            </a:r>
            <a:r>
              <a:rPr lang="ru-RU" altLang="ru-RU" dirty="0"/>
              <a:t> при гистологическом анализе помогает объяснить однородный внешний вид при визуализации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FA45083-E0D9-4F67-9FF2-6FF681CDD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25624"/>
            <a:ext cx="5554675" cy="3968507"/>
          </a:xfrm>
        </p:spPr>
      </p:pic>
    </p:spTree>
    <p:extLst>
      <p:ext uri="{BB962C8B-B14F-4D97-AF65-F5344CB8AC3E}">
        <p14:creationId xmlns:p14="http://schemas.microsoft.com/office/powerpoint/2010/main" val="288675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левого яичка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6DB418-62D1-4762-962E-115CB800AEB7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мужчины 27 лет с безболезненным пальпируемым образованием левого яичка 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образование </a:t>
            </a:r>
            <a:r>
              <a:rPr lang="ru-RU" altLang="ru-RU" dirty="0" err="1"/>
              <a:t>гипоэхогенной</a:t>
            </a:r>
            <a:r>
              <a:rPr lang="ru-RU" altLang="ru-RU" dirty="0"/>
              <a:t> структуры с четкими контурами и локусами кровотока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42D0DF3-E60E-4D49-ADEA-4D126C512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40" y="1244566"/>
            <a:ext cx="4105538" cy="273788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6D6F5C-774F-4099-8A43-C7748CF26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40" y="3982711"/>
            <a:ext cx="4104333" cy="2737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9F363-D2C0-8745-86A7-2F7FC02C137D}"/>
              </a:ext>
            </a:extLst>
          </p:cNvPr>
          <p:cNvSpPr txBox="1"/>
          <p:nvPr/>
        </p:nvSpPr>
        <p:spPr>
          <a:xfrm>
            <a:off x="9983340" y="606454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ЦДК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ABD49-5C4E-487A-838F-E6937E32B6DE}"/>
              </a:ext>
            </a:extLst>
          </p:cNvPr>
          <p:cNvSpPr txBox="1"/>
          <p:nvPr/>
        </p:nvSpPr>
        <p:spPr>
          <a:xfrm>
            <a:off x="9574289" y="3429000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</p:spTree>
    <p:extLst>
      <p:ext uri="{BB962C8B-B14F-4D97-AF65-F5344CB8AC3E}">
        <p14:creationId xmlns:p14="http://schemas.microsoft.com/office/powerpoint/2010/main" val="24069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(макропрепарат)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образование коричневого цвета, </a:t>
            </a:r>
            <a:r>
              <a:rPr lang="ru-RU" altLang="ru-RU" dirty="0" err="1"/>
              <a:t>мягкотканное</a:t>
            </a:r>
            <a:r>
              <a:rPr lang="ru-RU" altLang="ru-RU" dirty="0"/>
              <a:t> образование(*), типичное для </a:t>
            </a:r>
            <a:r>
              <a:rPr lang="ru-RU" altLang="ru-RU" dirty="0" err="1"/>
              <a:t>семиномы</a:t>
            </a:r>
            <a:r>
              <a:rPr lang="ru-RU" altLang="ru-RU" dirty="0"/>
              <a:t> и окружающего нормального яичка(стрелка)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76474D6-7D94-4A3E-B438-98A3695F5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63" y="1377536"/>
            <a:ext cx="4865774" cy="5376681"/>
          </a:xfr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030951D-2B1E-4837-B293-7EA85779AF96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мужчины 27 лет с безболезненным пальпируемым образованием левого яичка 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2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четко отчерченное, </a:t>
            </a:r>
            <a:r>
              <a:rPr lang="ru-RU" altLang="ru-RU" dirty="0" err="1"/>
              <a:t>гипоэхогенное</a:t>
            </a:r>
            <a:r>
              <a:rPr lang="ru-RU" altLang="ru-RU" dirty="0"/>
              <a:t>, дольчатое образование(стрелка), типичное для </a:t>
            </a:r>
            <a:r>
              <a:rPr lang="ru-RU" altLang="ru-RU" dirty="0" err="1"/>
              <a:t>семиномы</a:t>
            </a:r>
            <a:r>
              <a:rPr lang="ru-RU" altLang="ru-RU" dirty="0"/>
              <a:t>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030951D-2B1E-4837-B293-7EA85779AF96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Лобулированная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39-летнего мужчины с безболезненным пальпируемым образованием левого яичка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F512A3E-BEFD-4A8F-A70F-48A717ED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левого яичка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Лобулированная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745568-A093-43EE-93F9-469DF5AF4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596022" cy="3992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498B4F-0CCF-4169-9142-E4FFA671994F}"/>
              </a:ext>
            </a:extLst>
          </p:cNvPr>
          <p:cNvSpPr txBox="1"/>
          <p:nvPr/>
        </p:nvSpPr>
        <p:spPr>
          <a:xfrm>
            <a:off x="6219429" y="5167312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</p:spTree>
    <p:extLst>
      <p:ext uri="{BB962C8B-B14F-4D97-AF65-F5344CB8AC3E}">
        <p14:creationId xmlns:p14="http://schemas.microsoft.com/office/powerpoint/2010/main" val="128577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(макропрепарат)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дольчатое </a:t>
            </a:r>
            <a:r>
              <a:rPr lang="ru-RU" altLang="ru-RU" dirty="0" err="1"/>
              <a:t>мягкотканное</a:t>
            </a:r>
            <a:r>
              <a:rPr lang="ru-RU" altLang="ru-RU" dirty="0"/>
              <a:t> образование(стрелка) характерная для </a:t>
            </a:r>
            <a:r>
              <a:rPr lang="ru-RU" altLang="ru-RU" dirty="0" err="1"/>
              <a:t>семиномы</a:t>
            </a:r>
            <a:endParaRPr lang="ru-RU" alt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CB67D38-06FE-4636-88E6-4FBABB958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10" y="1454178"/>
            <a:ext cx="3690888" cy="5187082"/>
          </a:xfr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3BF9C30-9CE3-4AB6-B6E9-06342A946A90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Лобулированная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39-летнего мужчины с безболезненным пальпируемым образованием левого яичка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9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брюшной полости, фронтальная реконструкция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6DB418-62D1-4762-962E-115CB800AEB7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Забрюшинная лимфаденопатия у мужчины 45 лет с болью в спине слева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</a:t>
            </a:r>
            <a:r>
              <a:rPr lang="ru-RU" altLang="ru-RU" dirty="0" err="1"/>
              <a:t>парааортальная</a:t>
            </a:r>
            <a:r>
              <a:rPr lang="ru-RU" altLang="ru-RU" dirty="0"/>
              <a:t> лимфаденопатия слева(белая стрелка) чуть ниже уровня левой почечной артерии(черная стрелка)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FC709F-F6E4-443F-98E6-06A5D234D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63" y="1234062"/>
            <a:ext cx="3356974" cy="51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3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брюшной полости, аксиальный плоскость, фронтальная реконструкция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6DB418-62D1-4762-962E-115CB800AEB7}"/>
              </a:ext>
            </a:extLst>
          </p:cNvPr>
          <p:cNvSpPr txBox="1">
            <a:spLocks/>
          </p:cNvSpPr>
          <p:nvPr/>
        </p:nvSpPr>
        <p:spPr>
          <a:xfrm>
            <a:off x="614364" y="5297488"/>
            <a:ext cx="4135666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Забрюшинная лимфаденопатия у мужчины 45 лет с болью в спине слева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438412" y="1825625"/>
            <a:ext cx="30452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забрюшинная лимфаденопатия(стрелка)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6730B-23F8-4F96-A45C-658D31987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90" y="1690688"/>
            <a:ext cx="3184853" cy="4775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CA5625-A8C8-4E93-8041-B1B6A9003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06" y="1676827"/>
            <a:ext cx="3795727" cy="25304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8F0CB6-AF33-4E36-9698-B6618926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05" y="4253770"/>
            <a:ext cx="3795727" cy="25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2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005308" y="5486401"/>
            <a:ext cx="2773528" cy="651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/>
              <a:t>Макропрепарат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F512A3E-BEFD-4A8F-A70F-48A717ED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левого яичка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8A26B0-32AE-428F-8290-E3F422029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27" y="1532307"/>
            <a:ext cx="5589659" cy="372643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728A87-E79D-4512-AB97-D2394D45DD18}"/>
              </a:ext>
            </a:extLst>
          </p:cNvPr>
          <p:cNvSpPr txBox="1">
            <a:spLocks/>
          </p:cNvSpPr>
          <p:nvPr/>
        </p:nvSpPr>
        <p:spPr>
          <a:xfrm>
            <a:off x="614363" y="5486400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Забрюшинная лимфаденопатия у мужчины 45 лет с болью в спине слева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337FEB0-2A3F-B849-8C22-EBD578691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08" y="1532307"/>
            <a:ext cx="2529602" cy="379338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91CDB9-9B99-4FCF-B16A-BC85673A292C}"/>
              </a:ext>
            </a:extLst>
          </p:cNvPr>
          <p:cNvSpPr txBox="1"/>
          <p:nvPr/>
        </p:nvSpPr>
        <p:spPr>
          <a:xfrm>
            <a:off x="1971148" y="4729582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</p:spTree>
    <p:extLst>
      <p:ext uri="{BB962C8B-B14F-4D97-AF65-F5344CB8AC3E}">
        <p14:creationId xmlns:p14="http://schemas.microsoft.com/office/powerpoint/2010/main" val="360037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646DC-9A5F-47D0-81E4-17B3457B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</a:t>
            </a:r>
            <a:b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Bahnschrift Light Condensed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Доброкачественные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01455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96762"/>
            <a:ext cx="4772025" cy="428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клиновидная </a:t>
            </a:r>
            <a:r>
              <a:rPr lang="ru-RU" altLang="ru-RU" dirty="0" err="1"/>
              <a:t>гипоэхогенная</a:t>
            </a:r>
            <a:r>
              <a:rPr lang="ru-RU" altLang="ru-RU" dirty="0"/>
              <a:t> область(стрелка в А) без внутреннего сосудистого кровотока(стрелка в Б) характерная сегментарному инфаркту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346110-D1C2-4F75-99C3-1061F1C1DFB1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Инфаркт яичка у 35-летнего мужчины орхитом и эпидидимитом левого яичка в анамнезе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E017C7-13E4-4C11-BC4C-D0201C69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1027907"/>
            <a:ext cx="4338638" cy="289156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5145" cy="92615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левого яичка. Инфаркт яичка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1B9FDB-FFD0-42AC-8E7C-1A5671A86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3937560"/>
            <a:ext cx="4338638" cy="2865819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E37F606-F505-4E97-A906-75A11A14DFF4}"/>
              </a:ext>
            </a:extLst>
          </p:cNvPr>
          <p:cNvSpPr txBox="1">
            <a:spLocks/>
          </p:cNvSpPr>
          <p:nvPr/>
        </p:nvSpPr>
        <p:spPr>
          <a:xfrm>
            <a:off x="7015163" y="3429000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4D7C783-CD7F-4383-95B0-5FF16F1F0543}"/>
              </a:ext>
            </a:extLst>
          </p:cNvPr>
          <p:cNvSpPr txBox="1">
            <a:spLocks/>
          </p:cNvSpPr>
          <p:nvPr/>
        </p:nvSpPr>
        <p:spPr>
          <a:xfrm>
            <a:off x="7015163" y="6371416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23360-686A-451F-823E-FB7BEC7590E3}"/>
              </a:ext>
            </a:extLst>
          </p:cNvPr>
          <p:cNvSpPr txBox="1"/>
          <p:nvPr/>
        </p:nvSpPr>
        <p:spPr>
          <a:xfrm>
            <a:off x="7448305" y="629538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ЦДК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D7B32-DB07-4E65-8B67-C3A8EC98682F}"/>
              </a:ext>
            </a:extLst>
          </p:cNvPr>
          <p:cNvSpPr txBox="1"/>
          <p:nvPr/>
        </p:nvSpPr>
        <p:spPr>
          <a:xfrm>
            <a:off x="7665170" y="3370339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</p:spTree>
    <p:extLst>
      <p:ext uri="{BB962C8B-B14F-4D97-AF65-F5344CB8AC3E}">
        <p14:creationId xmlns:p14="http://schemas.microsoft.com/office/powerpoint/2010/main" val="141124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170311A5-D54F-4D86-B503-6ACC6BA4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51FC1-ADD6-436D-9234-6B576462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73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яичек – важная, но излечимая проблема для молодых мужчин.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яичка – самая распространенная злокачественная опухоль яичка.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неопластические и неопухолевые состояния могут имитировать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яичка при визуализации.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 заболевания имитирующие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сегментарный инфаркт, гематома, инфекции,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эпидермоидные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кисты, остатки надпочечников, саркоидоз, слияние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спленогонад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опухоли полового тяжа и стромы.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заболевания имитирующие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несеминоматозные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опухоли половых клеток, лимфома, метастазы.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96762"/>
            <a:ext cx="4772025" cy="428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четко отграниченное </a:t>
            </a:r>
            <a:r>
              <a:rPr lang="ru-RU" altLang="ru-RU" dirty="0" err="1"/>
              <a:t>гипоэхогенное</a:t>
            </a:r>
            <a:r>
              <a:rPr lang="ru-RU" altLang="ru-RU" dirty="0"/>
              <a:t> образование(стрелка в А) без цветового потока(стрелка в Б) характерное для гематомы яичка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346110-D1C2-4F75-99C3-1061F1C1DFB1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Гематома яичка у мужчины 29 лет с болью в мошонке после травмы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91379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левого яичка. Гематома яичка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63DF6E-2D8E-4D76-9458-FAD02D864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14" y="1027906"/>
            <a:ext cx="4270223" cy="28510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AB5552-31AE-4BC2-8523-EE4AE4A9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13" y="3933635"/>
            <a:ext cx="4270224" cy="2846816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93C3BA60-FC4C-447E-B544-2E23F87862F3}"/>
              </a:ext>
            </a:extLst>
          </p:cNvPr>
          <p:cNvSpPr txBox="1">
            <a:spLocks/>
          </p:cNvSpPr>
          <p:nvPr/>
        </p:nvSpPr>
        <p:spPr>
          <a:xfrm>
            <a:off x="7060413" y="3474308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0F3A2ACA-6BB4-449E-9299-B65E5656FAE0}"/>
              </a:ext>
            </a:extLst>
          </p:cNvPr>
          <p:cNvSpPr txBox="1">
            <a:spLocks/>
          </p:cNvSpPr>
          <p:nvPr/>
        </p:nvSpPr>
        <p:spPr>
          <a:xfrm>
            <a:off x="7094144" y="6348488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89940C-A4AC-4B58-BC1E-E47CEC7C8114}"/>
              </a:ext>
            </a:extLst>
          </p:cNvPr>
          <p:cNvSpPr txBox="1"/>
          <p:nvPr/>
        </p:nvSpPr>
        <p:spPr>
          <a:xfrm>
            <a:off x="7559711" y="3417243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1C32B-54A5-4E7D-86F1-4D07B95463D6}"/>
              </a:ext>
            </a:extLst>
          </p:cNvPr>
          <p:cNvSpPr txBox="1"/>
          <p:nvPr/>
        </p:nvSpPr>
        <p:spPr>
          <a:xfrm>
            <a:off x="8053982" y="629538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ЦДК</a:t>
            </a:r>
          </a:p>
        </p:txBody>
      </p:sp>
    </p:spTree>
    <p:extLst>
      <p:ext uri="{BB962C8B-B14F-4D97-AF65-F5344CB8AC3E}">
        <p14:creationId xmlns:p14="http://schemas.microsoft.com/office/powerpoint/2010/main" val="127900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96762"/>
            <a:ext cx="4772025" cy="428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В динамике определяется уменьшение объема поражения, а также снижение </a:t>
            </a:r>
            <a:r>
              <a:rPr lang="ru-RU" altLang="ru-RU" dirty="0" err="1"/>
              <a:t>эхогенности</a:t>
            </a:r>
            <a:r>
              <a:rPr lang="ru-RU" altLang="ru-RU" dirty="0"/>
              <a:t>, что характерно для гематомы яичка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346110-D1C2-4F75-99C3-1061F1C1DFB1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Гематома яичка у мужчины 29 лет с болью в мошонке после травмы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левого яичка. Гематома яичка. Продолжение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E96264-DFFC-4E49-9B94-2DA9EADF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4559"/>
            <a:ext cx="5937206" cy="4562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8856A7-4E57-4EB8-98F4-0B29BAFE6DE3}"/>
              </a:ext>
            </a:extLst>
          </p:cNvPr>
          <p:cNvSpPr txBox="1"/>
          <p:nvPr/>
        </p:nvSpPr>
        <p:spPr>
          <a:xfrm>
            <a:off x="6651490" y="571529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ЦДК</a:t>
            </a:r>
          </a:p>
        </p:txBody>
      </p:sp>
    </p:spTree>
    <p:extLst>
      <p:ext uri="{BB962C8B-B14F-4D97-AF65-F5344CB8AC3E}">
        <p14:creationId xmlns:p14="http://schemas.microsoft.com/office/powerpoint/2010/main" val="113718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96762"/>
            <a:ext cx="5129459" cy="3498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увеличенный гиперемированный придаток яичка(* на А и Б) и повышенный кровоток в яичках(белая стрелка на Б)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Фокальная аваскулярная (черная стрелка на Б) область пониженной </a:t>
            </a:r>
            <a:r>
              <a:rPr lang="ru-RU" altLang="ru-RU" dirty="0" err="1"/>
              <a:t>эхогенности</a:t>
            </a:r>
            <a:r>
              <a:rPr lang="ru-RU" altLang="ru-RU" dirty="0"/>
              <a:t>(стрелка на А) – абсцесс яичка.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346110-D1C2-4F75-99C3-1061F1C1DFB1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Орхоэпидидимит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 абсцессом у 40-летнего мужчины с болями в мошонке справа в течение 2 недель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5145" cy="80287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правого яичка.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Орхоэпидидимит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017580-1179-4204-AF6C-3DC1E9F4C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58" y="1089689"/>
            <a:ext cx="3842548" cy="34254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F534F-FBDA-4FFE-BB32-F9C3FD2FA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39" y="3386894"/>
            <a:ext cx="3770605" cy="3285373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66AD3459-CA4B-4AFC-9032-04200D94761C}"/>
              </a:ext>
            </a:extLst>
          </p:cNvPr>
          <p:cNvSpPr txBox="1">
            <a:spLocks/>
          </p:cNvSpPr>
          <p:nvPr/>
        </p:nvSpPr>
        <p:spPr>
          <a:xfrm>
            <a:off x="6039601" y="4030486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28982D7-2468-4E01-AAB3-162E3C251657}"/>
              </a:ext>
            </a:extLst>
          </p:cNvPr>
          <p:cNvSpPr txBox="1">
            <a:spLocks/>
          </p:cNvSpPr>
          <p:nvPr/>
        </p:nvSpPr>
        <p:spPr>
          <a:xfrm>
            <a:off x="8111270" y="6240304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4EA65-B6DD-4CB0-9A65-233941BB044A}"/>
              </a:ext>
            </a:extLst>
          </p:cNvPr>
          <p:cNvSpPr txBox="1"/>
          <p:nvPr/>
        </p:nvSpPr>
        <p:spPr>
          <a:xfrm>
            <a:off x="6472743" y="3966997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53982-0A6F-46F4-A3EB-BBE16184BEAA}"/>
              </a:ext>
            </a:extLst>
          </p:cNvPr>
          <p:cNvSpPr txBox="1"/>
          <p:nvPr/>
        </p:nvSpPr>
        <p:spPr>
          <a:xfrm>
            <a:off x="8552943" y="6168259"/>
            <a:ext cx="887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ЦДК</a:t>
            </a:r>
          </a:p>
        </p:txBody>
      </p:sp>
    </p:spTree>
    <p:extLst>
      <p:ext uri="{BB962C8B-B14F-4D97-AF65-F5344CB8AC3E}">
        <p14:creationId xmlns:p14="http://schemas.microsoft.com/office/powerpoint/2010/main" val="2938878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6246341" y="4893276"/>
            <a:ext cx="5146589" cy="3730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четко отграниченное </a:t>
            </a:r>
            <a:r>
              <a:rPr lang="ru-RU" altLang="ru-RU" dirty="0" err="1"/>
              <a:t>гипоэхогенное</a:t>
            </a:r>
            <a:r>
              <a:rPr lang="ru-RU" altLang="ru-RU" dirty="0"/>
              <a:t> слоистое образование, характерное для </a:t>
            </a:r>
            <a:r>
              <a:rPr lang="ru-RU" altLang="ru-RU" dirty="0" err="1"/>
              <a:t>эпидермоидной</a:t>
            </a:r>
            <a:r>
              <a:rPr lang="ru-RU" altLang="ru-RU" dirty="0"/>
              <a:t> кисты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346110-D1C2-4F75-99C3-1061F1C1DFB1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Эпидермоидная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киста у мужчины 45 лет с безболезненным пальпируемым образованием в правом яичке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правого яичка,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эпидермоидная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2DCF46-649F-4E76-B39B-D900B244C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82606"/>
            <a:ext cx="4831143" cy="3451611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F73780FE-3E2D-47D7-86C1-EE820337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57" y="1382606"/>
            <a:ext cx="3479772" cy="356009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28E5EE-8D99-4231-B63D-1B13002B98C8}"/>
              </a:ext>
            </a:extLst>
          </p:cNvPr>
          <p:cNvSpPr txBox="1"/>
          <p:nvPr/>
        </p:nvSpPr>
        <p:spPr>
          <a:xfrm>
            <a:off x="943095" y="437255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ЦДК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25D65-3BE0-489E-B62E-2AB882E87F22}"/>
              </a:ext>
            </a:extLst>
          </p:cNvPr>
          <p:cNvSpPr txBox="1"/>
          <p:nvPr/>
        </p:nvSpPr>
        <p:spPr>
          <a:xfrm>
            <a:off x="7115294" y="1382606"/>
            <a:ext cx="232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Макропрепарат</a:t>
            </a:r>
          </a:p>
        </p:txBody>
      </p:sp>
    </p:spTree>
    <p:extLst>
      <p:ext uri="{BB962C8B-B14F-4D97-AF65-F5344CB8AC3E}">
        <p14:creationId xmlns:p14="http://schemas.microsoft.com/office/powerpoint/2010/main" val="3418696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Гистологический препарат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эпидермоидной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кисты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многослойный плоский эпителий(белая *), </a:t>
            </a:r>
            <a:r>
              <a:rPr lang="ru-RU" altLang="ru-RU" dirty="0" err="1"/>
              <a:t>десквамированные</a:t>
            </a:r>
            <a:r>
              <a:rPr lang="ru-RU" altLang="ru-RU" dirty="0"/>
              <a:t> </a:t>
            </a:r>
            <a:r>
              <a:rPr lang="ru-RU" altLang="ru-RU" dirty="0" err="1"/>
              <a:t>кератиновые</a:t>
            </a:r>
            <a:r>
              <a:rPr lang="ru-RU" altLang="ru-RU" dirty="0"/>
              <a:t> слои(черная *)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AA7F3E4-80C6-4C97-AC12-0149E0DDE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46" y="1825624"/>
            <a:ext cx="5690751" cy="4065725"/>
          </a:xfr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06E30C-DAC9-4FE9-8235-60337FAED0D2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Эпидермоидная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киста у мужчины 45 лет с безболезненным пальпируемым образованием в правом яичке</a:t>
            </a:r>
          </a:p>
        </p:txBody>
      </p:sp>
    </p:spTree>
    <p:extLst>
      <p:ext uri="{BB962C8B-B14F-4D97-AF65-F5344CB8AC3E}">
        <p14:creationId xmlns:p14="http://schemas.microsoft.com/office/powerpoint/2010/main" val="1222701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96762"/>
            <a:ext cx="4772025" cy="428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Определяются двусторонние </a:t>
            </a:r>
            <a:r>
              <a:rPr lang="ru-RU" altLang="ru-RU" dirty="0" err="1"/>
              <a:t>гипоэхогенные</a:t>
            </a:r>
            <a:r>
              <a:rPr lang="ru-RU" altLang="ru-RU" dirty="0"/>
              <a:t> образования(стрелки на А и Б), характерные для остатков надпочечников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346110-D1C2-4F75-99C3-1061F1C1DFB1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Остатки надпочечников у 25-летнего мужчины с врожденной гиперплазией надпочечников, лабораторные показатели которого растут, несмотря на лечение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5145" cy="101883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левого и правого яичка. Остатки надпочечников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2FDD21-6FC8-4D2D-B820-E2A393164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1101595"/>
            <a:ext cx="4286796" cy="2860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87AA8E-645B-474B-A859-EE7AB6B1A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3962020"/>
            <a:ext cx="4286796" cy="2857011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B41D212B-71B0-4420-932F-6B5E8496324F}"/>
              </a:ext>
            </a:extLst>
          </p:cNvPr>
          <p:cNvSpPr txBox="1">
            <a:spLocks/>
          </p:cNvSpPr>
          <p:nvPr/>
        </p:nvSpPr>
        <p:spPr>
          <a:xfrm>
            <a:off x="6818811" y="3604898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BA31849-1B3B-4949-9E65-BDF8886DA07A}"/>
              </a:ext>
            </a:extLst>
          </p:cNvPr>
          <p:cNvSpPr txBox="1">
            <a:spLocks/>
          </p:cNvSpPr>
          <p:nvPr/>
        </p:nvSpPr>
        <p:spPr>
          <a:xfrm>
            <a:off x="6839479" y="6387068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9BDC0-6C5B-40DE-93C5-E433044A039C}"/>
              </a:ext>
            </a:extLst>
          </p:cNvPr>
          <p:cNvSpPr txBox="1"/>
          <p:nvPr/>
        </p:nvSpPr>
        <p:spPr>
          <a:xfrm>
            <a:off x="7282747" y="3552627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DB32C-52EA-4271-9E78-09F48CE7CE0C}"/>
              </a:ext>
            </a:extLst>
          </p:cNvPr>
          <p:cNvSpPr txBox="1"/>
          <p:nvPr/>
        </p:nvSpPr>
        <p:spPr>
          <a:xfrm>
            <a:off x="7293289" y="6309249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Б-режим</a:t>
            </a:r>
          </a:p>
        </p:txBody>
      </p:sp>
    </p:spTree>
    <p:extLst>
      <p:ext uri="{BB962C8B-B14F-4D97-AF65-F5344CB8AC3E}">
        <p14:creationId xmlns:p14="http://schemas.microsoft.com/office/powerpoint/2010/main" val="792173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200" y="1896762"/>
            <a:ext cx="4543698" cy="349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</a:t>
            </a:r>
            <a:r>
              <a:rPr lang="ru-RU" altLang="ru-RU" dirty="0" err="1"/>
              <a:t>гипоэхогенное</a:t>
            </a:r>
            <a:r>
              <a:rPr lang="ru-RU" altLang="ru-RU" dirty="0"/>
              <a:t> образование(стрелка на А) с внутренним кровотоком(стрелка на Б)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346110-D1C2-4F75-99C3-1061F1C1DFB1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Спленогонадное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слияние у 29-летнего мужчины с безболезненным пальпируемым образованием левого яичка, обнаруженным во время обследования по бесплодию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5145" cy="109791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левого яичка.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Спленогонадное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слияние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6AD3459-CA4B-4AFC-9032-04200D94761C}"/>
              </a:ext>
            </a:extLst>
          </p:cNvPr>
          <p:cNvSpPr txBox="1">
            <a:spLocks/>
          </p:cNvSpPr>
          <p:nvPr/>
        </p:nvSpPr>
        <p:spPr>
          <a:xfrm>
            <a:off x="6039601" y="4030486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28982D7-2468-4E01-AAB3-162E3C251657}"/>
              </a:ext>
            </a:extLst>
          </p:cNvPr>
          <p:cNvSpPr txBox="1">
            <a:spLocks/>
          </p:cNvSpPr>
          <p:nvPr/>
        </p:nvSpPr>
        <p:spPr>
          <a:xfrm>
            <a:off x="8111270" y="6240304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0E4DF0-DEBC-4366-A237-774ACBDC6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37" y="1155230"/>
            <a:ext cx="4301320" cy="28752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1ABD6A-6EF8-4E09-8DBB-2D51584B4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85" y="3662345"/>
            <a:ext cx="4508159" cy="3009922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700B698C-B850-4123-866A-2335B5E4BF10}"/>
              </a:ext>
            </a:extLst>
          </p:cNvPr>
          <p:cNvSpPr txBox="1">
            <a:spLocks/>
          </p:cNvSpPr>
          <p:nvPr/>
        </p:nvSpPr>
        <p:spPr>
          <a:xfrm>
            <a:off x="5305807" y="3598522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94B06F5-068A-4CDC-AC44-97A08C2E340B}"/>
              </a:ext>
            </a:extLst>
          </p:cNvPr>
          <p:cNvSpPr txBox="1">
            <a:spLocks/>
          </p:cNvSpPr>
          <p:nvPr/>
        </p:nvSpPr>
        <p:spPr>
          <a:xfrm>
            <a:off x="7365185" y="6240304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60F24-CE02-4EF5-BB4A-B558CC06A443}"/>
              </a:ext>
            </a:extLst>
          </p:cNvPr>
          <p:cNvSpPr txBox="1"/>
          <p:nvPr/>
        </p:nvSpPr>
        <p:spPr>
          <a:xfrm>
            <a:off x="7862879" y="616428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ЦДК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43702B-280B-4926-BDAE-F90040908123}"/>
              </a:ext>
            </a:extLst>
          </p:cNvPr>
          <p:cNvSpPr txBox="1"/>
          <p:nvPr/>
        </p:nvSpPr>
        <p:spPr>
          <a:xfrm>
            <a:off x="5735729" y="3484903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  <p:pic>
        <p:nvPicPr>
          <p:cNvPr id="18" name="Объект 6">
            <a:extLst>
              <a:ext uri="{FF2B5EF4-FFF2-40B4-BE49-F238E27FC236}">
                <a16:creationId xmlns:a16="http://schemas.microsoft.com/office/drawing/2014/main" id="{D0AE2201-E7FD-4A3C-936E-4FAA97680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92" y="1213505"/>
            <a:ext cx="2873767" cy="250223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327AE-9E2A-4352-9E8B-A86D18DEE0B8}"/>
              </a:ext>
            </a:extLst>
          </p:cNvPr>
          <p:cNvSpPr txBox="1"/>
          <p:nvPr/>
        </p:nvSpPr>
        <p:spPr>
          <a:xfrm>
            <a:off x="9438393" y="3254070"/>
            <a:ext cx="232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Макропрепарат</a:t>
            </a:r>
          </a:p>
        </p:txBody>
      </p:sp>
    </p:spTree>
    <p:extLst>
      <p:ext uri="{BB962C8B-B14F-4D97-AF65-F5344CB8AC3E}">
        <p14:creationId xmlns:p14="http://schemas.microsoft.com/office/powerpoint/2010/main" val="1077595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200" y="1896762"/>
            <a:ext cx="4543698" cy="349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</a:t>
            </a:r>
            <a:r>
              <a:rPr lang="ru-RU" altLang="ru-RU" dirty="0" err="1"/>
              <a:t>гипоэхогенное</a:t>
            </a:r>
            <a:r>
              <a:rPr lang="ru-RU" altLang="ru-RU" dirty="0"/>
              <a:t> образование с четкими контурами(стрелка в А) с внутренним цветовым потоком(стрелка в Б)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346110-D1C2-4F75-99C3-1061F1C1DFB1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Опухоль </a:t>
            </a:r>
            <a:r>
              <a:rPr lang="ru-RU" sz="2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Лейдига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мужчины 24 лет с пальпируемым образование мошонки справа и впервые возникшей гинекомастией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90762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правого яичка. Опухоль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Лейдига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00B698C-B850-4123-866A-2335B5E4BF10}"/>
              </a:ext>
            </a:extLst>
          </p:cNvPr>
          <p:cNvSpPr txBox="1">
            <a:spLocks/>
          </p:cNvSpPr>
          <p:nvPr/>
        </p:nvSpPr>
        <p:spPr>
          <a:xfrm>
            <a:off x="5823030" y="3598522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94B06F5-068A-4CDC-AC44-97A08C2E340B}"/>
              </a:ext>
            </a:extLst>
          </p:cNvPr>
          <p:cNvSpPr txBox="1">
            <a:spLocks/>
          </p:cNvSpPr>
          <p:nvPr/>
        </p:nvSpPr>
        <p:spPr>
          <a:xfrm>
            <a:off x="7365185" y="6240304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50D441-B072-4FFA-A929-8086B31A3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83" y="1174717"/>
            <a:ext cx="4322359" cy="28841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2ADD1F-8F44-47E9-81CA-DC447FF95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00" y="3954602"/>
            <a:ext cx="4322359" cy="2880713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438D2279-2F91-44F6-836B-EDBF39135A87}"/>
              </a:ext>
            </a:extLst>
          </p:cNvPr>
          <p:cNvSpPr txBox="1">
            <a:spLocks/>
          </p:cNvSpPr>
          <p:nvPr/>
        </p:nvSpPr>
        <p:spPr>
          <a:xfrm>
            <a:off x="5138723" y="3702231"/>
            <a:ext cx="396959" cy="352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97E89634-7049-46ED-9B0D-F14205CB6C24}"/>
              </a:ext>
            </a:extLst>
          </p:cNvPr>
          <p:cNvSpPr txBox="1">
            <a:spLocks/>
          </p:cNvSpPr>
          <p:nvPr/>
        </p:nvSpPr>
        <p:spPr>
          <a:xfrm>
            <a:off x="6873152" y="6431832"/>
            <a:ext cx="456523" cy="403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D807C-E2FD-4518-ACD6-DC94DA1FAF54}"/>
              </a:ext>
            </a:extLst>
          </p:cNvPr>
          <p:cNvSpPr txBox="1"/>
          <p:nvPr/>
        </p:nvSpPr>
        <p:spPr>
          <a:xfrm>
            <a:off x="5564155" y="3606522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7D6A-C1F9-4B51-AE33-B239F792656B}"/>
              </a:ext>
            </a:extLst>
          </p:cNvPr>
          <p:cNvSpPr txBox="1"/>
          <p:nvPr/>
        </p:nvSpPr>
        <p:spPr>
          <a:xfrm>
            <a:off x="7365185" y="637365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ЦДК</a:t>
            </a:r>
          </a:p>
        </p:txBody>
      </p:sp>
      <p:pic>
        <p:nvPicPr>
          <p:cNvPr id="18" name="Объект 5">
            <a:extLst>
              <a:ext uri="{FF2B5EF4-FFF2-40B4-BE49-F238E27FC236}">
                <a16:creationId xmlns:a16="http://schemas.microsoft.com/office/drawing/2014/main" id="{5773E7B7-6BF9-4F4A-9A6F-3D9FAC586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87246" y="1145078"/>
            <a:ext cx="2363101" cy="2943434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E6EBAD-9A41-4521-BC6A-8CF1B25384ED}"/>
              </a:ext>
            </a:extLst>
          </p:cNvPr>
          <p:cNvSpPr txBox="1"/>
          <p:nvPr/>
        </p:nvSpPr>
        <p:spPr>
          <a:xfrm>
            <a:off x="9599140" y="3267140"/>
            <a:ext cx="232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Макропрепарат</a:t>
            </a:r>
          </a:p>
        </p:txBody>
      </p:sp>
    </p:spTree>
    <p:extLst>
      <p:ext uri="{BB962C8B-B14F-4D97-AF65-F5344CB8AC3E}">
        <p14:creationId xmlns:p14="http://schemas.microsoft.com/office/powerpoint/2010/main" val="228272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Гистологический препарат опухоли из клеток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Лейдига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Определяются многоугольные клетки с обильной эозинофильной цитоплазмой(черные стрелки) и ядрышки(белые стрелки), характерные для опухоли из клеток </a:t>
            </a:r>
            <a:r>
              <a:rPr lang="ru-RU" altLang="ru-RU" dirty="0" err="1"/>
              <a:t>Лейдига</a:t>
            </a:r>
            <a:endParaRPr lang="ru-RU" alt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905506-6400-480E-A06D-32535D3E1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9340"/>
            <a:ext cx="5658451" cy="4043906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490E6CD-AF68-4E9B-A2B2-3733A149F360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Опухоль </a:t>
            </a:r>
            <a:r>
              <a:rPr lang="ru-RU" sz="2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Лейдига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мужчины 24 лет с пальпируемым образование мошонки справа и впервые возникшей гинекомастией</a:t>
            </a:r>
          </a:p>
        </p:txBody>
      </p:sp>
    </p:spTree>
    <p:extLst>
      <p:ext uri="{BB962C8B-B14F-4D97-AF65-F5344CB8AC3E}">
        <p14:creationId xmlns:p14="http://schemas.microsoft.com/office/powerpoint/2010/main" val="2129088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4FB2A-163A-4CBE-AEFC-ED696167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Саркоидоз яичка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684E1-FADA-47C4-AA5B-D0B49B81A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Вовлечение яичка в системный процесс встречается в 4% случаев.</a:t>
            </a:r>
          </a:p>
          <a:p>
            <a:r>
              <a:rPr lang="ru-RU" dirty="0"/>
              <a:t>Клинически процесс встречается от бессимптомного до острой боли в яичках.</a:t>
            </a:r>
          </a:p>
          <a:p>
            <a:r>
              <a:rPr lang="ru-RU" dirty="0"/>
              <a:t>Изолированный саркоидоз яичка встречается редко. Следует исследовать лёгкие и средостение(лимфаденопатия).</a:t>
            </a:r>
          </a:p>
          <a:p>
            <a:r>
              <a:rPr lang="ru-RU" dirty="0"/>
              <a:t>Белые мужчины чаще болеют </a:t>
            </a:r>
            <a:r>
              <a:rPr lang="ru-RU" dirty="0" err="1"/>
              <a:t>семиномой</a:t>
            </a:r>
            <a:r>
              <a:rPr lang="ru-RU" dirty="0"/>
              <a:t> яичка, чернокожие мужчины чаще болеют саркоидозом.</a:t>
            </a:r>
          </a:p>
        </p:txBody>
      </p:sp>
    </p:spTree>
    <p:extLst>
      <p:ext uri="{BB962C8B-B14F-4D97-AF65-F5344CB8AC3E}">
        <p14:creationId xmlns:p14="http://schemas.microsoft.com/office/powerpoint/2010/main" val="413214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471FD397-6E9B-4021-84CB-4301EEEA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C8ECA98A-1364-4C91-BC01-939BA4C6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ключевые особенности визуализации дифференциально диагностические признаки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яичка</a:t>
            </a:r>
          </a:p>
          <a:p>
            <a:pPr marL="0" indent="0" eaLnBrk="1" hangingPunct="1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646DC-9A5F-47D0-81E4-17B3457B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</a:t>
            </a:r>
            <a:b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Bahnschrift Light Condensed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Злокачественные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4024454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96762"/>
            <a:ext cx="4772025" cy="428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Определяются множественные </a:t>
            </a:r>
            <a:r>
              <a:rPr lang="en-US" altLang="ru-RU" dirty="0"/>
              <a:t>MTS </a:t>
            </a:r>
            <a:r>
              <a:rPr lang="ru-RU" altLang="ru-RU" dirty="0"/>
              <a:t>в левом и правом легочном поле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Рентгенограмма ОГК. Метастазы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3050F-A40B-487B-B81D-902BC5400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39" y="1335351"/>
            <a:ext cx="4380062" cy="515752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9E96F18-7AEC-4D2D-922B-CDB34923B146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Опухоль из мужских зародышевых клеток у 20-летнего мужчины с болью в грудной клетке слева</a:t>
            </a:r>
          </a:p>
        </p:txBody>
      </p:sp>
    </p:spTree>
    <p:extLst>
      <p:ext uri="{BB962C8B-B14F-4D97-AF65-F5344CB8AC3E}">
        <p14:creationId xmlns:p14="http://schemas.microsoft.com/office/powerpoint/2010/main" val="352343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96762"/>
            <a:ext cx="4772025" cy="428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УЗИ выполнено после </a:t>
            </a:r>
            <a:r>
              <a:rPr lang="en-US" altLang="ru-RU" dirty="0" err="1"/>
              <a:t>Rg</a:t>
            </a:r>
            <a:endParaRPr lang="ru-RU" alt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нечеткое гетерогенное образование с кистозными пространствами(белая стрелка) и </a:t>
            </a:r>
            <a:r>
              <a:rPr lang="ru-RU" altLang="ru-RU" dirty="0" err="1"/>
              <a:t>кальцификациями</a:t>
            </a:r>
            <a:r>
              <a:rPr lang="ru-RU" altLang="ru-RU" dirty="0"/>
              <a:t>(черная стрелка)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левого яичка. Опухоль из мужских зародышевых клеток. Продолжение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41D212B-71B0-4420-932F-6B5E8496324F}"/>
              </a:ext>
            </a:extLst>
          </p:cNvPr>
          <p:cNvSpPr txBox="1">
            <a:spLocks/>
          </p:cNvSpPr>
          <p:nvPr/>
        </p:nvSpPr>
        <p:spPr>
          <a:xfrm>
            <a:off x="6818811" y="3604898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BA31849-1B3B-4949-9E65-BDF8886DA07A}"/>
              </a:ext>
            </a:extLst>
          </p:cNvPr>
          <p:cNvSpPr txBox="1">
            <a:spLocks/>
          </p:cNvSpPr>
          <p:nvPr/>
        </p:nvSpPr>
        <p:spPr>
          <a:xfrm>
            <a:off x="6839479" y="6387068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87FCE5-FD2B-4223-BB2C-515190CB8F0D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Опухоль из мужских зародышевых клеток у 20-летнего мужчины с болью в грудной клетке слева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490CF4-28F8-4AE1-ACFA-E371EF4A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16" y="1725142"/>
            <a:ext cx="3699875" cy="2465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2D3BA8-656B-41FC-A6EB-236933B9E7EB}"/>
              </a:ext>
            </a:extLst>
          </p:cNvPr>
          <p:cNvSpPr txBox="1"/>
          <p:nvPr/>
        </p:nvSpPr>
        <p:spPr>
          <a:xfrm>
            <a:off x="5966484" y="3651923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  <p:pic>
        <p:nvPicPr>
          <p:cNvPr id="14" name="Объект 5">
            <a:extLst>
              <a:ext uri="{FF2B5EF4-FFF2-40B4-BE49-F238E27FC236}">
                <a16:creationId xmlns:a16="http://schemas.microsoft.com/office/drawing/2014/main" id="{A64A6E3F-D1F4-4D38-A50F-2ECD62004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38" y="1725142"/>
            <a:ext cx="2503438" cy="343102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72C102-7B40-4268-8457-E954C0654342}"/>
              </a:ext>
            </a:extLst>
          </p:cNvPr>
          <p:cNvSpPr txBox="1"/>
          <p:nvPr/>
        </p:nvSpPr>
        <p:spPr>
          <a:xfrm>
            <a:off x="9737728" y="4728954"/>
            <a:ext cx="232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Макропрепарат</a:t>
            </a:r>
          </a:p>
        </p:txBody>
      </p:sp>
    </p:spTree>
    <p:extLst>
      <p:ext uri="{BB962C8B-B14F-4D97-AF65-F5344CB8AC3E}">
        <p14:creationId xmlns:p14="http://schemas.microsoft.com/office/powerpoint/2010/main" val="3069189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200" y="1896762"/>
            <a:ext cx="4543698" cy="3498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нечеткое, </a:t>
            </a:r>
            <a:r>
              <a:rPr lang="ru-RU" altLang="ru-RU" dirty="0" err="1"/>
              <a:t>гипоэхогенное</a:t>
            </a:r>
            <a:r>
              <a:rPr lang="ru-RU" altLang="ru-RU" dirty="0"/>
              <a:t>, </a:t>
            </a:r>
            <a:r>
              <a:rPr lang="ru-RU" altLang="ru-RU" dirty="0" err="1"/>
              <a:t>гиперваскулярное</a:t>
            </a:r>
            <a:r>
              <a:rPr lang="ru-RU" altLang="ru-RU" dirty="0"/>
              <a:t> образование замещающее почти всё яичко.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Обратите внимание на оставшийся ободок нормальной ткани яичка(стрелка в А)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346110-D1C2-4F75-99C3-1061F1C1DFB1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Лимфома у мужчины 72 лет с болью в правом яичке и отеком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93851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правого яичка. Лимфома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00B698C-B850-4123-866A-2335B5E4BF10}"/>
              </a:ext>
            </a:extLst>
          </p:cNvPr>
          <p:cNvSpPr txBox="1">
            <a:spLocks/>
          </p:cNvSpPr>
          <p:nvPr/>
        </p:nvSpPr>
        <p:spPr>
          <a:xfrm>
            <a:off x="5823030" y="3598522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94B06F5-068A-4CDC-AC44-97A08C2E340B}"/>
              </a:ext>
            </a:extLst>
          </p:cNvPr>
          <p:cNvSpPr txBox="1">
            <a:spLocks/>
          </p:cNvSpPr>
          <p:nvPr/>
        </p:nvSpPr>
        <p:spPr>
          <a:xfrm>
            <a:off x="7365185" y="6240304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65DAF0-A7DF-45E9-9F0A-DB9BE21DC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06" y="1137758"/>
            <a:ext cx="4519193" cy="30136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DD5C7D-72E4-4086-80DE-07D531848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60" y="3779539"/>
            <a:ext cx="4337798" cy="2892728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FAB62B65-474B-454E-A45C-280C0ACF3A56}"/>
              </a:ext>
            </a:extLst>
          </p:cNvPr>
          <p:cNvSpPr txBox="1">
            <a:spLocks/>
          </p:cNvSpPr>
          <p:nvPr/>
        </p:nvSpPr>
        <p:spPr>
          <a:xfrm>
            <a:off x="5486973" y="3645860"/>
            <a:ext cx="482600" cy="50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9764D-B367-4087-8B3A-A9B1B3CDA87B}"/>
              </a:ext>
            </a:extLst>
          </p:cNvPr>
          <p:cNvSpPr txBox="1"/>
          <p:nvPr/>
        </p:nvSpPr>
        <p:spPr>
          <a:xfrm>
            <a:off x="6000631" y="3645860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1A870A-DD2A-407B-9884-746A73FC18AC}"/>
              </a:ext>
            </a:extLst>
          </p:cNvPr>
          <p:cNvSpPr txBox="1"/>
          <p:nvPr/>
        </p:nvSpPr>
        <p:spPr>
          <a:xfrm>
            <a:off x="8189138" y="620456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ЦДК</a:t>
            </a:r>
          </a:p>
        </p:txBody>
      </p:sp>
    </p:spTree>
    <p:extLst>
      <p:ext uri="{BB962C8B-B14F-4D97-AF65-F5344CB8AC3E}">
        <p14:creationId xmlns:p14="http://schemas.microsoft.com/office/powerpoint/2010/main" val="1605701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200" y="1896762"/>
            <a:ext cx="4543698" cy="349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увеличение в объеме гетерогенное правое яичко(стрелка) рядом с нормальным левым яичком(*)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346110-D1C2-4F75-99C3-1061F1C1DFB1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Сперматоцитарная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опухоль у 85-летнего мужчины с увеличенной безболезненной массой правого яичка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DA24DD-B8B9-4554-B474-BF2C7CA2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Панорамное УЗИ яичек.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Сперматоцитарная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00B698C-B850-4123-866A-2335B5E4BF10}"/>
              </a:ext>
            </a:extLst>
          </p:cNvPr>
          <p:cNvSpPr txBox="1">
            <a:spLocks/>
          </p:cNvSpPr>
          <p:nvPr/>
        </p:nvSpPr>
        <p:spPr>
          <a:xfrm>
            <a:off x="5823030" y="3598522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94B06F5-068A-4CDC-AC44-97A08C2E340B}"/>
              </a:ext>
            </a:extLst>
          </p:cNvPr>
          <p:cNvSpPr txBox="1">
            <a:spLocks/>
          </p:cNvSpPr>
          <p:nvPr/>
        </p:nvSpPr>
        <p:spPr>
          <a:xfrm>
            <a:off x="7365185" y="6240304"/>
            <a:ext cx="433142" cy="43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AB62B65-474B-454E-A45C-280C0ACF3A56}"/>
              </a:ext>
            </a:extLst>
          </p:cNvPr>
          <p:cNvSpPr txBox="1">
            <a:spLocks/>
          </p:cNvSpPr>
          <p:nvPr/>
        </p:nvSpPr>
        <p:spPr>
          <a:xfrm>
            <a:off x="5486973" y="3645860"/>
            <a:ext cx="482600" cy="50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DAA574-E53E-41E8-9FBE-9847CFCEF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73" y="1690688"/>
            <a:ext cx="5099617" cy="3400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6E26AE-ABAC-4646-8AE0-568BCCED85EE}"/>
              </a:ext>
            </a:extLst>
          </p:cNvPr>
          <p:cNvSpPr txBox="1"/>
          <p:nvPr/>
        </p:nvSpPr>
        <p:spPr>
          <a:xfrm>
            <a:off x="5605735" y="4629749"/>
            <a:ext cx="13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-режим</a:t>
            </a:r>
          </a:p>
        </p:txBody>
      </p:sp>
      <p:pic>
        <p:nvPicPr>
          <p:cNvPr id="14" name="Объект 9">
            <a:extLst>
              <a:ext uri="{FF2B5EF4-FFF2-40B4-BE49-F238E27FC236}">
                <a16:creationId xmlns:a16="http://schemas.microsoft.com/office/drawing/2014/main" id="{C714A7EE-A193-44D6-9A0A-07A2C6AC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23100" y="3502314"/>
            <a:ext cx="2615145" cy="388872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D7092F-1537-4AD0-81E9-7138CF50A608}"/>
              </a:ext>
            </a:extLst>
          </p:cNvPr>
          <p:cNvSpPr txBox="1"/>
          <p:nvPr/>
        </p:nvSpPr>
        <p:spPr>
          <a:xfrm>
            <a:off x="8977787" y="6292582"/>
            <a:ext cx="232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Макропрепарат</a:t>
            </a:r>
          </a:p>
        </p:txBody>
      </p:sp>
    </p:spTree>
    <p:extLst>
      <p:ext uri="{BB962C8B-B14F-4D97-AF65-F5344CB8AC3E}">
        <p14:creationId xmlns:p14="http://schemas.microsoft.com/office/powerpoint/2010/main" val="193994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Гистологический препарат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сперматоцитарной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Определяются характерные  маленькие клетки(синяя стрелка), промежуточные клетки(зеленая стрелка) и гигантские клетки(желтая стрелка) </a:t>
            </a:r>
            <a:r>
              <a:rPr lang="ru-RU" altLang="ru-RU" dirty="0" err="1"/>
              <a:t>сперматоцитарной</a:t>
            </a:r>
            <a:r>
              <a:rPr lang="ru-RU" altLang="ru-RU" dirty="0"/>
              <a:t> опухоли. Присутствуют митозы(наконечник стрелки)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552C22-F000-4E27-817C-ED2CD9ECC0BC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Сперматоцитарная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опухоль в 85-летнего мужчины с увеличенной безболезненной массой правого яичка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E94456-1BA0-4FA8-B477-E1E4EF69C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825623"/>
            <a:ext cx="5846554" cy="41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47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66F6C-66E8-4C24-98C1-6A835BEE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Метастазы в яичко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7BA7A-B6A1-4ECB-81C0-7A1B1DA1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Наиболее распространённая первичная злокачественная опухоль метастазирующая в яички – аденокарцинома простаты 35% случаев.</a:t>
            </a:r>
          </a:p>
          <a:p>
            <a:r>
              <a:rPr lang="ru-RU" dirty="0"/>
              <a:t>Встречаются </a:t>
            </a:r>
            <a:r>
              <a:rPr lang="en-US" dirty="0"/>
              <a:t>MTS </a:t>
            </a:r>
            <a:r>
              <a:rPr lang="ru-RU" dirty="0"/>
              <a:t>опухолей лёгких, кожи(меланомы), толстой кишки.</a:t>
            </a:r>
          </a:p>
          <a:p>
            <a:r>
              <a:rPr lang="ru-RU" dirty="0"/>
              <a:t>Пациенты с </a:t>
            </a:r>
            <a:r>
              <a:rPr lang="en-US" dirty="0"/>
              <a:t>MTS </a:t>
            </a:r>
            <a:r>
              <a:rPr lang="ru-RU" dirty="0"/>
              <a:t>старше пациентов с </a:t>
            </a:r>
            <a:r>
              <a:rPr lang="ru-RU" dirty="0" err="1"/>
              <a:t>семиномой</a:t>
            </a:r>
            <a:r>
              <a:rPr lang="ru-RU" dirty="0"/>
              <a:t> яичка.</a:t>
            </a:r>
          </a:p>
          <a:p>
            <a:r>
              <a:rPr lang="ru-RU" dirty="0"/>
              <a:t>Метастазирование в оба яичка встречается в 15% случаев. </a:t>
            </a:r>
          </a:p>
        </p:txBody>
      </p:sp>
    </p:spTree>
    <p:extLst>
      <p:ext uri="{BB962C8B-B14F-4D97-AF65-F5344CB8AC3E}">
        <p14:creationId xmlns:p14="http://schemas.microsoft.com/office/powerpoint/2010/main" val="1446997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27F7EB77-09EF-426D-8FD5-2A0F4326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5843" name="Объект 2">
            <a:extLst>
              <a:ext uri="{FF2B5EF4-FFF2-40B4-BE49-F238E27FC236}">
                <a16:creationId xmlns:a16="http://schemas.microsoft.com/office/drawing/2014/main" id="{82ECE33E-F191-4AD5-B308-CEA317E6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распространенный подтип рака яичка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фактором риска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крипторхизм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своевременном лечении и диагностике достигается длительная выживаемость пациентов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дифференциально-диагностического ряда требует высокого уровня подготовки врачей УЗД и рентгенологов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Объект 4">
            <a:extLst>
              <a:ext uri="{FF2B5EF4-FFF2-40B4-BE49-F238E27FC236}">
                <a16:creationId xmlns:a16="http://schemas.microsoft.com/office/drawing/2014/main" id="{C0F20F94-EEFB-443F-843A-420070529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46288"/>
            <a:ext cx="10515600" cy="21510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A9C00272-AC3E-4591-8516-749CEA9B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лучевой диагностики </a:t>
            </a: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9AE34832-EF06-4B99-8FB2-079A59B08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– основной метод для диагностики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– в сложных случаях позволяет подтвердить, что образование является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интратестикулярным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предоставить данные для местного определения стадии.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– предоставляет ценную информацию для определения стадии, включая наличие и размер забрюшинных лимфатических узлов. Не используется для первичной диагностики.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9CFB3-2BCC-4F9D-9787-7D642AF8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459"/>
            <a:ext cx="10515600" cy="153622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 и факторы риска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D1E89-9EE5-4CA6-A744-B71881D6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358"/>
            <a:ext cx="10515600" cy="612277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яичек – наиболее распространенный вид рака у мужчин в возрасте 15-44 лет.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средний возраст выявления заболевания 35–39 лет.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заболеваемости раком яичек значительно варьирует в зависимости от расы: заболеваемость у белых мужчин выше в пять раз.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предыдущей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герминогенной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опухолью имеют в 12 раз повышенный риск вторичной опухоли яичка.  При отсутствии лечения крипторхизм увеличивает вероятность развития новообразования яичек у пациента в восемь раз.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анамнез в сочетании с факторами окружающей среды увеличивает риск для пациентов до 10 раз. У пациентов с мужским бесплодием заболеваемость увеличивается в три раза. Воздействие окружающей среды, включая хлорорганические соединения, полихлорированные бифенилы, поливинилхлориды,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фталаты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марихуану и табак, увеличивает заболеваемость раком яичек.</a:t>
            </a:r>
          </a:p>
        </p:txBody>
      </p:sp>
    </p:spTree>
    <p:extLst>
      <p:ext uri="{BB962C8B-B14F-4D97-AF65-F5344CB8AC3E}">
        <p14:creationId xmlns:p14="http://schemas.microsoft.com/office/powerpoint/2010/main" val="278858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малого таза с контрастом, аксиальная плоскость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A104CF-3270-43CA-A5F4-777E22434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18" y="1590837"/>
            <a:ext cx="6072619" cy="4047222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6DB418-62D1-4762-962E-115CB800AEB7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Крипторхизм у 39-летнего мужчины с болью в левом боку. 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образование в передней части таза(стрелка</a:t>
            </a:r>
            <a:r>
              <a:rPr lang="en-US" altLang="ru-RU" dirty="0"/>
              <a:t>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855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малого таза с контрастом, аксиальная плоскость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6DB418-62D1-4762-962E-115CB800AEB7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Крипторхизм у 39-летнего мужчины с болью в левом боку. 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Определяется отсутствие левого семенного канатика (стрелка)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5900902-6C8A-4765-913F-964FE55B5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38" y="1540031"/>
            <a:ext cx="6068199" cy="4043051"/>
          </a:xfrm>
        </p:spPr>
      </p:pic>
    </p:spTree>
    <p:extLst>
      <p:ext uri="{BB962C8B-B14F-4D97-AF65-F5344CB8AC3E}">
        <p14:creationId xmlns:p14="http://schemas.microsoft.com/office/powerpoint/2010/main" val="352329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малого таза с контрастом, аксиальная плоскость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6DB418-62D1-4762-962E-115CB800AEB7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Крипторхизм у 39-летнего мужчины с болью в левом боку. 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Через 6 месяцев после химиотерапии определяется уменьшение размера новообразования(стрелка)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27EE1E0-CA71-4299-AE4A-A9C164FCA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1690688"/>
            <a:ext cx="5802023" cy="3865706"/>
          </a:xfrm>
        </p:spPr>
      </p:pic>
    </p:spTree>
    <p:extLst>
      <p:ext uri="{BB962C8B-B14F-4D97-AF65-F5344CB8AC3E}">
        <p14:creationId xmlns:p14="http://schemas.microsoft.com/office/powerpoint/2010/main" val="280010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AB32-F70C-471F-9B9C-FDB4D00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Интратубулярная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6DB418-62D1-4762-962E-115CB800AEB7}"/>
              </a:ext>
            </a:extLst>
          </p:cNvPr>
          <p:cNvSpPr txBox="1">
            <a:spLocks/>
          </p:cNvSpPr>
          <p:nvPr/>
        </p:nvSpPr>
        <p:spPr>
          <a:xfrm>
            <a:off x="614363" y="5297488"/>
            <a:ext cx="5481637" cy="1228725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гематоксилин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эозином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FC069E7-246F-415F-A948-0AED29E5B1A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772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dirty="0"/>
              <a:t>Микропрепарат семенного канальца с большим увеличением показывает неоплазию зародышевых клеток </a:t>
            </a:r>
            <a:r>
              <a:rPr lang="en-US" altLang="ru-RU" dirty="0"/>
              <a:t>in situ(</a:t>
            </a:r>
            <a:r>
              <a:rPr lang="ru-RU" altLang="ru-RU" dirty="0"/>
              <a:t>стрелки)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5641D81-3B78-431A-914E-CEE771FF3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02766"/>
            <a:ext cx="5481636" cy="4111228"/>
          </a:xfrm>
        </p:spPr>
      </p:pic>
    </p:spTree>
    <p:extLst>
      <p:ext uri="{BB962C8B-B14F-4D97-AF65-F5344CB8AC3E}">
        <p14:creationId xmlns:p14="http://schemas.microsoft.com/office/powerpoint/2010/main" val="3346791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1348</Words>
  <Application>Microsoft Office PowerPoint</Application>
  <PresentationFormat>Широкоэкранный</PresentationFormat>
  <Paragraphs>180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Bahnschrift Light Condensed</vt:lpstr>
      <vt:lpstr>Calibri</vt:lpstr>
      <vt:lpstr>Calibri Light</vt:lpstr>
      <vt:lpstr>Times New Roman</vt:lpstr>
      <vt:lpstr>Wingdings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Кафедра лучевой диагностики ИПО</vt:lpstr>
      <vt:lpstr>Введение</vt:lpstr>
      <vt:lpstr>Цель</vt:lpstr>
      <vt:lpstr>Методы лучевой диагностики </vt:lpstr>
      <vt:lpstr>Эпидемиология и факторы риска</vt:lpstr>
      <vt:lpstr>КТ малого таза с контрастом, аксиальная плоскость. Семинома</vt:lpstr>
      <vt:lpstr>КТ малого таза с контрастом, аксиальная плоскость. Семинома. Продолжение</vt:lpstr>
      <vt:lpstr>КТ малого таза с контрастом, аксиальная плоскость. Семинома. Продолжение</vt:lpstr>
      <vt:lpstr>Интратубулярная семинома</vt:lpstr>
      <vt:lpstr>Гистологические особенности семиномы</vt:lpstr>
      <vt:lpstr>УЗИ левого яичка. Семинома</vt:lpstr>
      <vt:lpstr>Семинома(макропрепарат)</vt:lpstr>
      <vt:lpstr>УЗИ левого яичка. Лобулированная семинома</vt:lpstr>
      <vt:lpstr>Семинома(макропрепарат)</vt:lpstr>
      <vt:lpstr>КТ брюшной полости, фронтальная реконструкция </vt:lpstr>
      <vt:lpstr>МРТ брюшной полости, аксиальный плоскость, фронтальная реконструкция</vt:lpstr>
      <vt:lpstr>УЗИ левого яичка. Семинома</vt:lpstr>
      <vt:lpstr>Дифференциальная диагностика Доброкачественные заболевания</vt:lpstr>
      <vt:lpstr>УЗИ левого яичка. Инфаркт яичка</vt:lpstr>
      <vt:lpstr>УЗИ левого яичка. Гематома яичка</vt:lpstr>
      <vt:lpstr>УЗИ левого яичка. Гематома яичка. Продолжение</vt:lpstr>
      <vt:lpstr>УЗИ правого яичка. Орхоэпидидимит</vt:lpstr>
      <vt:lpstr>УЗИ правого яичка, эпидермоидная киста</vt:lpstr>
      <vt:lpstr>Гистологический препарат эпидермоидной кисты</vt:lpstr>
      <vt:lpstr>УЗИ левого и правого яичка. Остатки надпочечников</vt:lpstr>
      <vt:lpstr>УЗИ левого яичка. Спленогонадное слияние</vt:lpstr>
      <vt:lpstr>УЗИ правого яичка. Опухоль Лейдига</vt:lpstr>
      <vt:lpstr>Гистологический препарат опухоли из клеток Лейдига</vt:lpstr>
      <vt:lpstr>Саркоидоз яичка</vt:lpstr>
      <vt:lpstr>Дифференциальная диагностика Злокачественные заболевания</vt:lpstr>
      <vt:lpstr>Рентгенограмма ОГК. Метастазы</vt:lpstr>
      <vt:lpstr>УЗИ левого яичка. Опухоль из мужских зародышевых клеток. Продолжение</vt:lpstr>
      <vt:lpstr>УЗИ правого яичка. Лимфома</vt:lpstr>
      <vt:lpstr>Панорамное УЗИ яичек. Сперматоцитарная опухоль</vt:lpstr>
      <vt:lpstr>Гистологический препарат сперматоцитарной опухоли</vt:lpstr>
      <vt:lpstr>Метастазы в яичко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Кафедра лучевой диагностики ИПО</dc:title>
  <dc:creator>Андрей Красненко</dc:creator>
  <cp:lastModifiedBy>Андрей Красненко</cp:lastModifiedBy>
  <cp:revision>162</cp:revision>
  <dcterms:created xsi:type="dcterms:W3CDTF">2021-05-03T13:47:32Z</dcterms:created>
  <dcterms:modified xsi:type="dcterms:W3CDTF">2021-05-12T18:20:42Z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1377317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D9.0.3</vt:lpwstr>
  </property>
</Properties>
</file>