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3" r:id="rId3"/>
    <p:sldId id="257" r:id="rId4"/>
    <p:sldId id="258" r:id="rId5"/>
    <p:sldId id="259" r:id="rId6"/>
    <p:sldId id="299" r:id="rId7"/>
    <p:sldId id="300" r:id="rId8"/>
    <p:sldId id="301" r:id="rId9"/>
    <p:sldId id="302" r:id="rId10"/>
    <p:sldId id="303" r:id="rId11"/>
    <p:sldId id="304" r:id="rId12"/>
    <p:sldId id="280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4629" autoAdjust="0"/>
  </p:normalViewPr>
  <p:slideViewPr>
    <p:cSldViewPr>
      <p:cViewPr varScale="1">
        <p:scale>
          <a:sx n="47" d="100"/>
          <a:sy n="47" d="100"/>
        </p:scale>
        <p:origin x="-11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B62C3-FF3C-45A8-A1CE-8821DE0AABB7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31167-63CB-4447-88BC-28609F5BF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32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DBBE4-73D4-4CB6-A783-2E07AE94A5E7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2019B-AB05-41A9-943B-590382A6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1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019B-AB05-41A9-943B-590382A6C2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7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019B-AB05-41A9-943B-590382A6C20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75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019B-AB05-41A9-943B-590382A6C20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75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019B-AB05-41A9-943B-590382A6C20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7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rasgmu.ru/index.php?page%5bcommon%5d=dept&amp;id=156&amp;cat=folder&amp;band=0&amp;fid=16923" TargetMode="External"/><Relationship Id="rId2" Type="http://schemas.openxmlformats.org/officeDocument/2006/relationships/hyperlink" Target="http://krasgmu.ru/index.php?page%5bcommon%5d=dept&amp;id=156&amp;cat=folder&amp;band=0&amp;fid=1685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rasgmu.ru/index.php?page%5bcommon%5d=dept&amp;id=156&amp;cat=folder&amp;band=0&amp;fid=16853" TargetMode="External"/><Relationship Id="rId4" Type="http://schemas.openxmlformats.org/officeDocument/2006/relationships/hyperlink" Target="http://krasgmu.ru/index.php?page%5bcommon%5d=dept&amp;id=156&amp;cat=folder&amp;band=0&amp;fid=16980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rasgmu.ru/index.php?page%5bcommon%5d=dept&amp;id=156&amp;cat=folder&amp;band=0&amp;fid=27854" TargetMode="External"/><Relationship Id="rId2" Type="http://schemas.openxmlformats.org/officeDocument/2006/relationships/hyperlink" Target="http://krasgmu.ru/index.php?page%5bcommon%5d=dept&amp;id=156&amp;cat=folder&amp;band=0&amp;fid=2785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rasgmu.ru/index.php?page%5borg%5d=pve&amp;cat=ord&amp;mode=umk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krasgmu.ru/index.php?page%5bcommon%5d=content&amp;id=43213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284984"/>
            <a:ext cx="6508576" cy="26642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Инструкция по оформлению документации для ординаторов и по работе с документами на сайте </a:t>
            </a:r>
            <a:r>
              <a:rPr lang="ru-RU" sz="3200" b="1" dirty="0" err="1" smtClean="0">
                <a:solidFill>
                  <a:schemeClr val="tx1"/>
                </a:solidFill>
              </a:rPr>
              <a:t>КрасГМУ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Институт последипломного образования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99592" y="188640"/>
            <a:ext cx="7992888" cy="1008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tx1"/>
                </a:solidFill>
              </a:rPr>
              <a:t>ФГБОУ ВО </a:t>
            </a:r>
            <a:r>
              <a:rPr lang="ru-RU" sz="2400" b="1" dirty="0" err="1" smtClean="0">
                <a:solidFill>
                  <a:schemeClr val="tx1"/>
                </a:solidFill>
              </a:rPr>
              <a:t>КрасГМУ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им. проф. В.Ф. </a:t>
            </a:r>
            <a:r>
              <a:rPr lang="ru-RU" sz="2400" b="1" dirty="0" err="1" smtClean="0">
                <a:solidFill>
                  <a:schemeClr val="tx1"/>
                </a:solidFill>
              </a:rPr>
              <a:t>Войно-Ясенецкого</a:t>
            </a:r>
            <a:r>
              <a:rPr lang="ru-RU" sz="2400" b="1" dirty="0" smtClean="0">
                <a:solidFill>
                  <a:schemeClr val="tx1"/>
                </a:solidFill>
              </a:rPr>
              <a:t> Минздрава России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282154"/>
          </a:xfrm>
        </p:spPr>
        <p:txBody>
          <a:bodyPr>
            <a:noAutofit/>
          </a:bodyPr>
          <a:lstStyle/>
          <a:p>
            <a:pPr algn="just"/>
            <a:r>
              <a:rPr lang="ru-RU" sz="3200" b="1" smtClean="0">
                <a:solidFill>
                  <a:srgbClr val="C00000"/>
                </a:solidFill>
              </a:rPr>
              <a:t>Шаг </a:t>
            </a:r>
            <a:r>
              <a:rPr lang="ru-RU" sz="3200" b="1" smtClean="0">
                <a:solidFill>
                  <a:srgbClr val="C00000"/>
                </a:solidFill>
              </a:rPr>
              <a:t>10</a:t>
            </a:r>
            <a:r>
              <a:rPr lang="ru-RU" sz="3200" b="1" smtClean="0">
                <a:solidFill>
                  <a:srgbClr val="C00000"/>
                </a:solidFill>
              </a:rPr>
              <a:t>: </a:t>
            </a:r>
            <a:r>
              <a:rPr lang="ru-RU" sz="3200" dirty="0" smtClean="0">
                <a:solidFill>
                  <a:schemeClr val="tx1"/>
                </a:solidFill>
              </a:rPr>
              <a:t>информация для </a:t>
            </a:r>
            <a:r>
              <a:rPr lang="ru-RU" sz="3200" b="1" dirty="0" smtClean="0">
                <a:solidFill>
                  <a:srgbClr val="FF0000"/>
                </a:solidFill>
              </a:rPr>
              <a:t>индивидуального плана </a:t>
            </a:r>
            <a:endParaRPr lang="ru-RU" b="1" u="sng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5666"/>
            <a:ext cx="7772400" cy="381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3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57" y="135308"/>
            <a:ext cx="5226923" cy="658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40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Спасибо за внимание! 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8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284984"/>
            <a:ext cx="7920880" cy="302433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д</a:t>
            </a:r>
            <a:r>
              <a:rPr lang="ru-RU" sz="3200" b="1" dirty="0" smtClean="0">
                <a:solidFill>
                  <a:schemeClr val="tx1"/>
                </a:solidFill>
              </a:rPr>
              <a:t>ля сотрудников кафедр смежных  и фундаментальных дисциплин базовой части и обязательных дисциплин вариативной части учебных планов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ПРАВИЛА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работы с электронным модулем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99592" y="188640"/>
            <a:ext cx="7992888" cy="1008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tx1"/>
                </a:solidFill>
              </a:rPr>
              <a:t>ГБОУ ВПО </a:t>
            </a:r>
            <a:r>
              <a:rPr lang="ru-RU" sz="2400" b="1" dirty="0" err="1" smtClean="0">
                <a:solidFill>
                  <a:schemeClr val="tx1"/>
                </a:solidFill>
              </a:rPr>
              <a:t>КрасГМУ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им. проф. В.Ф. </a:t>
            </a:r>
            <a:r>
              <a:rPr lang="ru-RU" sz="2400" b="1" dirty="0" err="1" smtClean="0">
                <a:solidFill>
                  <a:schemeClr val="tx1"/>
                </a:solidFill>
              </a:rPr>
              <a:t>Войно-Ясенецкого</a:t>
            </a:r>
            <a:r>
              <a:rPr lang="ru-RU" sz="2400" b="1" dirty="0" smtClean="0">
                <a:solidFill>
                  <a:schemeClr val="tx1"/>
                </a:solidFill>
              </a:rPr>
              <a:t> Минздрава России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964488" cy="43924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Нормативная база: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1. ФГОС ВО (2014) по специальности ординатуры (скачать на сайте </a:t>
            </a:r>
            <a:r>
              <a:rPr lang="ru-RU" sz="2400" b="1" dirty="0" err="1" smtClean="0">
                <a:solidFill>
                  <a:schemeClr val="tx1"/>
                </a:solidFill>
              </a:rPr>
              <a:t>КрасГМУ</a:t>
            </a:r>
            <a:r>
              <a:rPr lang="ru-RU" sz="2400" b="1" dirty="0" smtClean="0">
                <a:solidFill>
                  <a:schemeClr val="tx1"/>
                </a:solidFill>
              </a:rPr>
              <a:t>) </a:t>
            </a:r>
            <a:r>
              <a:rPr lang="en-US" sz="1600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US" sz="1600" dirty="0">
                <a:solidFill>
                  <a:schemeClr val="tx1"/>
                </a:solidFill>
                <a:hlinkClick r:id="rId2"/>
              </a:rPr>
              <a:t>://krasgmu.ru/index.php?page[common]=</a:t>
            </a:r>
            <a:r>
              <a:rPr lang="en-US" sz="1600" dirty="0" smtClean="0">
                <a:solidFill>
                  <a:schemeClr val="tx1"/>
                </a:solidFill>
                <a:hlinkClick r:id="rId2"/>
              </a:rPr>
              <a:t>dept&amp;id=156&amp;cat=folder&amp;band=0&amp;fid=16854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2. Учебный план специальности ординатуры</a:t>
            </a:r>
            <a:r>
              <a:rPr lang="ru-RU" sz="2400" b="1" dirty="0">
                <a:solidFill>
                  <a:schemeClr val="tx1"/>
                </a:solidFill>
              </a:rPr>
              <a:t> (скачать на сайте </a:t>
            </a:r>
            <a:r>
              <a:rPr lang="ru-RU" sz="2400" b="1" dirty="0" err="1" smtClean="0">
                <a:solidFill>
                  <a:schemeClr val="tx1"/>
                </a:solidFill>
              </a:rPr>
              <a:t>КрасГМУ</a:t>
            </a:r>
            <a:r>
              <a:rPr lang="ru-RU" sz="2400" b="1" dirty="0">
                <a:solidFill>
                  <a:schemeClr val="tx1"/>
                </a:solidFill>
              </a:rPr>
              <a:t>)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  <a:hlinkClick r:id="rId3"/>
              </a:rPr>
              <a:t>http://krasgmu.ru/index.php?page[common]=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dept&amp;id=156&amp;cat=folder&amp;band=0&amp;fid=16923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3. Другие нормативно-правовые акты (скачать </a:t>
            </a:r>
            <a:r>
              <a:rPr lang="ru-RU" sz="2400" b="1" dirty="0">
                <a:solidFill>
                  <a:schemeClr val="tx1"/>
                </a:solidFill>
              </a:rPr>
              <a:t>на сайте </a:t>
            </a:r>
            <a:r>
              <a:rPr lang="ru-RU" sz="2400" b="1" dirty="0" err="1">
                <a:solidFill>
                  <a:schemeClr val="tx1"/>
                </a:solidFill>
              </a:rPr>
              <a:t>КрасГМУ</a:t>
            </a:r>
            <a:r>
              <a:rPr lang="ru-RU" sz="2400" b="1" dirty="0">
                <a:solidFill>
                  <a:schemeClr val="tx1"/>
                </a:solidFill>
              </a:rPr>
              <a:t>)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  <a:hlinkClick r:id="rId4"/>
              </a:rPr>
              <a:t>http://krasgmu.ru/index.php?page[common]=</a:t>
            </a:r>
            <a:r>
              <a:rPr lang="en-US" sz="1600" dirty="0" smtClean="0">
                <a:solidFill>
                  <a:schemeClr val="tx1"/>
                </a:solidFill>
                <a:hlinkClick r:id="rId4"/>
              </a:rPr>
              <a:t>dept&amp;id=156&amp;cat=folder&amp;band=0&amp;fid=16980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  <a:hlinkClick r:id="rId5"/>
              </a:rPr>
              <a:t>http://krasgmu.ru/index.php?page[common]=</a:t>
            </a:r>
            <a:r>
              <a:rPr lang="en-US" sz="1600" dirty="0" smtClean="0">
                <a:solidFill>
                  <a:schemeClr val="tx1"/>
                </a:solidFill>
                <a:hlinkClick r:id="rId5"/>
              </a:rPr>
              <a:t>dept&amp;id=156&amp;cat=folder&amp;band=0&amp;fid=16853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/>
            </a:r>
            <a:br>
              <a:rPr lang="ru-RU" sz="1200" dirty="0">
                <a:solidFill>
                  <a:schemeClr val="tx1"/>
                </a:solidFill>
              </a:rPr>
            </a:br>
            <a:endParaRPr lang="ru-RU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3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930226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Шаг 1: </a:t>
            </a:r>
            <a:r>
              <a:rPr lang="ru-RU" sz="3600" b="1" u="sng" dirty="0" smtClean="0">
                <a:solidFill>
                  <a:schemeClr val="tx1"/>
                </a:solidFill>
              </a:rPr>
              <a:t>открыть</a:t>
            </a:r>
            <a:r>
              <a:rPr lang="ru-RU" sz="3200" dirty="0" smtClean="0">
                <a:solidFill>
                  <a:schemeClr val="tx1"/>
                </a:solidFill>
              </a:rPr>
              <a:t> сайт </a:t>
            </a:r>
            <a:r>
              <a:rPr lang="ru-RU" sz="3200" dirty="0" err="1" smtClean="0">
                <a:solidFill>
                  <a:schemeClr val="tx1"/>
                </a:solidFill>
              </a:rPr>
              <a:t>КрасГМУ</a:t>
            </a:r>
            <a:r>
              <a:rPr lang="en-US" sz="3200" dirty="0" smtClean="0">
                <a:solidFill>
                  <a:schemeClr val="tx1"/>
                </a:solidFill>
              </a:rPr>
              <a:t> http</a:t>
            </a:r>
            <a:r>
              <a:rPr lang="en-US" sz="3200" dirty="0">
                <a:solidFill>
                  <a:schemeClr val="tx1"/>
                </a:solidFill>
              </a:rPr>
              <a:t>://</a:t>
            </a:r>
            <a:r>
              <a:rPr lang="en-US" sz="3200" dirty="0" smtClean="0">
                <a:solidFill>
                  <a:schemeClr val="tx1"/>
                </a:solidFill>
              </a:rPr>
              <a:t>krasgmu.ru</a:t>
            </a: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Шаг 2: </a:t>
            </a:r>
            <a:r>
              <a:rPr lang="ru-RU" sz="3200" b="1" u="sng" dirty="0" smtClean="0">
                <a:solidFill>
                  <a:schemeClr val="tx1"/>
                </a:solidFill>
              </a:rPr>
              <a:t>авторизоваться</a:t>
            </a:r>
            <a:r>
              <a:rPr lang="ru-RU" sz="3200" dirty="0" smtClean="0">
                <a:solidFill>
                  <a:schemeClr val="tx1"/>
                </a:solidFill>
              </a:rPr>
              <a:t> (на главной странице сайта </a:t>
            </a:r>
            <a:r>
              <a:rPr lang="ru-RU" sz="3200" dirty="0" err="1" smtClean="0">
                <a:solidFill>
                  <a:schemeClr val="tx1"/>
                </a:solidFill>
              </a:rPr>
              <a:t>КрасГМУ</a:t>
            </a:r>
            <a:r>
              <a:rPr lang="ru-RU" sz="3200" dirty="0" smtClean="0">
                <a:solidFill>
                  <a:schemeClr val="tx1"/>
                </a:solidFill>
              </a:rPr>
              <a:t> необходимо ввести логин и пароль)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инструкция презентация\логин и пароль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772400" cy="436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4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282154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Шаг 3: </a:t>
            </a:r>
            <a:r>
              <a:rPr lang="ru-RU" sz="3200" dirty="0" smtClean="0">
                <a:solidFill>
                  <a:schemeClr val="tx1"/>
                </a:solidFill>
              </a:rPr>
              <a:t>во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вкладке </a:t>
            </a:r>
            <a:r>
              <a:rPr lang="ru-RU" b="1" u="sng" dirty="0" smtClean="0">
                <a:solidFill>
                  <a:schemeClr val="tx1"/>
                </a:solidFill>
              </a:rPr>
              <a:t>сотрудникам</a:t>
            </a:r>
            <a:r>
              <a:rPr lang="ru-RU" sz="3200" dirty="0" smtClean="0">
                <a:solidFill>
                  <a:schemeClr val="tx1"/>
                </a:solidFill>
              </a:rPr>
              <a:t> выбрать деканаты /</a:t>
            </a:r>
            <a:r>
              <a:rPr lang="ru-RU" b="1" u="sng" dirty="0" smtClean="0">
                <a:solidFill>
                  <a:schemeClr val="tx1"/>
                </a:solidFill>
              </a:rPr>
              <a:t>послевузовский</a:t>
            </a:r>
            <a:endParaRPr lang="ru-RU" b="1" u="sng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инструкция презентация\сотрудникам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7" y="1754894"/>
            <a:ext cx="8188509" cy="460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09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282154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Шаг 4: </a:t>
            </a:r>
            <a:r>
              <a:rPr lang="ru-RU" sz="3200" dirty="0" smtClean="0">
                <a:solidFill>
                  <a:schemeClr val="tx1"/>
                </a:solidFill>
              </a:rPr>
              <a:t>открыть позицию </a:t>
            </a:r>
            <a:r>
              <a:rPr lang="ru-RU" b="1" u="sng" dirty="0" smtClean="0">
                <a:solidFill>
                  <a:schemeClr val="tx1"/>
                </a:solidFill>
              </a:rPr>
              <a:t>ординатура</a:t>
            </a:r>
            <a:br>
              <a:rPr lang="ru-RU" b="1" u="sng" dirty="0" smtClean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Шаг </a:t>
            </a:r>
            <a:r>
              <a:rPr lang="ru-RU" sz="3200" b="1" dirty="0" smtClean="0">
                <a:solidFill>
                  <a:srgbClr val="C00000"/>
                </a:solidFill>
              </a:rPr>
              <a:t>5: </a:t>
            </a:r>
            <a:r>
              <a:rPr lang="ru-RU" sz="3200" dirty="0">
                <a:solidFill>
                  <a:prstClr val="black"/>
                </a:solidFill>
              </a:rPr>
              <a:t>открыть </a:t>
            </a:r>
            <a:r>
              <a:rPr lang="ru-RU" sz="3200" dirty="0" smtClean="0">
                <a:solidFill>
                  <a:prstClr val="black"/>
                </a:solidFill>
              </a:rPr>
              <a:t>вкладку  </a:t>
            </a:r>
            <a:r>
              <a:rPr lang="ru-RU" b="1" u="sng" dirty="0" smtClean="0">
                <a:solidFill>
                  <a:prstClr val="black"/>
                </a:solidFill>
              </a:rPr>
              <a:t>УМКД</a:t>
            </a:r>
            <a:endParaRPr lang="ru-RU" b="1" u="sng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User\Desktop\инструкция презентация\ординатур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514026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инструкция презентация\умк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01008"/>
            <a:ext cx="5544616" cy="311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12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257829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Шаг </a:t>
            </a:r>
            <a:r>
              <a:rPr lang="ru-RU" sz="2400" b="1" dirty="0">
                <a:solidFill>
                  <a:srgbClr val="FF0000"/>
                </a:solidFill>
              </a:rPr>
              <a:t>6</a:t>
            </a:r>
            <a:r>
              <a:rPr lang="ru-RU" sz="2400" b="1" dirty="0" smtClean="0">
                <a:solidFill>
                  <a:srgbClr val="FF0000"/>
                </a:solidFill>
              </a:rPr>
              <a:t>: </a:t>
            </a:r>
            <a:r>
              <a:rPr lang="ru-RU" sz="2400" b="1" u="sng" dirty="0" smtClean="0">
                <a:solidFill>
                  <a:schemeClr val="tx1"/>
                </a:solidFill>
              </a:rPr>
              <a:t>Создание рабочей программы дисциплины</a:t>
            </a:r>
            <a:br>
              <a:rPr lang="ru-RU" sz="2400" b="1" u="sng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1. </a:t>
            </a:r>
            <a:r>
              <a:rPr lang="ru-RU" sz="2400" b="1" u="sng" dirty="0" smtClean="0">
                <a:solidFill>
                  <a:schemeClr val="tx1"/>
                </a:solidFill>
              </a:rPr>
              <a:t>Активировать</a:t>
            </a:r>
            <a:r>
              <a:rPr lang="ru-RU" sz="2400" dirty="0" smtClean="0">
                <a:solidFill>
                  <a:schemeClr val="tx1"/>
                </a:solidFill>
              </a:rPr>
              <a:t> вкладку +УМКД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2. </a:t>
            </a:r>
            <a:r>
              <a:rPr lang="ru-RU" sz="2400" b="1" u="sng" dirty="0" smtClean="0">
                <a:solidFill>
                  <a:schemeClr val="tx1"/>
                </a:solidFill>
              </a:rPr>
              <a:t>Выбрать</a:t>
            </a:r>
            <a:r>
              <a:rPr lang="ru-RU" sz="2400" dirty="0" smtClean="0">
                <a:solidFill>
                  <a:schemeClr val="tx1"/>
                </a:solidFill>
              </a:rPr>
              <a:t> дисциплину, направление подготовки, кафедру, председателя МК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3. </a:t>
            </a:r>
            <a:r>
              <a:rPr lang="ru-RU" sz="2400" b="1" dirty="0" smtClean="0">
                <a:solidFill>
                  <a:srgbClr val="FF0000"/>
                </a:solidFill>
              </a:rPr>
              <a:t>Обязательно</a:t>
            </a:r>
            <a:r>
              <a:rPr lang="ru-RU" sz="2400" dirty="0" smtClean="0">
                <a:solidFill>
                  <a:schemeClr val="tx1"/>
                </a:solidFill>
              </a:rPr>
              <a:t> поставить отметку </a:t>
            </a:r>
            <a:r>
              <a:rPr lang="ru-RU" sz="2400" b="1" dirty="0" smtClean="0">
                <a:solidFill>
                  <a:srgbClr val="FF0000"/>
                </a:solidFill>
              </a:rPr>
              <a:t>«опубликовано» </a:t>
            </a:r>
            <a:r>
              <a:rPr lang="ru-RU" sz="2400" dirty="0" smtClean="0">
                <a:solidFill>
                  <a:schemeClr val="tx1"/>
                </a:solidFill>
              </a:rPr>
              <a:t>и </a:t>
            </a:r>
            <a:r>
              <a:rPr lang="ru-RU" sz="2400" b="1" dirty="0" smtClean="0">
                <a:solidFill>
                  <a:srgbClr val="FF0000"/>
                </a:solidFill>
              </a:rPr>
              <a:t>«автор согласен», </a:t>
            </a:r>
            <a:r>
              <a:rPr lang="ru-RU" sz="2400" dirty="0" smtClean="0">
                <a:solidFill>
                  <a:schemeClr val="tx1"/>
                </a:solidFill>
              </a:rPr>
              <a:t>выбрать тип программы </a:t>
            </a:r>
            <a:r>
              <a:rPr lang="ru-RU" sz="2400" b="1" dirty="0" smtClean="0">
                <a:solidFill>
                  <a:srgbClr val="FF0000"/>
                </a:solidFill>
              </a:rPr>
              <a:t>«учебная дисциплина»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СОХРАНИТЬ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pic>
        <p:nvPicPr>
          <p:cNvPr id="2050" name="Picture 2" descr="G:\инструкция презентация\рабочая пр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6952"/>
            <a:ext cx="7092280" cy="398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инструкция презентация\рабочая пр3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17" y="2852936"/>
            <a:ext cx="578988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62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23762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Шаг </a:t>
            </a:r>
            <a:r>
              <a:rPr lang="ru-RU" sz="2400" b="1" dirty="0">
                <a:solidFill>
                  <a:srgbClr val="FF0000"/>
                </a:solidFill>
              </a:rPr>
              <a:t>7</a:t>
            </a:r>
            <a:r>
              <a:rPr lang="ru-RU" sz="2400" b="1" dirty="0" smtClean="0">
                <a:solidFill>
                  <a:srgbClr val="FF0000"/>
                </a:solidFill>
              </a:rPr>
              <a:t>: </a:t>
            </a:r>
            <a:r>
              <a:rPr lang="ru-RU" sz="2400" b="1" u="sng" dirty="0" smtClean="0">
                <a:solidFill>
                  <a:schemeClr val="tx1"/>
                </a:solidFill>
              </a:rPr>
              <a:t>Основные настройки РП</a:t>
            </a:r>
            <a:br>
              <a:rPr lang="ru-RU" sz="2400" b="1" u="sng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Д</a:t>
            </a:r>
            <a:r>
              <a:rPr lang="ru-RU" sz="2400" dirty="0" smtClean="0">
                <a:solidFill>
                  <a:schemeClr val="tx1"/>
                </a:solidFill>
              </a:rPr>
              <a:t>ля активации РП необходимо, в соответствии с учебным планом специальности ординатуры,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u="sng" dirty="0">
                <a:solidFill>
                  <a:schemeClr val="tx1"/>
                </a:solidFill>
              </a:rPr>
              <a:t>в</a:t>
            </a:r>
            <a:r>
              <a:rPr lang="ru-RU" sz="2400" b="1" u="sng" dirty="0" smtClean="0">
                <a:solidFill>
                  <a:schemeClr val="tx1"/>
                </a:solidFill>
              </a:rPr>
              <a:t>ыбрать :</a:t>
            </a:r>
            <a:br>
              <a:rPr lang="ru-RU" sz="2400" b="1" u="sng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 курс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 семестр,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 форму контроля экзамен или зачет</a:t>
            </a:r>
            <a:endParaRPr lang="ru-RU" sz="2800" b="1" u="sng" dirty="0">
              <a:solidFill>
                <a:schemeClr val="tx1"/>
              </a:solidFill>
            </a:endParaRPr>
          </a:p>
        </p:txBody>
      </p:sp>
      <p:pic>
        <p:nvPicPr>
          <p:cNvPr id="1027" name="Picture 3" descr="G:\инструкция презентация\рп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4" y="2420888"/>
            <a:ext cx="4917741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инструкция презентация\рп настрой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2488064"/>
            <a:ext cx="6345337" cy="432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87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892480" cy="554461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Нормативная база: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1. ФГОС ВО по специальностям ординатуры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  <a:hlinkClick r:id="rId2"/>
              </a:rPr>
              <a:t>http://krasgmu.ru/index.php?page[common]=</a:t>
            </a:r>
            <a:r>
              <a:rPr lang="ru-RU" sz="2400" b="1" dirty="0" smtClean="0">
                <a:solidFill>
                  <a:schemeClr val="tx1"/>
                </a:solidFill>
                <a:hlinkClick r:id="rId2"/>
              </a:rPr>
              <a:t>dept&amp;id=156&amp;cat=folder&amp;band=0&amp;fid=27855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2. Учебные планы по специальностям ординатуры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  <a:hlinkClick r:id="rId3"/>
              </a:rPr>
              <a:t>http://krasgmu.ru/index.php?page[common]=</a:t>
            </a:r>
            <a:r>
              <a:rPr lang="ru-RU" sz="2400" b="1" dirty="0" smtClean="0">
                <a:solidFill>
                  <a:schemeClr val="tx1"/>
                </a:solidFill>
                <a:hlinkClick r:id="rId3"/>
              </a:rPr>
              <a:t>dept&amp;id=156&amp;cat=folder&amp;band=0&amp;fid=27854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3. Основные профессиональные образовательные программы по специальностям ординатуры (программы практик, практические навыки, содержание теоретического компонента: перечень </a:t>
            </a:r>
            <a:r>
              <a:rPr lang="ru-RU" sz="2400" b="1" dirty="0" err="1">
                <a:solidFill>
                  <a:schemeClr val="tx1"/>
                </a:solidFill>
              </a:rPr>
              <a:t>ЗУНов</a:t>
            </a:r>
            <a:r>
              <a:rPr lang="ru-RU" sz="2400" b="1" dirty="0">
                <a:solidFill>
                  <a:schemeClr val="tx1"/>
                </a:solidFill>
              </a:rPr>
              <a:t>)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  <a:hlinkClick r:id="rId4"/>
              </a:rPr>
              <a:t>http://krasgmu.ru/index.php?page[org]=</a:t>
            </a:r>
            <a:r>
              <a:rPr lang="ru-RU" sz="2400" b="1" dirty="0" smtClean="0">
                <a:solidFill>
                  <a:schemeClr val="tx1"/>
                </a:solidFill>
                <a:hlinkClick r:id="rId4"/>
              </a:rPr>
              <a:t>pve&amp;cat=ord&amp;mode=umkd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/>
            </a:r>
            <a:br>
              <a:rPr lang="ru-RU" sz="1200" dirty="0">
                <a:solidFill>
                  <a:schemeClr val="tx1"/>
                </a:solidFill>
              </a:rPr>
            </a:br>
            <a:endParaRPr lang="ru-RU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422" y="6788"/>
            <a:ext cx="8856984" cy="18002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Для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самоконтроля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можно использовать закладку в виде часов «Сверить часы с учебным планом»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 ходе заполнения РП можно отследить соответствие заполняемых часов учебному плану специальности ординатуры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7" name="Picture 3" descr="G:\инструкция презентация\рп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4" y="2101662"/>
            <a:ext cx="5271546" cy="47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инструкция презентация\сверка час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14028"/>
            <a:ext cx="7514750" cy="29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54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7" y="260648"/>
            <a:ext cx="9144000" cy="29523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Шаг </a:t>
            </a:r>
            <a:r>
              <a:rPr lang="ru-RU" sz="2400" b="1" dirty="0">
                <a:solidFill>
                  <a:srgbClr val="FF0000"/>
                </a:solidFill>
              </a:rPr>
              <a:t>8</a:t>
            </a:r>
            <a:r>
              <a:rPr lang="ru-RU" sz="2400" b="1" dirty="0" smtClean="0">
                <a:solidFill>
                  <a:srgbClr val="FF0000"/>
                </a:solidFill>
              </a:rPr>
              <a:t>: </a:t>
            </a:r>
            <a:r>
              <a:rPr lang="ru-RU" sz="2400" dirty="0" smtClean="0">
                <a:solidFill>
                  <a:schemeClr val="tx1"/>
                </a:solidFill>
              </a:rPr>
              <a:t>для заполнения в РП дисциплины вкладок «Оборотная сторона» и «Рецензии» используйте инструкцию </a:t>
            </a:r>
            <a:r>
              <a:rPr lang="ru-RU" sz="2400" b="1" u="sng" dirty="0" smtClean="0">
                <a:solidFill>
                  <a:schemeClr val="tx1"/>
                </a:solidFill>
              </a:rPr>
              <a:t>шаг 8 </a:t>
            </a:r>
            <a:r>
              <a:rPr lang="ru-RU" sz="2400" dirty="0" smtClean="0">
                <a:solidFill>
                  <a:schemeClr val="tx1"/>
                </a:solidFill>
              </a:rPr>
              <a:t>и </a:t>
            </a:r>
            <a:r>
              <a:rPr lang="ru-RU" sz="2400" b="1" u="sng" dirty="0" smtClean="0">
                <a:solidFill>
                  <a:schemeClr val="tx1"/>
                </a:solidFill>
              </a:rPr>
              <a:t>шаг 9</a:t>
            </a:r>
            <a:br>
              <a:rPr lang="ru-RU" sz="2400" b="1" u="sng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Шаг 9</a:t>
            </a:r>
            <a:r>
              <a:rPr lang="ru-RU" sz="2400" b="1" dirty="0" smtClean="0">
                <a:solidFill>
                  <a:srgbClr val="FF0000"/>
                </a:solidFill>
              </a:rPr>
              <a:t>: </a:t>
            </a:r>
            <a:r>
              <a:rPr lang="ru-RU" sz="2400" dirty="0" smtClean="0">
                <a:solidFill>
                  <a:schemeClr val="tx1"/>
                </a:solidFill>
              </a:rPr>
              <a:t>в разделе 5 «Рабочая программа дисциплины (модуля)» необходимо </a:t>
            </a:r>
            <a:r>
              <a:rPr lang="ru-RU" sz="2400" b="1" u="sng" dirty="0" smtClean="0">
                <a:solidFill>
                  <a:schemeClr val="tx1"/>
                </a:solidFill>
              </a:rPr>
              <a:t>выбрать</a:t>
            </a:r>
            <a:r>
              <a:rPr lang="ru-RU" sz="2400" dirty="0" smtClean="0">
                <a:solidFill>
                  <a:schemeClr val="tx1"/>
                </a:solidFill>
              </a:rPr>
              <a:t> компетенции, соответствующие им профессиональные задачи, </a:t>
            </a:r>
            <a:r>
              <a:rPr lang="ru-RU" sz="2400" b="1" u="sng" dirty="0" smtClean="0">
                <a:solidFill>
                  <a:schemeClr val="tx1"/>
                </a:solidFill>
              </a:rPr>
              <a:t>добавить</a:t>
            </a:r>
            <a:r>
              <a:rPr lang="ru-RU" sz="2400" dirty="0" smtClean="0">
                <a:solidFill>
                  <a:schemeClr val="tx1"/>
                </a:solidFill>
              </a:rPr>
              <a:t>: знать, уметь, владеть, формы контроля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u="sng" dirty="0" smtClean="0">
                <a:solidFill>
                  <a:schemeClr val="tx1"/>
                </a:solidFill>
              </a:rPr>
              <a:t>Содержание компетенций, перечень профессиональных задач, формы контроля внесены администратором в базу данных</a:t>
            </a:r>
            <a:endParaRPr lang="ru-RU" sz="2400" u="sng" dirty="0">
              <a:solidFill>
                <a:schemeClr val="tx1"/>
              </a:solidFill>
            </a:endParaRPr>
          </a:p>
        </p:txBody>
      </p:sp>
      <p:pic>
        <p:nvPicPr>
          <p:cNvPr id="4098" name="Picture 2" descr="G:\инструкция презентация\п 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7268344" cy="3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23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7" y="260648"/>
            <a:ext cx="9144000" cy="223224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Для заполнения колонок «знать», «уметь», «владеть» используйте информацию по квалификационным характеристикам для специалистов из Приказа </a:t>
            </a:r>
            <a:r>
              <a:rPr lang="ru-RU" sz="2400" dirty="0" err="1" smtClean="0">
                <a:solidFill>
                  <a:schemeClr val="tx1"/>
                </a:solidFill>
              </a:rPr>
              <a:t>Минздравсоцразвития</a:t>
            </a:r>
            <a:r>
              <a:rPr lang="ru-RU" sz="2400" dirty="0" smtClean="0">
                <a:solidFill>
                  <a:schemeClr val="tx1"/>
                </a:solidFill>
              </a:rPr>
              <a:t> от 23.07.2010 </a:t>
            </a:r>
            <a:r>
              <a:rPr lang="ru-RU" sz="2400" dirty="0">
                <a:solidFill>
                  <a:schemeClr val="tx1"/>
                </a:solidFill>
              </a:rPr>
              <a:t>г. </a:t>
            </a:r>
            <a:r>
              <a:rPr lang="ru-RU" sz="2400" dirty="0" smtClean="0">
                <a:solidFill>
                  <a:schemeClr val="tx1"/>
                </a:solidFill>
              </a:rPr>
              <a:t>№ 541н (ссылка на приказ)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  <a:hlinkClick r:id="rId2"/>
              </a:rPr>
              <a:t>http://krasgmu.ru/index.php?page[common]=</a:t>
            </a:r>
            <a:r>
              <a:rPr lang="en-US" sz="2400" dirty="0" smtClean="0">
                <a:solidFill>
                  <a:schemeClr val="tx1"/>
                </a:solidFill>
                <a:hlinkClick r:id="rId2"/>
              </a:rPr>
              <a:t>content&amp;id=43213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u="sng" dirty="0">
              <a:solidFill>
                <a:schemeClr val="tx1"/>
              </a:solidFill>
            </a:endParaRPr>
          </a:p>
        </p:txBody>
      </p:sp>
      <p:pic>
        <p:nvPicPr>
          <p:cNvPr id="1028" name="Picture 4" descr="E:\инструкция презентация\знать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7200800" cy="431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69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7" y="260648"/>
            <a:ext cx="9144000" cy="216024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 </a:t>
            </a:r>
            <a:r>
              <a:rPr lang="ru-RU" sz="2400" dirty="0">
                <a:solidFill>
                  <a:schemeClr val="tx1"/>
                </a:solidFill>
              </a:rPr>
              <a:t>разделе 5 «Рабочая программа дисциплины (модуля</a:t>
            </a:r>
            <a:r>
              <a:rPr lang="ru-RU" sz="2400" dirty="0" smtClean="0">
                <a:solidFill>
                  <a:schemeClr val="tx1"/>
                </a:solidFill>
              </a:rPr>
              <a:t>)» в пункте «Содержание </a:t>
            </a:r>
            <a:r>
              <a:rPr lang="ru-RU" sz="2400" dirty="0">
                <a:solidFill>
                  <a:schemeClr val="tx1"/>
                </a:solidFill>
              </a:rPr>
              <a:t>рабочей программы учебного </a:t>
            </a:r>
            <a:r>
              <a:rPr lang="ru-RU" sz="2400" dirty="0" smtClean="0">
                <a:solidFill>
                  <a:schemeClr val="tx1"/>
                </a:solidFill>
              </a:rPr>
              <a:t>модуля» необходимо </a:t>
            </a:r>
            <a:r>
              <a:rPr lang="ru-RU" sz="2400" u="sng" dirty="0" smtClean="0">
                <a:solidFill>
                  <a:schemeClr val="tx1"/>
                </a:solidFill>
              </a:rPr>
              <a:t>разбить содержание дисциплины на разделы</a:t>
            </a:r>
            <a:r>
              <a:rPr lang="ru-RU" sz="2400" dirty="0" smtClean="0">
                <a:solidFill>
                  <a:schemeClr val="tx1"/>
                </a:solidFill>
              </a:rPr>
              <a:t>. Без выполнения этого пункта, дальнейшая работа по наполнению программы </a:t>
            </a:r>
            <a:r>
              <a:rPr lang="ru-RU" b="1" u="sng" dirty="0" smtClean="0">
                <a:solidFill>
                  <a:srgbClr val="FF0000"/>
                </a:solidFill>
              </a:rPr>
              <a:t>невозможна</a:t>
            </a:r>
            <a:endParaRPr lang="ru-RU" sz="2400" u="sng" dirty="0">
              <a:solidFill>
                <a:schemeClr val="tx1"/>
              </a:solidFill>
            </a:endParaRPr>
          </a:p>
        </p:txBody>
      </p:sp>
      <p:pic>
        <p:nvPicPr>
          <p:cNvPr id="1027" name="Picture 3" descr="E:\инструкция презентация\разделы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7772400" cy="381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95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7" y="260648"/>
            <a:ext cx="9144000" cy="22322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Шаг 10: </a:t>
            </a:r>
            <a:r>
              <a:rPr lang="ru-RU" sz="2400" b="1" u="sng" dirty="0" smtClean="0">
                <a:solidFill>
                  <a:schemeClr val="tx1"/>
                </a:solidFill>
              </a:rPr>
              <a:t>Внести</a:t>
            </a:r>
            <a:r>
              <a:rPr lang="ru-RU" sz="2400" dirty="0" smtClean="0">
                <a:solidFill>
                  <a:schemeClr val="tx1"/>
                </a:solidFill>
              </a:rPr>
              <a:t> содержание в разделы 5.1.1 «Тематический план лекций»,  5.1.2 «Тематический план практических занятий», 5.1.3 «Тематический план самостоятельной работы обучающихся» </a:t>
            </a:r>
            <a:r>
              <a:rPr lang="ru-RU" sz="2400" b="1" u="sng" dirty="0" smtClean="0">
                <a:solidFill>
                  <a:schemeClr val="tx1"/>
                </a:solidFill>
              </a:rPr>
              <a:t/>
            </a:r>
            <a:br>
              <a:rPr lang="ru-RU" sz="2400" b="1" u="sng" dirty="0" smtClean="0">
                <a:solidFill>
                  <a:schemeClr val="tx1"/>
                </a:solidFill>
              </a:rPr>
            </a:br>
            <a:r>
              <a:rPr lang="ru-RU" sz="2400" b="1" u="sng" dirty="0" smtClean="0">
                <a:solidFill>
                  <a:schemeClr val="tx1"/>
                </a:solidFill>
              </a:rPr>
              <a:t>Для автоматического формирования индексов тем, необходимо создать разделы и к ним добавлять темы занятий (см. формирование разделов </a:t>
            </a:r>
            <a:r>
              <a:rPr lang="ru-RU" sz="2400" b="1" u="sng" dirty="0" smtClean="0">
                <a:solidFill>
                  <a:srgbClr val="FF0000"/>
                </a:solidFill>
              </a:rPr>
              <a:t>Шаг 15</a:t>
            </a:r>
            <a:r>
              <a:rPr lang="ru-RU" sz="2400" b="1" u="sng" dirty="0" smtClean="0">
                <a:solidFill>
                  <a:schemeClr val="tx1"/>
                </a:solidFill>
              </a:rPr>
              <a:t>)</a:t>
            </a:r>
            <a:endParaRPr lang="ru-RU" sz="2400" u="sng" dirty="0">
              <a:solidFill>
                <a:schemeClr val="tx1"/>
              </a:solidFill>
            </a:endParaRPr>
          </a:p>
        </p:txBody>
      </p:sp>
      <p:pic>
        <p:nvPicPr>
          <p:cNvPr id="5122" name="Picture 2" descr="G:\инструкция презентация\раздел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547260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инструкция презентация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561" y="2564904"/>
            <a:ext cx="4404147" cy="40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4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7" y="116632"/>
            <a:ext cx="9144000" cy="25202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Раздел 5.1.4 «Формы и виды промежуточной аттестации» редакции </a:t>
            </a:r>
            <a:r>
              <a:rPr lang="ru-RU" sz="2400" b="1" u="sng" dirty="0" smtClean="0">
                <a:solidFill>
                  <a:srgbClr val="FF0000"/>
                </a:solidFill>
              </a:rPr>
              <a:t>не требует </a:t>
            </a:r>
            <a:r>
              <a:rPr lang="ru-RU" sz="2400" b="1" u="sng" dirty="0" smtClean="0">
                <a:solidFill>
                  <a:schemeClr val="tx1"/>
                </a:solidFill>
              </a:rPr>
              <a:t/>
            </a:r>
            <a:br>
              <a:rPr lang="ru-RU" sz="2400" b="1" u="sng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Шаг 11:  </a:t>
            </a:r>
            <a:r>
              <a:rPr lang="ru-RU" sz="2400" dirty="0" smtClean="0">
                <a:solidFill>
                  <a:schemeClr val="tx1"/>
                </a:solidFill>
              </a:rPr>
              <a:t>раздел 5.1.5 «Примеры контрольно-оценочных материалов» заполняется в соответствии с правилами внесения ФОС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только для входящего и текущего контроля. </a:t>
            </a:r>
            <a:r>
              <a:rPr lang="ru-RU" sz="2400" b="1" dirty="0" smtClean="0">
                <a:solidFill>
                  <a:srgbClr val="FF0000"/>
                </a:solidFill>
              </a:rPr>
              <a:t>Должны быть учтены все ранее запланированные, в разделе 5, виды контроля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pic>
        <p:nvPicPr>
          <p:cNvPr id="6146" name="Picture 2" descr="G:\инструкция презентация\контроль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4896544" cy="357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7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7" y="116632"/>
            <a:ext cx="9125193" cy="252028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Разделы 5.1.6 «Основная литература», 5.1.7 «Дополнительная литература» заполняются </a:t>
            </a:r>
            <a:r>
              <a:rPr lang="ru-RU" sz="2400" b="1" u="sng" dirty="0" smtClean="0">
                <a:solidFill>
                  <a:schemeClr val="tx1"/>
                </a:solidFill>
              </a:rPr>
              <a:t>совместно с сотрудниками УБИЦ </a:t>
            </a:r>
            <a:r>
              <a:rPr lang="ru-RU" sz="2400" b="1" u="sng" dirty="0" err="1" smtClean="0">
                <a:solidFill>
                  <a:schemeClr val="tx1"/>
                </a:solidFill>
              </a:rPr>
              <a:t>КрасГМУ</a:t>
            </a:r>
            <a:r>
              <a:rPr lang="ru-RU" sz="2400" b="1" u="sng" dirty="0" smtClean="0">
                <a:solidFill>
                  <a:schemeClr val="tx1"/>
                </a:solidFill>
              </a:rPr>
              <a:t/>
            </a:r>
            <a:br>
              <a:rPr lang="ru-RU" sz="2400" b="1" u="sng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Шаг 12:  </a:t>
            </a:r>
            <a:r>
              <a:rPr lang="ru-RU" sz="2400" dirty="0" smtClean="0">
                <a:solidFill>
                  <a:schemeClr val="tx1"/>
                </a:solidFill>
              </a:rPr>
              <a:t>раздел 5.1.8 «</a:t>
            </a:r>
            <a:r>
              <a:rPr lang="ru-RU" sz="2400" dirty="0">
                <a:solidFill>
                  <a:schemeClr val="tx1"/>
                </a:solidFill>
              </a:rPr>
              <a:t>К</a:t>
            </a:r>
            <a:r>
              <a:rPr lang="ru-RU" sz="2400" dirty="0" smtClean="0">
                <a:solidFill>
                  <a:schemeClr val="tx1"/>
                </a:solidFill>
              </a:rPr>
              <a:t>арта обеспеченности учебными материалами» </a:t>
            </a:r>
            <a:r>
              <a:rPr lang="ru-RU" sz="2400" b="1" u="sng" dirty="0" smtClean="0">
                <a:solidFill>
                  <a:schemeClr val="tx1"/>
                </a:solidFill>
              </a:rPr>
              <a:t>вносятся</a:t>
            </a:r>
            <a:r>
              <a:rPr lang="ru-RU" sz="2400" dirty="0" smtClean="0">
                <a:solidFill>
                  <a:schemeClr val="tx1"/>
                </a:solidFill>
              </a:rPr>
              <a:t> учебные материалы имеющиеся в наличии на кафедре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pic>
        <p:nvPicPr>
          <p:cNvPr id="7170" name="Picture 2" descr="G:\инструкция презентация\карт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78077"/>
            <a:ext cx="6120680" cy="393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8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7" y="116632"/>
            <a:ext cx="9144000" cy="2592288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chemeClr val="tx1"/>
                </a:solidFill>
              </a:rPr>
              <a:t/>
            </a:r>
            <a:br>
              <a:rPr lang="ru-RU" sz="2400" b="1" u="sng" dirty="0" smtClean="0">
                <a:solidFill>
                  <a:schemeClr val="tx1"/>
                </a:solidFill>
              </a:rPr>
            </a:br>
            <a:r>
              <a:rPr lang="ru-RU" sz="2400" b="1" u="sng" dirty="0" smtClean="0">
                <a:solidFill>
                  <a:schemeClr val="tx1"/>
                </a:solidFill>
              </a:rPr>
              <a:t/>
            </a:r>
            <a:br>
              <a:rPr lang="ru-RU" sz="2400" b="1" u="sng" dirty="0" smtClean="0">
                <a:solidFill>
                  <a:schemeClr val="tx1"/>
                </a:solidFill>
              </a:rPr>
            </a:br>
            <a:r>
              <a:rPr lang="ru-RU" sz="2400" b="1" u="sng" dirty="0">
                <a:solidFill>
                  <a:schemeClr val="tx1"/>
                </a:solidFill>
              </a:rPr>
              <a:t/>
            </a:r>
            <a:br>
              <a:rPr lang="ru-RU" sz="2400" b="1" u="sng" dirty="0">
                <a:solidFill>
                  <a:schemeClr val="tx1"/>
                </a:solidFill>
              </a:rPr>
            </a:br>
            <a:r>
              <a:rPr lang="ru-RU" sz="2400" b="1" u="sng" dirty="0" smtClean="0">
                <a:solidFill>
                  <a:schemeClr val="tx1"/>
                </a:solidFill>
              </a:rPr>
              <a:t/>
            </a:r>
            <a:br>
              <a:rPr lang="ru-RU" sz="2400" b="1" u="sng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Шаг 13: </a:t>
            </a:r>
            <a:r>
              <a:rPr lang="ru-RU" sz="2400" dirty="0" smtClean="0">
                <a:solidFill>
                  <a:schemeClr val="tx1"/>
                </a:solidFill>
              </a:rPr>
              <a:t>в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разделе 5.1.9 «</a:t>
            </a:r>
            <a:r>
              <a:rPr lang="ru-RU" sz="2400" dirty="0">
                <a:solidFill>
                  <a:schemeClr val="tx1"/>
                </a:solidFill>
              </a:rPr>
              <a:t>Карта материально-технической обеспеченности</a:t>
            </a:r>
            <a:r>
              <a:rPr lang="ru-RU" sz="2400" dirty="0" smtClean="0">
                <a:solidFill>
                  <a:schemeClr val="tx1"/>
                </a:solidFill>
              </a:rPr>
              <a:t>» необходимо указывать клинические базы, аудитории, наименование оборудования и форму его использования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u="sng" dirty="0">
              <a:solidFill>
                <a:schemeClr val="tx1"/>
              </a:solidFill>
            </a:endParaRPr>
          </a:p>
        </p:txBody>
      </p:sp>
      <p:pic>
        <p:nvPicPr>
          <p:cNvPr id="8195" name="Picture 3" descr="G:\инструкция презентация\карта тех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677" y="2708920"/>
            <a:ext cx="5216278" cy="399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0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Спасибо за внимание! 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930226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Шаг 1: </a:t>
            </a:r>
            <a:r>
              <a:rPr lang="ru-RU" sz="3600" b="1" u="sng" dirty="0" smtClean="0">
                <a:solidFill>
                  <a:schemeClr val="tx1"/>
                </a:solidFill>
              </a:rPr>
              <a:t>открыть</a:t>
            </a:r>
            <a:r>
              <a:rPr lang="ru-RU" sz="3200" dirty="0" smtClean="0">
                <a:solidFill>
                  <a:schemeClr val="tx1"/>
                </a:solidFill>
              </a:rPr>
              <a:t> сайт </a:t>
            </a:r>
            <a:r>
              <a:rPr lang="ru-RU" sz="3200" dirty="0" err="1" smtClean="0">
                <a:solidFill>
                  <a:schemeClr val="tx1"/>
                </a:solidFill>
              </a:rPr>
              <a:t>КрасГМУ</a:t>
            </a:r>
            <a:r>
              <a:rPr lang="en-US" sz="3200" dirty="0" smtClean="0">
                <a:solidFill>
                  <a:schemeClr val="tx1"/>
                </a:solidFill>
              </a:rPr>
              <a:t> http</a:t>
            </a:r>
            <a:r>
              <a:rPr lang="en-US" sz="3200" dirty="0">
                <a:solidFill>
                  <a:schemeClr val="tx1"/>
                </a:solidFill>
              </a:rPr>
              <a:t>://</a:t>
            </a:r>
            <a:r>
              <a:rPr lang="en-US" sz="3200" dirty="0" smtClean="0">
                <a:solidFill>
                  <a:schemeClr val="tx1"/>
                </a:solidFill>
              </a:rPr>
              <a:t>krasgmu.ru</a:t>
            </a: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Шаг 2: </a:t>
            </a:r>
            <a:r>
              <a:rPr lang="ru-RU" sz="3200" b="1" u="sng" dirty="0" smtClean="0">
                <a:solidFill>
                  <a:schemeClr val="tx1"/>
                </a:solidFill>
              </a:rPr>
              <a:t>авторизоваться</a:t>
            </a:r>
            <a:r>
              <a:rPr lang="ru-RU" sz="3200" dirty="0" smtClean="0">
                <a:solidFill>
                  <a:schemeClr val="tx1"/>
                </a:solidFill>
              </a:rPr>
              <a:t> (на главной странице сайта </a:t>
            </a:r>
            <a:r>
              <a:rPr lang="ru-RU" sz="3200" dirty="0" err="1" smtClean="0">
                <a:solidFill>
                  <a:schemeClr val="tx1"/>
                </a:solidFill>
              </a:rPr>
              <a:t>КрасГМУ</a:t>
            </a:r>
            <a:r>
              <a:rPr lang="ru-RU" sz="3200" dirty="0" smtClean="0">
                <a:solidFill>
                  <a:schemeClr val="tx1"/>
                </a:solidFill>
              </a:rPr>
              <a:t> необходимо ввести логин и пароль)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инструкция презентация\логин и пароль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772400" cy="436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7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282154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Шаг 3: </a:t>
            </a:r>
            <a:r>
              <a:rPr lang="ru-RU" sz="3200" dirty="0" smtClean="0">
                <a:solidFill>
                  <a:schemeClr val="tx1"/>
                </a:solidFill>
              </a:rPr>
              <a:t>во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вкладке </a:t>
            </a:r>
            <a:r>
              <a:rPr lang="ru-RU" b="1" u="sng" dirty="0" smtClean="0">
                <a:solidFill>
                  <a:schemeClr val="tx1"/>
                </a:solidFill>
              </a:rPr>
              <a:t>обучающемся</a:t>
            </a:r>
            <a:r>
              <a:rPr lang="ru-RU" sz="3200" dirty="0" smtClean="0">
                <a:solidFill>
                  <a:schemeClr val="tx1"/>
                </a:solidFill>
              </a:rPr>
              <a:t> выбрать карьера /</a:t>
            </a:r>
            <a:r>
              <a:rPr lang="ru-RU" b="1" u="sng" dirty="0" smtClean="0">
                <a:solidFill>
                  <a:schemeClr val="tx1"/>
                </a:solidFill>
              </a:rPr>
              <a:t>ординатура</a:t>
            </a:r>
            <a:endParaRPr lang="ru-RU" b="1" u="sng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63600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13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282154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Шаг 4: </a:t>
            </a:r>
            <a:r>
              <a:rPr lang="ru-RU" sz="2800" dirty="0" smtClean="0">
                <a:solidFill>
                  <a:schemeClr val="tx1"/>
                </a:solidFill>
              </a:rPr>
              <a:t>открыть позицию </a:t>
            </a:r>
            <a:r>
              <a:rPr lang="ru-RU" sz="2800" b="1" u="sng" dirty="0" smtClean="0">
                <a:solidFill>
                  <a:schemeClr val="tx1"/>
                </a:solidFill>
              </a:rPr>
              <a:t>информация для ординаторов</a:t>
            </a:r>
            <a:r>
              <a:rPr lang="ru-RU" sz="2800" b="1" u="sng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или</a:t>
            </a:r>
            <a:r>
              <a:rPr lang="ru-RU" sz="2800" b="1" u="sng" dirty="0" smtClean="0">
                <a:solidFill>
                  <a:schemeClr val="tx1"/>
                </a:solidFill>
              </a:rPr>
              <a:t> ординатура – методическое обеспечение</a:t>
            </a:r>
            <a:endParaRPr lang="ru-RU" sz="2800" b="1" u="sng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384" y="1556792"/>
            <a:ext cx="4999068" cy="450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7504" y="1628800"/>
            <a:ext cx="3491880" cy="5040560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u="sng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72816"/>
            <a:ext cx="30963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В папке «информация </a:t>
            </a:r>
            <a:r>
              <a:rPr lang="ru-RU" b="1" u="sng" dirty="0"/>
              <a:t>для </a:t>
            </a:r>
            <a:r>
              <a:rPr lang="ru-RU" b="1" u="sng" dirty="0" smtClean="0"/>
              <a:t>ординаторов»</a:t>
            </a:r>
            <a:r>
              <a:rPr lang="ru-RU" dirty="0" smtClean="0"/>
              <a:t>– шаблоны всех необходимых документов для ординаторов</a:t>
            </a:r>
          </a:p>
          <a:p>
            <a:r>
              <a:rPr lang="ru-RU" b="1" dirty="0" smtClean="0"/>
              <a:t>В папке «ординатура </a:t>
            </a:r>
            <a:r>
              <a:rPr lang="ru-RU" b="1" dirty="0"/>
              <a:t>– методическое </a:t>
            </a:r>
            <a:r>
              <a:rPr lang="ru-RU" b="1" dirty="0" smtClean="0"/>
              <a:t>обеспечение» </a:t>
            </a:r>
            <a:r>
              <a:rPr lang="ru-RU" dirty="0" smtClean="0"/>
              <a:t>-ФГОС ВО по специальностям, учебные планы и другие документы для работы с ординаторами на кафедре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1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282154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Шаг 5: </a:t>
            </a:r>
            <a:r>
              <a:rPr lang="ru-RU" sz="2800" dirty="0" smtClean="0">
                <a:solidFill>
                  <a:schemeClr val="tx1"/>
                </a:solidFill>
              </a:rPr>
              <a:t>открыть позицию </a:t>
            </a:r>
            <a:r>
              <a:rPr lang="ru-RU" sz="2800" b="1" u="sng" dirty="0" smtClean="0">
                <a:solidFill>
                  <a:schemeClr val="tx1"/>
                </a:solidFill>
              </a:rPr>
              <a:t>информация для ординаторов</a:t>
            </a:r>
            <a:r>
              <a:rPr lang="ru-RU" sz="2800" b="1" u="sng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или</a:t>
            </a:r>
            <a:r>
              <a:rPr lang="ru-RU" sz="2800" b="1" u="sng" dirty="0" smtClean="0">
                <a:solidFill>
                  <a:schemeClr val="tx1"/>
                </a:solidFill>
              </a:rPr>
              <a:t> ординатура – методическое обеспечение</a:t>
            </a:r>
            <a:endParaRPr lang="ru-RU" sz="2800" b="1" u="sng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384" y="1556792"/>
            <a:ext cx="4999068" cy="450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7504" y="1628800"/>
            <a:ext cx="3491880" cy="5040560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u="sng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72816"/>
            <a:ext cx="30963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В папке «информация </a:t>
            </a:r>
            <a:r>
              <a:rPr lang="ru-RU" b="1" u="sng" dirty="0"/>
              <a:t>для </a:t>
            </a:r>
            <a:r>
              <a:rPr lang="ru-RU" b="1" u="sng" dirty="0" smtClean="0"/>
              <a:t>ординаторов»</a:t>
            </a:r>
            <a:r>
              <a:rPr lang="ru-RU" dirty="0" smtClean="0"/>
              <a:t>– шаблоны всех необходимых документов для ординаторов</a:t>
            </a:r>
          </a:p>
          <a:p>
            <a:r>
              <a:rPr lang="ru-RU" b="1" dirty="0" smtClean="0"/>
              <a:t>В папке «ординатура </a:t>
            </a:r>
            <a:r>
              <a:rPr lang="ru-RU" b="1" dirty="0"/>
              <a:t>– методическое </a:t>
            </a:r>
            <a:r>
              <a:rPr lang="ru-RU" b="1" dirty="0" smtClean="0"/>
              <a:t>обеспечение» </a:t>
            </a:r>
            <a:r>
              <a:rPr lang="ru-RU" dirty="0" smtClean="0"/>
              <a:t>-ФГОС ВО по специальностям, учебные планы и другие документы для работы с ординаторами на кафедре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0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282154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Шаг 6: </a:t>
            </a:r>
            <a:r>
              <a:rPr lang="ru-RU" sz="3200" dirty="0" smtClean="0">
                <a:solidFill>
                  <a:schemeClr val="tx1"/>
                </a:solidFill>
              </a:rPr>
              <a:t>во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вкладке </a:t>
            </a:r>
            <a:r>
              <a:rPr lang="ru-RU" b="1" u="sng" dirty="0" smtClean="0">
                <a:solidFill>
                  <a:schemeClr val="tx1"/>
                </a:solidFill>
              </a:rPr>
              <a:t>сотрудникам</a:t>
            </a:r>
            <a:r>
              <a:rPr lang="ru-RU" sz="3200" dirty="0" smtClean="0">
                <a:solidFill>
                  <a:schemeClr val="tx1"/>
                </a:solidFill>
              </a:rPr>
              <a:t> выбрать деканаты /</a:t>
            </a:r>
            <a:r>
              <a:rPr lang="ru-RU" b="1" u="sng" dirty="0" smtClean="0">
                <a:solidFill>
                  <a:schemeClr val="tx1"/>
                </a:solidFill>
              </a:rPr>
              <a:t>послевузовский</a:t>
            </a:r>
            <a:endParaRPr lang="ru-RU" b="1" u="sng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инструкция презентация\сотрудникам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7" y="1754894"/>
            <a:ext cx="8188509" cy="460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7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282154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Шаг 7: </a:t>
            </a:r>
            <a:r>
              <a:rPr lang="ru-RU" sz="3200" dirty="0" smtClean="0">
                <a:solidFill>
                  <a:schemeClr val="tx1"/>
                </a:solidFill>
              </a:rPr>
              <a:t>открыть позицию </a:t>
            </a:r>
            <a:r>
              <a:rPr lang="ru-RU" b="1" u="sng" dirty="0" smtClean="0">
                <a:solidFill>
                  <a:schemeClr val="tx1"/>
                </a:solidFill>
              </a:rPr>
              <a:t>ординатура</a:t>
            </a:r>
            <a:br>
              <a:rPr lang="ru-RU" b="1" u="sng" dirty="0" smtClean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Шаг 8</a:t>
            </a:r>
            <a:r>
              <a:rPr lang="ru-RU" sz="3200" b="1" dirty="0" smtClean="0">
                <a:solidFill>
                  <a:srgbClr val="C00000"/>
                </a:solidFill>
              </a:rPr>
              <a:t>: </a:t>
            </a:r>
            <a:r>
              <a:rPr lang="ru-RU" sz="3200" dirty="0">
                <a:solidFill>
                  <a:prstClr val="black"/>
                </a:solidFill>
              </a:rPr>
              <a:t>открыть </a:t>
            </a:r>
            <a:r>
              <a:rPr lang="ru-RU" sz="3200" dirty="0" smtClean="0">
                <a:solidFill>
                  <a:prstClr val="black"/>
                </a:solidFill>
              </a:rPr>
              <a:t>вкладку  </a:t>
            </a:r>
            <a:r>
              <a:rPr lang="ru-RU" b="1" u="sng" dirty="0" smtClean="0">
                <a:solidFill>
                  <a:prstClr val="black"/>
                </a:solidFill>
              </a:rPr>
              <a:t>УМКД</a:t>
            </a:r>
            <a:endParaRPr lang="ru-RU" b="1" u="sng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90829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User\Desktop\инструкция презентация\специальност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503" y="2708920"/>
            <a:ext cx="628099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1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282154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Шаг </a:t>
            </a:r>
            <a:r>
              <a:rPr lang="ru-RU" sz="2800" b="1" dirty="0">
                <a:solidFill>
                  <a:srgbClr val="C00000"/>
                </a:solidFill>
              </a:rPr>
              <a:t>9</a:t>
            </a:r>
            <a:r>
              <a:rPr lang="ru-RU" sz="2800" b="1" dirty="0" smtClean="0">
                <a:solidFill>
                  <a:srgbClr val="C00000"/>
                </a:solidFill>
              </a:rPr>
              <a:t>: </a:t>
            </a:r>
            <a:r>
              <a:rPr lang="ru-RU" sz="2800" dirty="0" smtClean="0">
                <a:solidFill>
                  <a:schemeClr val="tx1"/>
                </a:solidFill>
              </a:rPr>
              <a:t>открыть позицию </a:t>
            </a:r>
            <a:r>
              <a:rPr lang="ru-RU" sz="2800" b="1" u="sng" dirty="0" smtClean="0">
                <a:solidFill>
                  <a:schemeClr val="tx1"/>
                </a:solidFill>
              </a:rPr>
              <a:t>ОПОП по специальности</a:t>
            </a:r>
            <a:r>
              <a:rPr lang="ru-RU" b="1" u="sng" dirty="0" smtClean="0">
                <a:solidFill>
                  <a:schemeClr val="tx1"/>
                </a:solidFill>
              </a:rPr>
              <a:t/>
            </a:r>
            <a:br>
              <a:rPr lang="ru-RU" b="1" u="sng" dirty="0" smtClean="0">
                <a:solidFill>
                  <a:schemeClr val="tx1"/>
                </a:solidFill>
              </a:rPr>
            </a:br>
            <a:endParaRPr lang="ru-RU" b="1" u="sng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8064896" cy="325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1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358</Words>
  <Application>Microsoft Office PowerPoint</Application>
  <PresentationFormat>Экран (4:3)</PresentationFormat>
  <Paragraphs>41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Справедливость</vt:lpstr>
      <vt:lpstr> Институт последипломного образования</vt:lpstr>
      <vt:lpstr>     Нормативная база: 1. ФГОС ВО по специальностям ординатуры http://krasgmu.ru/index.php?page[common]=dept&amp;id=156&amp;cat=folder&amp;band=0&amp;fid=27855  2. Учебные планы по специальностям ординатуры http://krasgmu.ru/index.php?page[common]=dept&amp;id=156&amp;cat=folder&amp;band=0&amp;fid=27854  3. Основные профессиональные образовательные программы по специальностям ординатуры (программы практик, практические навыки, содержание теоретического компонента: перечень ЗУНов) http://krasgmu.ru/index.php?page[org]=pve&amp;cat=ord&amp;mode=umkd   </vt:lpstr>
      <vt:lpstr>Шаг 1: открыть сайт КрасГМУ http://krasgmu.ru Шаг 2: авторизоваться (на главной странице сайта КрасГМУ необходимо ввести логин и пароль)</vt:lpstr>
      <vt:lpstr>Шаг 3: во вкладке обучающемся выбрать карьера /ординатура</vt:lpstr>
      <vt:lpstr>Шаг 4: открыть позицию информация для ординаторов или ординатура – методическое обеспечение</vt:lpstr>
      <vt:lpstr>Шаг 5: открыть позицию информация для ординаторов или ординатура – методическое обеспечение</vt:lpstr>
      <vt:lpstr>Шаг 6: во вкладке сотрудникам выбрать деканаты /послевузовский</vt:lpstr>
      <vt:lpstr>Шаг 7: открыть позицию ординатура Шаг 8: открыть вкладку  УМКД</vt:lpstr>
      <vt:lpstr>Шаг 9: открыть позицию ОПОП по специальности </vt:lpstr>
      <vt:lpstr>Шаг 10: информация для индивидуального плана </vt:lpstr>
      <vt:lpstr>Презентация PowerPoint</vt:lpstr>
      <vt:lpstr>Спасибо за внимание!  </vt:lpstr>
      <vt:lpstr> ПРАВИЛА  работы с электронным модулем</vt:lpstr>
      <vt:lpstr> Нормативная база: 1. ФГОС ВО (2014) по специальности ординатуры (скачать на сайте КрасГМУ) http://krasgmu.ru/index.php?page[common]=dept&amp;id=156&amp;cat=folder&amp;band=0&amp;fid=16854  2. Учебный план специальности ординатуры (скачать на сайте КрасГМУ) http://krasgmu.ru/index.php?page[common]=dept&amp;id=156&amp;cat=folder&amp;band=0&amp;fid=16923  3. Другие нормативно-правовые акты (скачать на сайте КрасГМУ) http://krasgmu.ru/index.php?page[common]=dept&amp;id=156&amp;cat=folder&amp;band=0&amp;fid=16980 http://krasgmu.ru/index.php?page[common]=dept&amp;id=156&amp;cat=folder&amp;band=0&amp;fid=16853  </vt:lpstr>
      <vt:lpstr>Шаг 1: открыть сайт КрасГМУ http://krasgmu.ru Шаг 2: авторизоваться (на главной странице сайта КрасГМУ необходимо ввести логин и пароль)</vt:lpstr>
      <vt:lpstr>Шаг 3: во вкладке сотрудникам выбрать деканаты /послевузовский</vt:lpstr>
      <vt:lpstr>Шаг 4: открыть позицию ординатура Шаг 5: открыть вкладку  УМКД</vt:lpstr>
      <vt:lpstr>Шаг 6: Создание рабочей программы дисциплины 1. Активировать вкладку +УМКД 2. Выбрать дисциплину, направление подготовки, кафедру, председателя МК 3. Обязательно поставить отметку «опубликовано» и «автор согласен», выбрать тип программы «учебная дисциплина» СОХРАНИТЬ</vt:lpstr>
      <vt:lpstr>Шаг 7: Основные настройки РП Для активации РП необходимо, в соответствии с учебным планом специальности ординатуры, выбрать : - курс - семестр, - форму контроля экзамен или зачет</vt:lpstr>
      <vt:lpstr>Для самоконтроля можно использовать закладку в виде часов «Сверить часы с учебным планом» В ходе заполнения РП можно отследить соответствие заполняемых часов учебному плану специальности ординатуры</vt:lpstr>
      <vt:lpstr>Шаг 8: для заполнения в РП дисциплины вкладок «Оборотная сторона» и «Рецензии» используйте инструкцию шаг 8 и шаг 9 Шаг 9: в разделе 5 «Рабочая программа дисциплины (модуля)» необходимо выбрать компетенции, соответствующие им профессиональные задачи, добавить: знать, уметь, владеть, формы контроля Содержание компетенций, перечень профессиональных задач, формы контроля внесены администратором в базу данных</vt:lpstr>
      <vt:lpstr>  Для заполнения колонок «знать», «уметь», «владеть» используйте информацию по квалификационным характеристикам для специалистов из Приказа Минздравсоцразвития от 23.07.2010 г. № 541н (ссылка на приказ) http://krasgmu.ru/index.php?page[common]=content&amp;id=43213 </vt:lpstr>
      <vt:lpstr>  В разделе 5 «Рабочая программа дисциплины (модуля)» в пункте «Содержание рабочей программы учебного модуля» необходимо разбить содержание дисциплины на разделы. Без выполнения этого пункта, дальнейшая работа по наполнению программы невозможна</vt:lpstr>
      <vt:lpstr>Шаг 10: Внести содержание в разделы 5.1.1 «Тематический план лекций»,  5.1.2 «Тематический план практических занятий», 5.1.3 «Тематический план самостоятельной работы обучающихся»  Для автоматического формирования индексов тем, необходимо создать разделы и к ним добавлять темы занятий (см. формирование разделов Шаг 15)</vt:lpstr>
      <vt:lpstr>Раздел 5.1.4 «Формы и виды промежуточной аттестации» редакции не требует  Шаг 11:  раздел 5.1.5 «Примеры контрольно-оценочных материалов» заполняется в соответствии с правилами внесения ФОС только для входящего и текущего контроля. Должны быть учтены все ранее запланированные, в разделе 5, виды контроля</vt:lpstr>
      <vt:lpstr>Разделы 5.1.6 «Основная литература», 5.1.7 «Дополнительная литература» заполняются совместно с сотрудниками УБИЦ КрасГМУ Шаг 12:  раздел 5.1.8 «Карта обеспеченности учебными материалами» вносятся учебные материалы имеющиеся в наличии на кафедре</vt:lpstr>
      <vt:lpstr>    Шаг 13: в разделе 5.1.9 «Карта материально-технической обеспеченности» необходимо указывать клинические базы, аудитории, наименование оборудования и форму его использования </vt:lpstr>
      <vt:lpstr>Спасибо за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ПРАВИЛА  работы с электронным модулем</dc:title>
  <dc:creator>Оксана</dc:creator>
  <cp:lastModifiedBy>AVN</cp:lastModifiedBy>
  <cp:revision>53</cp:revision>
  <cp:lastPrinted>2015-11-09T06:33:18Z</cp:lastPrinted>
  <dcterms:created xsi:type="dcterms:W3CDTF">2015-11-08T08:52:23Z</dcterms:created>
  <dcterms:modified xsi:type="dcterms:W3CDTF">2017-09-12T07:59:58Z</dcterms:modified>
</cp:coreProperties>
</file>