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DE70A55-B17A-4DC3-BED6-ADEF1466FC39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E3FB40-DA97-4141-A639-7B146CD9F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0A55-B17A-4DC3-BED6-ADEF1466FC39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FB40-DA97-4141-A639-7B146CD9F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DE70A55-B17A-4DC3-BED6-ADEF1466FC39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7E3FB40-DA97-4141-A639-7B146CD9F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0A55-B17A-4DC3-BED6-ADEF1466FC39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E3FB40-DA97-4141-A639-7B146CD9FE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0A55-B17A-4DC3-BED6-ADEF1466FC39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7E3FB40-DA97-4141-A639-7B146CD9FE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DE70A55-B17A-4DC3-BED6-ADEF1466FC39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7E3FB40-DA97-4141-A639-7B146CD9FE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DE70A55-B17A-4DC3-BED6-ADEF1466FC39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7E3FB40-DA97-4141-A639-7B146CD9FE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0A55-B17A-4DC3-BED6-ADEF1466FC39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E3FB40-DA97-4141-A639-7B146CD9F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0A55-B17A-4DC3-BED6-ADEF1466FC39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E3FB40-DA97-4141-A639-7B146CD9F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0A55-B17A-4DC3-BED6-ADEF1466FC39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E3FB40-DA97-4141-A639-7B146CD9FE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DE70A55-B17A-4DC3-BED6-ADEF1466FC39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7E3FB40-DA97-4141-A639-7B146CD9FE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DE70A55-B17A-4DC3-BED6-ADEF1466FC39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7E3FB40-DA97-4141-A639-7B146CD9F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google.ru/url?sa=i&amp;rct=j&amp;q=&amp;esrc=s&amp;source=images&amp;cd=&amp;cad=rja&amp;uact=8&amp;ved=0ahUKEwi4xK-ix7jPAhVEDSwKHes8CkoQjRwIBw&amp;url=https://www.iphones.ru/iNotes/453130&amp;bvm=bv.134495766,d.bGg&amp;psig=AFQjCNGME1uO_TTinUs58E5vWQYgRy_SIg&amp;ust=1475375216149613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ahUKEwjFtu-TkLfPAhWHFSwKHU9UCPcQjRwIBw&amp;url=http://do.edu.ru/&amp;bvm=bv.134495766,d.bGg&amp;psig=AFQjCNGiDSp-kkE7jx1X_n6rmTFILrkoWg&amp;ust=1475326099531413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gi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920880" cy="23762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Базовые принципы создания кибернетической обогащенной среды для решения задач </a:t>
            </a:r>
            <a:r>
              <a:rPr lang="ru-RU" b="1" dirty="0" err="1"/>
              <a:t>нейрореабилитации</a:t>
            </a:r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Д.ф.-м.н</a:t>
            </a:r>
            <a:r>
              <a:rPr lang="ru-RU" dirty="0" smtClean="0"/>
              <a:t>. </a:t>
            </a:r>
            <a:r>
              <a:rPr lang="ru-RU" dirty="0" err="1" smtClean="0"/>
              <a:t>Салмин</a:t>
            </a:r>
            <a:r>
              <a:rPr lang="ru-RU" dirty="0" smtClean="0"/>
              <a:t> В.В., д.м.н. Прокопенко С.В., д.м.н. Салмина А.Б.</a:t>
            </a:r>
          </a:p>
          <a:p>
            <a:r>
              <a:rPr lang="ru-RU" dirty="0" smtClean="0"/>
              <a:t>Красноярский государственный медицинский университет им. проф. </a:t>
            </a:r>
            <a:r>
              <a:rPr lang="ru-RU" dirty="0" err="1" smtClean="0"/>
              <a:t>В.Ф.Войно-Ясенецкого</a:t>
            </a:r>
            <a:r>
              <a:rPr lang="ru-RU" dirty="0" smtClean="0"/>
              <a:t> </a:t>
            </a:r>
          </a:p>
          <a:p>
            <a:r>
              <a:rPr lang="en-US" dirty="0" smtClean="0"/>
              <a:t>vsalmin@gmail.com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Число шагов или потоков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355976" y="1600200"/>
            <a:ext cx="4410072" cy="4495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 smtClean="0"/>
              <a:t>Базовым принципом создания кибернетической обогащенной среды – является направленность, объём, </a:t>
            </a:r>
            <a:r>
              <a:rPr lang="ru-RU" sz="2400" dirty="0" err="1" smtClean="0"/>
              <a:t>распределенность</a:t>
            </a:r>
            <a:r>
              <a:rPr lang="ru-RU" sz="2400" dirty="0" smtClean="0"/>
              <a:t>, сосредоточенность, интенсивность, устойчивость и переключаемость внимания пациента. Для экономии вычислительных ресурсов указанные параметры кибернетической обогащенной среды не должны быть выше нежели для здорового человека</a:t>
            </a:r>
            <a:endParaRPr lang="ru-RU" sz="2400" dirty="0"/>
          </a:p>
        </p:txBody>
      </p:sp>
      <p:pic>
        <p:nvPicPr>
          <p:cNvPr id="34818" name="Picture 2" descr="Картинки по запросу объем вним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876" y="2060848"/>
            <a:ext cx="3761994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Технологии реализации кибернетической обогащенной среды – умный дом</a:t>
            </a:r>
            <a:endParaRPr lang="ru-RU" sz="3200" dirty="0"/>
          </a:p>
        </p:txBody>
      </p:sp>
      <p:pic>
        <p:nvPicPr>
          <p:cNvPr id="35842" name="Picture 2" descr="Картинки по запросу умный д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033393" cy="4691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Технологии реализации кибернетической обогащенной среды - дополненная реальность</a:t>
            </a:r>
            <a:endParaRPr lang="ru-RU" sz="2800" dirty="0"/>
          </a:p>
        </p:txBody>
      </p:sp>
      <p:pic>
        <p:nvPicPr>
          <p:cNvPr id="36870" name="Picture 6" descr="Картинки по запросу дополненная реально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221088"/>
            <a:ext cx="4346848" cy="2434236"/>
          </a:xfrm>
          <a:prstGeom prst="rect">
            <a:avLst/>
          </a:prstGeom>
          <a:noFill/>
        </p:spPr>
      </p:pic>
      <p:pic>
        <p:nvPicPr>
          <p:cNvPr id="36872" name="Picture 8" descr="Картинки по запросу дополненная реально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8"/>
            <a:ext cx="4104456" cy="2459938"/>
          </a:xfrm>
          <a:prstGeom prst="rect">
            <a:avLst/>
          </a:prstGeom>
          <a:noFill/>
        </p:spPr>
      </p:pic>
      <p:pic>
        <p:nvPicPr>
          <p:cNvPr id="36874" name="Picture 10" descr="Картинки по запросу дополненная реальност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004" y="4264071"/>
            <a:ext cx="3325948" cy="2333281"/>
          </a:xfrm>
          <a:prstGeom prst="rect">
            <a:avLst/>
          </a:prstGeom>
          <a:noFill/>
        </p:spPr>
      </p:pic>
      <p:pic>
        <p:nvPicPr>
          <p:cNvPr id="36876" name="Picture 12" descr="Картинки по запросу дополненная реальност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555" y="1628800"/>
            <a:ext cx="3780421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Технологии реализации кибернетической обогащенной среды – </a:t>
            </a:r>
            <a:r>
              <a:rPr lang="ru-RU" sz="2800" dirty="0" err="1" smtClean="0"/>
              <a:t>смарт</a:t>
            </a:r>
            <a:r>
              <a:rPr lang="en-US" sz="2800" dirty="0" smtClean="0"/>
              <a:t>-</a:t>
            </a:r>
            <a:r>
              <a:rPr lang="ru-RU" sz="2800" dirty="0" smtClean="0"/>
              <a:t>медицина </a:t>
            </a:r>
            <a:r>
              <a:rPr lang="ru-RU" sz="2800" dirty="0" smtClean="0"/>
              <a:t>и </a:t>
            </a:r>
            <a:r>
              <a:rPr lang="ru-RU" sz="2800" dirty="0" err="1" smtClean="0"/>
              <a:t>телемедицина</a:t>
            </a:r>
            <a:endParaRPr lang="ru-RU" sz="2800" dirty="0"/>
          </a:p>
        </p:txBody>
      </p:sp>
      <p:pic>
        <p:nvPicPr>
          <p:cNvPr id="37890" name="Picture 2" descr="Картинки по запросу смарт медиц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3600400" cy="2132965"/>
          </a:xfrm>
          <a:prstGeom prst="rect">
            <a:avLst/>
          </a:prstGeom>
          <a:noFill/>
        </p:spPr>
      </p:pic>
      <p:pic>
        <p:nvPicPr>
          <p:cNvPr id="37892" name="Picture 4" descr="Картинки по запросу телемедиц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4050587" cy="4950718"/>
          </a:xfrm>
          <a:prstGeom prst="rect">
            <a:avLst/>
          </a:prstGeom>
          <a:noFill/>
        </p:spPr>
      </p:pic>
      <p:pic>
        <p:nvPicPr>
          <p:cNvPr id="37894" name="Picture 6" descr="Картинки по запросу смарт медици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77072"/>
            <a:ext cx="38100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Технологии реализации кибернетической обогащенной среды – компьютерный когнитивный тренинг</a:t>
            </a:r>
            <a:endParaRPr lang="ru-RU" sz="2400" dirty="0"/>
          </a:p>
        </p:txBody>
      </p:sp>
      <p:pic>
        <p:nvPicPr>
          <p:cNvPr id="38914" name="Picture 2" descr="Картинки по запросу программы когнитивный тренинг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44824"/>
            <a:ext cx="5256584" cy="4642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Реализация кибернетической обогащенной среды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56792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Центр </a:t>
            </a:r>
            <a:r>
              <a:rPr lang="ru-RU" sz="2800" b="1" dirty="0" err="1" smtClean="0"/>
              <a:t>нейрореабилитации</a:t>
            </a:r>
            <a:r>
              <a:rPr lang="ru-RU" sz="2800" b="1" dirty="0" smtClean="0"/>
              <a:t> </a:t>
            </a:r>
            <a:r>
              <a:rPr lang="ru-RU" sz="2800" b="1" dirty="0"/>
              <a:t>Сибирского клинического </a:t>
            </a:r>
            <a:r>
              <a:rPr lang="ru-RU" sz="2800" b="1" dirty="0" smtClean="0"/>
              <a:t>центра</a:t>
            </a:r>
          </a:p>
        </p:txBody>
      </p:sp>
      <p:pic>
        <p:nvPicPr>
          <p:cNvPr id="39938" name="Picture 2" descr="Усилием мысли нагреть чай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3816424" cy="2787512"/>
          </a:xfrm>
          <a:prstGeom prst="rect">
            <a:avLst/>
          </a:prstGeom>
          <a:noFill/>
        </p:spPr>
      </p:pic>
      <p:pic>
        <p:nvPicPr>
          <p:cNvPr id="39940" name="Picture 4" descr="Кабинет &quot;умный дом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420887"/>
            <a:ext cx="4212415" cy="280964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551723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Умный дом + когнитивный тренинг 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748464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Нейрореабилитация</a:t>
            </a:r>
            <a:r>
              <a:rPr lang="ru-RU" dirty="0" smtClean="0"/>
              <a:t>, </a:t>
            </a:r>
            <a:r>
              <a:rPr lang="ru-RU" dirty="0" err="1" smtClean="0"/>
              <a:t>нейропластичность</a:t>
            </a:r>
            <a:r>
              <a:rPr lang="ru-RU" dirty="0" smtClean="0"/>
              <a:t>, </a:t>
            </a:r>
            <a:r>
              <a:rPr lang="ru-RU" dirty="0" err="1" smtClean="0"/>
              <a:t>нейрогенез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932040" y="1600200"/>
            <a:ext cx="3834008" cy="449580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Научной основой </a:t>
            </a:r>
            <a:r>
              <a:rPr lang="ru-RU" sz="2000" dirty="0" err="1" smtClean="0"/>
              <a:t>нейрореабилитации</a:t>
            </a:r>
            <a:r>
              <a:rPr lang="ru-RU" sz="2000" dirty="0" smtClean="0"/>
              <a:t> является </a:t>
            </a:r>
            <a:r>
              <a:rPr lang="ru-RU" sz="2000" dirty="0" err="1" smtClean="0"/>
              <a:t>нейропластичность</a:t>
            </a:r>
            <a:r>
              <a:rPr lang="ru-RU" sz="2000" dirty="0" smtClean="0"/>
              <a:t>,</a:t>
            </a:r>
          </a:p>
          <a:p>
            <a:pPr algn="just"/>
            <a:r>
              <a:rPr lang="ru-RU" sz="2000" dirty="0" err="1" smtClean="0"/>
              <a:t>Нейропластичность</a:t>
            </a:r>
            <a:r>
              <a:rPr lang="ru-RU" sz="2000" dirty="0" smtClean="0"/>
              <a:t> представляет процесс формирования новых нейронов,  миграцию в место повреждения и формирование новых связей</a:t>
            </a:r>
          </a:p>
          <a:p>
            <a:pPr algn="just"/>
            <a:r>
              <a:rPr lang="ru-RU" sz="2000" dirty="0" smtClean="0"/>
              <a:t>Ключевым механизмом </a:t>
            </a:r>
            <a:r>
              <a:rPr lang="ru-RU" sz="2000" dirty="0" err="1" smtClean="0"/>
              <a:t>нейропластичности</a:t>
            </a:r>
            <a:r>
              <a:rPr lang="ru-RU" sz="2000" dirty="0" smtClean="0"/>
              <a:t> выступает </a:t>
            </a:r>
            <a:r>
              <a:rPr lang="ru-RU" sz="2000" dirty="0" err="1" smtClean="0"/>
              <a:t>нейрогенез</a:t>
            </a: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  <p:pic>
        <p:nvPicPr>
          <p:cNvPr id="1026" name="Picture 2" descr="http://carmichaellab.neurology.ucla.edu/sites/default/files/carmichaellab_img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4466384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28600"/>
            <a:ext cx="8010472" cy="9906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Нейрогенез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и обогащенная среда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99592" y="1484784"/>
          <a:ext cx="7416824" cy="4186801"/>
        </p:xfrm>
        <a:graphic>
          <a:graphicData uri="http://schemas.openxmlformats.org/drawingml/2006/table">
            <a:tbl>
              <a:tblPr/>
              <a:tblGrid>
                <a:gridCol w="3569913"/>
                <a:gridCol w="1704794"/>
                <a:gridCol w="794060"/>
                <a:gridCol w="714319"/>
                <a:gridCol w="633738"/>
              </a:tblGrid>
              <a:tr h="81609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Experimental group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ru-RU" sz="18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 </a:t>
                      </a: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(hours)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Young rats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1.23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512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09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Young rats (EE)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0.77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16384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AD model rats (SC)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2.23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AD model rats (EE)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1.42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Elderly rats (SC)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Elderly rats (EE)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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99592" y="6211669"/>
            <a:ext cx="7560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Hippocampal</a:t>
            </a:r>
            <a:r>
              <a:rPr lang="en-US" dirty="0" smtClean="0"/>
              <a:t> </a:t>
            </a:r>
            <a:r>
              <a:rPr lang="en-US" dirty="0"/>
              <a:t>stem/progenitor </a:t>
            </a:r>
            <a:r>
              <a:rPr lang="en-US" dirty="0" smtClean="0"/>
              <a:t>cells</a:t>
            </a:r>
            <a:r>
              <a:rPr lang="ru-RU" dirty="0" smtClean="0"/>
              <a:t>, </a:t>
            </a:r>
            <a:r>
              <a:rPr lang="en-US" dirty="0" smtClean="0"/>
              <a:t>Real-time </a:t>
            </a:r>
            <a:r>
              <a:rPr lang="en-US" dirty="0"/>
              <a:t>analysis of cell proliferation kinetics was done using </a:t>
            </a:r>
            <a:r>
              <a:rPr lang="en-US" dirty="0" err="1"/>
              <a:t>xCElligence</a:t>
            </a:r>
            <a:r>
              <a:rPr lang="en-US" dirty="0"/>
              <a:t> system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279832" cy="7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Обогащенная среда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5661248"/>
            <a:ext cx="8208912" cy="720080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Обогащенная среда – метод стимулирования мозга посредством физического и социального окружения</a:t>
            </a:r>
          </a:p>
          <a:p>
            <a:endParaRPr lang="ru-RU" sz="2400" dirty="0"/>
          </a:p>
        </p:txBody>
      </p:sp>
      <p:pic>
        <p:nvPicPr>
          <p:cNvPr id="28674" name="Picture 2" descr="http://1.bp.blogspot.com/-UkZm_G-PnJA/UHo5ZQzc0mI/AAAAAAAAEPU/_EEnfrAiTJw/s1600/tumblr_llt50hngH21qci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4500500" cy="3384376"/>
          </a:xfrm>
          <a:prstGeom prst="rect">
            <a:avLst/>
          </a:prstGeom>
          <a:noFill/>
        </p:spPr>
      </p:pic>
      <p:pic>
        <p:nvPicPr>
          <p:cNvPr id="28676" name="Picture 4" descr="Картинки по запросу обогащенная среда ребенка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916832"/>
            <a:ext cx="4141283" cy="26856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92080" y="494116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Предметно-развивающая среда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35816" cy="7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Кибернетическая схема поведенческого акта  (Анохин П.К.) </a:t>
            </a:r>
            <a:endParaRPr lang="ru-RU" dirty="0"/>
          </a:p>
        </p:txBody>
      </p:sp>
      <p:pic>
        <p:nvPicPr>
          <p:cNvPr id="29700" name="Picture 4" descr="http://www.keldysh.ru/pages/BioCyber/RT/Anokhin/Image297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5754635" cy="481812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5004048" y="3212976"/>
            <a:ext cx="1008112" cy="100811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04048" y="2420888"/>
            <a:ext cx="2655912" cy="2511896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0"/>
            <a:ext cx="827983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Синхронизация программы и результата действия  </a:t>
            </a:r>
            <a:endParaRPr lang="ru-RU" dirty="0"/>
          </a:p>
        </p:txBody>
      </p:sp>
      <p:pic>
        <p:nvPicPr>
          <p:cNvPr id="30722" name="Picture 2" descr="http://youclever.org/website/youclever/var/custom/file/2014/12/43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3399724" cy="2304257"/>
          </a:xfrm>
          <a:prstGeom prst="rect">
            <a:avLst/>
          </a:prstGeom>
          <a:noFill/>
        </p:spPr>
      </p:pic>
      <p:pic>
        <p:nvPicPr>
          <p:cNvPr id="30724" name="Picture 4" descr="Картинки по запросу villarceau circl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628800"/>
            <a:ext cx="2171700" cy="2105026"/>
          </a:xfrm>
          <a:prstGeom prst="rect">
            <a:avLst/>
          </a:prstGeom>
          <a:noFill/>
        </p:spPr>
      </p:pic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067944" y="1628800"/>
          <a:ext cx="2277643" cy="2304256"/>
        </p:xfrm>
        <a:graphic>
          <a:graphicData uri="http://schemas.openxmlformats.org/presentationml/2006/ole">
            <p:oleObj spid="_x0000_s30725" name="Equation" r:id="rId5" imgW="1104840" imgH="111744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16216" y="37170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Круги </a:t>
            </a:r>
            <a:r>
              <a:rPr lang="ru-RU" dirty="0" err="1" smtClean="0"/>
              <a:t>Вилларса</a:t>
            </a:r>
            <a:endParaRPr lang="ru-RU" dirty="0"/>
          </a:p>
        </p:txBody>
      </p:sp>
      <p:pic>
        <p:nvPicPr>
          <p:cNvPr id="30730" name="Picture 10" descr="http://mathworld.wolfram.com/images/eps-gif/TorusKnot_850.gif"/>
          <p:cNvPicPr>
            <a:picLocks noChangeAspect="1" noChangeArrowheads="1"/>
          </p:cNvPicPr>
          <p:nvPr/>
        </p:nvPicPr>
        <p:blipFill>
          <a:blip r:embed="rId6" cstate="print"/>
          <a:srcRect r="25249"/>
          <a:stretch>
            <a:fillRect/>
          </a:stretch>
        </p:blipFill>
        <p:spPr bwMode="auto">
          <a:xfrm>
            <a:off x="1259632" y="4291438"/>
            <a:ext cx="7260046" cy="2468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70512" cy="12192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Обогащенная среда, условия синхронизации, последовательное действие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427984" y="1628800"/>
            <a:ext cx="4320480" cy="28803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dirty="0" smtClean="0"/>
              <a:t>Программа и результат сложного действия получает последовательное  исполнение </a:t>
            </a:r>
            <a:endParaRPr lang="en-US" sz="2000" dirty="0" smtClean="0"/>
          </a:p>
          <a:p>
            <a:pPr algn="just"/>
            <a:r>
              <a:rPr lang="ru-RU" sz="2000" dirty="0" smtClean="0"/>
              <a:t>Исполнение последовательной программы сложного действия имеет более богатый спектр условий синхронизации нежели для простого поведенческого акта</a:t>
            </a:r>
            <a:r>
              <a:rPr lang="en-US" sz="2000" dirty="0" smtClean="0"/>
              <a:t> </a:t>
            </a:r>
            <a:r>
              <a:rPr lang="ru-RU" sz="2000" dirty="0" smtClean="0"/>
              <a:t>и получает лучший шанс на успешное исполнение. </a:t>
            </a:r>
          </a:p>
          <a:p>
            <a:pPr algn="just">
              <a:buNone/>
            </a:pPr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628800"/>
          <a:ext cx="3960440" cy="2304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792088"/>
                <a:gridCol w="792088"/>
                <a:gridCol w="792088"/>
                <a:gridCol w="792088"/>
              </a:tblGrid>
              <a:tr h="38404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755576" y="2132856"/>
            <a:ext cx="864096" cy="93610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547664" y="2996952"/>
            <a:ext cx="720080" cy="7920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267744" y="2564904"/>
            <a:ext cx="864096" cy="122413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131840" y="2564904"/>
            <a:ext cx="864096" cy="93610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2433638" y="4581525"/>
          <a:ext cx="4092575" cy="1511300"/>
        </p:xfrm>
        <a:graphic>
          <a:graphicData uri="http://schemas.openxmlformats.org/presentationml/2006/ole">
            <p:oleObj spid="_x0000_s31746" name="Equation" r:id="rId3" imgW="1168200" imgH="4316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Обогащенная среда - условия синхронизации параллельного действия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1600200"/>
            <a:ext cx="7848872" cy="377301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Выполнение параллельного действия (многозадачное исполнение) связывает результаты отдельных потоков </a:t>
            </a:r>
            <a:r>
              <a:rPr lang="en-US" sz="47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/>
              <a:t> </a:t>
            </a:r>
            <a:r>
              <a:rPr lang="ru-RU" dirty="0" smtClean="0"/>
              <a:t>условиями синхронизации и следовательно обедняет возможное число успешных результатов и затрудняет успешное исполнение.</a:t>
            </a:r>
          </a:p>
          <a:p>
            <a:pPr algn="just"/>
            <a:r>
              <a:rPr lang="ru-RU" dirty="0" smtClean="0"/>
              <a:t>Успешное выполнение многозадачного действия возможно или при автоматическом – неосознанном выполнении (закрепленные навыки)  или расширении права на ошибку (грязное исполнение сложного действия)</a:t>
            </a:r>
            <a:endParaRPr lang="ru-RU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899592" y="5229200"/>
          <a:ext cx="7918326" cy="827742"/>
        </p:xfrm>
        <a:graphic>
          <a:graphicData uri="http://schemas.openxmlformats.org/presentationml/2006/ole">
            <p:oleObj spid="_x0000_s32770" name="Equation" r:id="rId3" imgW="4127400" imgH="4316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Время реальное и субъективное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499992" y="1484784"/>
            <a:ext cx="4248472" cy="496855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Контроль программы идет по субъективному времени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Pr</a:t>
            </a:r>
            <a:r>
              <a:rPr lang="ru-RU" sz="2000" dirty="0" smtClean="0"/>
              <a:t>, а исполнение происходит в реальном</a:t>
            </a:r>
            <a:r>
              <a:rPr lang="en-US" sz="2000" dirty="0" smtClean="0"/>
              <a:t>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Res</a:t>
            </a:r>
            <a:r>
              <a:rPr lang="ru-RU" sz="2000" dirty="0" smtClean="0"/>
              <a:t>. В этом причина рассогласования и неуспешного выполнения программы в условиях измененной оценки времени (стресс, усталость, пр.) </a:t>
            </a:r>
          </a:p>
          <a:p>
            <a:pPr algn="just"/>
            <a:r>
              <a:rPr lang="ru-RU" sz="2000" dirty="0" smtClean="0"/>
              <a:t>Для кибернетической обогащенной среды возможна подгонка темпа исполнения программы к темпу субъективного времени на основании простых временных тестов.</a:t>
            </a:r>
          </a:p>
          <a:p>
            <a:pPr algn="just"/>
            <a:endParaRPr lang="ru-RU" sz="2000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42767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1306</TotalTime>
  <Words>478</Words>
  <Application>Microsoft Office PowerPoint</Application>
  <PresentationFormat>Экран (4:3)</PresentationFormat>
  <Paragraphs>103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Обычная</vt:lpstr>
      <vt:lpstr>Equation</vt:lpstr>
      <vt:lpstr>Базовые принципы создания кибернетической обогащенной среды для решения задач нейрореабилитации </vt:lpstr>
      <vt:lpstr>Нейрореабилитация, нейропластичность, нейрогенез</vt:lpstr>
      <vt:lpstr>Нейрогенез и обогащенная среда</vt:lpstr>
      <vt:lpstr>Обогащенная среда</vt:lpstr>
      <vt:lpstr>Кибернетическая схема поведенческого акта  (Анохин П.К.) </vt:lpstr>
      <vt:lpstr>Синхронизация программы и результата действия  </vt:lpstr>
      <vt:lpstr>Обогащенная среда, условия синхронизации, последовательное действие</vt:lpstr>
      <vt:lpstr>Обогащенная среда - условия синхронизации параллельного действия</vt:lpstr>
      <vt:lpstr>Время реальное и субъективное</vt:lpstr>
      <vt:lpstr>Число шагов или потоков</vt:lpstr>
      <vt:lpstr>Технологии реализации кибернетической обогащенной среды – умный дом</vt:lpstr>
      <vt:lpstr>Технологии реализации кибернетической обогащенной среды - дополненная реальность</vt:lpstr>
      <vt:lpstr>Технологии реализации кибернетической обогащенной среды – смарт-медицина и телемедицина</vt:lpstr>
      <vt:lpstr>Технологии реализации кибернетической обогащенной среды – компьютерный когнитивный тренинг</vt:lpstr>
      <vt:lpstr>Реализация кибернетической обогащенной среды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Базовые принципы создания кибернетической обогащенной среды для решения задач нейрореабилитации </dc:title>
  <dc:creator>АллаМАС</dc:creator>
  <cp:lastModifiedBy>АллаМАС</cp:lastModifiedBy>
  <cp:revision>38</cp:revision>
  <dcterms:created xsi:type="dcterms:W3CDTF">2016-09-30T05:04:52Z</dcterms:created>
  <dcterms:modified xsi:type="dcterms:W3CDTF">2016-10-01T06:49:50Z</dcterms:modified>
</cp:coreProperties>
</file>