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73" r:id="rId6"/>
    <p:sldId id="261" r:id="rId7"/>
    <p:sldId id="264" r:id="rId8"/>
    <p:sldId id="271" r:id="rId9"/>
    <p:sldId id="272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15" autoAdjust="0"/>
    <p:restoredTop sz="94660"/>
  </p:normalViewPr>
  <p:slideViewPr>
    <p:cSldViewPr snapToGrid="0">
      <p:cViewPr varScale="1">
        <p:scale>
          <a:sx n="66" d="100"/>
          <a:sy n="66" d="100"/>
        </p:scale>
        <p:origin x="4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13B64-BDEE-4282-97E9-A1808C2DBE15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094D0-BF19-452B-8A8F-B8F61D3B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723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094D0-BF19-452B-8A8F-B8F61D3B1B3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670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D94BBC-AB6B-4B58-8A36-673D792C22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484D26E-4E4E-4236-9C52-E4725B8B29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32CC86-C0B8-4EA2-A51E-5062960E1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D8E2-7C0E-4098-9CF4-34D7031D2739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C2A747-3ED4-42C6-83B0-504621ED3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7E9A21-FBC8-4418-B0D5-7147EAC4D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0626-B90D-45B4-B850-330852CB5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448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9BA2F5-C6F6-40B0-B855-415862022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62F2580-A2C3-4643-A871-ED67C1DD8B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9FE775-0842-42D4-9BB4-1F5D24146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D8E2-7C0E-4098-9CF4-34D7031D2739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51A365-F0E1-4B2E-80BD-2FA505F8A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06945E-AC59-4AAE-9886-614637104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0626-B90D-45B4-B850-330852CB5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73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5ACFF6E-8017-42DC-B29F-CA5E7474EA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9E4A245-BF65-43FE-825A-DC9D926922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9C1743-D611-43D6-815A-74BFD182A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D8E2-7C0E-4098-9CF4-34D7031D2739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AE3588-A21D-4F39-A62A-365980707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549B7C-82F0-48B0-9F47-2D62D491D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0626-B90D-45B4-B850-330852CB5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68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968A34-F4BD-44BB-82CD-52A977D49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3AA6CB-7166-40C9-81F4-CE024ABFF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55C87A-7AB1-4EDC-A031-EA597E8B7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D8E2-7C0E-4098-9CF4-34D7031D2739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F6D1AD-98BA-4C72-A7D4-82FE10E20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7BF55A-F7D2-4476-8BA1-379F83C0A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0626-B90D-45B4-B850-330852CB5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88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8592CC-5CE7-4ABC-8B93-7E81D448C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20066F2-950E-4341-810E-E64ECB242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DEFBC2-A152-4291-99DB-1703FA297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D8E2-7C0E-4098-9CF4-34D7031D2739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18A7B9-44FE-40FB-BE55-3DAE18A9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321CD8-FCEE-4291-91AA-A7AA0ED98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0626-B90D-45B4-B850-330852CB5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127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CFF9A8-F917-4F03-A2FB-6F838F1C6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FFD758-7A61-41CA-BD67-505A6BE8D4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1AFF898-45D3-4117-BC10-C549809A7F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F9C6AD2-7543-48F0-B70C-DEA4489C2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D8E2-7C0E-4098-9CF4-34D7031D2739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6BF845-F2AD-4608-87CF-3E4AC7736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E2BD313-C813-4D74-A64E-57F702EA0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0626-B90D-45B4-B850-330852CB5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675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D0F3B2-ADD5-47B6-B2DE-CAF6F1041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C6877C6-2A6D-46C3-BD82-861ECDD7A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5A716B7-713C-4472-A468-1E15427EB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F2A2E2E-E9BF-4E11-8E5A-2B6571965C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D02236A-E0FC-48CF-B77B-D13986CCE4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720F6D5-D20E-4E23-AA08-54D75552D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D8E2-7C0E-4098-9CF4-34D7031D2739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6F94172-F0A9-406A-B464-AA810E679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642788B-53F7-4573-AC2A-E5EF46297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0626-B90D-45B4-B850-330852CB5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775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8EB490-40ED-441E-AF5E-970B50E26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918CC09-F47C-4E64-8307-64F77F6AE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D8E2-7C0E-4098-9CF4-34D7031D2739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C578111-9387-4B05-85F8-216AC509C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0EE5435-F4AC-491B-917B-713E09E85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0626-B90D-45B4-B850-330852CB5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107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673DB86-5828-4F5D-BAB6-819921515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D8E2-7C0E-4098-9CF4-34D7031D2739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1B8C898-06A6-48E7-BBE6-78E483841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5F9C579-8CCA-4838-BBEB-BF2B51A8D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0626-B90D-45B4-B850-330852CB5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644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3625DB-5A69-4560-879E-015BF9559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C90F69-5585-4792-8E2B-8B2C03857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9B6E51F-A3D2-4767-9AE9-FD95DECA8C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9FB980D-BB2F-493E-95D4-261B8F1B8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D8E2-7C0E-4098-9CF4-34D7031D2739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28D9B6F-AC3C-4DD3-90E8-82746893F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C21CA53-2C62-4120-8ABB-F0DF0805A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0626-B90D-45B4-B850-330852CB5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819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60CC04-F9A1-4B62-AFFE-B94C2E7CC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6925727-DE0C-4918-9203-67972C18B2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9A2E77A-770A-44C1-A411-5AFFFCB5D2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0785242-EBA1-4CB9-9B0A-A9E536057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D8E2-7C0E-4098-9CF4-34D7031D2739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88697E1-AE3C-48EF-9A41-2C94A0844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EAB7601-E0D8-42E1-AFDF-996054374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20626-B90D-45B4-B850-330852CB5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333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6C4E0E-F0CF-485C-826C-485FBF3EA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1847D1A-B9BC-411B-B585-F1B29529E4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8BA3E0-2904-4C2C-8D69-D749EF2A37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7D8E2-7C0E-4098-9CF4-34D7031D2739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EA12A3-5A7D-4CE5-A1B3-5D3DDCC277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702DC8-B779-48C4-9E56-3FFEBFECCA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20626-B90D-45B4-B850-330852CB5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612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831EAB-2A8C-47F1-81B9-6DAB702058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657" y="151936"/>
            <a:ext cx="12032343" cy="1301151"/>
          </a:xfrm>
        </p:spPr>
        <p:txBody>
          <a:bodyPr>
            <a:no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“Красноярский государственный медицинский университет им. проф.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В.Ф.Войно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-Ясенецкого”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Российской Федерации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колледж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4E68D3A-F860-4CC9-BD88-C55435506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82857" y="4872579"/>
            <a:ext cx="4022466" cy="1136854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Нехаева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В.А.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215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Корнеева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Е.В.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BB6A5A-D957-44E1-AA02-F4C2FB658A79}"/>
              </a:ext>
            </a:extLst>
          </p:cNvPr>
          <p:cNvSpPr txBox="1"/>
          <p:nvPr/>
        </p:nvSpPr>
        <p:spPr>
          <a:xfrm>
            <a:off x="2817781" y="3007985"/>
            <a:ext cx="610537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ема: «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Гемолакрия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6A1DA5-53D3-4436-A9A3-916D7878D2A1}"/>
              </a:ext>
            </a:extLst>
          </p:cNvPr>
          <p:cNvSpPr txBox="1"/>
          <p:nvPr/>
        </p:nvSpPr>
        <p:spPr>
          <a:xfrm>
            <a:off x="4568482" y="6336732"/>
            <a:ext cx="220968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Красноярск, 2022</a:t>
            </a:r>
          </a:p>
        </p:txBody>
      </p:sp>
    </p:spTree>
    <p:extLst>
      <p:ext uri="{BB962C8B-B14F-4D97-AF65-F5344CB8AC3E}">
        <p14:creationId xmlns:p14="http://schemas.microsoft.com/office/powerpoint/2010/main" val="3762256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4D78DFA-61D0-48E6-90ED-5367D6E45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028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:a16="http://schemas.microsoft.com/office/drawing/2014/main" id="{1628FB1F-B870-4470-9ABF-CDDCA5F55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38515" y="928914"/>
            <a:ext cx="9637486" cy="592908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Ознакомиться с редким состоянием  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гемолакрия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Изучить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гемолакрии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Ознакомиться 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клиническими проявлениями, методами диагностики,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прогнозом 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принципами лечения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гемолакрии 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660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5B1D65-30FF-4AF0-B878-88A5AA2FF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162" y="35685"/>
            <a:ext cx="5641145" cy="73266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Гемолакрия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1CE7183-A63A-4CDF-94D5-2D918DD758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6971" y="1086607"/>
            <a:ext cx="10956499" cy="5735707"/>
          </a:xfrm>
        </p:spPr>
        <p:txBody>
          <a:bodyPr>
            <a:noAutofit/>
          </a:bodyPr>
          <a:lstStyle/>
          <a:p>
            <a:pPr algn="just"/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Гемолакрия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физическое состояние, при котором у человека появляются слезы, частично состоящие из крови, от красного оттенка до кажущихся полностью сделанными из крови.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B274BB4-1109-47F9-A867-5AAA7FBFE3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5486" y="2994469"/>
            <a:ext cx="6877984" cy="3682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02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A86D8A-62F9-4919-9087-52230873B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5398" y="-203468"/>
            <a:ext cx="4065564" cy="74673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Этиология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B028B13-5CDB-45F5-B68E-7389195DF0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1" y="682439"/>
            <a:ext cx="11814629" cy="5841731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Гемолакрия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может сопровождать следующую патологию: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Болезни системы крови;</a:t>
            </a:r>
          </a:p>
          <a:p>
            <a:pPr marL="457200" indent="-457200"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Сосудистые заболевания;</a:t>
            </a:r>
          </a:p>
          <a:p>
            <a:pPr marL="457200" indent="-457200"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Воспалительные заболевания;</a:t>
            </a:r>
          </a:p>
          <a:p>
            <a:pPr marL="457200" indent="-457200"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Лекарственные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средства;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Травмы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конъюнктивы (разрыв, хирургическое вмешательство в саму конъюнктиву, операции по удалению катаракты, на исправление косоглазия и прочее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нагрузки;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Поражение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сосудов онкологического характера (меланома конъюнктивы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Гормональные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у подростков и женщин.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70194E5-92AF-42BA-9BE2-FE92A49DCA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7600" y="4619433"/>
            <a:ext cx="3280228" cy="2238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442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09172" y="388711"/>
            <a:ext cx="10515600" cy="4351338"/>
          </a:xfrm>
        </p:spPr>
        <p:txBody>
          <a:bodyPr/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Почти во всех сообщениях эти пациенты – женщины и девочки. Как правило, подобные эпизоды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гемолакрии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происходят в условиях сильного эмоционального потрясения или у пациенток, склонных к глубоким переживаниям на фоне тревожных и депрессивных расстройств.</a:t>
            </a:r>
          </a:p>
          <a:p>
            <a:endParaRPr lang="ru-RU" dirty="0"/>
          </a:p>
        </p:txBody>
      </p:sp>
      <p:pic>
        <p:nvPicPr>
          <p:cNvPr id="1026" name="Picture 2" descr="Из-за чего появляются кровавые слезы и что делать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746" y="1908628"/>
            <a:ext cx="714375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1327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801708-19C8-40C7-82CA-CA5D7484E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2688" y="1"/>
            <a:ext cx="4121835" cy="60491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Клиническая картина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7CA24D6-2992-4B8E-9404-44F1C26D7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142878"/>
            <a:ext cx="6316394" cy="5715121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крови из одного глаза или сразу из двух органов зрения,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частотой от 3-10 раз за сутки .</a:t>
            </a:r>
          </a:p>
          <a:p>
            <a:pPr marL="457200" indent="-457200">
              <a:buAutoNum type="arabicPeriod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Зуд в области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конъюктивы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глаз</a:t>
            </a:r>
          </a:p>
          <a:p>
            <a:pPr marL="457200" indent="-457200">
              <a:buAutoNum type="arabicPeriod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Отек</a:t>
            </a:r>
          </a:p>
          <a:p>
            <a:pPr marL="457200" indent="-457200">
              <a:buAutoNum type="arabicPeriod"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Головная боль, головокружения</a:t>
            </a:r>
          </a:p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Гнойные выделения</a:t>
            </a:r>
          </a:p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Повышенная температура тела</a:t>
            </a:r>
          </a:p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Истерические припадки (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людей склонных к чрезмерно сильным эмоциональным реакциям ).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767AED-CEB9-4FF0-AE7E-CDBE1FBEC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6394" y="942682"/>
            <a:ext cx="5715000" cy="443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611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68E4F-9B2F-4E0B-8C2D-779E527B7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"/>
            <a:ext cx="10515600" cy="76835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4BE7B23-390F-470C-8B28-D744E23D6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23621" y="1308328"/>
            <a:ext cx="9223829" cy="6072185"/>
          </a:xfrm>
        </p:spPr>
        <p:txBody>
          <a:bodyPr/>
          <a:lstStyle/>
          <a:p>
            <a:r>
              <a:rPr lang="ru-RU" dirty="0"/>
              <a:t>•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УЗИ зрительных органов;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•пальпация и наружный осмотр слёзных каналов, желез и мешков;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•рентгенография (в том числе с контрастированием);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•пробы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Ширмера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капиллярная);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•зондирование слёзных каналов;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•КТ или МРТ головного мозга;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биомикроскопия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•офтальмоскопия;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•исследование биоматериалов (в данном случае это слеза);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исследовавание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онкомаркеры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5773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BE1FE7-888F-4AA8-811C-1D3983D26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41678"/>
            <a:ext cx="10515600" cy="71007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9CC043F-074B-440D-BE97-2CAB3A3FF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727521"/>
            <a:ext cx="10515600" cy="4331871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Гемолакрия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состояние которое в основном разрешаются самостоятельно и не требуют специальной гемостатической терапии;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Не доложено ни об одном клиническом случае, в котором требовалось медицинское вмешательство для остановки кровотечения или с целью устранения последствий кровопотери;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В случаях когда эти состояния являются психогенными, необходимо наблюдение у психотерапевта;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Возможно назначение успокоительных, седативных препаратов и антидепрессантов в зависимости от конкретной ситуации. 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424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0FEF8D-6090-444B-A42C-C2D225937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05522"/>
            <a:ext cx="10515600" cy="58592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заболевания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6B3761-DF60-48D4-A6E8-D175991F2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268537"/>
            <a:ext cx="10515600" cy="3821113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Прогноз в случаях гемолакрии, не имеющих под собой предрасполагающей патологии, благоприятен. Как единичные, так и периодически повторяющиеся эпизоды не имеют последствий для организма. Но следует иметь в виду, что факт появления «кровавого пота» или «кровавых слез» может оказать психологическое воздействие на пациента, а возникновение эпизодов на людях, их частые повторения могут порождать психологический дискомфорт и замыкать порочный круг стрессового воздействия.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4513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384</Words>
  <Application>Microsoft Office PowerPoint</Application>
  <PresentationFormat>Широкоэкранный</PresentationFormat>
  <Paragraphs>52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Федеральное государственное бюджетное образовательное учреждение высшего образования “Красноярский государственный медицинский университет им. проф. В.Ф.Войно-Ясенецкого”  Министерства здравоохранения Российской Федерации  Фармацевтический колледж </vt:lpstr>
      <vt:lpstr>Презентация PowerPoint</vt:lpstr>
      <vt:lpstr>Гемолакрия</vt:lpstr>
      <vt:lpstr>Этиология</vt:lpstr>
      <vt:lpstr>Презентация PowerPoint</vt:lpstr>
      <vt:lpstr>Клиническая картина</vt:lpstr>
      <vt:lpstr>Диагностика</vt:lpstr>
      <vt:lpstr>Лечение</vt:lpstr>
      <vt:lpstr>Прогноз заболевания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 Войно-Ясенецкого" Министерства здравоохранения Российской Федерации Отделение Сестринское дело Фармацевтический колледж</dc:title>
  <dc:creator>nehaev.aleks@yandex.ru</dc:creator>
  <cp:lastModifiedBy>Фукалова Наталья Васильевна</cp:lastModifiedBy>
  <cp:revision>14</cp:revision>
  <dcterms:created xsi:type="dcterms:W3CDTF">2022-02-10T12:43:49Z</dcterms:created>
  <dcterms:modified xsi:type="dcterms:W3CDTF">2022-02-24T05:58:44Z</dcterms:modified>
</cp:coreProperties>
</file>