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9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23D1-F163-44D3-BCF0-95B1409C66AA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74F9-ABF3-49A6-B95F-9B3845D3C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23D1-F163-44D3-BCF0-95B1409C66AA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74F9-ABF3-49A6-B95F-9B3845D3C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23D1-F163-44D3-BCF0-95B1409C66AA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74F9-ABF3-49A6-B95F-9B3845D3C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23D1-F163-44D3-BCF0-95B1409C66AA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74F9-ABF3-49A6-B95F-9B3845D3C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23D1-F163-44D3-BCF0-95B1409C66AA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74F9-ABF3-49A6-B95F-9B3845D3C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23D1-F163-44D3-BCF0-95B1409C66AA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74F9-ABF3-49A6-B95F-9B3845D3C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23D1-F163-44D3-BCF0-95B1409C66AA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74F9-ABF3-49A6-B95F-9B3845D3C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23D1-F163-44D3-BCF0-95B1409C66AA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74F9-ABF3-49A6-B95F-9B3845D3C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23D1-F163-44D3-BCF0-95B1409C66AA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74F9-ABF3-49A6-B95F-9B3845D3C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23D1-F163-44D3-BCF0-95B1409C66AA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74F9-ABF3-49A6-B95F-9B3845D3C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23D1-F163-44D3-BCF0-95B1409C66AA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74F9-ABF3-49A6-B95F-9B3845D3C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523D1-F163-44D3-BCF0-95B1409C66AA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274F9-ABF3-49A6-B95F-9B3845D3C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Особенности нутритивной поддержки в онкологии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013176"/>
            <a:ext cx="4680520" cy="62562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Икрамов</a:t>
            </a:r>
            <a:r>
              <a:rPr lang="ru-RU" dirty="0" smtClean="0"/>
              <a:t> Артём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686800" cy="57935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В </a:t>
            </a:r>
            <a:r>
              <a:rPr lang="ru-RU" dirty="0" smtClean="0"/>
              <a:t>настоящее время установлена роль </a:t>
            </a:r>
            <a:r>
              <a:rPr lang="ru-RU" b="1" dirty="0" smtClean="0"/>
              <a:t>реакции острого воспалительного ответа</a:t>
            </a:r>
            <a:r>
              <a:rPr lang="ru-RU" dirty="0" smtClean="0"/>
              <a:t> в изменениях метаболизма, составляющих синдром </a:t>
            </a:r>
            <a:r>
              <a:rPr lang="ru-RU" dirty="0" err="1" smtClean="0"/>
              <a:t>гиперметаболизмагиперкатаболизма</a:t>
            </a:r>
            <a:r>
              <a:rPr lang="ru-RU" dirty="0" smtClean="0"/>
              <a:t>, являющийся проявлением системной реакции организма на опухолевый процесс. Она характеризуется </a:t>
            </a:r>
            <a:r>
              <a:rPr lang="ru-RU" b="1" dirty="0" smtClean="0"/>
              <a:t>резким увеличением </a:t>
            </a:r>
            <a:r>
              <a:rPr lang="ru-RU" dirty="0" smtClean="0"/>
              <a:t>потребности в энергии и пластическом материале и сопровождается изменениями метаболизма в виде снижения скорости окисления глюкозы с одновременным повышением окисления липидов. Это приводит к развитию патологической толерантности организма к питательным веществам. Недостаточность субстратов ведет к освобождению собственных резервов за счет деструкции тканей организма («</a:t>
            </a:r>
            <a:r>
              <a:rPr lang="ru-RU" dirty="0" err="1" smtClean="0"/>
              <a:t>аутоканнибализм</a:t>
            </a:r>
            <a:r>
              <a:rPr lang="ru-RU" dirty="0" smtClean="0"/>
              <a:t>»). В распаде белка участвуют практически все здоровые </a:t>
            </a:r>
            <a:r>
              <a:rPr lang="ru-RU" dirty="0" smtClean="0"/>
              <a:t>ткани</a:t>
            </a:r>
            <a:r>
              <a:rPr lang="ru-RU" dirty="0" smtClean="0"/>
              <a:t>, хотя вначале используются субстраты, имеющие второстепенное значение (мышцы, кожа), а при выраженном повреждении - иммунная система.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Роль системного воспалительного </a:t>
            </a:r>
            <a:r>
              <a:rPr lang="ru-RU" dirty="0" smtClean="0"/>
              <a:t>ответа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SIRS </a:t>
            </a:r>
            <a:r>
              <a:rPr lang="ru-RU" dirty="0" smtClean="0"/>
              <a:t>характеризуется выбросом в кровь медиаторов воспаления (</a:t>
            </a:r>
            <a:r>
              <a:rPr lang="ru-RU" dirty="0" err="1" smtClean="0"/>
              <a:t>цитокинов</a:t>
            </a:r>
            <a:r>
              <a:rPr lang="ru-RU" dirty="0" smtClean="0"/>
              <a:t>), инициирующих метаболическую дисфункцию, которая в условиях окислительного стресса способна реализоваться в развитии раннего синдрома полиорганной недостаточности (ранний СПОН).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Противовоспалительная </a:t>
            </a:r>
            <a:r>
              <a:rPr lang="ru-RU" dirty="0" smtClean="0"/>
              <a:t>компенсаторная реакция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В </a:t>
            </a:r>
            <a:r>
              <a:rPr lang="ru-RU" sz="2000" dirty="0" smtClean="0"/>
              <a:t>условиях достаточно компенсированной системы противовоспалительной защиты </a:t>
            </a:r>
            <a:r>
              <a:rPr lang="ru-RU" sz="2000" dirty="0" smtClean="0"/>
              <a:t>формируется CARS</a:t>
            </a:r>
            <a:r>
              <a:rPr lang="ru-RU" sz="2000" dirty="0" smtClean="0"/>
              <a:t>, способный нейтрализовать или временно сдерживать SIRS. В случае декомпенсации системы CARS, что реальнее в условиях недостаточной </a:t>
            </a:r>
            <a:r>
              <a:rPr lang="ru-RU" sz="2000" dirty="0" err="1" smtClean="0"/>
              <a:t>антиокислительной</a:t>
            </a:r>
            <a:r>
              <a:rPr lang="ru-RU" sz="2000" dirty="0" smtClean="0"/>
              <a:t> защиты организма и дефицита энергетического обеспечения, развивается тяжелая форма метаболической дисфункции.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Сходство </a:t>
            </a:r>
            <a:r>
              <a:rPr lang="ru-RU" sz="2000" dirty="0" smtClean="0"/>
              <a:t>онкологического процесса и острого воспалительного ответа на повреждение другой этиологии заключается в выбросе медиаторов воспаления, способных противодействовать разрушению пораженных тканей и микроорганизмов</a:t>
            </a:r>
            <a:r>
              <a:rPr lang="ru-RU" sz="2000" dirty="0" smtClean="0"/>
              <a:t>. 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Если </a:t>
            </a:r>
            <a:r>
              <a:rPr lang="ru-RU" sz="2000" dirty="0" smtClean="0"/>
              <a:t>для большинства заболеваний инфекционного характера источниками выделения в кровь </a:t>
            </a:r>
            <a:r>
              <a:rPr lang="ru-RU" sz="2000" dirty="0" err="1" smtClean="0"/>
              <a:t>цитокинов</a:t>
            </a:r>
            <a:r>
              <a:rPr lang="ru-RU" sz="2000" dirty="0" smtClean="0"/>
              <a:t> является макрофаги и нейтрофилы, то при злокачественных опухолях выброс </a:t>
            </a:r>
            <a:r>
              <a:rPr lang="ru-RU" sz="2000" dirty="0" err="1" smtClean="0"/>
              <a:t>цитокинов</a:t>
            </a:r>
            <a:r>
              <a:rPr lang="ru-RU" sz="2000" dirty="0" smtClean="0"/>
              <a:t> осуществляется самими опухолевыми клетками.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Синдром кахексии </a:t>
            </a:r>
            <a:r>
              <a:rPr lang="ru-RU" dirty="0" err="1" smtClean="0"/>
              <a:t>анорексии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1800" dirty="0" smtClean="0"/>
              <a:t>CACS </a:t>
            </a:r>
            <a:r>
              <a:rPr lang="ru-RU" sz="1800" dirty="0" smtClean="0"/>
              <a:t>считается ведущим в патогенезе нутритивной недостаточности у онкологических больных.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В </a:t>
            </a:r>
            <a:r>
              <a:rPr lang="ru-RU" sz="1800" dirty="0" smtClean="0"/>
              <a:t>среднем частота встречаемости синдрома CACS составляет около 60-80%: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при </a:t>
            </a:r>
            <a:r>
              <a:rPr lang="ru-RU" sz="1800" dirty="0" smtClean="0"/>
              <a:t>локализации опухоли в верхнем отделе ЖКТ - 80%,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при </a:t>
            </a:r>
            <a:r>
              <a:rPr lang="ru-RU" sz="1800" dirty="0" smtClean="0"/>
              <a:t>поражении легочной системы - 60%.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Чаще </a:t>
            </a:r>
            <a:r>
              <a:rPr lang="ru-RU" sz="1800" dirty="0" smtClean="0"/>
              <a:t>с развитием синдрома CACS ассоциируют развитие солидных опухолей. Являясь непосредственной причиной смерти не менее чем у 20% онкологических </a:t>
            </a:r>
            <a:r>
              <a:rPr lang="ru-RU" sz="1800" dirty="0" smtClean="0"/>
              <a:t>больных</a:t>
            </a:r>
          </a:p>
          <a:p>
            <a:pPr>
              <a:buNone/>
            </a:pPr>
            <a:r>
              <a:rPr lang="ru-RU" sz="1800" dirty="0" smtClean="0"/>
              <a:t>       Фактор </a:t>
            </a:r>
            <a:r>
              <a:rPr lang="ru-RU" sz="1800" dirty="0" smtClean="0"/>
              <a:t>некроза </a:t>
            </a:r>
            <a:r>
              <a:rPr lang="ru-RU" sz="1800" dirty="0" smtClean="0"/>
              <a:t>опухоли </a:t>
            </a:r>
            <a:r>
              <a:rPr lang="ru-RU" sz="1800" dirty="0" smtClean="0"/>
              <a:t>вызывал в эксперименте некроз опухоли, кахексию животного и в связи с этим был назван «</a:t>
            </a:r>
            <a:r>
              <a:rPr lang="ru-RU" sz="1800" dirty="0" err="1" smtClean="0"/>
              <a:t>кахектином</a:t>
            </a:r>
            <a:r>
              <a:rPr lang="ru-RU" sz="1800" dirty="0" smtClean="0"/>
              <a:t>». </a:t>
            </a:r>
            <a:r>
              <a:rPr lang="ru-RU" sz="1800" dirty="0" err="1" smtClean="0"/>
              <a:t>ФНО-α </a:t>
            </a:r>
            <a:r>
              <a:rPr lang="ru-RU" sz="1800" dirty="0" smtClean="0"/>
              <a:t>вносит вклад в развитие раковой кахексии и усиливает состояние </a:t>
            </a:r>
            <a:r>
              <a:rPr lang="ru-RU" sz="1800" dirty="0" err="1" smtClean="0"/>
              <a:t>гиперметаболизма</a:t>
            </a:r>
            <a:r>
              <a:rPr lang="ru-RU" sz="1800" dirty="0" smtClean="0"/>
              <a:t>, что клинически проявляется в повышении температуры тела, потребления кислорода и белкового обмена, увеличении </a:t>
            </a:r>
            <a:r>
              <a:rPr lang="ru-RU" sz="1800" dirty="0" err="1" smtClean="0"/>
              <a:t>липолиза</a:t>
            </a:r>
            <a:r>
              <a:rPr lang="ru-RU" sz="1800" dirty="0" smtClean="0"/>
              <a:t>. Интерлейкин-1 (ИЛ-1) вызывает лихорадку, </a:t>
            </a:r>
            <a:r>
              <a:rPr lang="ru-RU" sz="1800" dirty="0" err="1" smtClean="0"/>
              <a:t>анорексию</a:t>
            </a:r>
            <a:r>
              <a:rPr lang="ru-RU" sz="1800" dirty="0" smtClean="0"/>
              <a:t>, снижает потребление пищи. Интерлейкин-6 </a:t>
            </a:r>
            <a:r>
              <a:rPr lang="ru-RU" sz="1800" dirty="0" smtClean="0"/>
              <a:t> может </a:t>
            </a:r>
            <a:r>
              <a:rPr lang="ru-RU" sz="1800" dirty="0" smtClean="0"/>
              <a:t>воздействовать на печень в острой фазе ответа у онкологических больных. Интерферон </a:t>
            </a:r>
            <a:r>
              <a:rPr lang="ru-RU" sz="1800" dirty="0" smtClean="0"/>
              <a:t>у также способствует </a:t>
            </a:r>
            <a:r>
              <a:rPr lang="ru-RU" sz="1800" dirty="0" smtClean="0"/>
              <a:t>развитию </a:t>
            </a:r>
            <a:r>
              <a:rPr lang="ru-RU" sz="1800" dirty="0" smtClean="0"/>
              <a:t>кахексии.</a:t>
            </a:r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Энергетический баланс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Энергетические </a:t>
            </a:r>
            <a:r>
              <a:rPr lang="ru-RU" dirty="0" smtClean="0"/>
              <a:t>потребности онкологического больного могут быть как повышенными, так нормальными или </a:t>
            </a:r>
            <a:r>
              <a:rPr lang="ru-RU" dirty="0" smtClean="0"/>
              <a:t>пониженными. </a:t>
            </a:r>
            <a:r>
              <a:rPr lang="ru-RU" dirty="0" smtClean="0"/>
              <a:t>П</a:t>
            </a:r>
            <a:r>
              <a:rPr lang="ru-RU" dirty="0" smtClean="0"/>
              <a:t>ричина </a:t>
            </a:r>
            <a:r>
              <a:rPr lang="ru-RU" dirty="0" smtClean="0"/>
              <a:t>такой вариабельности заключается в различном гистологическом строении опухоли, стадии и распространенности болезни.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Так</a:t>
            </a:r>
            <a:r>
              <a:rPr lang="ru-RU" dirty="0" smtClean="0"/>
              <a:t>, например, при раке поджелудочной железы и легких потребности в энергии возрастают, а при раке пищевода и желудка, наоборот, уменьшаются. Тем не менее энергетические потребности онкологических больных чаще повышены. Метаболическая основа этого повышения недостаточно изучена, однако известно, что на величину энергетических потребностей оказывает влияние как физическая масса опухолевой ткани, так и скорость протекающих в ней метаболических процессов. Установлено, что у онкологического больного повышаются активность симпатической нервной системы и энергоемкость метаболических процессов, индуцированных опухолью: повышается </a:t>
            </a:r>
            <a:r>
              <a:rPr lang="ru-RU" dirty="0" err="1" smtClean="0"/>
              <a:t>глюконеогенез</a:t>
            </a:r>
            <a:r>
              <a:rPr lang="ru-RU" dirty="0" smtClean="0"/>
              <a:t>, ускоряется </a:t>
            </a:r>
            <a:r>
              <a:rPr lang="ru-RU" dirty="0" err="1" smtClean="0"/>
              <a:t>глюкозолактатные</a:t>
            </a:r>
            <a:r>
              <a:rPr lang="ru-RU" dirty="0" smtClean="0"/>
              <a:t> преобразования и синтез белка. Все эти процессы нуждаются в дополнительном количестве АТФ, способствуя повышению энергетического обмена веществ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00953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Углеводы. Метаболизм </a:t>
            </a:r>
            <a:r>
              <a:rPr lang="ru-RU" dirty="0" smtClean="0"/>
              <a:t>углеводов характеризуется снижением толерантности к глюкозе, что отмечается у 40-60% онкологических </a:t>
            </a:r>
            <a:r>
              <a:rPr lang="ru-RU" dirty="0" smtClean="0"/>
              <a:t>больных. Опухоль </a:t>
            </a:r>
            <a:r>
              <a:rPr lang="ru-RU" dirty="0" smtClean="0"/>
              <a:t>непосредственно может вносить свой вклад в метаболизм углеводов. Существует мнение, что непропорциональные потребности опухоли в глюкозе выражаются в повышении обмена глюкозы и увеличении ее потребления опухолевой тканью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Липиды. На </a:t>
            </a:r>
            <a:r>
              <a:rPr lang="ru-RU" dirty="0" smtClean="0"/>
              <a:t>ранних этапах вынужденного голодания метаболизм липидов не отличается от такового у обычного пациента. Однако при CACS под воздействием </a:t>
            </a:r>
            <a:r>
              <a:rPr lang="ru-RU" dirty="0" err="1" smtClean="0"/>
              <a:t>цитокинов</a:t>
            </a:r>
            <a:r>
              <a:rPr lang="ru-RU" dirty="0" smtClean="0"/>
              <a:t> и лимфоцитов отмечается ускорение мобилизации жира из жировых депо. Также имеется повышенное окисление жира, которое пропорционально стадии болезни и тяжести </a:t>
            </a:r>
            <a:r>
              <a:rPr lang="ru-RU" dirty="0" err="1" smtClean="0"/>
              <a:t>мальнутриции</a:t>
            </a:r>
            <a:r>
              <a:rPr lang="ru-RU" dirty="0" smtClean="0"/>
              <a:t>, и повышенная скорость удаления внутривенно введенных жировых эмульсий из </a:t>
            </a:r>
            <a:r>
              <a:rPr lang="ru-RU" dirty="0" smtClean="0"/>
              <a:t>крови</a:t>
            </a:r>
          </a:p>
          <a:p>
            <a:pPr>
              <a:buNone/>
            </a:pPr>
            <a:r>
              <a:rPr lang="ru-RU" dirty="0" smtClean="0"/>
              <a:t>Белки. Изменения </a:t>
            </a:r>
            <a:r>
              <a:rPr lang="ru-RU" dirty="0" smtClean="0"/>
              <a:t>в метаболизме белка у онкологических больных проявляются в истощении запасов </a:t>
            </a:r>
            <a:r>
              <a:rPr lang="ru-RU" dirty="0" smtClean="0"/>
              <a:t>протеина, </a:t>
            </a:r>
            <a:r>
              <a:rPr lang="ru-RU" dirty="0" smtClean="0"/>
              <a:t>изменениях в печеночном и мышечном обмене белка, повышении </a:t>
            </a:r>
            <a:r>
              <a:rPr lang="ru-RU" dirty="0" err="1" smtClean="0"/>
              <a:t>глюконеогенеза</a:t>
            </a:r>
            <a:r>
              <a:rPr lang="ru-RU" dirty="0" smtClean="0"/>
              <a:t> из аминокислот и сопровождаются нарушением соотношения концентрации аминокислот в плазме крови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Дефицит витаминов и микроэлементов у онкологического больного может развиться вследствие алиментарной недостаточности, внешних потерь (например, при рвоте или диарее), а также как результат </a:t>
            </a:r>
            <a:r>
              <a:rPr lang="ru-RU" dirty="0" err="1" smtClean="0"/>
              <a:t>цитокин-индуцированного</a:t>
            </a:r>
            <a:r>
              <a:rPr lang="ru-RU" dirty="0" smtClean="0"/>
              <a:t> воспалительного ответа. Концентрация многих микроэлементов также понижена, что требует коррекции.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Местное влияние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Местное </a:t>
            </a:r>
            <a:r>
              <a:rPr lang="ru-RU" dirty="0" smtClean="0"/>
              <a:t>влияние опухоли на изменения </a:t>
            </a:r>
            <a:r>
              <a:rPr lang="ru-RU" dirty="0" err="1" smtClean="0"/>
              <a:t>нутритивного</a:t>
            </a:r>
            <a:r>
              <a:rPr lang="ru-RU" dirty="0" smtClean="0"/>
              <a:t> статуса особенно выражено при новообразованиях, локализующихся по ходу ЖКТ, включая губы, ротовую полость и глотку.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Большие </a:t>
            </a:r>
            <a:r>
              <a:rPr lang="ru-RU" dirty="0" smtClean="0"/>
              <a:t>проблемы для осуществления питания естественным путем возникают при раке дна полости рта, языка, ротоглотки, миндалин, мягкого нёба, верхней и нижней челюстей, гортаноглотки, гортани, пищевода, желудка, кишечника, печени и поджелудочной железы.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Вовлечение </a:t>
            </a:r>
            <a:r>
              <a:rPr lang="ru-RU" dirty="0" smtClean="0"/>
              <a:t>в опухолевый процесс глотки и пищевода вызывает дисфагию, тошноту, иногда рвоту, приводит к существенной потере веса даже при сохранении аппетита. Опухоль, вовлекающая в процесс ЖКТ, нередко приводит к механической обструкции, и в результате к нарушению абсорбции (</a:t>
            </a:r>
            <a:r>
              <a:rPr lang="ru-RU" dirty="0" err="1" smtClean="0"/>
              <a:t>мальабсорбции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Нутритивная поддержка при </a:t>
            </a:r>
            <a:r>
              <a:rPr lang="ru-RU" dirty="0" smtClean="0"/>
              <a:t>хирургическом лечении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      </a:t>
            </a:r>
            <a:r>
              <a:rPr lang="ru-RU" sz="1600" dirty="0" err="1" smtClean="0"/>
              <a:t>Нутритивную</a:t>
            </a:r>
            <a:r>
              <a:rPr lang="ru-RU" sz="1600" dirty="0" smtClean="0"/>
              <a:t> </a:t>
            </a:r>
            <a:r>
              <a:rPr lang="ru-RU" sz="1600" dirty="0" smtClean="0"/>
              <a:t>поддержку целесообразно начинать после госпитализации больного, основываясь главным образом на информации о состоянии питания, включающей темпы потери массы тела, нарушения аппетита, особенности восприятия больным пищи, а также с учетом </a:t>
            </a:r>
            <a:r>
              <a:rPr lang="ru-RU" sz="1600" dirty="0" smtClean="0"/>
              <a:t>клинических </a:t>
            </a:r>
            <a:r>
              <a:rPr lang="ru-RU" sz="1600" dirty="0" smtClean="0"/>
              <a:t>и лабораторных данных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      Оперативное </a:t>
            </a:r>
            <a:r>
              <a:rPr lang="ru-RU" sz="1600" dirty="0" smtClean="0"/>
              <a:t>вмешательство вызывает функциональную перестройку всех систем организма. Особенно это характерно для современной </a:t>
            </a:r>
            <a:r>
              <a:rPr lang="ru-RU" sz="1600" dirty="0" err="1" smtClean="0"/>
              <a:t>онкохирургии</a:t>
            </a:r>
            <a:r>
              <a:rPr lang="ru-RU" sz="1600" dirty="0" smtClean="0"/>
              <a:t>, где операции очень </a:t>
            </a:r>
            <a:r>
              <a:rPr lang="ru-RU" sz="1600" dirty="0" err="1" smtClean="0"/>
              <a:t>травматичны</a:t>
            </a:r>
            <a:r>
              <a:rPr lang="ru-RU" sz="1600" dirty="0" smtClean="0"/>
              <a:t> и </a:t>
            </a:r>
            <a:r>
              <a:rPr lang="ru-RU" sz="1600" dirty="0" smtClean="0"/>
              <a:t>приводят к значительному усилению </a:t>
            </a:r>
            <a:r>
              <a:rPr lang="ru-RU" sz="1600" dirty="0" err="1" smtClean="0"/>
              <a:t>катаболических</a:t>
            </a:r>
            <a:r>
              <a:rPr lang="ru-RU" sz="1600" dirty="0" smtClean="0"/>
              <a:t> процессов в послеоперационном периоде. Потери азота в раннем послеоперационном периоде очень высоки. Например, при операциях по поводу рака пищевода в сутки теряется до 25 г азота, при операциях по поводу новообразований толстой кишки - около 17 г/сут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      В </a:t>
            </a:r>
            <a:r>
              <a:rPr lang="ru-RU" sz="1600" dirty="0" smtClean="0"/>
              <a:t>связи с этим применение адекватной питательной поддержки рассматривается как </a:t>
            </a:r>
            <a:r>
              <a:rPr lang="ru-RU" sz="1600" dirty="0" smtClean="0"/>
              <a:t> обязательный </a:t>
            </a:r>
            <a:r>
              <a:rPr lang="ru-RU" sz="1600" dirty="0" smtClean="0"/>
              <a:t>компонент комплексной терапии в хирургической онкологии. </a:t>
            </a:r>
            <a:r>
              <a:rPr lang="ru-RU" sz="1600" dirty="0" smtClean="0"/>
              <a:t>Адекватное искусственное питание </a:t>
            </a:r>
            <a:r>
              <a:rPr lang="ru-RU" sz="1600" dirty="0" smtClean="0"/>
              <a:t>в послеоперационный </a:t>
            </a:r>
            <a:r>
              <a:rPr lang="ru-RU" sz="1600" dirty="0" smtClean="0"/>
              <a:t>период снижает </a:t>
            </a:r>
            <a:r>
              <a:rPr lang="ru-RU" sz="1600" dirty="0" smtClean="0"/>
              <a:t>количество инфекционных осложнений, уменьшает длительность пребывания в стационаре и снижает себестоимость лечения.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Важное </a:t>
            </a:r>
            <a:r>
              <a:rPr lang="ru-RU" sz="1600" dirty="0" smtClean="0"/>
              <a:t>значение имеет предоперационная нутритивная поддержка, позволяющая нивелировать проявления дефицита питания и тем самым создать необходимый запас прочности, позволяющий больному перенести предстоящее хирургическое вмешательство, особенно у больных с кахексией, даже в начальной ее стадии. </a:t>
            </a:r>
            <a:endParaRPr lang="ru-RU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ister110\Desktop\уд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1805"/>
            <a:ext cx="8988490" cy="57155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Sister110\Desktop\уд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044" y="836711"/>
            <a:ext cx="8899909" cy="5184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ster110\Desktop\таблица удалить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1" y="2635537"/>
            <a:ext cx="5004049" cy="422246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009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На сегодняшний день доказана взаимосвязь между недостаточностью </a:t>
            </a:r>
            <a:r>
              <a:rPr lang="ru-RU" sz="2400" dirty="0" err="1" smtClean="0"/>
              <a:t>нутритивного</a:t>
            </a:r>
            <a:r>
              <a:rPr lang="ru-RU" sz="2400" dirty="0" smtClean="0"/>
              <a:t> статуса и выживаемостью больных с </a:t>
            </a:r>
            <a:r>
              <a:rPr lang="ru-RU" sz="2400" dirty="0" err="1" smtClean="0"/>
              <a:t>лимфомами</a:t>
            </a:r>
            <a:r>
              <a:rPr lang="ru-RU" sz="2400" dirty="0" smtClean="0"/>
              <a:t> и солидными опухолями. </a:t>
            </a:r>
          </a:p>
          <a:p>
            <a:pPr>
              <a:buNone/>
            </a:pPr>
            <a:r>
              <a:rPr lang="ru-RU" sz="2400" dirty="0" smtClean="0"/>
              <a:t>Установлено, что нутритивная недостаточность способствует снижению ответа на проводимую химиотерапию у больных с различными онкологическими заболеваниями.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По данным некоторых</a:t>
            </a:r>
          </a:p>
          <a:p>
            <a:pPr>
              <a:buNone/>
            </a:pPr>
            <a:r>
              <a:rPr lang="ru-RU" sz="2400" dirty="0" smtClean="0"/>
              <a:t>исследований в нутритивной </a:t>
            </a:r>
          </a:p>
          <a:p>
            <a:pPr>
              <a:buNone/>
            </a:pPr>
            <a:r>
              <a:rPr lang="ru-RU" sz="2400" dirty="0" smtClean="0"/>
              <a:t>поддержке нуждается 30-60% </a:t>
            </a:r>
          </a:p>
          <a:p>
            <a:pPr>
              <a:buNone/>
            </a:pPr>
            <a:r>
              <a:rPr lang="ru-RU" sz="2400" dirty="0" smtClean="0"/>
              <a:t>пациентов перед </a:t>
            </a:r>
          </a:p>
          <a:p>
            <a:pPr>
              <a:buNone/>
            </a:pPr>
            <a:r>
              <a:rPr lang="ru-RU" sz="2400" dirty="0" smtClean="0"/>
              <a:t>госпитализацией в </a:t>
            </a:r>
          </a:p>
          <a:p>
            <a:pPr>
              <a:buNone/>
            </a:pPr>
            <a:r>
              <a:rPr lang="ru-RU" sz="2400" dirty="0" smtClean="0"/>
              <a:t>онкологический стационар.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Нутритивная поддержка при </a:t>
            </a:r>
            <a:r>
              <a:rPr lang="ru-RU" dirty="0" smtClean="0"/>
              <a:t>нехирургическом </a:t>
            </a:r>
            <a:r>
              <a:rPr lang="ru-RU" dirty="0" smtClean="0"/>
              <a:t>лечении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4500" dirty="0" smtClean="0"/>
              <a:t>Согласно </a:t>
            </a:r>
            <a:r>
              <a:rPr lang="ru-RU" sz="4500" dirty="0" smtClean="0"/>
              <a:t>данным проведенных исследований, применение адекватной нутритивной терапии способствует стабилизации массы тела, увеличению показателей общего белка, альбумина, а также увеличению показателей висцерального белкового пула у больных с распространенными формами </a:t>
            </a:r>
            <a:r>
              <a:rPr lang="ru-RU" sz="4500" dirty="0" err="1" smtClean="0"/>
              <a:t>колоректального</a:t>
            </a:r>
            <a:r>
              <a:rPr lang="ru-RU" sz="4500" dirty="0" smtClean="0"/>
              <a:t> рака и </a:t>
            </a:r>
            <a:r>
              <a:rPr lang="ru-RU" sz="4500" dirty="0" err="1" smtClean="0"/>
              <a:t>немелкоклеточного</a:t>
            </a:r>
            <a:r>
              <a:rPr lang="ru-RU" sz="4500" dirty="0" smtClean="0"/>
              <a:t> рака легких при проведении химиотерапии</a:t>
            </a:r>
            <a:r>
              <a:rPr lang="ru-RU" sz="4500" dirty="0" smtClean="0"/>
              <a:t>.</a:t>
            </a:r>
          </a:p>
          <a:p>
            <a:pPr>
              <a:buNone/>
            </a:pPr>
            <a:r>
              <a:rPr lang="ru-RU" sz="4500" dirty="0" smtClean="0"/>
              <a:t>    Для </a:t>
            </a:r>
            <a:r>
              <a:rPr lang="ru-RU" sz="4500" dirty="0" smtClean="0"/>
              <a:t>пациентов, получающих лучевую </a:t>
            </a:r>
            <a:r>
              <a:rPr lang="ru-RU" sz="4500" dirty="0" smtClean="0"/>
              <a:t>или </a:t>
            </a:r>
            <a:r>
              <a:rPr lang="ru-RU" sz="4500" dirty="0" smtClean="0"/>
              <a:t>химиотерапию, учитываются дополнительные факторы: 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• </a:t>
            </a:r>
            <a:r>
              <a:rPr lang="ru-RU" sz="4500" dirty="0" smtClean="0"/>
              <a:t>рост, вес и темпы потери массы тела; 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• </a:t>
            </a:r>
            <a:r>
              <a:rPr lang="ru-RU" sz="4500" dirty="0" smtClean="0"/>
              <a:t>расположение первичной опухоли и метастазов; 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• </a:t>
            </a:r>
            <a:r>
              <a:rPr lang="ru-RU" sz="4500" dirty="0" smtClean="0"/>
              <a:t>общее состояние; 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• </a:t>
            </a:r>
            <a:r>
              <a:rPr lang="ru-RU" sz="4500" dirty="0" smtClean="0"/>
              <a:t>наличие отеков; 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• </a:t>
            </a:r>
            <a:r>
              <a:rPr lang="ru-RU" sz="4500" dirty="0" smtClean="0"/>
              <a:t>физическая активность; 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• </a:t>
            </a:r>
            <a:r>
              <a:rPr lang="ru-RU" sz="4500" dirty="0" smtClean="0"/>
              <a:t>характер проводимого лечения и его побочные явления - тошнота, рвота, </a:t>
            </a:r>
            <a:r>
              <a:rPr lang="ru-RU" sz="4500" dirty="0" smtClean="0"/>
              <a:t>запор</a:t>
            </a:r>
            <a:r>
              <a:rPr lang="ru-RU" sz="4500" dirty="0" smtClean="0"/>
              <a:t>, диарея; 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• </a:t>
            </a:r>
            <a:r>
              <a:rPr lang="ru-RU" sz="4500" dirty="0" smtClean="0"/>
              <a:t>влияние опухоли на функцию органов пищеварения; 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• </a:t>
            </a:r>
            <a:r>
              <a:rPr lang="ru-RU" sz="4500" dirty="0" smtClean="0"/>
              <a:t>режим питания и аппетит; 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• </a:t>
            </a:r>
            <a:r>
              <a:rPr lang="ru-RU" sz="4500" dirty="0" smtClean="0"/>
              <a:t>лабораторные показатели.</a:t>
            </a:r>
            <a:endParaRPr lang="ru-RU" sz="4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Скрининг и мониторинг недостаточности питания должны проводиться на протяжении всего времени лечения онкологического больного. С этой целью можно использовать индекс нарушения питания по </a:t>
            </a:r>
            <a:r>
              <a:rPr lang="ru-RU" sz="1800" dirty="0" err="1" smtClean="0"/>
              <a:t>Buzby</a:t>
            </a:r>
            <a:r>
              <a:rPr lang="ru-RU" sz="1800" dirty="0" smtClean="0"/>
              <a:t> G.P. (ИНР), который рассчитывается по формуле: 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При </a:t>
            </a:r>
            <a:r>
              <a:rPr lang="ru-RU" sz="1800" dirty="0" smtClean="0"/>
              <a:t>значениях ИНР: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• </a:t>
            </a:r>
            <a:r>
              <a:rPr lang="ru-RU" sz="1800" dirty="0" smtClean="0"/>
              <a:t>ИНР &gt; 97,5 - нутритивной недостаточности нет;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• </a:t>
            </a:r>
            <a:r>
              <a:rPr lang="ru-RU" sz="1800" dirty="0" smtClean="0"/>
              <a:t>ИНР от 83,5 до 97,5 - имеется средняя степень недостаточности питания;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• </a:t>
            </a:r>
            <a:r>
              <a:rPr lang="ru-RU" sz="1800" dirty="0" smtClean="0"/>
              <a:t>ИНР </a:t>
            </a:r>
            <a:r>
              <a:rPr lang="ru-RU" sz="1800" dirty="0" smtClean="0"/>
              <a:t>83,5 и менее </a:t>
            </a:r>
            <a:r>
              <a:rPr lang="ru-RU" sz="1800" dirty="0" smtClean="0"/>
              <a:t>- имеется тяжелая степень недостаточности питания</a:t>
            </a:r>
            <a:endParaRPr lang="ru-RU" sz="1800" dirty="0"/>
          </a:p>
        </p:txBody>
      </p:sp>
      <p:pic>
        <p:nvPicPr>
          <p:cNvPr id="3075" name="Picture 3" descr="C:\Users\Sister110\Desktop\у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852936"/>
            <a:ext cx="8288767" cy="936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Осложнения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    Особую </a:t>
            </a:r>
            <a:r>
              <a:rPr lang="ru-RU" sz="1600" dirty="0" smtClean="0"/>
              <a:t>сложность в лечении представляют </a:t>
            </a:r>
            <a:r>
              <a:rPr lang="ru-RU" sz="1600" dirty="0" err="1" smtClean="0"/>
              <a:t>мукозиты</a:t>
            </a:r>
            <a:r>
              <a:rPr lang="ru-RU" sz="1600" dirty="0" smtClean="0"/>
              <a:t>, появляющиеся язвенные дефекты </a:t>
            </a:r>
            <a:r>
              <a:rPr lang="ru-RU" sz="1600" dirty="0" smtClean="0"/>
              <a:t>на слизистой оболочке на всем протяжении </a:t>
            </a:r>
            <a:r>
              <a:rPr lang="ru-RU" sz="1600" dirty="0" smtClean="0"/>
              <a:t>ЖКТ, сопровождающиеся </a:t>
            </a:r>
            <a:r>
              <a:rPr lang="ru-RU" sz="1600" dirty="0" smtClean="0"/>
              <a:t>болевым </a:t>
            </a:r>
            <a:r>
              <a:rPr lang="ru-RU" sz="1600" dirty="0" smtClean="0"/>
              <a:t>синдромом.</a:t>
            </a:r>
          </a:p>
          <a:p>
            <a:pPr>
              <a:buNone/>
            </a:pPr>
            <a:r>
              <a:rPr lang="ru-RU" sz="1600" dirty="0" smtClean="0"/>
              <a:t>    Риск </a:t>
            </a:r>
            <a:r>
              <a:rPr lang="ru-RU" sz="1600" dirty="0" smtClean="0"/>
              <a:t>развития стоматита и присоединения вторичной инфекции значительно возрастает при несоблюдении гигиены полости рта, наличия кариеса, гингивита, некачественных зубных протезов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Наиболее </a:t>
            </a:r>
            <a:r>
              <a:rPr lang="ru-RU" sz="1600" dirty="0" smtClean="0"/>
              <a:t>приемлемый вид питательной поддержки в этих случаях - жидкое дополнительное пероральное питание, причем желательно, чтобы больной выпивал не менее 500 мл напитка в сут в стандартном или двойном разведении, дробно, порциями по 50-60 мл/ч. Используются стандартные смеси, полуэлементные или смеси с добавлением растворимой клетчатки.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При поражении слизистой оболочки кишечника наиболее часто возникают </a:t>
            </a:r>
            <a:r>
              <a:rPr lang="ru-RU" sz="1600" dirty="0" err="1" smtClean="0"/>
              <a:t>мукозиты</a:t>
            </a:r>
            <a:r>
              <a:rPr lang="ru-RU" sz="1600" dirty="0" smtClean="0"/>
              <a:t> с </a:t>
            </a:r>
            <a:r>
              <a:rPr lang="ru-RU" sz="1600" dirty="0" err="1" smtClean="0"/>
              <a:t>развитиемсекреторной</a:t>
            </a:r>
            <a:r>
              <a:rPr lang="ru-RU" sz="1600" dirty="0" smtClean="0"/>
              <a:t> диареи. Механизм развития секреторной диареи связан с увеличением секреции жидкости в просвет кишечника и замедлением ее </a:t>
            </a:r>
            <a:r>
              <a:rPr lang="ru-RU" sz="1600" dirty="0" err="1" smtClean="0"/>
              <a:t>реабсорбции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Важно провести дифференциальную диагностику диареи. В том случае, если имеется секреторная или </a:t>
            </a:r>
            <a:r>
              <a:rPr lang="ru-RU" sz="1600" dirty="0" err="1" smtClean="0"/>
              <a:t>антибиотик-ассоциированная</a:t>
            </a:r>
            <a:r>
              <a:rPr lang="ru-RU" sz="1600" dirty="0" smtClean="0"/>
              <a:t> диарея, исключен инфекционный характер болезни, </a:t>
            </a:r>
            <a:r>
              <a:rPr lang="ru-RU" sz="1600" dirty="0" smtClean="0"/>
              <a:t>то необходимо назначить пациенту </a:t>
            </a:r>
            <a:r>
              <a:rPr lang="ru-RU" sz="1600" dirty="0" err="1" smtClean="0"/>
              <a:t>лоперамид</a:t>
            </a:r>
            <a:r>
              <a:rPr lang="ru-RU" sz="1600" dirty="0" smtClean="0"/>
              <a:t> </a:t>
            </a:r>
            <a:r>
              <a:rPr lang="ru-RU" sz="1600" dirty="0" smtClean="0"/>
              <a:t>в дозе 4 мг каждые 6 ч до прекращения жидкого </a:t>
            </a:r>
            <a:r>
              <a:rPr lang="ru-RU" sz="1600" dirty="0" smtClean="0"/>
              <a:t>стула, и, если терапия неэффективна</a:t>
            </a:r>
            <a:r>
              <a:rPr lang="ru-RU" sz="1600" dirty="0" smtClean="0"/>
              <a:t>, используется </a:t>
            </a:r>
            <a:r>
              <a:rPr lang="ru-RU" sz="1600" dirty="0" err="1" smtClean="0"/>
              <a:t>октреотид</a:t>
            </a:r>
            <a:r>
              <a:rPr lang="ru-RU" sz="1600" dirty="0" smtClean="0"/>
              <a:t> в стандартных дозировках (подкожно по 100 мкг 3 раза в сут). Параллельно проводится заместительная инфузионная терапия, а при необходимости ПП, показания и режимы которого стандартные.</a:t>
            </a:r>
            <a:endParaRPr lang="ru-RU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Нутритивная поддержка </a:t>
            </a:r>
            <a:r>
              <a:rPr lang="ru-RU" dirty="0" smtClean="0"/>
              <a:t>при </a:t>
            </a:r>
            <a:r>
              <a:rPr lang="ru-RU" dirty="0" smtClean="0"/>
              <a:t>проведении лучевой терапии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8457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Около 90% больных, находящихся на облучении по поводу опухолей головы, шеи, грудной клетки, брюшной полости и органов малого таза, теряют в весе, если не проводится дополнительное искусственное питание.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Патофизиология </a:t>
            </a:r>
            <a:r>
              <a:rPr lang="ru-RU" dirty="0" smtClean="0"/>
              <a:t>недостаточности питания при облучении имеет две причины. С одной стороны, при попадании в зону облучения верхних отделов ЖКТ (ротоглотки и пищевода) возникает дисфагия. С другой стороны, при облучении органов брюшной полости и органов малого таза развивается поражение слизистой кишечника - так называемый постлучевой </a:t>
            </a:r>
            <a:r>
              <a:rPr lang="ru-RU" dirty="0" smtClean="0"/>
              <a:t>энтерит.</a:t>
            </a:r>
          </a:p>
          <a:p>
            <a:pPr>
              <a:buNone/>
            </a:pPr>
            <a:r>
              <a:rPr lang="ru-RU" dirty="0" smtClean="0"/>
              <a:t>Предрасполагающие факторы развития побочных эффектов радиотерапии - предшествовавшее оперативное вмешательства.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Другое </a:t>
            </a:r>
            <a:r>
              <a:rPr lang="ru-RU" dirty="0" smtClean="0"/>
              <a:t>осложнение, возникающее при облучении верхних отделов ЖКТ, - нарушение саливации, появляющееся в первые 3-4 сут после начала терапии, провоцирующее рвоту, дисфагию и обострение кариеса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При развитии поражения органов ЖКТ необходимо оценить тяжесть нутритивной недостаточности и при необходимости назначить искусственное питание. Приоритетно ЭП, проводить его предпочтительнее полуэлементными смесями в стандартных дозировках. При невозможности проведения адекватного ЭП больной переводится на ПП.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Autofit/>
          </a:bodyPr>
          <a:lstStyle/>
          <a:p>
            <a:r>
              <a:rPr lang="ru-RU" sz="11500" dirty="0" smtClean="0"/>
              <a:t>Спасибо за внимание!</a:t>
            </a:r>
            <a:endParaRPr lang="ru-RU" sz="1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чего нужна нутритивная поддержка?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существенно улучшает исходы лечения; </a:t>
            </a:r>
          </a:p>
          <a:p>
            <a:r>
              <a:rPr lang="ru-RU" sz="2800" dirty="0" smtClean="0"/>
              <a:t>снижает частоту и тяжесть послеоперационных осложнений и летальность; </a:t>
            </a:r>
          </a:p>
          <a:p>
            <a:r>
              <a:rPr lang="ru-RU" sz="2800" dirty="0" smtClean="0"/>
              <a:t>значительно сокращает сроки пребывания в стационаре и период реабилитации; </a:t>
            </a:r>
          </a:p>
          <a:p>
            <a:r>
              <a:rPr lang="ru-RU" sz="2800" dirty="0" smtClean="0"/>
              <a:t>повышает качество жизни больных; </a:t>
            </a:r>
          </a:p>
          <a:p>
            <a:r>
              <a:rPr lang="ru-RU" sz="2800" dirty="0" smtClean="0"/>
              <a:t>значительно уменьшает стоимость лечебно-диагностического процесса и расходы на дорогостоящие лекарства.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dirty="0" smtClean="0"/>
              <a:t>Причины похудания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лиментарный фактор </a:t>
            </a:r>
          </a:p>
          <a:p>
            <a:r>
              <a:rPr lang="ru-RU" sz="2400" dirty="0" smtClean="0"/>
              <a:t>пониженный аппетит; </a:t>
            </a:r>
          </a:p>
          <a:p>
            <a:r>
              <a:rPr lang="ru-RU" sz="2400" dirty="0" smtClean="0"/>
              <a:t>нарушение пищеварения и всасывания пищи; </a:t>
            </a:r>
          </a:p>
          <a:p>
            <a:r>
              <a:rPr lang="ru-RU" sz="2400" dirty="0" smtClean="0"/>
              <a:t>стресс</a:t>
            </a:r>
          </a:p>
          <a:p>
            <a:r>
              <a:rPr lang="ru-RU" sz="2400" dirty="0" smtClean="0"/>
              <a:t>повышенные потери жидкости в результате диареи или частичной кишечной непроходимости; </a:t>
            </a:r>
          </a:p>
          <a:p>
            <a:r>
              <a:rPr lang="ru-RU" sz="2400" dirty="0" smtClean="0"/>
              <a:t>повышения метаболизма на фоне системной воспалительной реакции (</a:t>
            </a:r>
            <a:r>
              <a:rPr lang="ru-RU" sz="2400" dirty="0" err="1" smtClean="0"/>
              <a:t>гиперметаболизм</a:t>
            </a:r>
            <a:r>
              <a:rPr lang="ru-RU" sz="2400" dirty="0" smtClean="0"/>
              <a:t>); </a:t>
            </a:r>
          </a:p>
          <a:p>
            <a:r>
              <a:rPr lang="ru-RU" sz="2400" dirty="0" smtClean="0"/>
              <a:t>снижение анаболических и повышение </a:t>
            </a:r>
            <a:r>
              <a:rPr lang="ru-RU" sz="2400" dirty="0" err="1" smtClean="0"/>
              <a:t>катаболических</a:t>
            </a:r>
            <a:r>
              <a:rPr lang="ru-RU" sz="2400" dirty="0" smtClean="0"/>
              <a:t> процессов в организме.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недостаточности 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Недостаточность питания у онкологических больных проявляется в виде двух клинических форм, получивших названия «маразм» и «</a:t>
            </a:r>
            <a:r>
              <a:rPr lang="ru-RU" dirty="0" err="1" smtClean="0"/>
              <a:t>квашиоркор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2050" name="Picture 2" descr="C:\Users\Sister110\Desktop\удалить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717032"/>
            <a:ext cx="7690968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Маразм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Форма недостаточности питания, приобретающая </a:t>
            </a:r>
            <a:r>
              <a:rPr lang="ru-RU" b="1" dirty="0" smtClean="0"/>
              <a:t>хроническое</a:t>
            </a:r>
            <a:r>
              <a:rPr lang="ru-RU" dirty="0" smtClean="0"/>
              <a:t> течение (типа маразма), обусловлена истощением</a:t>
            </a:r>
            <a:r>
              <a:rPr lang="ru-RU" b="1" dirty="0" smtClean="0"/>
              <a:t> и белковых, и жировых запасов</a:t>
            </a:r>
            <a:r>
              <a:rPr lang="ru-RU" dirty="0" smtClean="0"/>
              <a:t>. Она описывается как классическая форма истощения без явлений </a:t>
            </a:r>
            <a:r>
              <a:rPr lang="ru-RU" dirty="0" err="1" smtClean="0"/>
              <a:t>гиперкатаболизма</a:t>
            </a:r>
            <a:r>
              <a:rPr lang="ru-RU" dirty="0" smtClean="0"/>
              <a:t> и чаще наблюдается при недоедании, то есть имеет алиментарный характер. При НП типа «маразм» главным образом снижается уровень соматических белков. Длительное голодание приводит к образованию кетоновых тел, образующихся в процессе </a:t>
            </a:r>
            <a:r>
              <a:rPr lang="ru-RU" dirty="0" err="1" smtClean="0"/>
              <a:t>β токисления</a:t>
            </a:r>
            <a:r>
              <a:rPr lang="ru-RU" dirty="0" smtClean="0"/>
              <a:t> жирных кислот и необходимых для клеток головного мозга.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</a:t>
            </a:r>
            <a:r>
              <a:rPr lang="ru-RU" dirty="0" err="1" smtClean="0"/>
              <a:t>вашиоркор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400" dirty="0" smtClean="0"/>
              <a:t>Другая форма НП, получившая название «</a:t>
            </a:r>
            <a:r>
              <a:rPr lang="ru-RU" sz="3400" dirty="0" err="1" smtClean="0"/>
              <a:t>квашиоркор</a:t>
            </a:r>
            <a:r>
              <a:rPr lang="ru-RU" sz="3400" dirty="0" smtClean="0"/>
              <a:t>», представляет собой </a:t>
            </a:r>
            <a:r>
              <a:rPr lang="ru-RU" sz="3400" b="1" dirty="0" smtClean="0"/>
              <a:t>острое</a:t>
            </a:r>
            <a:r>
              <a:rPr lang="ru-RU" sz="3400" dirty="0" smtClean="0"/>
              <a:t> белковое истощение с </a:t>
            </a:r>
            <a:r>
              <a:rPr lang="ru-RU" sz="3400" b="1" dirty="0" smtClean="0"/>
              <a:t>сохранением</a:t>
            </a:r>
            <a:r>
              <a:rPr lang="ru-RU" sz="3400" dirty="0" smtClean="0"/>
              <a:t> запасов жира, поэтому потеря белка не сопровождается существенной потерей массы тела. Истощение пула висцеральных белков сопровождается отеками, а также сухостью волос. У больных с синдромом </a:t>
            </a:r>
            <a:r>
              <a:rPr lang="ru-RU" sz="3400" dirty="0" err="1" smtClean="0"/>
              <a:t>квашиоркор</a:t>
            </a:r>
            <a:r>
              <a:rPr lang="ru-RU" sz="3400" dirty="0" smtClean="0"/>
              <a:t> после оперативных вмешательств процесс заживления раны протекает намного медленнее, и отмечается сниженная иммунологическая реактивность. </a:t>
            </a:r>
            <a:r>
              <a:rPr lang="ru-RU" sz="3400" dirty="0" err="1" smtClean="0"/>
              <a:t>Квашиоркор</a:t>
            </a:r>
            <a:r>
              <a:rPr lang="ru-RU" sz="3400" dirty="0" smtClean="0"/>
              <a:t> как </a:t>
            </a:r>
            <a:r>
              <a:rPr lang="ru-RU" sz="3400" dirty="0" err="1" smtClean="0"/>
              <a:t>стрессорная</a:t>
            </a:r>
            <a:r>
              <a:rPr lang="ru-RU" sz="3400" dirty="0" smtClean="0"/>
              <a:t> форма голодания сопровождается повышенной секрецией ряда </a:t>
            </a:r>
            <a:r>
              <a:rPr lang="ru-RU" sz="3400" dirty="0" err="1" smtClean="0"/>
              <a:t>катаболических</a:t>
            </a:r>
            <a:r>
              <a:rPr lang="ru-RU" sz="3400" dirty="0" smtClean="0"/>
              <a:t> гормонов - адреналина, глюкагона и кортикостероидов. Под влиянием указанных гормонов снижается толерантность к углеводам, усиливаются </a:t>
            </a:r>
            <a:r>
              <a:rPr lang="ru-RU" sz="3400" dirty="0" err="1" smtClean="0"/>
              <a:t>глюконеогенез</a:t>
            </a:r>
            <a:r>
              <a:rPr lang="ru-RU" sz="3400" dirty="0" smtClean="0"/>
              <a:t> и </a:t>
            </a:r>
            <a:r>
              <a:rPr lang="ru-RU" sz="3400" dirty="0" err="1" smtClean="0"/>
              <a:t>липолиз</a:t>
            </a:r>
            <a:r>
              <a:rPr lang="ru-RU" sz="3400" dirty="0" smtClean="0"/>
              <a:t>. Основной патологический признак острой формы истощения - потеря висцеральных </a:t>
            </a:r>
            <a:r>
              <a:rPr lang="ru-RU" sz="3400" dirty="0" err="1" smtClean="0"/>
              <a:t>белков,в</a:t>
            </a:r>
            <a:r>
              <a:rPr lang="ru-RU" sz="3400" dirty="0" smtClean="0"/>
              <a:t> первую очередь альбумина, а также белков с коротким периодом </a:t>
            </a:r>
            <a:r>
              <a:rPr lang="ru-RU" sz="3400" dirty="0" err="1" smtClean="0"/>
              <a:t>полужизни</a:t>
            </a:r>
            <a:r>
              <a:rPr lang="ru-RU" sz="3400" dirty="0" smtClean="0"/>
              <a:t> - </a:t>
            </a:r>
            <a:r>
              <a:rPr lang="ru-RU" sz="3400" dirty="0" err="1" smtClean="0"/>
              <a:t>преальбумина</a:t>
            </a:r>
            <a:r>
              <a:rPr lang="ru-RU" sz="3400" dirty="0" smtClean="0"/>
              <a:t>, </a:t>
            </a:r>
            <a:r>
              <a:rPr lang="ru-RU" sz="3400" dirty="0" err="1" smtClean="0"/>
              <a:t>трансферрина</a:t>
            </a:r>
            <a:r>
              <a:rPr lang="ru-RU" sz="3400" dirty="0" smtClean="0"/>
              <a:t>, </a:t>
            </a:r>
            <a:r>
              <a:rPr lang="ru-RU" sz="3400" dirty="0" err="1" smtClean="0"/>
              <a:t>транстиретина</a:t>
            </a:r>
            <a:r>
              <a:rPr lang="ru-RU" sz="3400" dirty="0" smtClean="0"/>
              <a:t> и </a:t>
            </a:r>
            <a:r>
              <a:rPr lang="ru-RU" sz="3400" dirty="0" err="1" smtClean="0"/>
              <a:t>ретинолсвязывающего</a:t>
            </a:r>
            <a:r>
              <a:rPr lang="ru-RU" sz="3400" dirty="0" smtClean="0"/>
              <a:t> белка.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Потеря белка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820472" cy="54726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Согласно </a:t>
            </a:r>
            <a:r>
              <a:rPr lang="ru-RU" dirty="0" smtClean="0"/>
              <a:t>концепции </a:t>
            </a:r>
            <a:r>
              <a:rPr lang="ru-RU" b="1" dirty="0" smtClean="0"/>
              <a:t>метаболической конкуренции</a:t>
            </a:r>
            <a:r>
              <a:rPr lang="ru-RU" dirty="0" smtClean="0"/>
              <a:t>, клетки злокачественной опухоли клетки конкурируют с организмом хозяина за аминокислоты и выступают в роли «ловушки азота». Экспериментальная онкология подтвердила эти эффекты, однако </a:t>
            </a:r>
            <a:r>
              <a:rPr lang="ru-RU" dirty="0" err="1" smtClean="0"/>
              <a:t>онкологиклиницисты</a:t>
            </a:r>
            <a:r>
              <a:rPr lang="ru-RU" dirty="0" smtClean="0"/>
              <a:t> не придали ей особого значения, считая, что это возможно лишь при огромных по размеру новообразованиях. Тем не менее детские онкологи наблюдали злокачественные опухоли почек, составляющие по массе до 50% от массы тела ребенка, и отмечали в связи с этим случаи выраженной гипопротеинемии.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Кроме </a:t>
            </a:r>
            <a:r>
              <a:rPr lang="ru-RU" dirty="0" smtClean="0"/>
              <a:t>того, и у взрослых больных нередко наблюдаются случаи выраженной потери азота с мочой, достигающей 10 г/сут и </a:t>
            </a:r>
            <a:r>
              <a:rPr lang="ru-RU" dirty="0" smtClean="0"/>
              <a:t>более.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892480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В </a:t>
            </a:r>
            <a:r>
              <a:rPr lang="ru-RU" dirty="0" smtClean="0"/>
              <a:t>формировании </a:t>
            </a:r>
            <a:r>
              <a:rPr lang="ru-RU" dirty="0" smtClean="0"/>
              <a:t>синдрома </a:t>
            </a:r>
            <a:r>
              <a:rPr lang="ru-RU" dirty="0" err="1" smtClean="0"/>
              <a:t>кахексии-анорексии</a:t>
            </a:r>
            <a:r>
              <a:rPr lang="ru-RU" dirty="0" smtClean="0"/>
              <a:t> </a:t>
            </a:r>
            <a:r>
              <a:rPr lang="ru-RU" dirty="0" smtClean="0"/>
              <a:t>большое значение придают некоторым </a:t>
            </a:r>
            <a:r>
              <a:rPr lang="ru-RU" dirty="0" err="1" smtClean="0"/>
              <a:t>катаболическим</a:t>
            </a:r>
            <a:r>
              <a:rPr lang="ru-RU" dirty="0" smtClean="0"/>
              <a:t> факторам, вырабатываемым самой опухолью, в частности, </a:t>
            </a:r>
            <a:r>
              <a:rPr lang="ru-RU" b="1" dirty="0" err="1" smtClean="0"/>
              <a:t>липид-мобилизирующему</a:t>
            </a:r>
            <a:r>
              <a:rPr lang="ru-RU" b="1" dirty="0" smtClean="0"/>
              <a:t> фактору</a:t>
            </a:r>
            <a:r>
              <a:rPr lang="ru-RU" dirty="0" smtClean="0"/>
              <a:t>, основное </a:t>
            </a:r>
            <a:r>
              <a:rPr lang="ru-RU" dirty="0" smtClean="0"/>
              <a:t>действие которого связано с усилением </a:t>
            </a:r>
            <a:r>
              <a:rPr lang="ru-RU" dirty="0" err="1" smtClean="0"/>
              <a:t>липолиза</a:t>
            </a:r>
            <a:r>
              <a:rPr lang="ru-RU" dirty="0" smtClean="0"/>
              <a:t>. </a:t>
            </a:r>
            <a:r>
              <a:rPr lang="ru-RU" dirty="0" err="1" smtClean="0"/>
              <a:t>Липидмобилизирующий</a:t>
            </a:r>
            <a:r>
              <a:rPr lang="ru-RU" dirty="0" smtClean="0"/>
              <a:t> фактор способствует потере жировой ткани, увеличению энергетических потребностей. Состояние </a:t>
            </a:r>
            <a:r>
              <a:rPr lang="ru-RU" dirty="0" err="1" smtClean="0"/>
              <a:t>гиперметаболизма</a:t>
            </a:r>
            <a:r>
              <a:rPr lang="ru-RU" dirty="0" smtClean="0"/>
              <a:t> расценивается как резкое увеличение энергетических потребностей и является одной из ведущих причин развития кахексии у онкологических больных.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2173</Words>
  <Application>Microsoft Office PowerPoint</Application>
  <PresentationFormat>Экран (4:3)</PresentationFormat>
  <Paragraphs>99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Особенности нутритивной поддержки в онкологии</vt:lpstr>
      <vt:lpstr>Слайд 2</vt:lpstr>
      <vt:lpstr>Для чего нужна нутритивная поддержка?</vt:lpstr>
      <vt:lpstr>Причины похудания</vt:lpstr>
      <vt:lpstr>Формы недостаточности питания</vt:lpstr>
      <vt:lpstr>Маразм </vt:lpstr>
      <vt:lpstr>Квашиоркор</vt:lpstr>
      <vt:lpstr>Потеря белка</vt:lpstr>
      <vt:lpstr>Слайд 9</vt:lpstr>
      <vt:lpstr>Слайд 10</vt:lpstr>
      <vt:lpstr>Роль системного воспалительного ответа</vt:lpstr>
      <vt:lpstr>Противовоспалительная компенсаторная реакция</vt:lpstr>
      <vt:lpstr>Синдром кахексии анорексии</vt:lpstr>
      <vt:lpstr>Энергетический баланс</vt:lpstr>
      <vt:lpstr>Слайд 15</vt:lpstr>
      <vt:lpstr>Местное влияние </vt:lpstr>
      <vt:lpstr>Нутритивная поддержка при хирургическом лечении</vt:lpstr>
      <vt:lpstr>Слайд 18</vt:lpstr>
      <vt:lpstr>Слайд 19</vt:lpstr>
      <vt:lpstr>Нутритивная поддержка при нехирургическом лечении</vt:lpstr>
      <vt:lpstr>Слайд 21</vt:lpstr>
      <vt:lpstr>Осложнения </vt:lpstr>
      <vt:lpstr>Нутритивная поддержка при проведении лучевой терапии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нутритивной поддержки в онкологии</dc:title>
  <dc:creator>Sister110</dc:creator>
  <cp:lastModifiedBy>Sister110</cp:lastModifiedBy>
  <cp:revision>39</cp:revision>
  <dcterms:created xsi:type="dcterms:W3CDTF">2022-10-17T05:03:22Z</dcterms:created>
  <dcterms:modified xsi:type="dcterms:W3CDTF">2022-10-17T13:56:55Z</dcterms:modified>
</cp:coreProperties>
</file>