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7" r:id="rId3"/>
    <p:sldId id="258" r:id="rId4"/>
    <p:sldId id="284" r:id="rId5"/>
    <p:sldId id="283" r:id="rId6"/>
    <p:sldId id="282" r:id="rId7"/>
    <p:sldId id="260" r:id="rId8"/>
    <p:sldId id="287" r:id="rId9"/>
    <p:sldId id="291" r:id="rId10"/>
    <p:sldId id="288" r:id="rId11"/>
    <p:sldId id="285" r:id="rId12"/>
    <p:sldId id="263" r:id="rId13"/>
    <p:sldId id="294" r:id="rId14"/>
    <p:sldId id="290" r:id="rId15"/>
    <p:sldId id="292" r:id="rId16"/>
    <p:sldId id="297" r:id="rId17"/>
    <p:sldId id="296" r:id="rId18"/>
    <p:sldId id="295" r:id="rId19"/>
    <p:sldId id="298" r:id="rId20"/>
    <p:sldId id="299" r:id="rId21"/>
    <p:sldId id="300" r:id="rId22"/>
    <p:sldId id="302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rz.kz/docs/clinic_protocol/2016/2%D0%BF%D0%B3/%D0%A2%D0%B5%D1%80%D0%B0%D0%BF%D0%B8%D1%8F/%D0%9D%D0%B5%D1%84%D1%80%D0%BE%D0%BB%D0%BE%D0%B3%D0%B8%D1%8F/3%20%D0%9D%D0%B5%D1%84%D1%80%D0%BE%D1%82%D0%B8%D1%87%D0%B5%D1%81%D0%BA%D0%B8%D0%B9%20%D1%81%D0%B8%D0%BD%D0%B4%D1%80%D0%BE%D0%BC.pdf" TargetMode="External"/><Relationship Id="rId2" Type="http://schemas.openxmlformats.org/officeDocument/2006/relationships/hyperlink" Target="http://www.kidney-internationa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Нефротический синдром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Выполнила: ординатор 1 года специальности терапия </a:t>
            </a:r>
            <a:r>
              <a:rPr lang="ru-RU" dirty="0" err="1"/>
              <a:t>Торгунакова</a:t>
            </a:r>
            <a:r>
              <a:rPr lang="ru-RU" dirty="0"/>
              <a:t> М.С.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ФГБОУ ВО </a:t>
            </a:r>
            <a:r>
              <a:rPr lang="ru-RU" dirty="0" err="1"/>
              <a:t>КрасГМУ</a:t>
            </a:r>
            <a:r>
              <a:rPr lang="ru-RU" dirty="0"/>
              <a:t> им. проф. В.Ф. </a:t>
            </a:r>
            <a:r>
              <a:rPr lang="ru-RU" dirty="0" err="1"/>
              <a:t>Войно-Ясенецкого</a:t>
            </a:r>
            <a:r>
              <a:rPr lang="ru-RU" dirty="0"/>
              <a:t> Минздрава России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Кафедра внутренних болезней и иммунологии с курсом ПО</a:t>
            </a:r>
          </a:p>
        </p:txBody>
      </p:sp>
    </p:spTree>
    <p:extLst>
      <p:ext uri="{BB962C8B-B14F-4D97-AF65-F5344CB8AC3E}">
        <p14:creationId xmlns:p14="http://schemas.microsoft.com/office/powerpoint/2010/main" val="341245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Диагностический алгоритм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ЛАБОРАТОРНОЕ ИССЛЕДОВАНИЕ</a:t>
            </a:r>
          </a:p>
          <a:p>
            <a:endParaRPr lang="ru-RU" dirty="0" smtClean="0"/>
          </a:p>
          <a:p>
            <a:r>
              <a:rPr lang="ru-RU" dirty="0" smtClean="0"/>
              <a:t>ОАК-повышена </a:t>
            </a:r>
            <a:r>
              <a:rPr lang="ru-RU" dirty="0"/>
              <a:t>СОЭ, анемия, </a:t>
            </a:r>
            <a:r>
              <a:rPr lang="ru-RU" dirty="0" smtClean="0"/>
              <a:t>лейкоцитоз</a:t>
            </a:r>
          </a:p>
          <a:p>
            <a:r>
              <a:rPr lang="ru-RU" dirty="0" smtClean="0"/>
              <a:t>ОАМ-</a:t>
            </a:r>
            <a:r>
              <a:rPr lang="ru-RU" dirty="0"/>
              <a:t>суточная протеинурия (&gt;3,5 г/</a:t>
            </a:r>
            <a:r>
              <a:rPr lang="ru-RU" dirty="0" err="1"/>
              <a:t>сут</a:t>
            </a:r>
            <a:r>
              <a:rPr lang="ru-RU" dirty="0"/>
              <a:t>), </a:t>
            </a:r>
            <a:r>
              <a:rPr lang="ru-RU" dirty="0" smtClean="0"/>
              <a:t>цилиндры, возможна </a:t>
            </a:r>
            <a:r>
              <a:rPr lang="ru-RU" dirty="0" err="1" smtClean="0"/>
              <a:t>лейкоцитурия</a:t>
            </a:r>
            <a:r>
              <a:rPr lang="ru-RU" dirty="0" smtClean="0"/>
              <a:t>, </a:t>
            </a:r>
            <a:r>
              <a:rPr lang="ru-RU" dirty="0"/>
              <a:t>реже микрогематурия, </a:t>
            </a:r>
            <a:r>
              <a:rPr lang="ru-RU" dirty="0" err="1" smtClean="0"/>
              <a:t>липидурия</a:t>
            </a:r>
            <a:endParaRPr lang="ru-RU" dirty="0" smtClean="0"/>
          </a:p>
          <a:p>
            <a:r>
              <a:rPr lang="ru-RU" dirty="0" smtClean="0"/>
              <a:t>Биохимический </a:t>
            </a:r>
            <a:r>
              <a:rPr lang="ru-RU" dirty="0"/>
              <a:t>анализ крови (общий белок, альбумин, </a:t>
            </a:r>
            <a:r>
              <a:rPr lang="ru-RU" dirty="0" err="1"/>
              <a:t>креатинин</a:t>
            </a:r>
            <a:r>
              <a:rPr lang="ru-RU" dirty="0"/>
              <a:t>, мочевина, К, </a:t>
            </a:r>
            <a:r>
              <a:rPr lang="ru-RU" dirty="0" err="1"/>
              <a:t>Na</a:t>
            </a:r>
            <a:r>
              <a:rPr lang="ru-RU" dirty="0"/>
              <a:t>, </a:t>
            </a:r>
            <a:r>
              <a:rPr lang="ru-RU" dirty="0" err="1"/>
              <a:t>Ca</a:t>
            </a:r>
            <a:r>
              <a:rPr lang="ru-RU" dirty="0"/>
              <a:t>, холестерин, сахар в сыворотке крови</a:t>
            </a:r>
            <a:r>
              <a:rPr lang="ru-RU" dirty="0" smtClean="0"/>
              <a:t>)- </a:t>
            </a:r>
          </a:p>
          <a:p>
            <a:pPr lvl="1"/>
            <a:r>
              <a:rPr lang="ru-RU" sz="2900" dirty="0" smtClean="0"/>
              <a:t>Общий </a:t>
            </a:r>
            <a:r>
              <a:rPr lang="ru-RU" sz="2900" dirty="0"/>
              <a:t>белок и </a:t>
            </a:r>
            <a:r>
              <a:rPr lang="ru-RU" sz="2900" dirty="0" err="1"/>
              <a:t>протеинограмма</a:t>
            </a:r>
            <a:r>
              <a:rPr lang="ru-RU" sz="2900" dirty="0"/>
              <a:t> (</a:t>
            </a:r>
            <a:r>
              <a:rPr lang="ru-RU" sz="2900" dirty="0" err="1"/>
              <a:t>гипоальбуминемия</a:t>
            </a:r>
            <a:r>
              <a:rPr lang="ru-RU" sz="2900" dirty="0"/>
              <a:t>, снижение концентрации γ-глобулинов</a:t>
            </a:r>
            <a:r>
              <a:rPr lang="ru-RU" sz="2900" dirty="0" smtClean="0"/>
              <a:t>)</a:t>
            </a:r>
          </a:p>
          <a:p>
            <a:pPr lvl="1"/>
            <a:r>
              <a:rPr lang="ru-RU" sz="2900" dirty="0" smtClean="0"/>
              <a:t>Глюкоза </a:t>
            </a:r>
            <a:r>
              <a:rPr lang="ru-RU" sz="2900" dirty="0"/>
              <a:t>крови (гипергликемия при сахарном диабете), тест на толерантность к глюкозе, </a:t>
            </a:r>
            <a:r>
              <a:rPr lang="ru-RU" sz="2900" dirty="0" err="1"/>
              <a:t>гликозилированный</a:t>
            </a:r>
            <a:r>
              <a:rPr lang="ru-RU" sz="2900" dirty="0"/>
              <a:t> </a:t>
            </a:r>
            <a:r>
              <a:rPr lang="ru-RU" sz="2900" dirty="0" smtClean="0"/>
              <a:t>гемоглобин</a:t>
            </a:r>
          </a:p>
          <a:p>
            <a:pPr lvl="1"/>
            <a:r>
              <a:rPr lang="ru-RU" sz="2900" dirty="0" smtClean="0"/>
              <a:t>Нарушения </a:t>
            </a:r>
            <a:r>
              <a:rPr lang="ru-RU" sz="2900" dirty="0"/>
              <a:t>электролитного состава (</a:t>
            </a:r>
            <a:r>
              <a:rPr lang="ru-RU" sz="2900" dirty="0" err="1"/>
              <a:t>гипонатриемия</a:t>
            </a:r>
            <a:r>
              <a:rPr lang="ru-RU" sz="2900" dirty="0"/>
              <a:t>, </a:t>
            </a:r>
            <a:r>
              <a:rPr lang="ru-RU" sz="2900" dirty="0" err="1"/>
              <a:t>гипокалиемия</a:t>
            </a:r>
            <a:r>
              <a:rPr lang="ru-RU" sz="2900" dirty="0"/>
              <a:t>, </a:t>
            </a:r>
            <a:r>
              <a:rPr lang="ru-RU" sz="2900" dirty="0" err="1" smtClean="0"/>
              <a:t>гипокальциемия</a:t>
            </a:r>
            <a:r>
              <a:rPr lang="ru-RU" sz="2900" dirty="0" smtClean="0"/>
              <a:t>)</a:t>
            </a:r>
          </a:p>
          <a:p>
            <a:pPr lvl="1"/>
            <a:r>
              <a:rPr lang="ru-RU" sz="2900" dirty="0" smtClean="0"/>
              <a:t>Холестерин </a:t>
            </a:r>
            <a:r>
              <a:rPr lang="ru-RU" sz="2900" dirty="0"/>
              <a:t>крови или </a:t>
            </a:r>
            <a:r>
              <a:rPr lang="ru-RU" sz="2900" dirty="0" err="1"/>
              <a:t>липидограмма</a:t>
            </a:r>
            <a:r>
              <a:rPr lang="ru-RU" sz="2900" dirty="0"/>
              <a:t> (</a:t>
            </a:r>
            <a:r>
              <a:rPr lang="ru-RU" sz="2900" dirty="0" err="1"/>
              <a:t>гиперлипидемия</a:t>
            </a:r>
            <a:r>
              <a:rPr lang="ru-RU" sz="2900" dirty="0"/>
              <a:t>), </a:t>
            </a:r>
            <a:r>
              <a:rPr lang="ru-RU" sz="2900" dirty="0" err="1" smtClean="0"/>
              <a:t>гиперкоагуляция</a:t>
            </a:r>
            <a:endParaRPr lang="ru-RU" sz="2900" dirty="0" smtClean="0"/>
          </a:p>
          <a:p>
            <a:pPr lvl="1"/>
            <a:r>
              <a:rPr lang="ru-RU" sz="2900" dirty="0" err="1" smtClean="0"/>
              <a:t>Креатинин</a:t>
            </a:r>
            <a:r>
              <a:rPr lang="ru-RU" sz="2900" dirty="0" smtClean="0"/>
              <a:t> </a:t>
            </a:r>
            <a:r>
              <a:rPr lang="ru-RU" sz="2900" dirty="0"/>
              <a:t>крови (повышен при ОПН, ХПН</a:t>
            </a:r>
            <a:r>
              <a:rPr lang="ru-RU" sz="2900" dirty="0" smtClean="0"/>
              <a:t>)</a:t>
            </a:r>
            <a:endParaRPr lang="ru-RU" sz="29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8862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Диагностический алгоритм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ЛАБОРАТОРНОЕ ИССЛЕДОВАНИЕ</a:t>
            </a:r>
          </a:p>
          <a:p>
            <a:r>
              <a:rPr lang="ru-RU" dirty="0" smtClean="0"/>
              <a:t>иммунологические </a:t>
            </a:r>
            <a:r>
              <a:rPr lang="ru-RU" dirty="0"/>
              <a:t>методы исследования сыворотки крови</a:t>
            </a:r>
            <a:r>
              <a:rPr lang="ru-RU" dirty="0" smtClean="0"/>
              <a:t>:</a:t>
            </a:r>
          </a:p>
          <a:p>
            <a:pPr lvl="1"/>
            <a:r>
              <a:rPr lang="ru-RU" dirty="0"/>
              <a:t>АСЛ-О </a:t>
            </a:r>
            <a:r>
              <a:rPr lang="ru-RU" dirty="0" smtClean="0"/>
              <a:t>: Постстрептококковый </a:t>
            </a:r>
            <a:r>
              <a:rPr lang="ru-RU" dirty="0"/>
              <a:t>ГН</a:t>
            </a:r>
            <a:endParaRPr lang="ru-RU" dirty="0" smtClean="0"/>
          </a:p>
          <a:p>
            <a:pPr lvl="1"/>
            <a:r>
              <a:rPr lang="ru-RU" dirty="0" smtClean="0"/>
              <a:t>комплементы </a:t>
            </a:r>
            <a:r>
              <a:rPr lang="ru-RU" dirty="0"/>
              <a:t>С3, С4, С50 </a:t>
            </a:r>
            <a:r>
              <a:rPr lang="ru-RU" dirty="0" smtClean="0"/>
              <a:t>: СКВ</a:t>
            </a:r>
            <a:r>
              <a:rPr lang="ru-RU" dirty="0"/>
              <a:t>, инфекционный эндокардит, </a:t>
            </a:r>
            <a:r>
              <a:rPr lang="ru-RU" dirty="0" err="1"/>
              <a:t>эссенциальная</a:t>
            </a:r>
            <a:r>
              <a:rPr lang="ru-RU" dirty="0"/>
              <a:t> смешанная </a:t>
            </a:r>
            <a:r>
              <a:rPr lang="ru-RU" dirty="0" err="1"/>
              <a:t>криоглобулинемия</a:t>
            </a:r>
            <a:r>
              <a:rPr lang="ru-RU" dirty="0"/>
              <a:t>, С3-гломерулопатия</a:t>
            </a:r>
            <a:endParaRPr lang="ru-RU" dirty="0" smtClean="0"/>
          </a:p>
          <a:p>
            <a:pPr lvl="1"/>
            <a:r>
              <a:rPr lang="ru-RU" dirty="0" smtClean="0"/>
              <a:t>АNA: СКВ</a:t>
            </a:r>
          </a:p>
          <a:p>
            <a:pPr lvl="1"/>
            <a:r>
              <a:rPr lang="ru-RU" dirty="0" err="1" smtClean="0"/>
              <a:t>anti</a:t>
            </a:r>
            <a:r>
              <a:rPr lang="ru-RU" dirty="0" smtClean="0"/>
              <a:t>-</a:t>
            </a:r>
            <a:r>
              <a:rPr lang="ru-RU" dirty="0" err="1" smtClean="0"/>
              <a:t>ds</a:t>
            </a:r>
            <a:r>
              <a:rPr lang="ru-RU" dirty="0" smtClean="0"/>
              <a:t>-DNA: СКВ</a:t>
            </a:r>
          </a:p>
          <a:p>
            <a:pPr lvl="1"/>
            <a:r>
              <a:rPr lang="ru-RU" dirty="0" smtClean="0"/>
              <a:t>p-</a:t>
            </a:r>
            <a:r>
              <a:rPr lang="ru-RU" dirty="0"/>
              <a:t>,</a:t>
            </a:r>
            <a:r>
              <a:rPr lang="ru-RU" dirty="0" smtClean="0"/>
              <a:t>c-ANCA:  </a:t>
            </a:r>
            <a:r>
              <a:rPr lang="ru-RU" dirty="0" err="1"/>
              <a:t>гранулематоз</a:t>
            </a:r>
            <a:r>
              <a:rPr lang="ru-RU" dirty="0"/>
              <a:t> </a:t>
            </a:r>
            <a:r>
              <a:rPr lang="ru-RU" dirty="0" err="1"/>
              <a:t>Вегенера</a:t>
            </a:r>
            <a:r>
              <a:rPr lang="ru-RU" dirty="0"/>
              <a:t>, синдром </a:t>
            </a:r>
            <a:r>
              <a:rPr lang="ru-RU" dirty="0" err="1"/>
              <a:t>Чарга-Стросса</a:t>
            </a:r>
            <a:r>
              <a:rPr lang="ru-RU" dirty="0"/>
              <a:t>, микроскопический </a:t>
            </a:r>
            <a:r>
              <a:rPr lang="ru-RU" dirty="0" err="1"/>
              <a:t>полиангиит</a:t>
            </a:r>
            <a:endParaRPr lang="ru-RU" dirty="0" smtClean="0"/>
          </a:p>
          <a:p>
            <a:pPr lvl="1"/>
            <a:r>
              <a:rPr lang="ru-RU" dirty="0" smtClean="0"/>
              <a:t>АТ </a:t>
            </a:r>
            <a:r>
              <a:rPr lang="ru-RU" dirty="0"/>
              <a:t>к </a:t>
            </a:r>
            <a:r>
              <a:rPr lang="ru-RU" dirty="0" smtClean="0"/>
              <a:t>фосфолипидам, </a:t>
            </a:r>
            <a:r>
              <a:rPr lang="ru-RU" dirty="0" err="1"/>
              <a:t>кардиолипину</a:t>
            </a:r>
            <a:r>
              <a:rPr lang="ru-RU" dirty="0" smtClean="0"/>
              <a:t> : АФС-</a:t>
            </a:r>
            <a:r>
              <a:rPr lang="ru-RU" dirty="0" err="1" smtClean="0"/>
              <a:t>синдром,СКВ</a:t>
            </a:r>
            <a:endParaRPr lang="ru-RU" dirty="0" smtClean="0"/>
          </a:p>
          <a:p>
            <a:r>
              <a:rPr lang="ru-RU" dirty="0" smtClean="0"/>
              <a:t>Расчет </a:t>
            </a:r>
            <a:r>
              <a:rPr lang="ru-RU" dirty="0"/>
              <a:t>СКФ </a:t>
            </a:r>
            <a:endParaRPr lang="ru-RU" dirty="0" smtClean="0"/>
          </a:p>
          <a:p>
            <a:r>
              <a:rPr lang="ru-RU" dirty="0" smtClean="0"/>
              <a:t>ИФА </a:t>
            </a:r>
            <a:r>
              <a:rPr lang="ru-RU" dirty="0"/>
              <a:t>на вирусный гепатит В и С</a:t>
            </a:r>
          </a:p>
          <a:p>
            <a:r>
              <a:rPr lang="ru-RU" dirty="0"/>
              <a:t>Суточная потеря </a:t>
            </a:r>
            <a:r>
              <a:rPr lang="ru-RU" dirty="0" smtClean="0"/>
              <a:t>белка</a:t>
            </a:r>
          </a:p>
          <a:p>
            <a:r>
              <a:rPr lang="ru-RU" dirty="0"/>
              <a:t>Скрининг опухолей - </a:t>
            </a:r>
            <a:r>
              <a:rPr lang="ru-RU" dirty="0" err="1"/>
              <a:t>моноклональные</a:t>
            </a:r>
            <a:r>
              <a:rPr lang="ru-RU" dirty="0"/>
              <a:t> лёгкие цепи в моче (белок </a:t>
            </a:r>
            <a:r>
              <a:rPr lang="ru-RU" dirty="0" err="1"/>
              <a:t>Бенс</a:t>
            </a:r>
            <a:r>
              <a:rPr lang="ru-RU" dirty="0"/>
              <a:t>-Джонса</a:t>
            </a:r>
            <a:r>
              <a:rPr lang="ru-RU" dirty="0" smtClean="0"/>
              <a:t>)</a:t>
            </a:r>
            <a:endParaRPr lang="ru-RU" dirty="0"/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8882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Диагностический алгоритм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/>
              <a:t>ИНСТРУМЕНТАЛЬНЫЕ ИССЛЕДОВАНИЯ</a:t>
            </a:r>
          </a:p>
          <a:p>
            <a:r>
              <a:rPr lang="ru-RU" sz="2600" dirty="0" smtClean="0"/>
              <a:t>УЗИ </a:t>
            </a:r>
            <a:r>
              <a:rPr lang="ru-RU" sz="2600" dirty="0"/>
              <a:t>почек для выявления структурных нарушений почек и мочевых путей (уточнение размеров, </a:t>
            </a:r>
            <a:r>
              <a:rPr lang="ru-RU" sz="2600" dirty="0" err="1"/>
              <a:t>эхогенность</a:t>
            </a:r>
            <a:r>
              <a:rPr lang="ru-RU" sz="2600" dirty="0"/>
              <a:t>, симметричность изменений</a:t>
            </a:r>
            <a:r>
              <a:rPr lang="ru-RU" sz="2600" dirty="0" smtClean="0"/>
              <a:t>)</a:t>
            </a:r>
            <a:endParaRPr lang="ru-RU" sz="2600" dirty="0"/>
          </a:p>
          <a:p>
            <a:r>
              <a:rPr lang="ru-RU" sz="2600" dirty="0" err="1" smtClean="0"/>
              <a:t>Нефробиопсия</a:t>
            </a:r>
            <a:r>
              <a:rPr lang="ru-RU" sz="2600" dirty="0" smtClean="0"/>
              <a:t> </a:t>
            </a:r>
            <a:r>
              <a:rPr lang="ru-RU" sz="2600" dirty="0"/>
              <a:t>при </a:t>
            </a:r>
            <a:r>
              <a:rPr lang="ru-RU" sz="2600" dirty="0" err="1"/>
              <a:t>гломерулонефритах</a:t>
            </a:r>
            <a:r>
              <a:rPr lang="ru-RU" sz="2600" dirty="0"/>
              <a:t>, неясном диагнозе, прогрессирующем течении заболеваний </a:t>
            </a:r>
            <a:r>
              <a:rPr lang="ru-RU" sz="2600" dirty="0" smtClean="0"/>
              <a:t>почек</a:t>
            </a:r>
            <a:endParaRPr lang="ru-RU" sz="2600" dirty="0"/>
          </a:p>
          <a:p>
            <a:r>
              <a:rPr lang="ru-RU" sz="2600" dirty="0" smtClean="0"/>
              <a:t>Обзорная </a:t>
            </a:r>
            <a:r>
              <a:rPr lang="ru-RU" sz="2600" dirty="0"/>
              <a:t>урография почек, рентгенография грудной </a:t>
            </a:r>
            <a:r>
              <a:rPr lang="ru-RU" sz="2600" dirty="0" smtClean="0"/>
              <a:t>клетки</a:t>
            </a:r>
            <a:endParaRPr lang="ru-RU" sz="2600" dirty="0"/>
          </a:p>
          <a:p>
            <a:r>
              <a:rPr lang="ru-RU" sz="2600" dirty="0" smtClean="0"/>
              <a:t>Биопсия </a:t>
            </a:r>
            <a:r>
              <a:rPr lang="ru-RU" sz="2600" dirty="0"/>
              <a:t>почек при неясном диагнозе или подозрении на </a:t>
            </a:r>
            <a:r>
              <a:rPr lang="ru-RU" sz="2600" dirty="0" smtClean="0"/>
              <a:t>ХГН</a:t>
            </a:r>
          </a:p>
          <a:p>
            <a:r>
              <a:rPr lang="ru-RU" sz="2600" dirty="0" smtClean="0"/>
              <a:t>МСКТ ОБП, ОГК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97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Патогенетическая </a:t>
            </a:r>
            <a:r>
              <a:rPr lang="ru-RU" sz="1800" dirty="0"/>
              <a:t>терапия хронического </a:t>
            </a:r>
            <a:r>
              <a:rPr lang="ru-RU" sz="1800" dirty="0" err="1"/>
              <a:t>гломерулонефрита</a:t>
            </a:r>
            <a:r>
              <a:rPr lang="ru-RU" sz="1800" dirty="0"/>
              <a:t> (нефротический синдром, хронический нефритический синдром) отличается в зависимости от морфологического варианта </a:t>
            </a:r>
            <a:r>
              <a:rPr lang="ru-RU" sz="1800" dirty="0" err="1"/>
              <a:t>гломерулонефрита</a:t>
            </a:r>
            <a:r>
              <a:rPr lang="ru-RU" sz="1800" dirty="0"/>
              <a:t>, поэтому правомочна только </a:t>
            </a:r>
            <a:r>
              <a:rPr lang="ru-RU" sz="1800" dirty="0" smtClean="0"/>
              <a:t>после </a:t>
            </a:r>
            <a:r>
              <a:rPr lang="ru-RU" sz="1800" dirty="0">
                <a:solidFill>
                  <a:srgbClr val="FF0000"/>
                </a:solidFill>
              </a:rPr>
              <a:t>проведения биопсии почки</a:t>
            </a:r>
            <a:r>
              <a:rPr lang="ru-RU" sz="1800" dirty="0"/>
              <a:t>, верификации морфологического </a:t>
            </a:r>
            <a:r>
              <a:rPr lang="ru-RU" sz="1800" dirty="0" smtClean="0"/>
              <a:t>диагноза</a:t>
            </a:r>
          </a:p>
          <a:p>
            <a:pPr algn="ctr"/>
            <a:endParaRPr lang="ru-RU" sz="1800" dirty="0" smtClean="0"/>
          </a:p>
          <a:p>
            <a:pPr algn="just"/>
            <a:r>
              <a:rPr lang="ru-RU" sz="1800" b="1" dirty="0"/>
              <a:t>Терапия незначительных </a:t>
            </a:r>
            <a:r>
              <a:rPr lang="ru-RU" sz="1800" b="1" dirty="0" err="1"/>
              <a:t>гломерулярных</a:t>
            </a:r>
            <a:r>
              <a:rPr lang="ru-RU" sz="1800" b="1" dirty="0"/>
              <a:t> </a:t>
            </a:r>
            <a:r>
              <a:rPr lang="ru-RU" sz="1800" b="1" dirty="0" smtClean="0"/>
              <a:t>нарушений (ГНМИ)</a:t>
            </a:r>
          </a:p>
          <a:p>
            <a:pPr algn="just"/>
            <a:endParaRPr lang="ru-RU" sz="1800" dirty="0"/>
          </a:p>
          <a:p>
            <a:pPr algn="just"/>
            <a:r>
              <a:rPr lang="ru-RU" sz="2100" dirty="0"/>
              <a:t>ГНМИ</a:t>
            </a:r>
            <a:r>
              <a:rPr lang="ru-RU" sz="2100" dirty="0" smtClean="0"/>
              <a:t> встречается </a:t>
            </a:r>
            <a:r>
              <a:rPr lang="ru-RU" sz="2100" dirty="0"/>
              <a:t>в 10-20% биопсии при НС у взрослых, тогда как у детей является причиной НС в 80% случаев. Поэтому, если в детской практике проведение биопсии почки требуется лишь при стероид-резистентности, тогда как у взрослых проведение биопсии почки требуется уже в дебюте </a:t>
            </a:r>
            <a:r>
              <a:rPr lang="ru-RU" sz="2100" dirty="0" smtClean="0"/>
              <a:t>НС</a:t>
            </a:r>
          </a:p>
        </p:txBody>
      </p:sp>
    </p:spTree>
    <p:extLst>
      <p:ext uri="{BB962C8B-B14F-4D97-AF65-F5344CB8AC3E}">
        <p14:creationId xmlns:p14="http://schemas.microsoft.com/office/powerpoint/2010/main" val="272517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400" b="1" dirty="0"/>
              <a:t>Лечение дебюта</a:t>
            </a:r>
            <a:endParaRPr lang="ru-RU" sz="2400" dirty="0"/>
          </a:p>
          <a:p>
            <a:pPr algn="just"/>
            <a:r>
              <a:rPr lang="ru-RU" sz="2400" dirty="0" err="1"/>
              <a:t>Метилпреднизолон</a:t>
            </a:r>
            <a:r>
              <a:rPr lang="ru-RU" sz="2400" dirty="0"/>
              <a:t> 0,6-0,8мг/кг/</a:t>
            </a:r>
            <a:r>
              <a:rPr lang="ru-RU" sz="2400" dirty="0" err="1"/>
              <a:t>сут</a:t>
            </a:r>
            <a:r>
              <a:rPr lang="ru-RU" sz="2400" dirty="0"/>
              <a:t> или преднизолон 0,5- 1мг/кг/</a:t>
            </a:r>
            <a:r>
              <a:rPr lang="ru-RU" sz="2400" dirty="0" err="1"/>
              <a:t>сут</a:t>
            </a:r>
            <a:r>
              <a:rPr lang="ru-RU" sz="2400" dirty="0"/>
              <a:t> (максимальные суточные дозы 64 и 80мг, соответственно) в течение 6-8 недель (предпочтительнее длительное назначение до 12-16 недель) в виде однократного приема в утреннее время, после приема завтрака </a:t>
            </a:r>
          </a:p>
          <a:p>
            <a:pPr algn="just"/>
            <a:r>
              <a:rPr lang="ru-RU" sz="2400" dirty="0"/>
              <a:t>По достижению полной или частичной ремиссии – снижение дозы преднизолона на 5 мг каждые 3-4 дня до достижения дозы преднизолона 20-30мг/</a:t>
            </a:r>
            <a:r>
              <a:rPr lang="ru-RU" sz="2400" dirty="0" err="1"/>
              <a:t>сут</a:t>
            </a:r>
            <a:r>
              <a:rPr lang="ru-RU" sz="2400" dirty="0"/>
              <a:t>. Последующие 2-3 месяца прием преднизолона в альтернирующем режиме, т.е. через день с постепенным снижением дозы по 5мг каждые 1-2 недели, до достижения 10мг </a:t>
            </a:r>
          </a:p>
          <a:p>
            <a:pPr algn="just"/>
            <a:r>
              <a:rPr lang="ru-RU" sz="2400" dirty="0"/>
              <a:t>Последующее снижение дозы по 2,5мг каждые 1-2 недели при альтернирующей схеме приема до полной </a:t>
            </a:r>
            <a:r>
              <a:rPr lang="ru-RU" sz="2400" dirty="0" smtClean="0"/>
              <a:t>отмены. </a:t>
            </a:r>
          </a:p>
          <a:p>
            <a:pPr algn="just"/>
            <a:r>
              <a:rPr lang="ru-RU" sz="2400" dirty="0" smtClean="0"/>
              <a:t>Пациенты</a:t>
            </a:r>
            <a:r>
              <a:rPr lang="ru-RU" sz="2400" dirty="0"/>
              <a:t>, не достигшие полной или частичной ремиссии после приема полной дозы в течение 16 недель определяются как стероид-резистентные и требуют комбинированной терапии </a:t>
            </a:r>
            <a:r>
              <a:rPr lang="ru-RU" sz="2400" dirty="0" err="1"/>
              <a:t>циклоспорином</a:t>
            </a:r>
            <a:r>
              <a:rPr lang="ru-RU" sz="2400" dirty="0"/>
              <a:t>-А и минимальной дозой преднизолона </a:t>
            </a:r>
            <a:r>
              <a:rPr lang="ru-RU" sz="2400" dirty="0" smtClean="0"/>
              <a:t>0,15-0,2мг/кг/</a:t>
            </a:r>
            <a:r>
              <a:rPr lang="ru-RU" sz="2400" dirty="0" err="1" smtClean="0"/>
              <a:t>сут</a:t>
            </a:r>
            <a:endParaRPr lang="ru-RU" sz="2100" dirty="0" smtClean="0"/>
          </a:p>
        </p:txBody>
      </p:sp>
    </p:spTree>
    <p:extLst>
      <p:ext uri="{BB962C8B-B14F-4D97-AF65-F5344CB8AC3E}">
        <p14:creationId xmlns:p14="http://schemas.microsoft.com/office/powerpoint/2010/main" val="525575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Тактика 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Лечение </a:t>
            </a:r>
            <a:r>
              <a:rPr lang="ru-RU" b="1" dirty="0" smtClean="0"/>
              <a:t>рецидива</a:t>
            </a:r>
          </a:p>
          <a:p>
            <a:r>
              <a:rPr lang="ru-RU" dirty="0" smtClean="0"/>
              <a:t>При </a:t>
            </a:r>
            <a:r>
              <a:rPr lang="ru-RU" dirty="0"/>
              <a:t>рецидиве назначается Преднизолон в дозе 60 максимум 80мг/</a:t>
            </a:r>
            <a:r>
              <a:rPr lang="ru-RU" dirty="0" err="1"/>
              <a:t>сут</a:t>
            </a:r>
            <a:r>
              <a:rPr lang="ru-RU" dirty="0"/>
              <a:t> в течение 4-х недель с последующим снижением по 5 мг каждые 3-5 дней до полной отмены в течение 1-2 </a:t>
            </a:r>
            <a:r>
              <a:rPr lang="ru-RU" dirty="0" err="1"/>
              <a:t>мес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частых (3 и более в течение 1 года) рецидивах или стероид-зависимой (рецидив на фоне приема стероидов) форме используется комбинированная терапия: низкие дозы преднизолона 0,15-0,20мг/кг/</a:t>
            </a:r>
            <a:r>
              <a:rPr lang="ru-RU" dirty="0" err="1"/>
              <a:t>сут</a:t>
            </a:r>
            <a:r>
              <a:rPr lang="ru-RU" dirty="0"/>
              <a:t> + один из следующих групп </a:t>
            </a:r>
            <a:r>
              <a:rPr lang="ru-RU" dirty="0" smtClean="0"/>
              <a:t>препаратов: </a:t>
            </a:r>
            <a:r>
              <a:rPr lang="ru-RU" dirty="0" err="1"/>
              <a:t>алкилирующие</a:t>
            </a:r>
            <a:r>
              <a:rPr lang="ru-RU" dirty="0"/>
              <a:t> агенты (</a:t>
            </a:r>
            <a:r>
              <a:rPr lang="ru-RU" dirty="0" err="1"/>
              <a:t>циклофосфамид</a:t>
            </a:r>
            <a:r>
              <a:rPr lang="ru-RU" dirty="0"/>
              <a:t>), антиметаболиты (</a:t>
            </a:r>
            <a:r>
              <a:rPr lang="ru-RU" dirty="0" err="1"/>
              <a:t>микофеноловая</a:t>
            </a:r>
            <a:r>
              <a:rPr lang="ru-RU" dirty="0"/>
              <a:t> кислота, </a:t>
            </a:r>
            <a:r>
              <a:rPr lang="ru-RU" dirty="0" err="1"/>
              <a:t>мофетила</a:t>
            </a:r>
            <a:r>
              <a:rPr lang="ru-RU" dirty="0"/>
              <a:t> </a:t>
            </a:r>
            <a:r>
              <a:rPr lang="ru-RU" dirty="0" err="1"/>
              <a:t>микофенолат</a:t>
            </a:r>
            <a:r>
              <a:rPr lang="ru-RU" dirty="0"/>
              <a:t>), ингибиторы </a:t>
            </a:r>
            <a:r>
              <a:rPr lang="ru-RU" dirty="0" err="1"/>
              <a:t>кальцинейрина</a:t>
            </a:r>
            <a:r>
              <a:rPr lang="ru-RU" dirty="0"/>
              <a:t> (</a:t>
            </a:r>
            <a:r>
              <a:rPr lang="ru-RU" dirty="0" err="1"/>
              <a:t>циклоспорин</a:t>
            </a:r>
            <a:r>
              <a:rPr lang="ru-RU" dirty="0"/>
              <a:t>-А или </a:t>
            </a:r>
            <a:r>
              <a:rPr lang="ru-RU" dirty="0" err="1"/>
              <a:t>Такролимус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 err="1" smtClean="0"/>
              <a:t>Циклофосфамид</a:t>
            </a:r>
            <a:r>
              <a:rPr lang="ru-RU" dirty="0" smtClean="0"/>
              <a:t> </a:t>
            </a:r>
            <a:r>
              <a:rPr lang="ru-RU" dirty="0"/>
              <a:t>2мг/кг/</a:t>
            </a:r>
            <a:r>
              <a:rPr lang="ru-RU" dirty="0" err="1"/>
              <a:t>сут</a:t>
            </a:r>
            <a:r>
              <a:rPr lang="ru-RU" dirty="0"/>
              <a:t>, внутрь в течение 8-12 </a:t>
            </a:r>
            <a:r>
              <a:rPr lang="ru-RU" dirty="0" err="1"/>
              <a:t>нед</a:t>
            </a:r>
            <a:r>
              <a:rPr lang="ru-RU" dirty="0"/>
              <a:t>, под контролем числа лейкоцитов (не менее 3 х 10 9/л) + профилактика геморрагического цистита (</a:t>
            </a:r>
            <a:r>
              <a:rPr lang="ru-RU" dirty="0" err="1" smtClean="0"/>
              <a:t>месна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Циклоспорин</a:t>
            </a:r>
            <a:r>
              <a:rPr lang="ru-RU" dirty="0" smtClean="0"/>
              <a:t>-А </a:t>
            </a:r>
            <a:r>
              <a:rPr lang="ru-RU" dirty="0" err="1"/>
              <a:t>микроэмульсионная</a:t>
            </a:r>
            <a:r>
              <a:rPr lang="ru-RU" dirty="0"/>
              <a:t> форма в дозе 3мг/кг/</a:t>
            </a:r>
            <a:r>
              <a:rPr lang="ru-RU" dirty="0" err="1"/>
              <a:t>сут</a:t>
            </a:r>
            <a:r>
              <a:rPr lang="ru-RU" dirty="0"/>
              <a:t>, внутрь в 2 приема, не </a:t>
            </a:r>
            <a:r>
              <a:rPr lang="ru-RU" dirty="0" err="1"/>
              <a:t>микроэмульсионная</a:t>
            </a:r>
            <a:r>
              <a:rPr lang="ru-RU" dirty="0"/>
              <a:t> форма в дозе 4-5мг/кг/</a:t>
            </a:r>
            <a:r>
              <a:rPr lang="ru-RU" dirty="0" err="1"/>
              <a:t>сут</a:t>
            </a:r>
            <a:r>
              <a:rPr lang="ru-RU" dirty="0"/>
              <a:t>, внутрь в 2 приема, при целевой С0 концентрации 100-200нг/мл в течение 18-24 месяцев и более </a:t>
            </a:r>
            <a:endParaRPr lang="ru-RU" dirty="0" smtClean="0"/>
          </a:p>
          <a:p>
            <a:r>
              <a:rPr lang="ru-RU" dirty="0" err="1" smtClean="0"/>
              <a:t>Микофеноловая</a:t>
            </a:r>
            <a:r>
              <a:rPr lang="ru-RU" dirty="0" smtClean="0"/>
              <a:t> </a:t>
            </a:r>
            <a:r>
              <a:rPr lang="ru-RU" dirty="0"/>
              <a:t>кислота, внутрь в дозе 540-720мг х 2 раза или </a:t>
            </a:r>
            <a:r>
              <a:rPr lang="ru-RU" dirty="0" err="1"/>
              <a:t>мофетила</a:t>
            </a:r>
            <a:r>
              <a:rPr lang="ru-RU" dirty="0"/>
              <a:t> </a:t>
            </a:r>
            <a:r>
              <a:rPr lang="ru-RU" dirty="0" err="1"/>
              <a:t>микофенолат</a:t>
            </a:r>
            <a:r>
              <a:rPr lang="ru-RU" dirty="0"/>
              <a:t> внутрь в дозе 750-1000мг х 2 раза в день в течение 6-26 месяцев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48321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Тактика 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Лечение </a:t>
            </a:r>
            <a:r>
              <a:rPr lang="ru-RU" b="1" dirty="0"/>
              <a:t>очаговых и сегментарных </a:t>
            </a:r>
            <a:r>
              <a:rPr lang="ru-RU" b="1" dirty="0" err="1"/>
              <a:t>гломерулярных</a:t>
            </a:r>
            <a:r>
              <a:rPr lang="ru-RU" b="1" dirty="0"/>
              <a:t> повреждений (ФСГС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установлении ФСГС в </a:t>
            </a:r>
            <a:r>
              <a:rPr lang="ru-RU" dirty="0" err="1"/>
              <a:t>иммуносупрессивной</a:t>
            </a:r>
            <a:r>
              <a:rPr lang="ru-RU" dirty="0"/>
              <a:t> терапии не нуждаются </a:t>
            </a:r>
            <a:endParaRPr lang="ru-RU" dirty="0" smtClean="0"/>
          </a:p>
          <a:p>
            <a:pPr lvl="1"/>
            <a:r>
              <a:rPr lang="ru-RU" dirty="0" smtClean="0"/>
              <a:t>пациенты </a:t>
            </a:r>
            <a:r>
              <a:rPr lang="ru-RU" dirty="0"/>
              <a:t>с диагностированной </a:t>
            </a:r>
            <a:r>
              <a:rPr lang="ru-RU" dirty="0" err="1" smtClean="0"/>
              <a:t>ФСГС,нормальной</a:t>
            </a:r>
            <a:r>
              <a:rPr lang="ru-RU" dirty="0" smtClean="0"/>
              <a:t> </a:t>
            </a:r>
            <a:r>
              <a:rPr lang="ru-RU" dirty="0"/>
              <a:t>функцией почек и протеинурией менее 3,0г/</a:t>
            </a:r>
            <a:r>
              <a:rPr lang="ru-RU" dirty="0" err="1"/>
              <a:t>сут</a:t>
            </a:r>
            <a:r>
              <a:rPr lang="ru-RU" dirty="0"/>
              <a:t> (существует возможность спонтанной ремиссии); </a:t>
            </a:r>
            <a:endParaRPr lang="ru-RU" dirty="0" smtClean="0"/>
          </a:p>
          <a:p>
            <a:pPr lvl="1"/>
            <a:r>
              <a:rPr lang="ru-RU" dirty="0" smtClean="0"/>
              <a:t>пациенты </a:t>
            </a:r>
            <a:r>
              <a:rPr lang="ru-RU" dirty="0"/>
              <a:t>со сниженной функцией почек и с протеинурией менее (не исключается, что эти пациенты к моменту диагностики ФСГС имеют снижение уровня протеинурии по сравнению с предыдущим </a:t>
            </a:r>
            <a:r>
              <a:rPr lang="ru-RU" dirty="0" err="1"/>
              <a:t>недиагностированным</a:t>
            </a:r>
            <a:r>
              <a:rPr lang="ru-RU" dirty="0"/>
              <a:t> периодом)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Пациентам </a:t>
            </a:r>
            <a:r>
              <a:rPr lang="ru-RU" dirty="0"/>
              <a:t>без противопоказаний к стероидной терапии назначается </a:t>
            </a:r>
            <a:r>
              <a:rPr lang="ru-RU" dirty="0" err="1" smtClean="0"/>
              <a:t>Метилпреднизолон</a:t>
            </a:r>
            <a:r>
              <a:rPr lang="ru-RU" dirty="0" smtClean="0"/>
              <a:t> </a:t>
            </a:r>
            <a:r>
              <a:rPr lang="ru-RU" dirty="0"/>
              <a:t>или Преднизолон </a:t>
            </a:r>
            <a:r>
              <a:rPr lang="ru-RU" dirty="0" smtClean="0"/>
              <a:t>в </a:t>
            </a:r>
            <a:r>
              <a:rPr lang="ru-RU" dirty="0"/>
              <a:t>дозе 1мг/кг/</a:t>
            </a:r>
            <a:r>
              <a:rPr lang="ru-RU" dirty="0" err="1"/>
              <a:t>сут</a:t>
            </a:r>
            <a:r>
              <a:rPr lang="ru-RU" dirty="0"/>
              <a:t> (максимум 80мг/</a:t>
            </a:r>
            <a:r>
              <a:rPr lang="ru-RU" dirty="0" err="1"/>
              <a:t>сут</a:t>
            </a:r>
            <a:r>
              <a:rPr lang="ru-RU" dirty="0"/>
              <a:t>), внутрь. Длительность приема и начало снижения дозы зависят от скорости достижения полной или частичной </a:t>
            </a:r>
            <a:r>
              <a:rPr lang="ru-RU" dirty="0" smtClean="0"/>
              <a:t>ремиссии</a:t>
            </a:r>
          </a:p>
          <a:p>
            <a:r>
              <a:rPr lang="ru-RU" dirty="0"/>
              <a:t>Для всех пациентов с ФСГС рекомендуется назначение </a:t>
            </a:r>
            <a:r>
              <a:rPr lang="ru-RU" dirty="0" err="1"/>
              <a:t>нефропротективной</a:t>
            </a:r>
            <a:r>
              <a:rPr lang="ru-RU" dirty="0"/>
              <a:t> терапии </a:t>
            </a:r>
            <a:r>
              <a:rPr lang="ru-RU" dirty="0" err="1"/>
              <a:t>иАПФ</a:t>
            </a:r>
            <a:r>
              <a:rPr lang="ru-RU" dirty="0"/>
              <a:t> или БРА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77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Лечение диффузного мембранозного </a:t>
            </a:r>
            <a:r>
              <a:rPr lang="ru-RU" b="1" dirty="0" err="1" smtClean="0"/>
              <a:t>гломерулонефрита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r>
              <a:rPr lang="ru-RU" dirty="0" smtClean="0"/>
              <a:t>В  течении </a:t>
            </a:r>
            <a:r>
              <a:rPr lang="ru-RU" dirty="0"/>
              <a:t>МН может наблюдаться спонтанная полная ремиссия протеинурии в 5- 30% случаев в течение 5 </a:t>
            </a:r>
            <a:r>
              <a:rPr lang="ru-RU" dirty="0" smtClean="0"/>
              <a:t>лет, </a:t>
            </a:r>
            <a:r>
              <a:rPr lang="ru-RU" dirty="0"/>
              <a:t>частичная ремиссия – в 25-40% в течение 5 лет </a:t>
            </a:r>
            <a:endParaRPr lang="ru-RU" dirty="0" smtClean="0"/>
          </a:p>
          <a:p>
            <a:r>
              <a:rPr lang="ru-RU" dirty="0" err="1" smtClean="0"/>
              <a:t>Иммуносупрессивную</a:t>
            </a:r>
            <a:r>
              <a:rPr lang="ru-RU" dirty="0" smtClean="0"/>
              <a:t> </a:t>
            </a:r>
            <a:r>
              <a:rPr lang="ru-RU" dirty="0"/>
              <a:t>терапию необходимо начинать лишь в случаях необъяснимых причин повышения </a:t>
            </a:r>
            <a:r>
              <a:rPr lang="ru-RU" dirty="0" err="1"/>
              <a:t>креатинина</a:t>
            </a:r>
            <a:r>
              <a:rPr lang="ru-RU" dirty="0"/>
              <a:t> сыворотки крови, суточной протеинурии &gt;</a:t>
            </a:r>
            <a:r>
              <a:rPr lang="ru-RU" dirty="0" smtClean="0"/>
              <a:t>4г/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реднизолон </a:t>
            </a:r>
            <a:r>
              <a:rPr lang="ru-RU" dirty="0"/>
              <a:t>0,5мг/кг/</a:t>
            </a:r>
            <a:r>
              <a:rPr lang="ru-RU" dirty="0" err="1"/>
              <a:t>сут</a:t>
            </a:r>
            <a:r>
              <a:rPr lang="ru-RU" dirty="0"/>
              <a:t> или </a:t>
            </a:r>
            <a:r>
              <a:rPr lang="ru-RU" dirty="0" err="1"/>
              <a:t>метилпреднизолон</a:t>
            </a:r>
            <a:r>
              <a:rPr lang="ru-RU" dirty="0"/>
              <a:t> 0,4мг/кг/</a:t>
            </a:r>
            <a:r>
              <a:rPr lang="ru-RU" dirty="0" err="1"/>
              <a:t>сут</a:t>
            </a:r>
            <a:r>
              <a:rPr lang="ru-RU" dirty="0"/>
              <a:t>) в месяцы 1, 3, 5, начиная с пульс-терапии в начале каждого месяца + </a:t>
            </a:r>
            <a:r>
              <a:rPr lang="ru-RU" dirty="0" err="1"/>
              <a:t>циклофосфамид</a:t>
            </a:r>
            <a:r>
              <a:rPr lang="ru-RU" dirty="0"/>
              <a:t> в дозе 2- 2,5мг/кг/</a:t>
            </a:r>
            <a:r>
              <a:rPr lang="ru-RU" dirty="0" err="1"/>
              <a:t>сут</a:t>
            </a:r>
            <a:r>
              <a:rPr lang="ru-RU" dirty="0"/>
              <a:t>, внутрь, в месяцы 2, 4, </a:t>
            </a:r>
            <a:r>
              <a:rPr lang="ru-RU" dirty="0" smtClean="0"/>
              <a:t>6</a:t>
            </a:r>
          </a:p>
          <a:p>
            <a:r>
              <a:rPr lang="ru-RU" dirty="0" smtClean="0"/>
              <a:t>В </a:t>
            </a:r>
            <a:r>
              <a:rPr lang="ru-RU" dirty="0"/>
              <a:t>качестве не </a:t>
            </a:r>
            <a:r>
              <a:rPr lang="ru-RU" dirty="0" err="1"/>
              <a:t>иммуносупрессивной</a:t>
            </a:r>
            <a:r>
              <a:rPr lang="ru-RU" dirty="0"/>
              <a:t> терапии следует применять </a:t>
            </a:r>
            <a:r>
              <a:rPr lang="ru-RU" dirty="0" err="1"/>
              <a:t>иАПФ</a:t>
            </a:r>
            <a:r>
              <a:rPr lang="ru-RU" dirty="0"/>
              <a:t>, БРА, </a:t>
            </a:r>
            <a:r>
              <a:rPr lang="ru-RU" dirty="0" err="1"/>
              <a:t>статины</a:t>
            </a:r>
            <a:r>
              <a:rPr lang="ru-RU" dirty="0"/>
              <a:t>, диуретики (петлевые, </a:t>
            </a:r>
            <a:r>
              <a:rPr lang="ru-RU" dirty="0" err="1"/>
              <a:t>тиазидоподобные</a:t>
            </a:r>
            <a:r>
              <a:rPr lang="ru-RU" dirty="0"/>
              <a:t>, антагонисты альдостерона в маленькой дозе 12,5-25мг/</a:t>
            </a:r>
            <a:r>
              <a:rPr lang="ru-RU" dirty="0" err="1"/>
              <a:t>сут</a:t>
            </a:r>
            <a:r>
              <a:rPr lang="ru-RU" dirty="0"/>
              <a:t>), препараты для профилактики тромбоэмболических осложнений (НМГ в профилактической или терапевтической дозе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79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Тактика 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Лечение диффузного </a:t>
            </a:r>
            <a:r>
              <a:rPr lang="ru-RU" b="1" dirty="0" err="1"/>
              <a:t>мезангиального</a:t>
            </a:r>
            <a:r>
              <a:rPr lang="ru-RU" b="1" dirty="0"/>
              <a:t> пролиферативного </a:t>
            </a:r>
            <a:r>
              <a:rPr lang="ru-RU" b="1" dirty="0" err="1" smtClean="0"/>
              <a:t>гломерулонефрита</a:t>
            </a:r>
            <a:endParaRPr lang="ru-RU" b="1" dirty="0" smtClean="0"/>
          </a:p>
          <a:p>
            <a:r>
              <a:rPr lang="ru-RU" dirty="0" smtClean="0"/>
              <a:t>Первая </a:t>
            </a:r>
            <a:r>
              <a:rPr lang="ru-RU" dirty="0"/>
              <a:t>линия терапии включает </a:t>
            </a:r>
            <a:r>
              <a:rPr lang="ru-RU" dirty="0" err="1"/>
              <a:t>нефропротективную</a:t>
            </a:r>
            <a:r>
              <a:rPr lang="ru-RU" dirty="0"/>
              <a:t> терапию </a:t>
            </a:r>
            <a:r>
              <a:rPr lang="ru-RU" dirty="0" err="1"/>
              <a:t>иАПФ</a:t>
            </a:r>
            <a:r>
              <a:rPr lang="ru-RU" dirty="0"/>
              <a:t> или БРА, </a:t>
            </a:r>
            <a:r>
              <a:rPr lang="ru-RU" dirty="0" err="1"/>
              <a:t>статины</a:t>
            </a:r>
            <a:r>
              <a:rPr lang="ru-RU" dirty="0"/>
              <a:t> при повышении ЛПНП </a:t>
            </a:r>
            <a:endParaRPr lang="ru-RU" dirty="0" smtClean="0"/>
          </a:p>
          <a:p>
            <a:r>
              <a:rPr lang="ru-RU" dirty="0" smtClean="0"/>
              <a:t>Лечение </a:t>
            </a:r>
            <a:r>
              <a:rPr lang="ru-RU" dirty="0" err="1"/>
              <a:t>Ig</a:t>
            </a:r>
            <a:r>
              <a:rPr lang="ru-RU" dirty="0"/>
              <a:t>-A-нефропатии </a:t>
            </a:r>
            <a:r>
              <a:rPr lang="ru-RU" dirty="0" err="1"/>
              <a:t>иммуносупрессантами</a:t>
            </a:r>
            <a:r>
              <a:rPr lang="ru-RU" dirty="0"/>
              <a:t> проводится в случае протеинурии &gt;1,0г/</a:t>
            </a:r>
            <a:r>
              <a:rPr lang="ru-RU" dirty="0" err="1"/>
              <a:t>сут</a:t>
            </a:r>
            <a:r>
              <a:rPr lang="ru-RU" dirty="0"/>
              <a:t>, повышения </a:t>
            </a:r>
            <a:r>
              <a:rPr lang="ru-RU" dirty="0" err="1"/>
              <a:t>креатинина</a:t>
            </a:r>
            <a:r>
              <a:rPr lang="ru-RU" dirty="0"/>
              <a:t> крови и морфологических признаках активности (пролиферативные и </a:t>
            </a:r>
            <a:r>
              <a:rPr lang="ru-RU" dirty="0" err="1"/>
              <a:t>некротизирующие</a:t>
            </a:r>
            <a:r>
              <a:rPr lang="ru-RU" dirty="0"/>
              <a:t> изменения клубочков) при биопсии </a:t>
            </a:r>
          </a:p>
          <a:p>
            <a:r>
              <a:rPr lang="ru-RU" dirty="0" err="1" smtClean="0"/>
              <a:t>Иммуносупрессивная</a:t>
            </a:r>
            <a:r>
              <a:rPr lang="ru-RU" dirty="0" smtClean="0"/>
              <a:t> </a:t>
            </a:r>
            <a:r>
              <a:rPr lang="ru-RU" dirty="0"/>
              <a:t>терапия </a:t>
            </a:r>
            <a:r>
              <a:rPr lang="ru-RU" dirty="0" err="1"/>
              <a:t>монотерапию</a:t>
            </a:r>
            <a:r>
              <a:rPr lang="ru-RU" dirty="0"/>
              <a:t> кортикостероидами, а при быстропрогрессирующем течении и находке </a:t>
            </a:r>
            <a:r>
              <a:rPr lang="ru-RU" dirty="0" err="1"/>
              <a:t>полулуний</a:t>
            </a:r>
            <a:r>
              <a:rPr lang="ru-RU" dirty="0"/>
              <a:t> при </a:t>
            </a:r>
            <a:r>
              <a:rPr lang="ru-RU" dirty="0" err="1"/>
              <a:t>нефробиопсии</a:t>
            </a:r>
            <a:r>
              <a:rPr lang="ru-RU" dirty="0"/>
              <a:t> требует проведения комбинированной </a:t>
            </a:r>
            <a:r>
              <a:rPr lang="ru-RU" dirty="0" err="1"/>
              <a:t>иммуноспурессивной</a:t>
            </a:r>
            <a:r>
              <a:rPr lang="ru-RU" dirty="0"/>
              <a:t> терапии кортикостероиды в дебюте в виде пульс-терапии 15мг/кг веса в/в </a:t>
            </a:r>
            <a:r>
              <a:rPr lang="ru-RU" dirty="0" err="1"/>
              <a:t>капельно</a:t>
            </a:r>
            <a:r>
              <a:rPr lang="ru-RU" dirty="0"/>
              <a:t> №3, затем внутрь в дозе 1мг/кг/</a:t>
            </a:r>
            <a:r>
              <a:rPr lang="ru-RU" dirty="0" err="1"/>
              <a:t>сут</a:t>
            </a:r>
            <a:r>
              <a:rPr lang="ru-RU" dirty="0"/>
              <a:t> 60 дней, затем 0,6мг/кг/</a:t>
            </a:r>
            <a:r>
              <a:rPr lang="ru-RU" dirty="0" err="1"/>
              <a:t>сут</a:t>
            </a:r>
            <a:r>
              <a:rPr lang="ru-RU" dirty="0"/>
              <a:t> 60 дней, затем 0,3мг/кг/</a:t>
            </a:r>
            <a:r>
              <a:rPr lang="ru-RU" dirty="0" err="1"/>
              <a:t>сут</a:t>
            </a:r>
            <a:r>
              <a:rPr lang="ru-RU" dirty="0"/>
              <a:t> 60дней + </a:t>
            </a:r>
            <a:r>
              <a:rPr lang="ru-RU" dirty="0" err="1"/>
              <a:t>циклофосфамид</a:t>
            </a:r>
            <a:r>
              <a:rPr lang="ru-RU" dirty="0"/>
              <a:t> 0,5мг/м2 , в/в </a:t>
            </a:r>
            <a:r>
              <a:rPr lang="ru-RU" dirty="0" err="1"/>
              <a:t>капельно</a:t>
            </a:r>
            <a:r>
              <a:rPr lang="ru-RU" dirty="0"/>
              <a:t> ежемесячно в течение 6 </a:t>
            </a:r>
            <a:r>
              <a:rPr lang="ru-RU" dirty="0" smtClean="0"/>
              <a:t>месяцев</a:t>
            </a:r>
          </a:p>
          <a:p>
            <a:r>
              <a:rPr lang="ru-RU" dirty="0" smtClean="0"/>
              <a:t>Во </a:t>
            </a:r>
            <a:r>
              <a:rPr lang="ru-RU" dirty="0"/>
              <a:t>второй линии вместо </a:t>
            </a:r>
            <a:r>
              <a:rPr lang="ru-RU" dirty="0" err="1"/>
              <a:t>циклофосфамида</a:t>
            </a:r>
            <a:r>
              <a:rPr lang="ru-RU" dirty="0"/>
              <a:t> возможно применение </a:t>
            </a:r>
            <a:r>
              <a:rPr lang="ru-RU" dirty="0" err="1"/>
              <a:t>микофеноловой</a:t>
            </a:r>
            <a:r>
              <a:rPr lang="ru-RU" dirty="0"/>
              <a:t> кислоты или </a:t>
            </a:r>
            <a:r>
              <a:rPr lang="ru-RU" dirty="0" err="1"/>
              <a:t>микофенолата</a:t>
            </a:r>
            <a:r>
              <a:rPr lang="ru-RU" dirty="0"/>
              <a:t> </a:t>
            </a:r>
            <a:r>
              <a:rPr lang="ru-RU" dirty="0" err="1" smtClean="0"/>
              <a:t>мофетил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15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Тактика 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Лечение диффузного </a:t>
            </a:r>
            <a:r>
              <a:rPr lang="ru-RU" b="1" dirty="0" err="1"/>
              <a:t>мезангиокапиллярного</a:t>
            </a:r>
            <a:r>
              <a:rPr lang="ru-RU" b="1" dirty="0"/>
              <a:t> </a:t>
            </a:r>
            <a:r>
              <a:rPr lang="ru-RU" b="1" dirty="0" err="1"/>
              <a:t>гломерулонефрита</a:t>
            </a:r>
            <a:r>
              <a:rPr lang="ru-RU" b="1" dirty="0"/>
              <a:t> (</a:t>
            </a:r>
            <a:r>
              <a:rPr lang="ru-RU" b="1" dirty="0" err="1"/>
              <a:t>мембранопролиферативный</a:t>
            </a:r>
            <a:r>
              <a:rPr lang="ru-RU" b="1" dirty="0"/>
              <a:t> </a:t>
            </a:r>
            <a:r>
              <a:rPr lang="ru-RU" b="1" dirty="0" err="1"/>
              <a:t>гломерулонефрит</a:t>
            </a:r>
            <a:r>
              <a:rPr lang="ru-RU" b="1" dirty="0"/>
              <a:t> – МПГН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Лечение </a:t>
            </a:r>
            <a:r>
              <a:rPr lang="ru-RU" dirty="0"/>
              <a:t>первичного заболевания (гепатиты В и 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 </a:t>
            </a:r>
            <a:r>
              <a:rPr lang="ru-RU" dirty="0"/>
              <a:t>МПГН 1 типа используют длительное лечение преднизолоном в альтернирующем режиме (30-60 мг/м2 / 48 час).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Лечение отеков</a:t>
            </a:r>
          </a:p>
          <a:p>
            <a:r>
              <a:rPr lang="ru-RU" dirty="0" smtClean="0"/>
              <a:t> </a:t>
            </a:r>
            <a:r>
              <a:rPr lang="ru-RU" dirty="0"/>
              <a:t>Диуретики назначают при значительных отеках (назначение кортикостероидов обычно приводит к восстановлению диуреза на 5-10 день).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длительно сохраняющихся отеках назначают фуросемид 1-3мг/кг/</a:t>
            </a:r>
            <a:r>
              <a:rPr lang="ru-RU" dirty="0" err="1"/>
              <a:t>сут</a:t>
            </a:r>
            <a:r>
              <a:rPr lang="ru-RU" dirty="0"/>
              <a:t> внутривенно 3 раза в день через равные промежутки времени или фуросемид 1- 3мг/кг/</a:t>
            </a:r>
            <a:r>
              <a:rPr lang="ru-RU" dirty="0" err="1"/>
              <a:t>сут</a:t>
            </a:r>
            <a:r>
              <a:rPr lang="ru-RU" dirty="0"/>
              <a:t> внутривенно 3 раза в </a:t>
            </a:r>
            <a:r>
              <a:rPr lang="ru-RU" dirty="0" smtClean="0"/>
              <a:t>день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94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Нефротический синдром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dirty="0" err="1">
                <a:solidFill>
                  <a:srgbClr val="FF0000"/>
                </a:solidFill>
              </a:rPr>
              <a:t>симптомокомплекс</a:t>
            </a:r>
            <a:r>
              <a:rPr lang="ru-RU" dirty="0">
                <a:solidFill>
                  <a:srgbClr val="FF0000"/>
                </a:solidFill>
              </a:rPr>
              <a:t>, сопровождающийся протеинурией, </a:t>
            </a:r>
            <a:r>
              <a:rPr lang="ru-RU" dirty="0" err="1">
                <a:solidFill>
                  <a:srgbClr val="FF0000"/>
                </a:solidFill>
              </a:rPr>
              <a:t>гипоальбуминемией</a:t>
            </a:r>
            <a:r>
              <a:rPr lang="ru-RU" dirty="0">
                <a:solidFill>
                  <a:srgbClr val="FF0000"/>
                </a:solidFill>
              </a:rPr>
              <a:t>, отёками и </a:t>
            </a:r>
            <a:r>
              <a:rPr lang="ru-RU" dirty="0" err="1" smtClean="0">
                <a:solidFill>
                  <a:srgbClr val="FF0000"/>
                </a:solidFill>
              </a:rPr>
              <a:t>гиперлипидемией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Протеинурия </a:t>
            </a:r>
            <a:r>
              <a:rPr lang="ru-RU" dirty="0"/>
              <a:t>свыше 3,5 г/</a:t>
            </a:r>
            <a:r>
              <a:rPr lang="ru-RU" dirty="0" err="1"/>
              <a:t>сут</a:t>
            </a:r>
            <a:r>
              <a:rPr lang="ru-RU" dirty="0"/>
              <a:t> (у детей &gt;50 мг/кг в </a:t>
            </a:r>
            <a:r>
              <a:rPr lang="ru-RU" dirty="0" err="1"/>
              <a:t>сут</a:t>
            </a:r>
            <a:r>
              <a:rPr lang="ru-RU" dirty="0"/>
              <a:t> или</a:t>
            </a:r>
          </a:p>
          <a:p>
            <a:r>
              <a:rPr lang="ru-RU" dirty="0"/>
              <a:t>&gt;1000 мг/м</a:t>
            </a:r>
            <a:r>
              <a:rPr lang="ru-RU" baseline="30000" dirty="0"/>
              <a:t>2</a:t>
            </a:r>
            <a:r>
              <a:rPr lang="ru-RU" dirty="0"/>
              <a:t>, отношение белка к </a:t>
            </a:r>
            <a:r>
              <a:rPr lang="ru-RU" dirty="0" err="1"/>
              <a:t>креатинину</a:t>
            </a:r>
            <a:r>
              <a:rPr lang="ru-RU" dirty="0"/>
              <a:t> мочи &gt; 2,0 </a:t>
            </a:r>
            <a:r>
              <a:rPr lang="ru-RU" dirty="0" smtClean="0"/>
              <a:t>мг/мл)</a:t>
            </a:r>
            <a:endParaRPr lang="ru-RU" dirty="0"/>
          </a:p>
          <a:p>
            <a:r>
              <a:rPr lang="ru-RU" dirty="0" err="1" smtClean="0"/>
              <a:t>Гипоальбуминемия</a:t>
            </a:r>
            <a:r>
              <a:rPr lang="ru-RU" dirty="0" smtClean="0"/>
              <a:t> </a:t>
            </a:r>
            <a:r>
              <a:rPr lang="ru-RU" dirty="0"/>
              <a:t>(уровень белка крови у взрослых ‹30 г/л, у детей - ‹25 г/л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Отёки </a:t>
            </a:r>
            <a:r>
              <a:rPr lang="ru-RU" dirty="0"/>
              <a:t>(от латентных до анасарки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 smtClean="0"/>
              <a:t>Гиперлипидемия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гиперхолестеринемия</a:t>
            </a:r>
            <a:r>
              <a:rPr lang="ru-RU" dirty="0"/>
              <a:t> &gt;5,1 </a:t>
            </a:r>
            <a:r>
              <a:rPr lang="ru-RU" dirty="0" err="1"/>
              <a:t>ммоль</a:t>
            </a:r>
            <a:r>
              <a:rPr lang="ru-RU" dirty="0"/>
              <a:t>/л, </a:t>
            </a:r>
            <a:r>
              <a:rPr lang="ru-RU" dirty="0" err="1"/>
              <a:t>гипертриглицеридемия</a:t>
            </a:r>
            <a:r>
              <a:rPr lang="ru-RU" dirty="0"/>
              <a:t>, </a:t>
            </a:r>
            <a:r>
              <a:rPr lang="ru-RU" dirty="0" err="1"/>
              <a:t>гиперфосфолипидемия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237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Тактика 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Другие медикаменты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антациды или блокаторы протонной помпы при появлении гастроинтестинальных симптомов</a:t>
            </a:r>
          </a:p>
          <a:p>
            <a:r>
              <a:rPr lang="ru-RU" dirty="0" smtClean="0"/>
              <a:t> карбонат кальция (250-500мг/</a:t>
            </a:r>
            <a:r>
              <a:rPr lang="ru-RU" dirty="0" err="1" smtClean="0"/>
              <a:t>сут</a:t>
            </a:r>
            <a:r>
              <a:rPr lang="ru-RU" dirty="0" smtClean="0"/>
              <a:t>) длительно необходим, если терапия преднизолоном продолжается более 3 месяцев </a:t>
            </a:r>
          </a:p>
          <a:p>
            <a:r>
              <a:rPr lang="ru-RU" dirty="0" smtClean="0"/>
              <a:t>при возникновении инфекционных осложнений, лечение проводится согласно рекомендациям соответствующих клинических протоколов диагностики и лечения. </a:t>
            </a:r>
          </a:p>
          <a:p>
            <a:r>
              <a:rPr lang="ru-RU" dirty="0" smtClean="0"/>
              <a:t>Тромбозы- Применяются низкомолекулярные гепарины подкожно в течение длительного времени </a:t>
            </a:r>
          </a:p>
          <a:p>
            <a:r>
              <a:rPr lang="ru-RU" dirty="0" smtClean="0"/>
              <a:t>Артериальная гипертензия: </a:t>
            </a:r>
            <a:r>
              <a:rPr lang="ru-RU" dirty="0" err="1" smtClean="0"/>
              <a:t>иАПФ</a:t>
            </a:r>
            <a:r>
              <a:rPr lang="ru-RU" dirty="0" smtClean="0"/>
              <a:t>, блокаторы кальциевых каналов, βблокаторы </a:t>
            </a:r>
          </a:p>
        </p:txBody>
      </p:sp>
    </p:spTree>
    <p:extLst>
      <p:ext uri="{BB962C8B-B14F-4D97-AF65-F5344CB8AC3E}">
        <p14:creationId xmlns:p14="http://schemas.microsoft.com/office/powerpoint/2010/main" val="3247067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Перечень основных лекарственных </a:t>
            </a:r>
            <a:r>
              <a:rPr lang="ru-RU" dirty="0" smtClean="0"/>
              <a:t>средств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1" t="23654" r="29101" b="45311"/>
          <a:stretch/>
        </p:blipFill>
        <p:spPr bwMode="auto">
          <a:xfrm>
            <a:off x="1121144" y="1619511"/>
            <a:ext cx="7166941" cy="300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1" t="65672" r="28965" b="12884"/>
          <a:stretch/>
        </p:blipFill>
        <p:spPr bwMode="auto">
          <a:xfrm>
            <a:off x="1145975" y="4607325"/>
            <a:ext cx="7166941" cy="207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465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Перечень основных лекарственных средств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1" t="16346" r="28965" b="35634"/>
          <a:stretch/>
        </p:blipFill>
        <p:spPr bwMode="auto">
          <a:xfrm>
            <a:off x="1115616" y="1628798"/>
            <a:ext cx="7272808" cy="470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882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/>
              <a:t>Практические клинические рекомендации </a:t>
            </a:r>
            <a:r>
              <a:rPr lang="en-US" sz="1600" dirty="0"/>
              <a:t>KDIGO </a:t>
            </a:r>
            <a:r>
              <a:rPr lang="ru-RU" sz="1600" dirty="0"/>
              <a:t>по лечению </a:t>
            </a:r>
            <a:r>
              <a:rPr lang="ru-RU" sz="1600" dirty="0" err="1"/>
              <a:t>гломерулонефритов</a:t>
            </a:r>
            <a:r>
              <a:rPr lang="ru-RU" sz="1600" dirty="0"/>
              <a:t> </a:t>
            </a:r>
            <a:r>
              <a:rPr lang="en-US" sz="1600" dirty="0"/>
              <a:t>KDIGO Clinical Practice Guideline for Glomerulonephritis Kidney International supplements Volume 2/ issue 2/ June 2012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www.kidney-international.org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КЛИНИЧЕСКИЕ РЕКОМЕНДАЦИИ ПО </a:t>
            </a:r>
            <a:r>
              <a:rPr lang="ru-RU" sz="1600" i="1" dirty="0"/>
              <a:t>СИНДРОМАМ</a:t>
            </a:r>
            <a:r>
              <a:rPr lang="ru-RU" sz="1600" dirty="0"/>
              <a:t> В НЕФРОЛОГИИ / В.В. Борисов, Т.В. </a:t>
            </a:r>
            <a:r>
              <a:rPr lang="ru-RU" sz="1600" dirty="0" err="1"/>
              <a:t>Вашурина</a:t>
            </a:r>
            <a:r>
              <a:rPr lang="ru-RU" sz="1600" dirty="0"/>
              <a:t>, Т.С. Вознесенская, О.И. </a:t>
            </a:r>
            <a:r>
              <a:rPr lang="ru-RU" sz="1600" dirty="0" err="1"/>
              <a:t>Зробок</a:t>
            </a:r>
            <a:r>
              <a:rPr lang="ru-RU" sz="1600" dirty="0"/>
              <a:t>, Н.Н. </a:t>
            </a:r>
            <a:r>
              <a:rPr lang="ru-RU" sz="1600" dirty="0" err="1"/>
              <a:t>Картамышева</a:t>
            </a:r>
            <a:r>
              <a:rPr lang="ru-RU" sz="1600" dirty="0"/>
              <a:t>, Л.В. Козловская, О.В. Комарова, И.М. </a:t>
            </a:r>
            <a:r>
              <a:rPr lang="ru-RU" sz="1600" dirty="0" err="1"/>
              <a:t>Кутырина</a:t>
            </a:r>
            <a:r>
              <a:rPr lang="ru-RU" sz="1600" dirty="0"/>
              <a:t>, Т.В. </a:t>
            </a:r>
            <a:r>
              <a:rPr lang="ru-RU" sz="1600" dirty="0" err="1"/>
              <a:t>Маргиева</a:t>
            </a:r>
            <a:r>
              <a:rPr lang="ru-RU" sz="1600" dirty="0"/>
              <a:t>, Т.В. Сергеева, О.Н. </a:t>
            </a:r>
            <a:r>
              <a:rPr lang="ru-RU" sz="1600" dirty="0" err="1"/>
              <a:t>Сигитова</a:t>
            </a:r>
            <a:r>
              <a:rPr lang="ru-RU" sz="1600" dirty="0"/>
              <a:t>, В.В. Фомин, А.Н. </a:t>
            </a:r>
            <a:r>
              <a:rPr lang="ru-RU" sz="1600" dirty="0" err="1"/>
              <a:t>Цыгин</a:t>
            </a:r>
            <a:r>
              <a:rPr lang="ru-RU" sz="1600" dirty="0"/>
              <a:t>, М.Ю. Швецов, Е.М. Шилов -</a:t>
            </a:r>
            <a:r>
              <a:rPr lang="en-US" sz="1600" dirty="0"/>
              <a:t>M.: </a:t>
            </a:r>
            <a:r>
              <a:rPr lang="ru-RU" sz="1600" dirty="0"/>
              <a:t>ГЭОТАР-Медиа, 2011</a:t>
            </a:r>
            <a:r>
              <a:rPr lang="ru-RU" sz="1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Внутренние болезни в 2-х томах: учебник / Под ред. Н.А. Мухина, В.С. Моисеева, А.И. Мартынова - М. : ГЭОТАР-Медиа, 2010. - 1264 c</a:t>
            </a:r>
            <a:r>
              <a:rPr lang="ru-RU" sz="1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err="1"/>
              <a:t>Lameson</a:t>
            </a:r>
            <a:r>
              <a:rPr lang="en-US" sz="1600" dirty="0"/>
              <a:t> J.L., </a:t>
            </a:r>
            <a:r>
              <a:rPr lang="en-US" sz="1600" dirty="0" err="1"/>
              <a:t>Loscalzo</a:t>
            </a:r>
            <a:r>
              <a:rPr lang="en-US" sz="1600" dirty="0"/>
              <a:t> J. Harrison’s Nephrology and Acid-Based Disorders. Edition 17th, 2010, New-York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КЛИНИЧЕСКИЙ ПРОТОКОЛ ДИАГНОСТИКИ И ЛЕЧЕНИЯ НЕФРОТИЧЕСКИЙ СИНДРОМ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www.rcrz.kz/docs/clinic_protocol/2016/2%D0%BF%D0%B3/%D0%A2%D0%B5%D1%80%D0%B0%D0%BF%D0%B8%D1%8F/%D0%9D%D0%B5%D1%84%D1%80%D0%BE%D0%BB%D0%BE%D0%B3%D0%B8%D1%8F/3%20%D0%9D%D0%B5%D1%84%D1%80%D0%BE%D1%82%D0%B8%D1%87%D0%B5%D1%81%D0%BA%D0%B8%D0%B9%20%D1%81%D0%B8%D0%BD%D0%B4%D1%80%D0%BE%D0%BC.pdf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5271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Код </a:t>
            </a:r>
            <a:r>
              <a:rPr lang="ru-RU" dirty="0" smtClean="0"/>
              <a:t>по </a:t>
            </a:r>
            <a:r>
              <a:rPr lang="ru-RU" dirty="0"/>
              <a:t>МКБ-10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N04 </a:t>
            </a:r>
            <a:r>
              <a:rPr lang="ru-RU" sz="1800" dirty="0"/>
              <a:t>– Нефротический </a:t>
            </a:r>
            <a:r>
              <a:rPr lang="ru-RU" sz="1800" dirty="0" smtClean="0"/>
              <a:t>синдром</a:t>
            </a:r>
          </a:p>
          <a:p>
            <a:r>
              <a:rPr lang="ru-RU" sz="1800" dirty="0" smtClean="0"/>
              <a:t>N04.0 </a:t>
            </a:r>
            <a:r>
              <a:rPr lang="ru-RU" sz="1800" dirty="0"/>
              <a:t>– Нефротический синдром, незначительные </a:t>
            </a:r>
            <a:r>
              <a:rPr lang="ru-RU" sz="1800" dirty="0" err="1"/>
              <a:t>гломерулярные</a:t>
            </a:r>
            <a:r>
              <a:rPr lang="ru-RU" sz="1800" dirty="0"/>
              <a:t> нарушения </a:t>
            </a:r>
            <a:endParaRPr lang="ru-RU" sz="1800" dirty="0" smtClean="0"/>
          </a:p>
          <a:p>
            <a:r>
              <a:rPr lang="ru-RU" sz="1800" dirty="0" smtClean="0"/>
              <a:t>N04.1 </a:t>
            </a:r>
            <a:r>
              <a:rPr lang="ru-RU" sz="1800" dirty="0"/>
              <a:t>– Нефротический синдром, очаговые и сегментарные </a:t>
            </a:r>
            <a:r>
              <a:rPr lang="ru-RU" sz="1800" dirty="0" err="1"/>
              <a:t>гломерулярные</a:t>
            </a:r>
            <a:r>
              <a:rPr lang="ru-RU" sz="1800" dirty="0"/>
              <a:t> повреждения </a:t>
            </a:r>
            <a:endParaRPr lang="ru-RU" sz="1800" dirty="0" smtClean="0"/>
          </a:p>
          <a:p>
            <a:r>
              <a:rPr lang="ru-RU" sz="1800" dirty="0" smtClean="0"/>
              <a:t>N04.2 </a:t>
            </a:r>
            <a:r>
              <a:rPr lang="ru-RU" sz="1800" dirty="0"/>
              <a:t>– Нефротический синдром, диффузный мембранозный </a:t>
            </a:r>
            <a:r>
              <a:rPr lang="ru-RU" sz="1800" dirty="0" err="1"/>
              <a:t>гломерулонефрит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smtClean="0"/>
              <a:t>N04.3 </a:t>
            </a:r>
            <a:r>
              <a:rPr lang="ru-RU" sz="1800" dirty="0"/>
              <a:t>– Нефротический синдром, диффузный </a:t>
            </a:r>
            <a:r>
              <a:rPr lang="ru-RU" sz="1800" dirty="0" err="1"/>
              <a:t>мезангиальный</a:t>
            </a:r>
            <a:r>
              <a:rPr lang="ru-RU" sz="1800" dirty="0"/>
              <a:t> пролиферативный </a:t>
            </a:r>
            <a:r>
              <a:rPr lang="ru-RU" sz="1800" dirty="0" err="1"/>
              <a:t>гломерулонефрит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smtClean="0"/>
              <a:t>N04.4 </a:t>
            </a:r>
            <a:r>
              <a:rPr lang="ru-RU" sz="1800" dirty="0"/>
              <a:t>– Нефротический синдром, диффузный </a:t>
            </a:r>
            <a:r>
              <a:rPr lang="ru-RU" sz="1800" dirty="0" err="1"/>
              <a:t>эндокапиллярный</a:t>
            </a:r>
            <a:r>
              <a:rPr lang="ru-RU" sz="1800" dirty="0"/>
              <a:t> пролиферативный </a:t>
            </a:r>
            <a:r>
              <a:rPr lang="ru-RU" sz="1800" dirty="0" err="1"/>
              <a:t>гломерулонефрит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smtClean="0"/>
              <a:t>N04.5 </a:t>
            </a:r>
            <a:r>
              <a:rPr lang="ru-RU" sz="1800" dirty="0"/>
              <a:t>– Нефротический синдром, диффузный </a:t>
            </a:r>
            <a:r>
              <a:rPr lang="ru-RU" sz="1800" dirty="0" err="1"/>
              <a:t>мезангиокапиллярный</a:t>
            </a:r>
            <a:r>
              <a:rPr lang="ru-RU" sz="1800" dirty="0"/>
              <a:t> (</a:t>
            </a:r>
            <a:r>
              <a:rPr lang="ru-RU" sz="1800" dirty="0" err="1"/>
              <a:t>мембранопролиферативный</a:t>
            </a:r>
            <a:r>
              <a:rPr lang="ru-RU" sz="1800" dirty="0"/>
              <a:t>) </a:t>
            </a:r>
            <a:r>
              <a:rPr lang="ru-RU" sz="1800" dirty="0" err="1"/>
              <a:t>гломерулонефрит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smtClean="0"/>
              <a:t>N04.6 </a:t>
            </a:r>
            <a:r>
              <a:rPr lang="ru-RU" sz="1800" dirty="0"/>
              <a:t>– Нефротический синдром, болезнь плотного осадка </a:t>
            </a:r>
            <a:endParaRPr lang="ru-RU" sz="1800" dirty="0" smtClean="0"/>
          </a:p>
          <a:p>
            <a:r>
              <a:rPr lang="ru-RU" sz="1800" dirty="0" smtClean="0"/>
              <a:t>N04.7 </a:t>
            </a:r>
            <a:r>
              <a:rPr lang="ru-RU" sz="1800" dirty="0"/>
              <a:t>– Нефротический синдром, диффузный серповидный </a:t>
            </a:r>
            <a:r>
              <a:rPr lang="ru-RU" sz="1800" dirty="0" err="1"/>
              <a:t>гломерулонефрит</a:t>
            </a:r>
            <a:r>
              <a:rPr lang="ru-RU" sz="1800" dirty="0"/>
              <a:t> N04.8 – Нефротический синдром, другие изменения </a:t>
            </a:r>
            <a:endParaRPr lang="ru-RU" sz="1800" dirty="0" smtClean="0"/>
          </a:p>
          <a:p>
            <a:r>
              <a:rPr lang="ru-RU" sz="1800" dirty="0" smtClean="0"/>
              <a:t>N04.9 </a:t>
            </a:r>
            <a:r>
              <a:rPr lang="ru-RU" sz="1800" dirty="0"/>
              <a:t>– Нефротический синдром, неуточненное изменение</a:t>
            </a:r>
          </a:p>
        </p:txBody>
      </p:sp>
    </p:spTree>
    <p:extLst>
      <p:ext uri="{BB962C8B-B14F-4D97-AF65-F5344CB8AC3E}">
        <p14:creationId xmlns:p14="http://schemas.microsoft.com/office/powerpoint/2010/main" val="150574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По этиологическому </a:t>
            </a:r>
            <a:r>
              <a:rPr lang="ru-RU" sz="2800" dirty="0" smtClean="0"/>
              <a:t>фактору:</a:t>
            </a:r>
          </a:p>
          <a:p>
            <a:pPr marL="57150" indent="0">
              <a:buNone/>
            </a:pPr>
            <a:r>
              <a:rPr lang="ru-RU" sz="2400" dirty="0" smtClean="0"/>
              <a:t>Первичные </a:t>
            </a:r>
            <a:r>
              <a:rPr lang="ru-RU" sz="2400" dirty="0" err="1" smtClean="0"/>
              <a:t>гломерулярные</a:t>
            </a:r>
            <a:r>
              <a:rPr lang="ru-RU" sz="2400" dirty="0" smtClean="0"/>
              <a:t> болезни (первичный идиопатический нефротический синдром): </a:t>
            </a:r>
          </a:p>
          <a:p>
            <a:pPr lvl="2"/>
            <a:r>
              <a:rPr lang="ru-RU" dirty="0" smtClean="0"/>
              <a:t>болезнь </a:t>
            </a:r>
            <a:r>
              <a:rPr lang="ru-RU" dirty="0"/>
              <a:t>минимальных </a:t>
            </a:r>
            <a:r>
              <a:rPr lang="ru-RU" dirty="0" smtClean="0"/>
              <a:t>изменений </a:t>
            </a:r>
          </a:p>
          <a:p>
            <a:pPr lvl="2"/>
            <a:r>
              <a:rPr lang="ru-RU" dirty="0" smtClean="0"/>
              <a:t>мембранозная </a:t>
            </a:r>
            <a:r>
              <a:rPr lang="ru-RU" dirty="0" err="1" smtClean="0"/>
              <a:t>гломерулопатия</a:t>
            </a:r>
            <a:r>
              <a:rPr lang="ru-RU" dirty="0" smtClean="0"/>
              <a:t> </a:t>
            </a:r>
          </a:p>
          <a:p>
            <a:pPr lvl="2"/>
            <a:r>
              <a:rPr lang="ru-RU" dirty="0" smtClean="0"/>
              <a:t>фокально-сегментарный </a:t>
            </a:r>
            <a:r>
              <a:rPr lang="ru-RU" dirty="0" err="1" smtClean="0"/>
              <a:t>гломерулосклероз</a:t>
            </a:r>
            <a:endParaRPr lang="ru-RU" dirty="0" smtClean="0"/>
          </a:p>
          <a:p>
            <a:pPr lvl="2"/>
            <a:r>
              <a:rPr lang="ru-RU" dirty="0" err="1" smtClean="0"/>
              <a:t>мембрано</a:t>
            </a:r>
            <a:r>
              <a:rPr lang="ru-RU" dirty="0" smtClean="0"/>
              <a:t>-пролиферативный </a:t>
            </a:r>
            <a:r>
              <a:rPr lang="ru-RU" dirty="0"/>
              <a:t>(</a:t>
            </a:r>
            <a:r>
              <a:rPr lang="ru-RU" dirty="0" err="1"/>
              <a:t>мезангиокапиллярный</a:t>
            </a:r>
            <a:r>
              <a:rPr lang="ru-RU" dirty="0"/>
              <a:t>) </a:t>
            </a:r>
            <a:r>
              <a:rPr lang="ru-RU" dirty="0" err="1" smtClean="0"/>
              <a:t>гломерулонефрит</a:t>
            </a:r>
            <a:endParaRPr lang="ru-RU" dirty="0" smtClean="0"/>
          </a:p>
          <a:p>
            <a:pPr lvl="2"/>
            <a:r>
              <a:rPr lang="ru-RU" dirty="0" smtClean="0"/>
              <a:t>другие </a:t>
            </a:r>
            <a:r>
              <a:rPr lang="ru-RU" dirty="0"/>
              <a:t>пролиферативные </a:t>
            </a:r>
            <a:r>
              <a:rPr lang="ru-RU" dirty="0" err="1" smtClean="0"/>
              <a:t>гломерулонефриты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740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Вторичные </a:t>
            </a:r>
            <a:r>
              <a:rPr lang="ru-RU" sz="1800" dirty="0" err="1"/>
              <a:t>гломерулопатии</a:t>
            </a:r>
            <a:r>
              <a:rPr lang="ru-RU" sz="1800" dirty="0"/>
              <a:t> (вторичный нефротический синдром) в рамках: </a:t>
            </a:r>
            <a:endParaRPr lang="ru-RU" sz="1800" dirty="0" smtClean="0"/>
          </a:p>
          <a:p>
            <a:pPr lvl="1"/>
            <a:r>
              <a:rPr lang="ru-RU" sz="1600" dirty="0" smtClean="0"/>
              <a:t>инфекций</a:t>
            </a:r>
            <a:r>
              <a:rPr lang="ru-RU" sz="1600" dirty="0"/>
              <a:t>: инфекционный эндокардит, </a:t>
            </a:r>
            <a:r>
              <a:rPr lang="ru-RU" sz="1600" dirty="0" smtClean="0"/>
              <a:t>сифилис, </a:t>
            </a:r>
            <a:r>
              <a:rPr lang="ru-RU" sz="1600" dirty="0"/>
              <a:t>гепатиты В и С, мононуклеоз, </a:t>
            </a:r>
            <a:r>
              <a:rPr lang="ru-RU" sz="1600" dirty="0" smtClean="0"/>
              <a:t>ЦМВ, </a:t>
            </a:r>
            <a:r>
              <a:rPr lang="ru-RU" sz="1600" dirty="0"/>
              <a:t>ВИЧ, малярия, </a:t>
            </a:r>
            <a:r>
              <a:rPr lang="ru-RU" sz="1600" dirty="0" smtClean="0"/>
              <a:t>токсоплазмоз</a:t>
            </a:r>
          </a:p>
          <a:p>
            <a:pPr lvl="1"/>
            <a:r>
              <a:rPr lang="ru-RU" sz="1600" dirty="0" smtClean="0"/>
              <a:t>применения </a:t>
            </a:r>
            <a:r>
              <a:rPr lang="ru-RU" sz="1600" dirty="0"/>
              <a:t>медикаментов и наркотических средств: препараты золота, </a:t>
            </a:r>
            <a:r>
              <a:rPr lang="ru-RU" sz="1600" dirty="0" err="1"/>
              <a:t>пеницилламин</a:t>
            </a:r>
            <a:r>
              <a:rPr lang="ru-RU" sz="1600" dirty="0"/>
              <a:t>, НПВП, препараты висмута, </a:t>
            </a:r>
            <a:r>
              <a:rPr lang="ru-RU" sz="1600" dirty="0" smtClean="0"/>
              <a:t>лития, </a:t>
            </a:r>
            <a:r>
              <a:rPr lang="ru-RU" sz="1600" dirty="0"/>
              <a:t>героин</a:t>
            </a:r>
            <a:r>
              <a:rPr lang="ru-RU" sz="1600" dirty="0" smtClean="0"/>
              <a:t>;</a:t>
            </a:r>
          </a:p>
          <a:p>
            <a:pPr lvl="1"/>
            <a:r>
              <a:rPr lang="ru-RU" sz="1600" dirty="0" smtClean="0"/>
              <a:t>системных </a:t>
            </a:r>
            <a:r>
              <a:rPr lang="ru-RU" sz="1600" dirty="0"/>
              <a:t>заболеваний: СКВ, синдром Шарпа, ревматоидный артрит, дерматомиозит, пурпура </a:t>
            </a:r>
            <a:r>
              <a:rPr lang="ru-RU" sz="1600" dirty="0" err="1"/>
              <a:t>Шенлейн-Геноха</a:t>
            </a:r>
            <a:r>
              <a:rPr lang="ru-RU" sz="1600" dirty="0"/>
              <a:t>, первичный и вторичный амилоидоз, </a:t>
            </a:r>
            <a:r>
              <a:rPr lang="ru-RU" sz="1600" dirty="0" err="1"/>
              <a:t>полиартериит</a:t>
            </a:r>
            <a:r>
              <a:rPr lang="ru-RU" sz="1600" dirty="0"/>
              <a:t>, синдром Такаясу, синдром </a:t>
            </a:r>
            <a:r>
              <a:rPr lang="ru-RU" sz="1600" dirty="0" err="1"/>
              <a:t>Гудпасчера</a:t>
            </a:r>
            <a:r>
              <a:rPr lang="ru-RU" sz="1600" dirty="0"/>
              <a:t>, герпетиформный дерматит, синдром </a:t>
            </a:r>
            <a:r>
              <a:rPr lang="ru-RU" sz="1600" dirty="0" err="1"/>
              <a:t>Шегрена</a:t>
            </a:r>
            <a:r>
              <a:rPr lang="ru-RU" sz="1600" dirty="0"/>
              <a:t>, </a:t>
            </a:r>
            <a:r>
              <a:rPr lang="ru-RU" sz="1600" dirty="0" err="1"/>
              <a:t>саркоидоз</a:t>
            </a:r>
            <a:r>
              <a:rPr lang="ru-RU" sz="1600" dirty="0"/>
              <a:t>, </a:t>
            </a:r>
            <a:r>
              <a:rPr lang="ru-RU" sz="1600" dirty="0" err="1"/>
              <a:t>криоглобулинемия</a:t>
            </a:r>
            <a:r>
              <a:rPr lang="ru-RU" sz="1600" dirty="0"/>
              <a:t>, язвенный </a:t>
            </a:r>
            <a:r>
              <a:rPr lang="ru-RU" sz="1600" dirty="0" smtClean="0"/>
              <a:t>колит</a:t>
            </a:r>
          </a:p>
          <a:p>
            <a:pPr lvl="1"/>
            <a:r>
              <a:rPr lang="ru-RU" sz="1600" dirty="0" smtClean="0"/>
              <a:t> нарушения </a:t>
            </a:r>
            <a:r>
              <a:rPr lang="ru-RU" sz="1600" dirty="0"/>
              <a:t>обмена веществ: </a:t>
            </a:r>
            <a:r>
              <a:rPr lang="ru-RU" sz="1600" dirty="0" smtClean="0"/>
              <a:t>СД, </a:t>
            </a:r>
            <a:r>
              <a:rPr lang="ru-RU" sz="1600" dirty="0"/>
              <a:t>гипотиреоз, семейная средиземноморская </a:t>
            </a:r>
            <a:r>
              <a:rPr lang="ru-RU" sz="1600" dirty="0" smtClean="0"/>
              <a:t>лихорадка</a:t>
            </a:r>
          </a:p>
          <a:p>
            <a:pPr lvl="1"/>
            <a:r>
              <a:rPr lang="ru-RU" sz="1600" dirty="0" smtClean="0"/>
              <a:t>злокачественных </a:t>
            </a:r>
            <a:r>
              <a:rPr lang="ru-RU" sz="1600" dirty="0"/>
              <a:t>новообразований: болезнь </a:t>
            </a:r>
            <a:r>
              <a:rPr lang="ru-RU" sz="1600" dirty="0" err="1"/>
              <a:t>Ходжкина</a:t>
            </a:r>
            <a:r>
              <a:rPr lang="ru-RU" sz="1600" dirty="0"/>
              <a:t>, </a:t>
            </a:r>
            <a:r>
              <a:rPr lang="ru-RU" sz="1600" dirty="0" err="1"/>
              <a:t>неходжкинская</a:t>
            </a:r>
            <a:r>
              <a:rPr lang="ru-RU" sz="1600" dirty="0"/>
              <a:t> </a:t>
            </a:r>
            <a:r>
              <a:rPr lang="ru-RU" sz="1600" dirty="0" err="1"/>
              <a:t>лимфома</a:t>
            </a:r>
            <a:r>
              <a:rPr lang="ru-RU" sz="1600" dirty="0"/>
              <a:t>, хронический </a:t>
            </a:r>
            <a:r>
              <a:rPr lang="ru-RU" sz="1600" dirty="0" err="1" smtClean="0"/>
              <a:t>лимфолейкоз</a:t>
            </a:r>
            <a:r>
              <a:rPr lang="ru-RU" sz="1600" dirty="0"/>
              <a:t>, множественная миелома, злокачественная меланома, </a:t>
            </a:r>
            <a:endParaRPr lang="ru-RU" sz="1600" dirty="0" smtClean="0"/>
          </a:p>
          <a:p>
            <a:pPr lvl="1"/>
            <a:r>
              <a:rPr lang="ru-RU" sz="1600" dirty="0" smtClean="0"/>
              <a:t>аллергических </a:t>
            </a:r>
            <a:r>
              <a:rPr lang="ru-RU" sz="1600" dirty="0"/>
              <a:t>реакций: укус насекомых, поллиноз, сывороточная </a:t>
            </a:r>
            <a:r>
              <a:rPr lang="ru-RU" sz="1600" dirty="0" smtClean="0"/>
              <a:t>болезнь</a:t>
            </a:r>
          </a:p>
          <a:p>
            <a:pPr lvl="1"/>
            <a:r>
              <a:rPr lang="ru-RU" sz="1600" dirty="0" smtClean="0"/>
              <a:t>врожденные </a:t>
            </a:r>
            <a:r>
              <a:rPr lang="ru-RU" sz="1600" dirty="0"/>
              <a:t>заболевания: синдром </a:t>
            </a:r>
            <a:r>
              <a:rPr lang="ru-RU" sz="1600" dirty="0" err="1"/>
              <a:t>Альпорта</a:t>
            </a:r>
            <a:r>
              <a:rPr lang="ru-RU" sz="1600" dirty="0"/>
              <a:t>, болезнь </a:t>
            </a:r>
            <a:r>
              <a:rPr lang="ru-RU" sz="1600" dirty="0" smtClean="0"/>
              <a:t>Фабри, серповидно-клеточная анемия</a:t>
            </a:r>
          </a:p>
          <a:p>
            <a:pPr lvl="1"/>
            <a:r>
              <a:rPr lang="ru-RU" sz="1600" dirty="0" smtClean="0"/>
              <a:t> </a:t>
            </a:r>
            <a:r>
              <a:rPr lang="ru-RU" sz="1600" dirty="0"/>
              <a:t>другие: </a:t>
            </a:r>
            <a:r>
              <a:rPr lang="ru-RU" sz="1600" dirty="0" err="1"/>
              <a:t>преэкла</a:t>
            </a:r>
            <a:r>
              <a:rPr lang="ru-RU" sz="1800" dirty="0" err="1"/>
              <a:t>мпсия</a:t>
            </a:r>
            <a:r>
              <a:rPr lang="ru-RU" sz="1800" dirty="0"/>
              <a:t>, ПМР, </a:t>
            </a:r>
            <a:r>
              <a:rPr lang="ru-RU" sz="1800" dirty="0" err="1"/>
              <a:t>IgА</a:t>
            </a:r>
            <a:r>
              <a:rPr lang="ru-RU" sz="1800" dirty="0"/>
              <a:t>-нефропатия, стеноз почечной артерии (редко).</a:t>
            </a:r>
          </a:p>
        </p:txBody>
      </p:sp>
    </p:spTree>
    <p:extLst>
      <p:ext uri="{BB962C8B-B14F-4D97-AF65-F5344CB8AC3E}">
        <p14:creationId xmlns:p14="http://schemas.microsoft.com/office/powerpoint/2010/main" val="36394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 активности: </a:t>
            </a:r>
            <a:endParaRPr lang="ru-RU" dirty="0" smtClean="0"/>
          </a:p>
          <a:p>
            <a:r>
              <a:rPr lang="ru-RU" dirty="0" smtClean="0"/>
              <a:t>полная </a:t>
            </a:r>
            <a:r>
              <a:rPr lang="ru-RU" dirty="0"/>
              <a:t>ремиссия – протеинурия &lt; 300мг/</a:t>
            </a:r>
            <a:r>
              <a:rPr lang="ru-RU" dirty="0" err="1"/>
              <a:t>сут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частичная </a:t>
            </a:r>
            <a:r>
              <a:rPr lang="ru-RU" dirty="0"/>
              <a:t>ремиссия - снижение протеинурии на 50% от исходного уровня или &lt; 2,0 г/</a:t>
            </a:r>
            <a:r>
              <a:rPr lang="ru-RU" dirty="0" err="1"/>
              <a:t>сут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рецидив </a:t>
            </a:r>
            <a:r>
              <a:rPr lang="ru-RU" dirty="0"/>
              <a:t>– вновь возникшая протеинурия после полной ремиссии или нарастание после частичной ремиссии. </a:t>
            </a:r>
          </a:p>
        </p:txBody>
      </p:sp>
    </p:spTree>
    <p:extLst>
      <p:ext uri="{BB962C8B-B14F-4D97-AF65-F5344CB8AC3E}">
        <p14:creationId xmlns:p14="http://schemas.microsoft.com/office/powerpoint/2010/main" val="2193982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 к госпитализации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Плановая госпитализация: </a:t>
            </a:r>
            <a:endParaRPr lang="ru-RU" dirty="0" smtClean="0"/>
          </a:p>
          <a:p>
            <a:pPr marL="400050" lvl="1" indent="0">
              <a:buNone/>
            </a:pPr>
            <a:r>
              <a:rPr lang="ru-RU" dirty="0" smtClean="0"/>
              <a:t>• </a:t>
            </a:r>
            <a:r>
              <a:rPr lang="ru-RU" dirty="0"/>
              <a:t>дебют НС – для поиска возможных причин НС и верификации морфологического варианта поражения почек с последующим подбором </a:t>
            </a:r>
            <a:r>
              <a:rPr lang="ru-RU" dirty="0" smtClean="0"/>
              <a:t>этиотропной/патогенетической терапии </a:t>
            </a:r>
          </a:p>
          <a:p>
            <a:pPr marL="400050" lvl="1" indent="0">
              <a:buNone/>
            </a:pPr>
            <a:r>
              <a:rPr lang="ru-RU" dirty="0" smtClean="0"/>
              <a:t>• </a:t>
            </a:r>
            <a:r>
              <a:rPr lang="ru-RU" dirty="0"/>
              <a:t>резистентность к стандартной </a:t>
            </a:r>
            <a:r>
              <a:rPr lang="ru-RU" dirty="0" err="1"/>
              <a:t>иммуносупрессивной</a:t>
            </a:r>
            <a:r>
              <a:rPr lang="ru-RU" dirty="0"/>
              <a:t> </a:t>
            </a:r>
            <a:r>
              <a:rPr lang="ru-RU" dirty="0" smtClean="0"/>
              <a:t>терапии </a:t>
            </a:r>
          </a:p>
          <a:p>
            <a:pPr marL="0" indent="0">
              <a:buNone/>
            </a:pPr>
            <a:r>
              <a:rPr lang="ru-RU" dirty="0" smtClean="0"/>
              <a:t>Экстренная </a:t>
            </a:r>
            <a:r>
              <a:rPr lang="ru-RU" dirty="0"/>
              <a:t>госпитализация: </a:t>
            </a:r>
            <a:endParaRPr lang="ru-RU" dirty="0" smtClean="0"/>
          </a:p>
          <a:p>
            <a:pPr marL="400050" lvl="1" indent="0">
              <a:buNone/>
            </a:pPr>
            <a:r>
              <a:rPr lang="ru-RU" dirty="0" smtClean="0"/>
              <a:t>• </a:t>
            </a:r>
            <a:r>
              <a:rPr lang="ru-RU" dirty="0"/>
              <a:t>рецидив НС – для лечения рецидива и коррекции </a:t>
            </a:r>
            <a:r>
              <a:rPr lang="ru-RU" dirty="0" err="1"/>
              <a:t>иммуносупрессивной</a:t>
            </a:r>
            <a:r>
              <a:rPr lang="ru-RU" dirty="0"/>
              <a:t> </a:t>
            </a:r>
            <a:r>
              <a:rPr lang="ru-RU" dirty="0" smtClean="0"/>
              <a:t>терапии</a:t>
            </a:r>
          </a:p>
          <a:p>
            <a:pPr marL="400050" lvl="1" indent="0">
              <a:buNone/>
            </a:pPr>
            <a:r>
              <a:rPr lang="ru-RU" dirty="0" smtClean="0"/>
              <a:t>• </a:t>
            </a:r>
            <a:r>
              <a:rPr lang="ru-RU" dirty="0"/>
              <a:t>осложнения – нефротический криз, инфекционные, тромботические, прогрессирующая почечная </a:t>
            </a:r>
            <a:r>
              <a:rPr lang="ru-RU" dirty="0" smtClean="0"/>
              <a:t>недостаточность</a:t>
            </a:r>
          </a:p>
          <a:p>
            <a:pPr marL="400050" lvl="1" indent="0">
              <a:buNone/>
            </a:pPr>
            <a:r>
              <a:rPr lang="ru-RU" dirty="0"/>
              <a:t>• </a:t>
            </a:r>
            <a:r>
              <a:rPr lang="ru-RU" dirty="0" smtClean="0"/>
              <a:t>быстрое </a:t>
            </a:r>
            <a:r>
              <a:rPr lang="ru-RU" dirty="0"/>
              <a:t>прогрессирование почечной недостаточности согласно критериям острого почечного повреждения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135528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Диагностический 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25000" lnSpcReduction="20000"/>
          </a:bodyPr>
          <a:lstStyle/>
          <a:p>
            <a:r>
              <a:rPr lang="ru-RU" sz="5500" dirty="0" smtClean="0"/>
              <a:t>НС чаще </a:t>
            </a:r>
            <a:r>
              <a:rPr lang="ru-RU" sz="5500" dirty="0"/>
              <a:t>развивается у больных с хроническими заболеваниями почек и проявляется нарастанием </a:t>
            </a:r>
            <a:r>
              <a:rPr lang="ru-RU" sz="5500" dirty="0" smtClean="0"/>
              <a:t>отёков</a:t>
            </a:r>
          </a:p>
          <a:p>
            <a:r>
              <a:rPr lang="ru-RU" sz="5500" dirty="0" smtClean="0"/>
              <a:t> Он может </a:t>
            </a:r>
            <a:r>
              <a:rPr lang="ru-RU" sz="5500" dirty="0"/>
              <a:t>быть первым проявлением </a:t>
            </a:r>
            <a:r>
              <a:rPr lang="ru-RU" sz="5500" dirty="0" smtClean="0"/>
              <a:t>различных заболеваний -постстрептококкового </a:t>
            </a:r>
            <a:r>
              <a:rPr lang="ru-RU" sz="5500" dirty="0" err="1"/>
              <a:t>гломерулонефрита</a:t>
            </a:r>
            <a:r>
              <a:rPr lang="ru-RU" sz="5500" dirty="0"/>
              <a:t>, диабетической </a:t>
            </a:r>
            <a:r>
              <a:rPr lang="ru-RU" sz="5500" dirty="0" smtClean="0"/>
              <a:t>нефропатии, </a:t>
            </a:r>
            <a:r>
              <a:rPr lang="ru-RU" sz="5500" dirty="0"/>
              <a:t>системного </a:t>
            </a:r>
            <a:r>
              <a:rPr lang="ru-RU" sz="5500" dirty="0" err="1" smtClean="0"/>
              <a:t>васкулита</a:t>
            </a:r>
            <a:r>
              <a:rPr lang="ru-RU" sz="5500" dirty="0" smtClean="0"/>
              <a:t> и др. </a:t>
            </a:r>
          </a:p>
          <a:p>
            <a:endParaRPr lang="ru-RU" sz="5500" dirty="0"/>
          </a:p>
          <a:p>
            <a:endParaRPr lang="ru-RU" sz="5500" dirty="0"/>
          </a:p>
          <a:p>
            <a:pPr marL="0" indent="0" algn="ctr">
              <a:buNone/>
            </a:pPr>
            <a:r>
              <a:rPr lang="ru-RU" sz="5500" dirty="0" smtClean="0"/>
              <a:t>АНАМНЕЗ</a:t>
            </a:r>
          </a:p>
          <a:p>
            <a:pPr marL="0" indent="0" algn="ctr">
              <a:buNone/>
            </a:pPr>
            <a:endParaRPr lang="ru-RU" sz="5500" dirty="0"/>
          </a:p>
          <a:p>
            <a:r>
              <a:rPr lang="ru-RU" sz="6000" dirty="0"/>
              <a:t>стоматиты, синуситы, риниты с кровянистым </a:t>
            </a:r>
            <a:r>
              <a:rPr lang="ru-RU" sz="6000" dirty="0" smtClean="0"/>
              <a:t>отделяемым</a:t>
            </a:r>
          </a:p>
          <a:p>
            <a:r>
              <a:rPr lang="ru-RU" sz="6000" dirty="0" smtClean="0"/>
              <a:t>частые пневмонии</a:t>
            </a:r>
          </a:p>
          <a:p>
            <a:r>
              <a:rPr lang="ru-RU" sz="6000" dirty="0" smtClean="0"/>
              <a:t>бронхиальная астма</a:t>
            </a:r>
          </a:p>
          <a:p>
            <a:r>
              <a:rPr lang="ru-RU" sz="6000" dirty="0" smtClean="0"/>
              <a:t>эпизоды </a:t>
            </a:r>
            <a:r>
              <a:rPr lang="ru-RU" sz="6000" dirty="0"/>
              <a:t>макрогематурии на фоне фарингита и </a:t>
            </a:r>
            <a:r>
              <a:rPr lang="ru-RU" sz="6000" dirty="0" smtClean="0"/>
              <a:t>ОРВИ</a:t>
            </a:r>
          </a:p>
          <a:p>
            <a:r>
              <a:rPr lang="ru-RU" sz="6000" dirty="0" smtClean="0"/>
              <a:t>эпизоды </a:t>
            </a:r>
            <a:r>
              <a:rPr lang="ru-RU" sz="6000" dirty="0"/>
              <a:t>лихорадки неясной </a:t>
            </a:r>
            <a:r>
              <a:rPr lang="ru-RU" sz="6000" dirty="0" smtClean="0"/>
              <a:t>этиологии</a:t>
            </a:r>
            <a:endParaRPr lang="ru-RU" sz="6000" dirty="0"/>
          </a:p>
          <a:p>
            <a:r>
              <a:rPr lang="ru-RU" sz="6000" dirty="0" smtClean="0"/>
              <a:t>потеря </a:t>
            </a:r>
            <a:r>
              <a:rPr lang="ru-RU" sz="6000" dirty="0"/>
              <a:t>веса за короткий промежуток времени, не связанная с желанием </a:t>
            </a:r>
            <a:r>
              <a:rPr lang="ru-RU" sz="6000" dirty="0" smtClean="0"/>
              <a:t>пациента</a:t>
            </a:r>
            <a:endParaRPr lang="ru-RU" sz="6000" dirty="0"/>
          </a:p>
          <a:p>
            <a:r>
              <a:rPr lang="ru-RU" sz="6000" dirty="0" smtClean="0"/>
              <a:t>наличие </a:t>
            </a:r>
            <a:r>
              <a:rPr lang="ru-RU" sz="6000" dirty="0"/>
              <a:t>вирусного </a:t>
            </a:r>
            <a:r>
              <a:rPr lang="ru-RU" sz="6000" dirty="0" smtClean="0"/>
              <a:t>гепатита</a:t>
            </a:r>
            <a:endParaRPr lang="ru-RU" sz="6000" dirty="0"/>
          </a:p>
          <a:p>
            <a:r>
              <a:rPr lang="ru-RU" sz="6000" dirty="0" smtClean="0"/>
              <a:t>ревматоидный артрит</a:t>
            </a:r>
          </a:p>
          <a:p>
            <a:r>
              <a:rPr lang="ru-RU" sz="6000" dirty="0" smtClean="0"/>
              <a:t>хронические </a:t>
            </a:r>
            <a:r>
              <a:rPr lang="ru-RU" sz="6000" dirty="0"/>
              <a:t>очаги инфекции (например: остеомиелит, бронхоэктатическая болезнь и др.); </a:t>
            </a:r>
          </a:p>
          <a:p>
            <a:r>
              <a:rPr lang="ru-RU" sz="6000" dirty="0" smtClean="0"/>
              <a:t>прием </a:t>
            </a:r>
            <a:r>
              <a:rPr lang="ru-RU" sz="6000" dirty="0"/>
              <a:t>препаратов золота, висмута, лития, НПВП, </a:t>
            </a:r>
            <a:r>
              <a:rPr lang="ru-RU" sz="6000" dirty="0" err="1"/>
              <a:t>пробенецид</a:t>
            </a:r>
            <a:r>
              <a:rPr lang="ru-RU" sz="6000" dirty="0"/>
              <a:t>, </a:t>
            </a:r>
            <a:r>
              <a:rPr lang="ru-RU" sz="6000" dirty="0" err="1" smtClean="0"/>
              <a:t>параметадон</a:t>
            </a:r>
            <a:r>
              <a:rPr lang="ru-RU" sz="6000" dirty="0"/>
              <a:t>; </a:t>
            </a:r>
            <a:endParaRPr lang="ru-RU" sz="6000" dirty="0" smtClean="0"/>
          </a:p>
          <a:p>
            <a:r>
              <a:rPr lang="ru-RU" sz="6000" dirty="0" smtClean="0"/>
              <a:t>употребление </a:t>
            </a:r>
            <a:r>
              <a:rPr lang="ru-RU" sz="6000" dirty="0"/>
              <a:t>наркотических веществ </a:t>
            </a:r>
            <a:endParaRPr lang="ru-RU" sz="6000" dirty="0" smtClean="0"/>
          </a:p>
          <a:p>
            <a:r>
              <a:rPr lang="ru-RU" sz="6000" dirty="0" smtClean="0"/>
              <a:t>у </a:t>
            </a:r>
            <a:r>
              <a:rPr lang="ru-RU" sz="6000" dirty="0"/>
              <a:t>женщин – привычные выкидыши в анамнезе; </a:t>
            </a:r>
            <a:endParaRPr lang="ru-RU" sz="6000" dirty="0" smtClean="0"/>
          </a:p>
          <a:p>
            <a:r>
              <a:rPr lang="ru-RU" sz="6000" dirty="0" smtClean="0"/>
              <a:t>аллергические </a:t>
            </a:r>
            <a:r>
              <a:rPr lang="ru-RU" sz="6000" dirty="0"/>
              <a:t>реакции на контрастные вещества, </a:t>
            </a:r>
            <a:r>
              <a:rPr lang="ru-RU" sz="6000" dirty="0" smtClean="0"/>
              <a:t>вакцины</a:t>
            </a:r>
            <a:endParaRPr lang="ru-RU" sz="24000" dirty="0"/>
          </a:p>
        </p:txBody>
      </p:sp>
    </p:spTree>
    <p:extLst>
      <p:ext uri="{BB962C8B-B14F-4D97-AF65-F5344CB8AC3E}">
        <p14:creationId xmlns:p14="http://schemas.microsoft.com/office/powerpoint/2010/main" val="355712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Этиология 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46" t="21538" r="28641" b="14808"/>
          <a:stretch/>
        </p:blipFill>
        <p:spPr bwMode="auto">
          <a:xfrm>
            <a:off x="1331640" y="1545846"/>
            <a:ext cx="6459699" cy="4979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0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1738</Words>
  <Application>Microsoft Office PowerPoint</Application>
  <PresentationFormat>Экран (4:3)</PresentationFormat>
  <Paragraphs>169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Нефротический синдром</vt:lpstr>
      <vt:lpstr>Нефротический синдром</vt:lpstr>
      <vt:lpstr>Код по МКБ-10</vt:lpstr>
      <vt:lpstr>Классификация</vt:lpstr>
      <vt:lpstr>Классификация</vt:lpstr>
      <vt:lpstr>Классификация</vt:lpstr>
      <vt:lpstr>Показания к госпитализации</vt:lpstr>
      <vt:lpstr>Диагностический алгоритм</vt:lpstr>
      <vt:lpstr>Этиология НС</vt:lpstr>
      <vt:lpstr>Диагностический алгоритм</vt:lpstr>
      <vt:lpstr>Диагностический алгоритм</vt:lpstr>
      <vt:lpstr>Диагностический алгоритм</vt:lpstr>
      <vt:lpstr>Тактика ведения</vt:lpstr>
      <vt:lpstr>Тактика ведения</vt:lpstr>
      <vt:lpstr>Тактика ведения</vt:lpstr>
      <vt:lpstr>Тактика ведения</vt:lpstr>
      <vt:lpstr>Тактика ведения</vt:lpstr>
      <vt:lpstr>Тактика ведения</vt:lpstr>
      <vt:lpstr>Тактика ведения</vt:lpstr>
      <vt:lpstr>Тактика ведения</vt:lpstr>
      <vt:lpstr>Перечень основных лекарственных средств</vt:lpstr>
      <vt:lpstr>Перечень основных лекарственных средств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ПЗ</dc:creator>
  <cp:lastModifiedBy>ПЗ</cp:lastModifiedBy>
  <cp:revision>13</cp:revision>
  <dcterms:created xsi:type="dcterms:W3CDTF">2020-04-23T04:19:04Z</dcterms:created>
  <dcterms:modified xsi:type="dcterms:W3CDTF">2020-04-23T06:42:45Z</dcterms:modified>
</cp:coreProperties>
</file>