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93" r:id="rId2"/>
    <p:sldId id="294" r:id="rId3"/>
    <p:sldId id="305" r:id="rId4"/>
    <p:sldId id="306" r:id="rId5"/>
    <p:sldId id="307" r:id="rId6"/>
    <p:sldId id="296" r:id="rId7"/>
    <p:sldId id="298" r:id="rId8"/>
    <p:sldId id="291" r:id="rId9"/>
    <p:sldId id="292" r:id="rId10"/>
    <p:sldId id="290" r:id="rId11"/>
    <p:sldId id="267" r:id="rId12"/>
    <p:sldId id="273" r:id="rId13"/>
    <p:sldId id="268" r:id="rId14"/>
    <p:sldId id="271" r:id="rId15"/>
    <p:sldId id="299" r:id="rId16"/>
    <p:sldId id="302" r:id="rId17"/>
    <p:sldId id="304" r:id="rId18"/>
    <p:sldId id="300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273D7-E353-4F33-9B2B-85A695126369}" v="84" dt="2019-05-10T09:49:36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ур Михель" userId="a1c27f5fe926532b" providerId="LiveId" clId="{32E273D7-E353-4F33-9B2B-85A695126369}"/>
    <pc:docChg chg="undo custSel addSld delSld modSld sldOrd">
      <pc:chgData name="Артур Михель" userId="a1c27f5fe926532b" providerId="LiveId" clId="{32E273D7-E353-4F33-9B2B-85A695126369}" dt="2019-05-10T09:52:20.325" v="390" actId="20577"/>
      <pc:docMkLst>
        <pc:docMk/>
      </pc:docMkLst>
      <pc:sldChg chg="del">
        <pc:chgData name="Артур Михель" userId="a1c27f5fe926532b" providerId="LiveId" clId="{32E273D7-E353-4F33-9B2B-85A695126369}" dt="2019-05-10T09:10:36.916" v="25" actId="2696"/>
        <pc:sldMkLst>
          <pc:docMk/>
          <pc:sldMk cId="3230436134" sldId="261"/>
        </pc:sldMkLst>
      </pc:sldChg>
      <pc:sldChg chg="del">
        <pc:chgData name="Артур Михель" userId="a1c27f5fe926532b" providerId="LiveId" clId="{32E273D7-E353-4F33-9B2B-85A695126369}" dt="2019-05-10T09:10:43.791" v="26" actId="2696"/>
        <pc:sldMkLst>
          <pc:docMk/>
          <pc:sldMk cId="2459471124" sldId="263"/>
        </pc:sldMkLst>
      </pc:sldChg>
      <pc:sldChg chg="del">
        <pc:chgData name="Артур Михель" userId="a1c27f5fe926532b" providerId="LiveId" clId="{32E273D7-E353-4F33-9B2B-85A695126369}" dt="2019-05-10T09:10:48.272" v="27" actId="2696"/>
        <pc:sldMkLst>
          <pc:docMk/>
          <pc:sldMk cId="3933180814" sldId="265"/>
        </pc:sldMkLst>
      </pc:sldChg>
      <pc:sldChg chg="del">
        <pc:chgData name="Артур Михель" userId="a1c27f5fe926532b" providerId="LiveId" clId="{32E273D7-E353-4F33-9B2B-85A695126369}" dt="2019-05-10T09:20:31.716" v="132" actId="2696"/>
        <pc:sldMkLst>
          <pc:docMk/>
          <pc:sldMk cId="670921823" sldId="275"/>
        </pc:sldMkLst>
      </pc:sldChg>
      <pc:sldChg chg="del">
        <pc:chgData name="Артур Михель" userId="a1c27f5fe926532b" providerId="LiveId" clId="{32E273D7-E353-4F33-9B2B-85A695126369}" dt="2019-05-10T09:09:14.628" v="16" actId="2696"/>
        <pc:sldMkLst>
          <pc:docMk/>
          <pc:sldMk cId="3451242115" sldId="276"/>
        </pc:sldMkLst>
      </pc:sldChg>
      <pc:sldChg chg="del">
        <pc:chgData name="Артур Михель" userId="a1c27f5fe926532b" providerId="LiveId" clId="{32E273D7-E353-4F33-9B2B-85A695126369}" dt="2019-05-10T09:02:46.623" v="0" actId="2696"/>
        <pc:sldMkLst>
          <pc:docMk/>
          <pc:sldMk cId="531750709" sldId="279"/>
        </pc:sldMkLst>
      </pc:sldChg>
      <pc:sldChg chg="modSp">
        <pc:chgData name="Артур Михель" userId="a1c27f5fe926532b" providerId="LiveId" clId="{32E273D7-E353-4F33-9B2B-85A695126369}" dt="2019-05-10T09:10:26.329" v="24" actId="1076"/>
        <pc:sldMkLst>
          <pc:docMk/>
          <pc:sldMk cId="2320114599" sldId="291"/>
        </pc:sldMkLst>
        <pc:spChg chg="mod">
          <ac:chgData name="Артур Михель" userId="a1c27f5fe926532b" providerId="LiveId" clId="{32E273D7-E353-4F33-9B2B-85A695126369}" dt="2019-05-10T09:10:26.329" v="24" actId="1076"/>
          <ac:spMkLst>
            <pc:docMk/>
            <pc:sldMk cId="2320114599" sldId="291"/>
            <ac:spMk id="2" creationId="{00000000-0000-0000-0000-000000000000}"/>
          </ac:spMkLst>
        </pc:spChg>
        <pc:spChg chg="mod">
          <ac:chgData name="Артур Михель" userId="a1c27f5fe926532b" providerId="LiveId" clId="{32E273D7-E353-4F33-9B2B-85A695126369}" dt="2019-05-10T09:10:23.275" v="23" actId="14100"/>
          <ac:spMkLst>
            <pc:docMk/>
            <pc:sldMk cId="2320114599" sldId="291"/>
            <ac:spMk id="3" creationId="{00000000-0000-0000-0000-000000000000}"/>
          </ac:spMkLst>
        </pc:spChg>
      </pc:sldChg>
      <pc:sldChg chg="modSp">
        <pc:chgData name="Артур Михель" userId="a1c27f5fe926532b" providerId="LiveId" clId="{32E273D7-E353-4F33-9B2B-85A695126369}" dt="2019-05-10T09:09:55.200" v="20" actId="207"/>
        <pc:sldMkLst>
          <pc:docMk/>
          <pc:sldMk cId="4221996578" sldId="292"/>
        </pc:sldMkLst>
        <pc:spChg chg="mod">
          <ac:chgData name="Артур Михель" userId="a1c27f5fe926532b" providerId="LiveId" clId="{32E273D7-E353-4F33-9B2B-85A695126369}" dt="2019-05-10T09:09:55.200" v="20" actId="207"/>
          <ac:spMkLst>
            <pc:docMk/>
            <pc:sldMk cId="4221996578" sldId="292"/>
            <ac:spMk id="2" creationId="{00000000-0000-0000-0000-000000000000}"/>
          </ac:spMkLst>
        </pc:spChg>
      </pc:sldChg>
      <pc:sldChg chg="modSp">
        <pc:chgData name="Артур Михель" userId="a1c27f5fe926532b" providerId="LiveId" clId="{32E273D7-E353-4F33-9B2B-85A695126369}" dt="2019-05-10T09:08:40.043" v="11" actId="15"/>
        <pc:sldMkLst>
          <pc:docMk/>
          <pc:sldMk cId="3780910164" sldId="294"/>
        </pc:sldMkLst>
        <pc:spChg chg="mod">
          <ac:chgData name="Артур Михель" userId="a1c27f5fe926532b" providerId="LiveId" clId="{32E273D7-E353-4F33-9B2B-85A695126369}" dt="2019-05-10T09:04:16.104" v="6" actId="1076"/>
          <ac:spMkLst>
            <pc:docMk/>
            <pc:sldMk cId="3780910164" sldId="294"/>
            <ac:spMk id="2" creationId="{00000000-0000-0000-0000-000000000000}"/>
          </ac:spMkLst>
        </pc:spChg>
        <pc:spChg chg="mod">
          <ac:chgData name="Артур Михель" userId="a1c27f5fe926532b" providerId="LiveId" clId="{32E273D7-E353-4F33-9B2B-85A695126369}" dt="2019-05-10T09:08:40.043" v="11" actId="15"/>
          <ac:spMkLst>
            <pc:docMk/>
            <pc:sldMk cId="3780910164" sldId="294"/>
            <ac:spMk id="3" creationId="{00000000-0000-0000-0000-000000000000}"/>
          </ac:spMkLst>
        </pc:spChg>
        <pc:picChg chg="mod">
          <ac:chgData name="Артур Михель" userId="a1c27f5fe926532b" providerId="LiveId" clId="{32E273D7-E353-4F33-9B2B-85A695126369}" dt="2019-05-10T09:03:56.877" v="4" actId="1076"/>
          <ac:picMkLst>
            <pc:docMk/>
            <pc:sldMk cId="3780910164" sldId="294"/>
            <ac:picMk id="3075" creationId="{00000000-0000-0000-0000-000000000000}"/>
          </ac:picMkLst>
        </pc:picChg>
      </pc:sldChg>
      <pc:sldChg chg="del">
        <pc:chgData name="Артур Михель" userId="a1c27f5fe926532b" providerId="LiveId" clId="{32E273D7-E353-4F33-9B2B-85A695126369}" dt="2019-05-10T09:09:14.625" v="15" actId="2696"/>
        <pc:sldMkLst>
          <pc:docMk/>
          <pc:sldMk cId="2059196744" sldId="295"/>
        </pc:sldMkLst>
      </pc:sldChg>
      <pc:sldChg chg="modSp">
        <pc:chgData name="Артур Михель" userId="a1c27f5fe926532b" providerId="LiveId" clId="{32E273D7-E353-4F33-9B2B-85A695126369}" dt="2019-05-10T09:08:52.242" v="12" actId="207"/>
        <pc:sldMkLst>
          <pc:docMk/>
          <pc:sldMk cId="2325323356" sldId="296"/>
        </pc:sldMkLst>
        <pc:spChg chg="mod">
          <ac:chgData name="Артур Михель" userId="a1c27f5fe926532b" providerId="LiveId" clId="{32E273D7-E353-4F33-9B2B-85A695126369}" dt="2019-05-10T09:08:52.242" v="12" actId="207"/>
          <ac:spMkLst>
            <pc:docMk/>
            <pc:sldMk cId="2325323356" sldId="296"/>
            <ac:spMk id="2" creationId="{00000000-0000-0000-0000-000000000000}"/>
          </ac:spMkLst>
        </pc:spChg>
      </pc:sldChg>
      <pc:sldChg chg="del">
        <pc:chgData name="Артур Михель" userId="a1c27f5fe926532b" providerId="LiveId" clId="{32E273D7-E353-4F33-9B2B-85A695126369}" dt="2019-05-10T09:09:14.622" v="14" actId="2696"/>
        <pc:sldMkLst>
          <pc:docMk/>
          <pc:sldMk cId="3952257990" sldId="297"/>
        </pc:sldMkLst>
      </pc:sldChg>
      <pc:sldChg chg="modSp">
        <pc:chgData name="Артур Михель" userId="a1c27f5fe926532b" providerId="LiveId" clId="{32E273D7-E353-4F33-9B2B-85A695126369}" dt="2019-05-10T09:08:59.047" v="13" actId="207"/>
        <pc:sldMkLst>
          <pc:docMk/>
          <pc:sldMk cId="2162044365" sldId="298"/>
        </pc:sldMkLst>
        <pc:spChg chg="mod">
          <ac:chgData name="Артур Михель" userId="a1c27f5fe926532b" providerId="LiveId" clId="{32E273D7-E353-4F33-9B2B-85A695126369}" dt="2019-05-10T09:08:59.047" v="13" actId="207"/>
          <ac:spMkLst>
            <pc:docMk/>
            <pc:sldMk cId="2162044365" sldId="298"/>
            <ac:spMk id="2" creationId="{00000000-0000-0000-0000-000000000000}"/>
          </ac:spMkLst>
        </pc:spChg>
      </pc:sldChg>
      <pc:sldChg chg="modSp add">
        <pc:chgData name="Артур Михель" userId="a1c27f5fe926532b" providerId="LiveId" clId="{32E273D7-E353-4F33-9B2B-85A695126369}" dt="2019-05-10T09:52:20.325" v="390" actId="20577"/>
        <pc:sldMkLst>
          <pc:docMk/>
          <pc:sldMk cId="3175425508" sldId="299"/>
        </pc:sldMkLst>
        <pc:spChg chg="mod">
          <ac:chgData name="Артур Михель" userId="a1c27f5fe926532b" providerId="LiveId" clId="{32E273D7-E353-4F33-9B2B-85A695126369}" dt="2019-05-10T09:52:20.325" v="390" actId="20577"/>
          <ac:spMkLst>
            <pc:docMk/>
            <pc:sldMk cId="3175425508" sldId="299"/>
            <ac:spMk id="3" creationId="{00000000-0000-0000-0000-000000000000}"/>
          </ac:spMkLst>
        </pc:spChg>
      </pc:sldChg>
      <pc:sldChg chg="addSp delSp modSp add mod">
        <pc:chgData name="Артур Михель" userId="a1c27f5fe926532b" providerId="LiveId" clId="{32E273D7-E353-4F33-9B2B-85A695126369}" dt="2019-05-10T09:19:44.405" v="130" actId="20577"/>
        <pc:sldMkLst>
          <pc:docMk/>
          <pc:sldMk cId="4200608446" sldId="305"/>
        </pc:sldMkLst>
        <pc:spChg chg="mod">
          <ac:chgData name="Артур Михель" userId="a1c27f5fe926532b" providerId="LiveId" clId="{32E273D7-E353-4F33-9B2B-85A695126369}" dt="2019-05-10T09:12:36.498" v="68" actId="1076"/>
          <ac:spMkLst>
            <pc:docMk/>
            <pc:sldMk cId="4200608446" sldId="305"/>
            <ac:spMk id="2" creationId="{07B454E2-6064-4E7E-A3D8-54F3E70A0931}"/>
          </ac:spMkLst>
        </pc:spChg>
        <pc:spChg chg="del">
          <ac:chgData name="Артур Михель" userId="a1c27f5fe926532b" providerId="LiveId" clId="{32E273D7-E353-4F33-9B2B-85A695126369}" dt="2019-05-10T09:13:11.527" v="71" actId="1957"/>
          <ac:spMkLst>
            <pc:docMk/>
            <pc:sldMk cId="4200608446" sldId="305"/>
            <ac:spMk id="3" creationId="{6C3308DD-2ED4-413F-919F-D4A754CA8DA1}"/>
          </ac:spMkLst>
        </pc:spChg>
        <pc:graphicFrameChg chg="add mod">
          <ac:chgData name="Артур Михель" userId="a1c27f5fe926532b" providerId="LiveId" clId="{32E273D7-E353-4F33-9B2B-85A695126369}" dt="2019-05-10T09:19:44.405" v="130" actId="20577"/>
          <ac:graphicFrameMkLst>
            <pc:docMk/>
            <pc:sldMk cId="4200608446" sldId="305"/>
            <ac:graphicFrameMk id="7" creationId="{84DE8B47-EF81-4C55-B3C3-423BABC65B89}"/>
          </ac:graphicFrameMkLst>
        </pc:graphicFrameChg>
      </pc:sldChg>
      <pc:sldChg chg="addSp delSp modSp add mod ord">
        <pc:chgData name="Артур Михель" userId="a1c27f5fe926532b" providerId="LiveId" clId="{32E273D7-E353-4F33-9B2B-85A695126369}" dt="2019-05-10T09:49:21.791" v="383" actId="20577"/>
        <pc:sldMkLst>
          <pc:docMk/>
          <pc:sldMk cId="538908158" sldId="306"/>
        </pc:sldMkLst>
        <pc:spChg chg="mod">
          <ac:chgData name="Артур Михель" userId="a1c27f5fe926532b" providerId="LiveId" clId="{32E273D7-E353-4F33-9B2B-85A695126369}" dt="2019-05-10T09:49:21.791" v="383" actId="20577"/>
          <ac:spMkLst>
            <pc:docMk/>
            <pc:sldMk cId="538908158" sldId="306"/>
            <ac:spMk id="2" creationId="{67031B95-92BE-4A0B-8693-1602DE0D1EAD}"/>
          </ac:spMkLst>
        </pc:spChg>
        <pc:spChg chg="del">
          <ac:chgData name="Артур Михель" userId="a1c27f5fe926532b" providerId="LiveId" clId="{32E273D7-E353-4F33-9B2B-85A695126369}" dt="2019-05-10T09:37:56.783" v="190" actId="1957"/>
          <ac:spMkLst>
            <pc:docMk/>
            <pc:sldMk cId="538908158" sldId="306"/>
            <ac:spMk id="3" creationId="{8DF61953-CEB2-4F34-932A-0D6057886514}"/>
          </ac:spMkLst>
        </pc:spChg>
        <pc:graphicFrameChg chg="add mod">
          <ac:chgData name="Артур Михель" userId="a1c27f5fe926532b" providerId="LiveId" clId="{32E273D7-E353-4F33-9B2B-85A695126369}" dt="2019-05-10T09:37:56.783" v="190" actId="1957"/>
          <ac:graphicFrameMkLst>
            <pc:docMk/>
            <pc:sldMk cId="538908158" sldId="306"/>
            <ac:graphicFrameMk id="7" creationId="{048EF065-07F8-4A86-B921-A1F725B58BDE}"/>
          </ac:graphicFrameMkLst>
        </pc:graphicFrameChg>
      </pc:sldChg>
      <pc:sldChg chg="addSp delSp modSp add del mod">
        <pc:chgData name="Артур Михель" userId="a1c27f5fe926532b" providerId="LiveId" clId="{32E273D7-E353-4F33-9B2B-85A695126369}" dt="2019-05-10T09:37:47.272" v="186" actId="2696"/>
        <pc:sldMkLst>
          <pc:docMk/>
          <pc:sldMk cId="2719375155" sldId="306"/>
        </pc:sldMkLst>
        <pc:spChg chg="mod">
          <ac:chgData name="Артур Михель" userId="a1c27f5fe926532b" providerId="LiveId" clId="{32E273D7-E353-4F33-9B2B-85A695126369}" dt="2019-05-10T09:35:28.135" v="178" actId="27636"/>
          <ac:spMkLst>
            <pc:docMk/>
            <pc:sldMk cId="2719375155" sldId="306"/>
            <ac:spMk id="2" creationId="{91160EC4-9C35-49C7-9817-B9BE2387EFFD}"/>
          </ac:spMkLst>
        </pc:spChg>
        <pc:spChg chg="del">
          <ac:chgData name="Артур Михель" userId="a1c27f5fe926532b" providerId="LiveId" clId="{32E273D7-E353-4F33-9B2B-85A695126369}" dt="2019-05-10T09:26:20.089" v="135" actId="1957"/>
          <ac:spMkLst>
            <pc:docMk/>
            <pc:sldMk cId="2719375155" sldId="306"/>
            <ac:spMk id="3" creationId="{D4D828F4-8447-49ED-B92C-C0AB924612CE}"/>
          </ac:spMkLst>
        </pc:spChg>
        <pc:graphicFrameChg chg="add mod">
          <ac:chgData name="Артур Михель" userId="a1c27f5fe926532b" providerId="LiveId" clId="{32E273D7-E353-4F33-9B2B-85A695126369}" dt="2019-05-10T09:35:16.733" v="176"/>
          <ac:graphicFrameMkLst>
            <pc:docMk/>
            <pc:sldMk cId="2719375155" sldId="306"/>
            <ac:graphicFrameMk id="7" creationId="{47245620-1C6F-4BA7-9A5E-9403D15C6745}"/>
          </ac:graphicFrameMkLst>
        </pc:graphicFrameChg>
      </pc:sldChg>
      <pc:sldChg chg="addSp delSp modSp add mod ord">
        <pc:chgData name="Артур Михель" userId="a1c27f5fe926532b" providerId="LiveId" clId="{32E273D7-E353-4F33-9B2B-85A695126369}" dt="2019-05-10T09:49:42.196" v="389" actId="1076"/>
        <pc:sldMkLst>
          <pc:docMk/>
          <pc:sldMk cId="3888254609" sldId="307"/>
        </pc:sldMkLst>
        <pc:spChg chg="mod">
          <ac:chgData name="Артур Михель" userId="a1c27f5fe926532b" providerId="LiveId" clId="{32E273D7-E353-4F33-9B2B-85A695126369}" dt="2019-05-10T09:49:42.196" v="389" actId="1076"/>
          <ac:spMkLst>
            <pc:docMk/>
            <pc:sldMk cId="3888254609" sldId="307"/>
            <ac:spMk id="2" creationId="{D94A51AC-E162-4536-BD71-935919C01801}"/>
          </ac:spMkLst>
        </pc:spChg>
        <pc:spChg chg="del">
          <ac:chgData name="Артур Михель" userId="a1c27f5fe926532b" providerId="LiveId" clId="{32E273D7-E353-4F33-9B2B-85A695126369}" dt="2019-05-10T09:44:51.995" v="317" actId="1957"/>
          <ac:spMkLst>
            <pc:docMk/>
            <pc:sldMk cId="3888254609" sldId="307"/>
            <ac:spMk id="3" creationId="{A9E4F151-6D2C-4C57-A224-98EE32EF3587}"/>
          </ac:spMkLst>
        </pc:spChg>
        <pc:graphicFrameChg chg="add mod">
          <ac:chgData name="Артур Михель" userId="a1c27f5fe926532b" providerId="LiveId" clId="{32E273D7-E353-4F33-9B2B-85A695126369}" dt="2019-05-10T09:49:36.690" v="388" actId="1076"/>
          <ac:graphicFrameMkLst>
            <pc:docMk/>
            <pc:sldMk cId="3888254609" sldId="307"/>
            <ac:graphicFrameMk id="7" creationId="{79E83E03-CD5A-405C-B858-3D1A2FF7770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Наркомания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9175</c:v>
                </c:pt>
                <c:pt idx="1">
                  <c:v>8125</c:v>
                </c:pt>
                <c:pt idx="2">
                  <c:v>7131</c:v>
                </c:pt>
                <c:pt idx="3">
                  <c:v>6654</c:v>
                </c:pt>
                <c:pt idx="4">
                  <c:v>6185</c:v>
                </c:pt>
                <c:pt idx="5">
                  <c:v>6031</c:v>
                </c:pt>
                <c:pt idx="6">
                  <c:v>5851</c:v>
                </c:pt>
                <c:pt idx="7">
                  <c:v>5340</c:v>
                </c:pt>
                <c:pt idx="8">
                  <c:v>5565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48-443F-A403-F08EDB8A4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Употребления с вредными последствиями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2652</c:v>
                </c:pt>
                <c:pt idx="1">
                  <c:v>2654</c:v>
                </c:pt>
                <c:pt idx="2">
                  <c:v>2795</c:v>
                </c:pt>
                <c:pt idx="3">
                  <c:v>2675</c:v>
                </c:pt>
                <c:pt idx="4">
                  <c:v>2621</c:v>
                </c:pt>
                <c:pt idx="5">
                  <c:v>2653</c:v>
                </c:pt>
                <c:pt idx="6">
                  <c:v>2675</c:v>
                </c:pt>
                <c:pt idx="7">
                  <c:v>2522</c:v>
                </c:pt>
                <c:pt idx="8">
                  <c:v>2298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48-443F-A403-F08EDB8A4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11827</c:v>
                </c:pt>
                <c:pt idx="1">
                  <c:v>10779</c:v>
                </c:pt>
                <c:pt idx="2">
                  <c:v>9926</c:v>
                </c:pt>
                <c:pt idx="3">
                  <c:v>9329</c:v>
                </c:pt>
                <c:pt idx="4">
                  <c:v>8806</c:v>
                </c:pt>
                <c:pt idx="5">
                  <c:v>8684</c:v>
                </c:pt>
                <c:pt idx="6">
                  <c:v>8526</c:v>
                </c:pt>
                <c:pt idx="7">
                  <c:v>7862</c:v>
                </c:pt>
                <c:pt idx="8">
                  <c:v>7863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48-443F-A403-F08EDB8A4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36000"/>
        <c:axId val="138088448"/>
      </c:barChart>
      <c:catAx>
        <c:axId val="1243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088448"/>
        <c:crosses val="autoZero"/>
        <c:auto val="1"/>
        <c:lblAlgn val="ctr"/>
        <c:lblOffset val="100"/>
        <c:noMultiLvlLbl val="0"/>
      </c:catAx>
      <c:valAx>
        <c:axId val="13808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3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КрасГМУ 2018</a:t>
            </a:r>
          </a:p>
        </c:rich>
      </c:tx>
      <c:layout>
        <c:manualLayout>
          <c:xMode val="edge"/>
          <c:yMode val="edge"/>
          <c:x val="0.3227824425847402"/>
          <c:y val="0.1462962962962962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98587005188443"/>
          <c:y val="0.20929163021289005"/>
          <c:w val="0.60625465017514291"/>
          <c:h val="0.399677456984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Телевидение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C9-4D21-A24D-9BF1597E56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2. Журналы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C9-4D21-A24D-9BF1597E56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3. Родители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C9-4D21-A24D-9BF1597E56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4. Учителя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C9-4D21-A24D-9BF1597E56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5. Друзья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C9-4D21-A24D-9BF1597E56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6. Интернет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C9-4D21-A24D-9BF1597E56E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0. Воздержались от ответа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C9-4D21-A24D-9BF1597E5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24992"/>
        <c:axId val="105126528"/>
      </c:barChart>
      <c:catAx>
        <c:axId val="10512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126528"/>
        <c:crosses val="autoZero"/>
        <c:auto val="1"/>
        <c:lblAlgn val="ctr"/>
        <c:lblOffset val="100"/>
        <c:noMultiLvlLbl val="0"/>
      </c:catAx>
      <c:valAx>
        <c:axId val="105126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2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660344623245282E-3"/>
          <c:y val="0.6606105278506853"/>
          <c:w val="0.99773396553767546"/>
          <c:h val="0.339389472149314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СибЮИ 2018</a:t>
            </a:r>
          </a:p>
        </c:rich>
      </c:tx>
      <c:layout>
        <c:manualLayout>
          <c:xMode val="edge"/>
          <c:yMode val="edge"/>
          <c:x val="0.39807200909300677"/>
          <c:y val="0.162196410913656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58486663874954"/>
          <c:y val="0.28239440500429613"/>
          <c:w val="0.66390571987727864"/>
          <c:h val="0.6210185546734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Телевидение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5-4148-AA19-ADD621346A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2. Журналы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5-4148-AA19-ADD621346A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3. Родители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B5-4148-AA19-ADD621346A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4. Учителя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B5-4148-AA19-ADD621346A1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5. Друзья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B5-4148-AA19-ADD621346A1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6. Интернет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B5-4148-AA19-ADD621346A1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0. Воздержались от ответа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B5-4148-AA19-ADD621346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63008"/>
        <c:axId val="105164800"/>
      </c:barChart>
      <c:catAx>
        <c:axId val="1051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164800"/>
        <c:crosses val="autoZero"/>
        <c:auto val="1"/>
        <c:lblAlgn val="ctr"/>
        <c:lblOffset val="100"/>
        <c:noMultiLvlLbl val="0"/>
      </c:catAx>
      <c:valAx>
        <c:axId val="105164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6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КрасГМУ 2008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Интернет</c:v>
                </c:pt>
                <c:pt idx="6">
                  <c:v>0. Воздержались от ответа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38</c:v>
                </c:pt>
                <c:pt idx="5">
                  <c:v>17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74-4D4F-A2C9-21BC551418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КрасГМУ 2018. </a:t>
            </a:r>
          </a:p>
        </c:rich>
      </c:tx>
      <c:layout>
        <c:manualLayout>
          <c:xMode val="edge"/>
          <c:yMode val="edge"/>
          <c:x val="0.24609498441357741"/>
          <c:y val="2.775991792874083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8504168036741E-2"/>
          <c:y val="0"/>
          <c:w val="0.7493875316622643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вопрос, КрасГМУ. Был ли опыт встречи с наркотиками?</c:v>
                </c:pt>
              </c:strCache>
            </c:strRef>
          </c:tx>
          <c:dLbls>
            <c:dLbl>
              <c:idx val="0"/>
              <c:layout>
                <c:manualLayout>
                  <c:x val="-6.8942209366610177E-2"/>
                  <c:y val="-3.69763779527559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B5-41C0-92D1-10DDFF70C268}"/>
                </c:ext>
              </c:extLst>
            </c:dLbl>
            <c:dLbl>
              <c:idx val="1"/>
              <c:layout>
                <c:manualLayout>
                  <c:x val="5.2665501953033253E-2"/>
                  <c:y val="-1.4908136482939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5-41C0-92D1-10DDFF70C268}"/>
                </c:ext>
              </c:extLst>
            </c:dLbl>
            <c:dLbl>
              <c:idx val="3"/>
              <c:layout>
                <c:manualLayout>
                  <c:x val="5.9477744273692047E-2"/>
                  <c:y val="-0.111462379702537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B5-41C0-92D1-10DDFF70C2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352</c:v>
                </c:pt>
                <c:pt idx="2">
                  <c:v>34</c:v>
                </c:pt>
                <c:pt idx="3">
                  <c:v>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B5-41C0-92D1-10DDFF70C2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СибЮИ 2018. </a:t>
            </a:r>
          </a:p>
        </c:rich>
      </c:tx>
      <c:layout>
        <c:manualLayout>
          <c:xMode val="edge"/>
          <c:yMode val="edge"/>
          <c:x val="0.31946456500571668"/>
          <c:y val="0.1894355492557520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4755301932818"/>
          <c:y val="1.1493547843872434E-2"/>
          <c:w val="0.62729749008485125"/>
          <c:h val="0.78972793436209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вопрос, СибЮИ. Был ли опыт встречи с наркотиками?</c:v>
                </c:pt>
              </c:strCache>
            </c:strRef>
          </c:tx>
          <c:dLbls>
            <c:dLbl>
              <c:idx val="0"/>
              <c:layout>
                <c:manualLayout>
                  <c:x val="5.2369627244691283E-2"/>
                  <c:y val="9.999420081032524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21-42E9-B655-050EFD1C9A2D}"/>
                </c:ext>
              </c:extLst>
            </c:dLbl>
            <c:dLbl>
              <c:idx val="1"/>
              <c:layout>
                <c:manualLayout>
                  <c:x val="-1.7323520530888783E-2"/>
                  <c:y val="3.49861209777879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21-42E9-B655-050EFD1C9A2D}"/>
                </c:ext>
              </c:extLst>
            </c:dLbl>
            <c:dLbl>
              <c:idx val="3"/>
              <c:layout>
                <c:manualLayout>
                  <c:x val="-9.1399181003626786E-3"/>
                  <c:y val="-4.3340020988605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21-42E9-B655-050EFD1C9A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141</c:v>
                </c:pt>
                <c:pt idx="2">
                  <c:v>2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21-42E9-B655-050EFD1C9A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 вопрос, СибЮИ. Был ли опыт встречи с наркотиками?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21-42E9-B655-050EFD1C9A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160606749425783E-2"/>
          <c:y val="0.6226861790812076"/>
          <c:w val="0.92950492713444632"/>
          <c:h val="0.376930300379119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КрасГМУ 2008 </a:t>
            </a:r>
          </a:p>
        </c:rich>
      </c:tx>
      <c:layout>
        <c:manualLayout>
          <c:xMode val="edge"/>
          <c:yMode val="edge"/>
          <c:x val="0.24089869107937595"/>
          <c:y val="6.62707326277201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8504168036741E-2"/>
          <c:y val="0"/>
          <c:w val="0.7493875316622643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вопрос, КрасГМУ. Был ли опыт встречи с наркотиками?</c:v>
                </c:pt>
              </c:strCache>
            </c:strRef>
          </c:tx>
          <c:dLbls>
            <c:dLbl>
              <c:idx val="0"/>
              <c:layout>
                <c:manualLayout>
                  <c:x val="-6.8942209366610177E-2"/>
                  <c:y val="-3.69763779527559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27-40F0-A431-7464A9FBC78F}"/>
                </c:ext>
              </c:extLst>
            </c:dLbl>
            <c:dLbl>
              <c:idx val="1"/>
              <c:layout>
                <c:manualLayout>
                  <c:x val="5.2665501953033253E-2"/>
                  <c:y val="-1.4908136482939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7-40F0-A431-7464A9FBC78F}"/>
                </c:ext>
              </c:extLst>
            </c:dLbl>
            <c:dLbl>
              <c:idx val="3"/>
              <c:layout>
                <c:manualLayout>
                  <c:x val="5.9477744273692047E-2"/>
                  <c:y val="-0.111462379702537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27-40F0-A431-7464A9FBC7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6.9</c:v>
                </c:pt>
                <c:pt idx="1">
                  <c:v>46.8</c:v>
                </c:pt>
                <c:pt idx="2">
                  <c:v>9.4</c:v>
                </c:pt>
                <c:pt idx="3">
                  <c:v>36.9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27-40F0-A431-7464A9FBC7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СибЮИ 2018 </a:t>
            </a:r>
          </a:p>
        </c:rich>
      </c:tx>
      <c:layout>
        <c:manualLayout>
          <c:xMode val="edge"/>
          <c:yMode val="edge"/>
          <c:x val="0.35167981076503785"/>
          <c:y val="0.2312809737410128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57297686615198"/>
          <c:y val="9.9840097132064694E-4"/>
          <c:w val="0.62402216642210595"/>
          <c:h val="0.94693818742361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35 вопрос, СибЮИ. Употребляете сейчас наркотики?</c:v>
                </c:pt>
              </c:strCache>
            </c:strRef>
          </c:tx>
          <c:dLbls>
            <c:dLbl>
              <c:idx val="0"/>
              <c:layout>
                <c:manualLayout>
                  <c:x val="-0.10789024194177976"/>
                  <c:y val="-7.30325598742996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F1-4E9D-8DCC-8835390B0270}"/>
                </c:ext>
              </c:extLst>
            </c:dLbl>
            <c:dLbl>
              <c:idx val="1"/>
              <c:layout>
                <c:manualLayout>
                  <c:x val="0.11398445034835307"/>
                  <c:y val="5.703731331439364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1-4E9D-8DCC-8835390B02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1. да</c:v>
                </c:pt>
                <c:pt idx="1">
                  <c:v>2. нет</c:v>
                </c:pt>
                <c:pt idx="2">
                  <c:v>0.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F1-4E9D-8DCC-8835390B02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0337520004807673E-2"/>
          <c:y val="0.72393022799054074"/>
          <c:w val="0.90480123039375737"/>
          <c:h val="0.22078623208532386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КрасГМУ 2018 </a:t>
            </a:r>
          </a:p>
        </c:rich>
      </c:tx>
      <c:layout>
        <c:manualLayout>
          <c:xMode val="edge"/>
          <c:yMode val="edge"/>
          <c:x val="0.3686182108768192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96953061249887"/>
          <c:y val="8.3156897054534856E-2"/>
          <c:w val="0.84801684091882845"/>
          <c:h val="0.91684310294546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35 вопрос, КрасГМУ. Употребляете сейчас наркотики?</c:v>
                </c:pt>
              </c:strCache>
            </c:strRef>
          </c:tx>
          <c:dLbls>
            <c:dLbl>
              <c:idx val="0"/>
              <c:layout>
                <c:manualLayout>
                  <c:x val="-0.29148909842284604"/>
                  <c:y val="3.481063832413682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72A-B69E-25BCBBA484E2}"/>
                </c:ext>
              </c:extLst>
            </c:dLbl>
            <c:dLbl>
              <c:idx val="1"/>
              <c:layout>
                <c:manualLayout>
                  <c:x val="0.1071964031336767"/>
                  <c:y val="-1.3339952968188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72A-B69E-25BCBBA484E2}"/>
                </c:ext>
              </c:extLst>
            </c:dLbl>
            <c:dLbl>
              <c:idx val="2"/>
              <c:layout>
                <c:manualLayout>
                  <c:x val="-0.10899402243260009"/>
                  <c:y val="-2.66506846461504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72A-B69E-25BCBBA484E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1. да</c:v>
                </c:pt>
                <c:pt idx="1">
                  <c:v>2. нет</c:v>
                </c:pt>
                <c:pt idx="2">
                  <c:v>0.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57</c:v>
                </c:pt>
                <c:pt idx="2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D7-472A-B69E-25BCBBA484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КрасГМУ 2008 </a:t>
            </a:r>
          </a:p>
        </c:rich>
      </c:tx>
      <c:layout>
        <c:manualLayout>
          <c:xMode val="edge"/>
          <c:yMode val="edge"/>
          <c:x val="0.3686182108768192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2945526896002"/>
          <c:y val="0.15836811008818347"/>
          <c:w val="0.88257054473104002"/>
          <c:h val="0.84163188991181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35 вопрос, КрасГМУ. Употребляете сейчас наркотики?</c:v>
                </c:pt>
              </c:strCache>
            </c:strRef>
          </c:tx>
          <c:dLbls>
            <c:dLbl>
              <c:idx val="0"/>
              <c:layout>
                <c:manualLayout>
                  <c:x val="-9.7141383469990156E-2"/>
                  <c:y val="-3.37993000689903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2-47E7-A194-E20289354876}"/>
                </c:ext>
              </c:extLst>
            </c:dLbl>
            <c:dLbl>
              <c:idx val="1"/>
              <c:layout>
                <c:manualLayout>
                  <c:x val="0.1008279440880297"/>
                  <c:y val="2.54931550815341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2-47E7-A194-E20289354876}"/>
                </c:ext>
              </c:extLst>
            </c:dLbl>
            <c:dLbl>
              <c:idx val="2"/>
              <c:layout>
                <c:manualLayout>
                  <c:x val="-0.2419639321472471"/>
                  <c:y val="-0.109904808510777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2-47E7-A194-E2028935487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1. да</c:v>
                </c:pt>
                <c:pt idx="1">
                  <c:v>2. нет</c:v>
                </c:pt>
                <c:pt idx="2">
                  <c:v>0.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6.2</c:v>
                </c:pt>
                <c:pt idx="1">
                  <c:v>3.8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22-47E7-A194-E202893548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Наркомания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854</c:v>
                </c:pt>
                <c:pt idx="1">
                  <c:v>628</c:v>
                </c:pt>
                <c:pt idx="2">
                  <c:v>596</c:v>
                </c:pt>
                <c:pt idx="3">
                  <c:v>592</c:v>
                </c:pt>
                <c:pt idx="4">
                  <c:v>453</c:v>
                </c:pt>
                <c:pt idx="5">
                  <c:v>765</c:v>
                </c:pt>
                <c:pt idx="6">
                  <c:v>729</c:v>
                </c:pt>
                <c:pt idx="7">
                  <c:v>574</c:v>
                </c:pt>
                <c:pt idx="8">
                  <c:v>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49-4F15-B5FD-720A5490FC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Употребления с вредными последствиями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833</c:v>
                </c:pt>
                <c:pt idx="1">
                  <c:v>802</c:v>
                </c:pt>
                <c:pt idx="2">
                  <c:v>763</c:v>
                </c:pt>
                <c:pt idx="3">
                  <c:v>739</c:v>
                </c:pt>
                <c:pt idx="4">
                  <c:v>682</c:v>
                </c:pt>
                <c:pt idx="5">
                  <c:v>708</c:v>
                </c:pt>
                <c:pt idx="6">
                  <c:v>862</c:v>
                </c:pt>
                <c:pt idx="7">
                  <c:v>658</c:v>
                </c:pt>
                <c:pt idx="8">
                  <c:v>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49-4F15-B5FD-720A5490FC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1687</c:v>
                </c:pt>
                <c:pt idx="1">
                  <c:v>1430</c:v>
                </c:pt>
                <c:pt idx="2">
                  <c:v>1359</c:v>
                </c:pt>
                <c:pt idx="3">
                  <c:v>1331</c:v>
                </c:pt>
                <c:pt idx="4">
                  <c:v>1135</c:v>
                </c:pt>
                <c:pt idx="5">
                  <c:v>1473</c:v>
                </c:pt>
                <c:pt idx="6">
                  <c:v>1591</c:v>
                </c:pt>
                <c:pt idx="7">
                  <c:v>1232</c:v>
                </c:pt>
                <c:pt idx="8">
                  <c:v>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49-4F15-B5FD-720A5490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112512"/>
        <c:axId val="163149696"/>
      </c:barChart>
      <c:catAx>
        <c:axId val="1521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149696"/>
        <c:crosses val="autoZero"/>
        <c:auto val="1"/>
        <c:lblAlgn val="ctr"/>
        <c:lblOffset val="100"/>
        <c:noMultiLvlLbl val="0"/>
      </c:catAx>
      <c:valAx>
        <c:axId val="16314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1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</a:rPr>
              <a:t>Рейтинг зависимости от вида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smtClean="0">
                <a:solidFill>
                  <a:srgbClr val="FF0000"/>
                </a:solidFill>
              </a:rPr>
              <a:t>наркотика </a:t>
            </a:r>
            <a:r>
              <a:rPr lang="ru-RU" sz="2200" b="1" i="0" u="none" strike="noStrike" cap="all" baseline="0" dirty="0" smtClean="0">
                <a:solidFill>
                  <a:srgbClr val="FF0000"/>
                </a:solidFill>
                <a:effectLst/>
              </a:rPr>
              <a:t>(данные МВД, </a:t>
            </a:r>
            <a:r>
              <a:rPr lang="ru-RU" sz="2200" b="1" i="0" u="none" strike="noStrike" cap="all" baseline="0" dirty="0" smtClean="0">
                <a:solidFill>
                  <a:srgbClr val="FF0000"/>
                </a:solidFill>
                <a:effectLst/>
              </a:rPr>
              <a:t>2018г</a:t>
            </a:r>
            <a:r>
              <a:rPr lang="ru-RU" sz="2200" b="1" i="0" u="none" strike="noStrike" cap="all" baseline="0" dirty="0" smtClean="0">
                <a:solidFill>
                  <a:srgbClr val="FF0000"/>
                </a:solidFill>
                <a:effectLst/>
              </a:rPr>
              <a:t>.)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862730873918538"/>
          <c:y val="8.4180979826834635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Структуре общей заболеваемости наркоманией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Группа больных с опийной зависимостью</c:v>
                </c:pt>
                <c:pt idx="1">
                  <c:v>Группа больных с зависимостью от других психостимуляторов </c:v>
                </c:pt>
                <c:pt idx="2">
                  <c:v>Группа больных с полинаркоманией</c:v>
                </c:pt>
                <c:pt idx="3">
                  <c:v>Группа больных с зависимостью от каннабиноидов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0.49099999999999999</c:v>
                </c:pt>
                <c:pt idx="1">
                  <c:v>0.19900000000000001</c:v>
                </c:pt>
                <c:pt idx="2">
                  <c:v>0.255</c:v>
                </c:pt>
                <c:pt idx="3">
                  <c:v>0.17799999999999999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59-43D4-AC68-9EF114540A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СибЮИ 2018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81161122222428"/>
          <c:y val="0.16848334900115941"/>
          <c:w val="0.77143056651396258"/>
          <c:h val="0.74320628191149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половой пренадлежности среди опрошенных СибЮИ</c:v>
                </c:pt>
              </c:strCache>
            </c:strRef>
          </c:tx>
          <c:dLbls>
            <c:dLbl>
              <c:idx val="0"/>
              <c:layout>
                <c:manualLayout>
                  <c:x val="-0.10139533650974228"/>
                  <c:y val="9.9721180376422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F0-4EFC-88A3-8F0416DBDF9C}"/>
                </c:ext>
              </c:extLst>
            </c:dLbl>
            <c:dLbl>
              <c:idx val="1"/>
              <c:layout>
                <c:manualLayout>
                  <c:x val="9.380332666654434E-2"/>
                  <c:y val="-0.10398461742073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F0-4EFC-88A3-8F0416DBDF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Мужской</c:v>
                </c:pt>
                <c:pt idx="1">
                  <c:v>Женский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</c:v>
                </c:pt>
                <c:pt idx="1">
                  <c:v>93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F0-4EFC-88A3-8F0416DBDF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КрасГМУ 2018</a:t>
            </a:r>
          </a:p>
        </c:rich>
      </c:tx>
      <c:layout>
        <c:manualLayout>
          <c:xMode val="edge"/>
          <c:yMode val="edge"/>
          <c:x val="7.5653045458303925E-2"/>
          <c:y val="1.883890628726988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466071263774E-2"/>
          <c:y val="0.14785500509688834"/>
          <c:w val="0.27860269401773247"/>
          <c:h val="0.31732950938147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полу среди опрошенных красгму</c:v>
                </c:pt>
              </c:strCache>
            </c:strRef>
          </c:tx>
          <c:dLbls>
            <c:dLbl>
              <c:idx val="0"/>
              <c:layout>
                <c:manualLayout>
                  <c:x val="6.9555060113715025E-2"/>
                  <c:y val="2.38754211311413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85-4CC8-8002-B7B6BE60D394}"/>
                </c:ext>
              </c:extLst>
            </c:dLbl>
            <c:dLbl>
              <c:idx val="1"/>
              <c:layout>
                <c:manualLayout>
                  <c:x val="4.9584155346001642E-2"/>
                  <c:y val="4.90624287787733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5-4CC8-8002-B7B6BE60D394}"/>
                </c:ext>
              </c:extLst>
            </c:dLbl>
            <c:dLbl>
              <c:idx val="2"/>
              <c:layout>
                <c:manualLayout>
                  <c:x val="-5.8632389257003779E-2"/>
                  <c:y val="-1.81667875125642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85-4CC8-8002-B7B6BE60D3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Мужской</c:v>
                </c:pt>
                <c:pt idx="1">
                  <c:v>Женский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</c:v>
                </c:pt>
                <c:pt idx="1">
                  <c:v>521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85-4CC8-8002-B7B6BE60D3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161394312677712"/>
          <c:y val="0.59473566789411292"/>
          <c:w val="0.42091174485874855"/>
          <c:h val="0.34919114339997459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КрасГМУ </a:t>
            </a:r>
            <a:r>
              <a:rPr lang="ru-RU" sz="2400" b="1" i="0" u="none" strike="noStrike" baseline="0" dirty="0">
                <a:effectLst/>
              </a:rPr>
              <a:t>2008</a:t>
            </a:r>
            <a:endParaRPr lang="ru-RU" dirty="0"/>
          </a:p>
        </c:rich>
      </c:tx>
      <c:layout>
        <c:manualLayout>
          <c:xMode val="edge"/>
          <c:yMode val="edge"/>
          <c:x val="0.1762549470525501"/>
          <c:y val="7.230261308993006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половой пренадлежности</c:v>
                </c:pt>
              </c:strCache>
            </c:strRef>
          </c:tx>
          <c:dLbls>
            <c:dLbl>
              <c:idx val="0"/>
              <c:layout>
                <c:manualLayout>
                  <c:x val="4.1714814552612889E-2"/>
                  <c:y val="-4.35637476664680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7F6-86CA-124FA41EF6B3}"/>
                </c:ext>
              </c:extLst>
            </c:dLbl>
            <c:dLbl>
              <c:idx val="1"/>
              <c:layout>
                <c:manualLayout>
                  <c:x val="-4.3090883036034408E-2"/>
                  <c:y val="-1.0745503600380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2-47F6-86CA-124FA41EF6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 Мужской</c:v>
                </c:pt>
                <c:pt idx="1">
                  <c:v>2. Женский</c:v>
                </c:pt>
                <c:pt idx="2">
                  <c:v>3.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0.19500000000000001</c:v>
                </c:pt>
                <c:pt idx="1">
                  <c:v>0.79</c:v>
                </c:pt>
                <c:pt idx="2" formatCode="0.00%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2-47F6-86CA-124FA41EF6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КрасГМУ</a:t>
            </a:r>
            <a:r>
              <a:rPr lang="ru-RU" sz="2000" baseline="0" dirty="0"/>
              <a:t> 2018</a:t>
            </a:r>
            <a:r>
              <a:rPr lang="ru-RU" sz="2000" dirty="0"/>
              <a:t> </a:t>
            </a:r>
          </a:p>
        </c:rich>
      </c:tx>
      <c:layout>
        <c:manualLayout>
          <c:xMode val="edge"/>
          <c:yMode val="edge"/>
          <c:x val="0.18511600632285782"/>
          <c:y val="0.1172067983536586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14589061728717E-2"/>
          <c:y val="0.22509303420170898"/>
          <c:w val="0.5626863719814893"/>
          <c:h val="0.509494525457848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17 вопрос, КрасГМУ. Что нибудь слышали о наркотиках?</c:v>
                </c:pt>
              </c:strCache>
            </c:strRef>
          </c:tx>
          <c:dLbls>
            <c:dLbl>
              <c:idx val="0"/>
              <c:layout>
                <c:manualLayout>
                  <c:x val="-0.25186118509793198"/>
                  <c:y val="4.93417906095071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4-4A1E-B20F-6B2D457AB1FC}"/>
                </c:ext>
              </c:extLst>
            </c:dLbl>
            <c:dLbl>
              <c:idx val="1"/>
              <c:layout>
                <c:manualLayout>
                  <c:x val="-0.1439734432205971"/>
                  <c:y val="4.691892680081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4-4A1E-B20F-6B2D457AB1FC}"/>
                </c:ext>
              </c:extLst>
            </c:dLbl>
            <c:dLbl>
              <c:idx val="2"/>
              <c:layout>
                <c:manualLayout>
                  <c:x val="3.4175468681042036E-2"/>
                  <c:y val="-7.77155147273257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4-4A1E-B20F-6B2D457AB1FC}"/>
                </c:ext>
              </c:extLst>
            </c:dLbl>
            <c:dLbl>
              <c:idx val="3"/>
              <c:layout>
                <c:manualLayout>
                  <c:x val="0.3818405594623574"/>
                  <c:y val="2.1868963146943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4-4A1E-B20F-6B2D457AB1F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да</c:v>
                </c:pt>
                <c:pt idx="1">
                  <c:v>2. нет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562</c:v>
                </c:pt>
                <c:pt idx="1">
                  <c:v>2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84-4A1E-B20F-6B2D457AB1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СибЮИ</a:t>
            </a:r>
            <a:r>
              <a:rPr lang="ru-RU" sz="2000" baseline="0" dirty="0"/>
              <a:t> 2018</a:t>
            </a:r>
            <a:r>
              <a:rPr lang="ru-RU" sz="2000" dirty="0"/>
              <a:t> </a:t>
            </a:r>
          </a:p>
        </c:rich>
      </c:tx>
      <c:layout>
        <c:manualLayout>
          <c:xMode val="edge"/>
          <c:yMode val="edge"/>
          <c:x val="0.37502014412164847"/>
          <c:y val="0.1296296296296296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398132661127526"/>
          <c:y val="0.15072324292796735"/>
          <c:w val="0.519810789446007"/>
          <c:h val="0.58075823855351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17 вопрос, СибЮИ. Что нибудь слышали о наркотиках?</c:v>
                </c:pt>
              </c:strCache>
            </c:strRef>
          </c:tx>
          <c:dLbls>
            <c:dLbl>
              <c:idx val="0"/>
              <c:layout>
                <c:manualLayout>
                  <c:x val="-5.8909045261932955E-2"/>
                  <c:y val="6.207640711577719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89,47%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D5-4A36-995D-E565FED0AE80}"/>
                </c:ext>
              </c:extLst>
            </c:dLbl>
            <c:dLbl>
              <c:idx val="1"/>
              <c:layout>
                <c:manualLayout>
                  <c:x val="-9.1797504503801516E-2"/>
                  <c:y val="-1.69580052493438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5-4A36-995D-E565FED0AE80}"/>
                </c:ext>
              </c:extLst>
            </c:dLbl>
            <c:dLbl>
              <c:idx val="2"/>
              <c:layout>
                <c:manualLayout>
                  <c:x val="1.869968210455605E-2"/>
                  <c:y val="-4.45998833479148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5-4A36-995D-E565FED0AE8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да</c:v>
                </c:pt>
                <c:pt idx="1">
                  <c:v>2. нет</c:v>
                </c:pt>
                <c:pt idx="2">
                  <c:v>3. затрудняюсь ответить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</c:v>
                </c:pt>
                <c:pt idx="1">
                  <c:v>20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D5-4A36-995D-E565FED0AE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1348460225786393E-5"/>
          <c:y val="0.67804316127150777"/>
          <c:w val="0.63910321763115308"/>
          <c:h val="0.32159871682706326"/>
        </c:manualLayout>
      </c:layout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КрасГМУ</a:t>
            </a:r>
            <a:r>
              <a:rPr lang="ru-RU" sz="2000" baseline="0" dirty="0"/>
              <a:t> 2008</a:t>
            </a:r>
            <a:r>
              <a:rPr lang="ru-RU" sz="2000" dirty="0"/>
              <a:t> </a:t>
            </a:r>
          </a:p>
        </c:rich>
      </c:tx>
      <c:layout>
        <c:manualLayout>
          <c:xMode val="edge"/>
          <c:yMode val="edge"/>
          <c:x val="0.18511600632285782"/>
          <c:y val="0.1172067983536586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81962686456167E-2"/>
          <c:y val="0.29170502773224349"/>
          <c:w val="0.67946538078232144"/>
          <c:h val="0.61552366525083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17 вопрос, КрасГМУ. Что нибудь слышали о наркотиках?</c:v>
                </c:pt>
              </c:strCache>
            </c:strRef>
          </c:tx>
          <c:dLbls>
            <c:dLbl>
              <c:idx val="0"/>
              <c:layout>
                <c:manualLayout>
                  <c:x val="-0.25186118509793198"/>
                  <c:y val="4.93417906095071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25-44B5-BE85-8983E1258C2D}"/>
                </c:ext>
              </c:extLst>
            </c:dLbl>
            <c:dLbl>
              <c:idx val="1"/>
              <c:layout>
                <c:manualLayout>
                  <c:x val="-0.1439734432205971"/>
                  <c:y val="4.691892680081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25-44B5-BE85-8983E1258C2D}"/>
                </c:ext>
              </c:extLst>
            </c:dLbl>
            <c:dLbl>
              <c:idx val="2"/>
              <c:layout>
                <c:manualLayout>
                  <c:x val="3.4175468681042036E-2"/>
                  <c:y val="-7.77155147273257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5-44B5-BE85-8983E1258C2D}"/>
                </c:ext>
              </c:extLst>
            </c:dLbl>
            <c:dLbl>
              <c:idx val="3"/>
              <c:layout>
                <c:manualLayout>
                  <c:x val="0.37874804785052302"/>
                  <c:y val="3.05493335229571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25-44B5-BE85-8983E1258C2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да</c:v>
                </c:pt>
                <c:pt idx="1">
                  <c:v>2. нет</c:v>
                </c:pt>
                <c:pt idx="2">
                  <c:v>3. затрудняюсь ответить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92.8</c:v>
                </c:pt>
                <c:pt idx="1">
                  <c:v>2</c:v>
                </c:pt>
                <c:pt idx="2">
                  <c:v>2.2000000000000002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25-44B5-BE85-8983E1258C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1C1D-8EB5-4BED-9CD4-1C719F4C2F80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E105F-6FC5-4C49-9E11-B6E54F7A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09DB-FC3F-4FFD-99BB-03F68DD3C19B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8599-C70D-4325-A562-180D7E048394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A4E-F019-414C-B2C9-C66B2754551A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B249-3017-4599-BDB3-C5EEE60D2449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0F-483E-4A46-91AF-0F7097F9B035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DAE-751C-4E20-B47A-1447C570F8F6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F345-431D-4632-A69E-F1A4E3517144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C5EA-5F7D-4B47-90F0-CFE9872AD0DD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F9E-0C76-4804-A225-05C31F48D3BF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275F-21D8-4CCC-9DC5-C1198FA77775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33E9-31CF-4B30-98D8-2DD08A6E2702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F789-9542-48A3-B4ED-D3993AAED2E8}" type="datetime1">
              <a:rPr lang="ru-RU" smtClean="0"/>
              <a:t>10.05.2019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1" y="387335"/>
            <a:ext cx="8964488" cy="138089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«Красноярский государственный медицинский университет им. проф. В.Ф. Войно-Ясенецкого» Минздрава России</a:t>
            </a: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поликлинической педиатрии и пропедевтики детских болезней с курсом ПО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юридический институт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дел РФ</a:t>
            </a: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криминалистики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федеральный университет</a:t>
            </a: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восточных языков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Уровень наркотизации студентов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err="1">
                <a:solidFill>
                  <a:srgbClr val="C00000"/>
                </a:solidFill>
              </a:rPr>
              <a:t>КрасГМУ</a:t>
            </a:r>
            <a:r>
              <a:rPr lang="ru-RU" sz="2800" b="1" dirty="0">
                <a:solidFill>
                  <a:srgbClr val="C00000"/>
                </a:solidFill>
              </a:rPr>
              <a:t> и </a:t>
            </a:r>
            <a:r>
              <a:rPr lang="ru-RU" sz="2800" b="1" dirty="0" err="1">
                <a:solidFill>
                  <a:srgbClr val="C00000"/>
                </a:solidFill>
              </a:rPr>
              <a:t>СибЮИ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cs typeface="Arial" panose="020B0604020202020204" pitchFamily="34" charset="0"/>
              </a:rPr>
              <a:t>Науч. руководители: </a:t>
            </a:r>
            <a:r>
              <a:rPr lang="ru-RU" sz="2000" dirty="0">
                <a:cs typeface="Arial" panose="020B0604020202020204" pitchFamily="34" charset="0"/>
              </a:rPr>
              <a:t>к.м.н., доцент Гордиец А.В., </a:t>
            </a:r>
            <a:r>
              <a:rPr lang="ru-RU" sz="2000" dirty="0" err="1">
                <a:cs typeface="Arial" panose="020B0604020202020204" pitchFamily="34" charset="0"/>
              </a:rPr>
              <a:t>к.м.н</a:t>
            </a:r>
            <a:r>
              <a:rPr lang="ru-RU" sz="2000" dirty="0">
                <a:cs typeface="Arial" panose="020B0604020202020204" pitchFamily="34" charset="0"/>
              </a:rPr>
              <a:t>, старший преподаватель кафедры криминалистики, майор полиции Лисихина Н.В.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cs typeface="Arial" panose="020B0604020202020204" pitchFamily="34" charset="0"/>
              </a:rPr>
              <a:t>Консультант-переводчик:</a:t>
            </a:r>
            <a:r>
              <a:rPr lang="ru-RU" sz="2000" dirty="0">
                <a:cs typeface="Arial" panose="020B0604020202020204" pitchFamily="34" charset="0"/>
              </a:rPr>
              <a:t> преподаватель </a:t>
            </a:r>
            <a:r>
              <a:rPr lang="ru-RU" sz="2000" dirty="0"/>
              <a:t>кафедры восточных языков СФУ Упоров А.В.</a:t>
            </a: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cs typeface="Arial" panose="020B0604020202020204" pitchFamily="34" charset="0"/>
              </a:rPr>
              <a:t>Выполнили студенты 511 группы педиатрического факультета: </a:t>
            </a:r>
            <a:br>
              <a:rPr lang="ru-RU" sz="2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2000" u="sng" dirty="0">
                <a:cs typeface="Arial" panose="020B0604020202020204" pitchFamily="34" charset="0"/>
              </a:rPr>
              <a:t>Михель А.В.,</a:t>
            </a:r>
            <a:r>
              <a:rPr lang="ru-RU" sz="2000" dirty="0">
                <a:cs typeface="Arial" panose="020B0604020202020204" pitchFamily="34" charset="0"/>
              </a:rPr>
              <a:t> Марьясова А.С, Медведева Ю.П., </a:t>
            </a:r>
            <a:r>
              <a:rPr lang="ru-RU" sz="2000" dirty="0" err="1">
                <a:cs typeface="Arial" panose="020B0604020202020204" pitchFamily="34" charset="0"/>
              </a:rPr>
              <a:t>Султонова</a:t>
            </a:r>
            <a:r>
              <a:rPr lang="ru-RU" sz="2000" dirty="0">
                <a:cs typeface="Arial" panose="020B0604020202020204" pitchFamily="34" charset="0"/>
              </a:rPr>
              <a:t> С.А.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_sib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07" y="1778883"/>
            <a:ext cx="1187624" cy="14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hoto" descr="http://krasgmu.ru/sys/files/content_attach/139340551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8311" y="1842827"/>
            <a:ext cx="1403648" cy="13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neagent.info/img/base/markers/logo/6-university-sfu-logo-neag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neagent.info/img/base/markers/logo/6-university-sfu-logo-neag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37" y="1748846"/>
            <a:ext cx="2438095" cy="154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19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09260"/>
              </p:ext>
            </p:extLst>
          </p:nvPr>
        </p:nvGraphicFramePr>
        <p:xfrm>
          <a:off x="5543600" y="485427"/>
          <a:ext cx="3600400" cy="406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400364"/>
              </p:ext>
            </p:extLst>
          </p:nvPr>
        </p:nvGraphicFramePr>
        <p:xfrm>
          <a:off x="-24589" y="485427"/>
          <a:ext cx="916712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2376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вопрос. Распределение по полу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077572"/>
              </p:ext>
            </p:extLst>
          </p:nvPr>
        </p:nvGraphicFramePr>
        <p:xfrm>
          <a:off x="-10641" y="3717032"/>
          <a:ext cx="3503096" cy="386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7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071861"/>
              </p:ext>
            </p:extLst>
          </p:nvPr>
        </p:nvGraphicFramePr>
        <p:xfrm>
          <a:off x="0" y="0"/>
          <a:ext cx="4106371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871893"/>
              </p:ext>
            </p:extLst>
          </p:nvPr>
        </p:nvGraphicFramePr>
        <p:xfrm>
          <a:off x="4394026" y="7987"/>
          <a:ext cx="47160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3581" y="0"/>
            <a:ext cx="9177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17 вопрос. Что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слышали о наркотиках?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572376"/>
              </p:ext>
            </p:extLst>
          </p:nvPr>
        </p:nvGraphicFramePr>
        <p:xfrm>
          <a:off x="107504" y="3353172"/>
          <a:ext cx="3697585" cy="347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4653136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P=0,851 (P&lt;0,05)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0074" y="5066402"/>
            <a:ext cx="23903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ru-RU" dirty="0"/>
              <a:t>m=0,003 (</a:t>
            </a:r>
            <a:r>
              <a:rPr lang="ru-RU" dirty="0" err="1"/>
              <a:t>Pm</a:t>
            </a:r>
            <a:r>
              <a:rPr lang="ru-RU" dirty="0"/>
              <a:t>&lt;0,02)</a:t>
            </a:r>
          </a:p>
        </p:txBody>
      </p:sp>
    </p:spTree>
    <p:extLst>
      <p:ext uri="{BB962C8B-B14F-4D97-AF65-F5344CB8AC3E}">
        <p14:creationId xmlns:p14="http://schemas.microsoft.com/office/powerpoint/2010/main" val="191397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2584"/>
              </p:ext>
            </p:extLst>
          </p:nvPr>
        </p:nvGraphicFramePr>
        <p:xfrm>
          <a:off x="-15689" y="-99392"/>
          <a:ext cx="48600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262334"/>
              </p:ext>
            </p:extLst>
          </p:nvPr>
        </p:nvGraphicFramePr>
        <p:xfrm>
          <a:off x="4283968" y="216058"/>
          <a:ext cx="4680520" cy="422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21 вопрос. Способ получения информации о наркотиках.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34077443"/>
              </p:ext>
            </p:extLst>
          </p:nvPr>
        </p:nvGraphicFramePr>
        <p:xfrm>
          <a:off x="4674955" y="4149080"/>
          <a:ext cx="381642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16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002594"/>
              </p:ext>
            </p:extLst>
          </p:nvPr>
        </p:nvGraphicFramePr>
        <p:xfrm>
          <a:off x="0" y="980728"/>
          <a:ext cx="39239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369872"/>
              </p:ext>
            </p:extLst>
          </p:nvPr>
        </p:nvGraphicFramePr>
        <p:xfrm>
          <a:off x="4427985" y="-315416"/>
          <a:ext cx="4716016" cy="71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25516" y="0"/>
            <a:ext cx="9277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30 вопрос. Был ли опыт встречи с наркотиками?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162053"/>
              </p:ext>
            </p:extLst>
          </p:nvPr>
        </p:nvGraphicFramePr>
        <p:xfrm>
          <a:off x="-25516" y="3573016"/>
          <a:ext cx="4115452" cy="44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284984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P=0,646 (P&lt;0,03)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1722" y="3698250"/>
            <a:ext cx="23903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ru-RU" dirty="0"/>
              <a:t>m=0,003 (</a:t>
            </a:r>
            <a:r>
              <a:rPr lang="ru-RU" dirty="0" err="1"/>
              <a:t>Pm</a:t>
            </a:r>
            <a:r>
              <a:rPr lang="ru-RU" dirty="0"/>
              <a:t>&lt;0,03)</a:t>
            </a:r>
          </a:p>
        </p:txBody>
      </p:sp>
    </p:spTree>
    <p:extLst>
      <p:ext uri="{BB962C8B-B14F-4D97-AF65-F5344CB8AC3E}">
        <p14:creationId xmlns:p14="http://schemas.microsoft.com/office/powerpoint/2010/main" val="394760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74496"/>
              </p:ext>
            </p:extLst>
          </p:nvPr>
        </p:nvGraphicFramePr>
        <p:xfrm>
          <a:off x="3931866" y="-1107504"/>
          <a:ext cx="5392661" cy="806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475353"/>
              </p:ext>
            </p:extLst>
          </p:nvPr>
        </p:nvGraphicFramePr>
        <p:xfrm>
          <a:off x="-1" y="692696"/>
          <a:ext cx="393186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2003" y="0"/>
            <a:ext cx="6762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35 вопрос. Употребляете сейчас наркотики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48491"/>
              </p:ext>
            </p:extLst>
          </p:nvPr>
        </p:nvGraphicFramePr>
        <p:xfrm>
          <a:off x="-1" y="3647356"/>
          <a:ext cx="3931867" cy="36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6646" y="4263856"/>
            <a:ext cx="237626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P=0,002 (P&lt;0,01)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2512" y="4677122"/>
            <a:ext cx="23903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ru-RU" dirty="0"/>
              <a:t>m=0,003 (</a:t>
            </a:r>
            <a:r>
              <a:rPr lang="ru-RU" dirty="0" err="1"/>
              <a:t>Pm</a:t>
            </a:r>
            <a:r>
              <a:rPr lang="ru-RU" dirty="0"/>
              <a:t>&lt;0,03)</a:t>
            </a:r>
          </a:p>
        </p:txBody>
      </p:sp>
    </p:spTree>
    <p:extLst>
      <p:ext uri="{BB962C8B-B14F-4D97-AF65-F5344CB8AC3E}">
        <p14:creationId xmlns:p14="http://schemas.microsoft.com/office/powerpoint/2010/main" val="140224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Полученные при анонимном анкетировании сведения позволят активизировать межведомственную работу, направленную на профилактику зависимости от ПАВ в медицинском и юридическом вузах Красноярска.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2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91439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Практические рекомендации: </a:t>
            </a:r>
            <a:endParaRPr lang="ru-RU" altLang="ru-RU" sz="3200" b="1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Внедрение принципов ЗОЖ студентам медицинского и юридического </a:t>
            </a:r>
            <a:r>
              <a:rPr lang="ru-RU" altLang="ru-RU" sz="3200" b="1" dirty="0" smtClean="0">
                <a:solidFill>
                  <a:srgbClr val="351A6C"/>
                </a:solidFill>
                <a:latin typeface="+mj-lt"/>
                <a:cs typeface="Times New Roman" pitchFamily="18" charset="0"/>
              </a:rPr>
              <a:t>вузов </a:t>
            </a:r>
            <a:r>
              <a:rPr lang="ru-RU" altLang="ru-RU" sz="32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Красноярска.</a:t>
            </a:r>
          </a:p>
          <a:p>
            <a:pPr algn="ctr" eaLnBrk="1" hangingPunct="1"/>
            <a:r>
              <a:rPr lang="ru-RU" altLang="ru-RU" sz="32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 Ежедневное выполнение этих принципов .</a:t>
            </a:r>
          </a:p>
          <a:p>
            <a:pPr algn="ctr" eaLnBrk="1" hangingPunct="1"/>
            <a:r>
              <a:rPr lang="ru-RU" altLang="ru-RU" sz="32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 Активная </a:t>
            </a:r>
            <a:r>
              <a:rPr lang="ru-RU" altLang="ru-RU" sz="3200" b="1" dirty="0" smtClean="0">
                <a:solidFill>
                  <a:srgbClr val="351A6C"/>
                </a:solidFill>
                <a:latin typeface="+mj-lt"/>
                <a:cs typeface="Times New Roman" pitchFamily="18" charset="0"/>
              </a:rPr>
              <a:t>поддержка </a:t>
            </a:r>
            <a:r>
              <a:rPr lang="ru-RU" altLang="ru-RU" sz="32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данной Инициативы администрацией вузов и студентами. </a:t>
            </a:r>
          </a:p>
        </p:txBody>
      </p:sp>
      <p:pic>
        <p:nvPicPr>
          <p:cNvPr id="18436" name="Picture 6" descr="1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013325"/>
            <a:ext cx="2665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713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Личный вклад авторов:</a:t>
            </a:r>
          </a:p>
          <a:p>
            <a:pPr indent="266700" eaLnBrk="1" hangingPunct="1"/>
            <a:endParaRPr lang="ru-RU" altLang="ru-RU" sz="2000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indent="266700" eaLnBrk="1" hangingPunct="1">
              <a:buFontTx/>
              <a:buAutoNum type="arabicPeriod"/>
            </a:pPr>
            <a:r>
              <a:rPr lang="ru-RU" altLang="ru-RU" sz="2400" dirty="0">
                <a:latin typeface="+mj-lt"/>
                <a:cs typeface="Times New Roman" pitchFamily="18" charset="0"/>
              </a:rPr>
              <a:t>Провели анкетирование студентов в 2-х вузах г. </a:t>
            </a:r>
            <a:r>
              <a:rPr lang="ru-RU" altLang="ru-RU" sz="2400" dirty="0" smtClean="0">
                <a:latin typeface="+mj-lt"/>
                <a:cs typeface="Times New Roman" pitchFamily="18" charset="0"/>
              </a:rPr>
              <a:t>Красноярска (2018г.);</a:t>
            </a:r>
            <a:endParaRPr lang="ru-RU" altLang="ru-RU" sz="2400" dirty="0">
              <a:latin typeface="+mj-lt"/>
              <a:cs typeface="Times New Roman" pitchFamily="18" charset="0"/>
            </a:endParaRPr>
          </a:p>
          <a:p>
            <a:pPr indent="266700" algn="just">
              <a:buFontTx/>
              <a:buAutoNum type="arabicPeriod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Провели обработку статистических данных с помощью  программы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PSPP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1.2.0 и Встроенных функции программы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Excel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пакета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Microsoft Office 2007.</a:t>
            </a:r>
            <a:endParaRPr lang="ru-RU" altLang="ru-RU" sz="2400" dirty="0">
              <a:latin typeface="+mj-lt"/>
              <a:cs typeface="Times New Roman" pitchFamily="18" charset="0"/>
            </a:endParaRPr>
          </a:p>
          <a:p>
            <a:pPr indent="266700" eaLnBrk="1" hangingPunct="1">
              <a:buFontTx/>
              <a:buAutoNum type="arabicPeriod"/>
            </a:pPr>
            <a:r>
              <a:rPr lang="ru-RU" altLang="ru-RU" sz="2400" dirty="0">
                <a:latin typeface="+mj-lt"/>
                <a:cs typeface="Times New Roman" pitchFamily="18" charset="0"/>
              </a:rPr>
              <a:t> Подготовка докладов и научных публикаций.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C7387E-5909-479E-9160-A8B8F496F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429000" cy="3429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050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103" y="0"/>
            <a:ext cx="8229600" cy="86895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Благодарности: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7020272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Благодарим за помощь и консультации в подготовке доклада преподавателей кафедры медицинской кибернетики и информатики </a:t>
            </a:r>
            <a:r>
              <a:rPr lang="ru-RU" sz="3600" dirty="0" err="1"/>
              <a:t>КрасГМУ</a:t>
            </a:r>
            <a:r>
              <a:rPr lang="ru-RU" sz="3600" dirty="0"/>
              <a:t> </a:t>
            </a:r>
            <a:r>
              <a:rPr lang="ru-RU" sz="3600" dirty="0" smtClean="0"/>
              <a:t>к.ф.-м.н</a:t>
            </a:r>
            <a:r>
              <a:rPr lang="ru-RU" sz="3600" dirty="0" smtClean="0"/>
              <a:t>. </a:t>
            </a:r>
            <a:r>
              <a:rPr lang="ru-RU" sz="3600" dirty="0"/>
              <a:t>доцента </a:t>
            </a:r>
            <a:r>
              <a:rPr lang="ru-RU" sz="3600" dirty="0" err="1"/>
              <a:t>Апанович</a:t>
            </a:r>
            <a:r>
              <a:rPr lang="ru-RU" sz="3600" dirty="0"/>
              <a:t> М.С.  и </a:t>
            </a:r>
            <a:r>
              <a:rPr lang="ru-RU" sz="3600" dirty="0"/>
              <a:t>к.ф.-м.н. ст</a:t>
            </a:r>
            <a:r>
              <a:rPr lang="ru-RU" sz="3600" dirty="0"/>
              <a:t>. преподавателя </a:t>
            </a:r>
            <a:r>
              <a:rPr lang="ru-RU" sz="3600" dirty="0" err="1"/>
              <a:t>Галушину</a:t>
            </a:r>
            <a:r>
              <a:rPr lang="ru-RU" sz="3600" dirty="0"/>
              <a:t> Е.Н.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krasgmu.ru/sys/images/user/11005.jpg?rnd=15573338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406485"/>
            <a:ext cx="1878310" cy="345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44" y="0"/>
            <a:ext cx="2080618" cy="338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8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nt.schools.by/ds7krugloe/banners/2019-01-14/35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4" y="0"/>
            <a:ext cx="9167614" cy="668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14" y="-193676"/>
            <a:ext cx="9167614" cy="1143000"/>
          </a:xfrm>
        </p:spPr>
        <p:txBody>
          <a:bodyPr>
            <a:noAutofit/>
          </a:bodyPr>
          <a:lstStyle/>
          <a:p>
            <a:r>
              <a:rPr lang="ru-RU" sz="6000" b="1" dirty="0"/>
              <a:t>Спасибо за внимание!</a:t>
            </a:r>
          </a:p>
        </p:txBody>
      </p:sp>
      <p:sp>
        <p:nvSpPr>
          <p:cNvPr id="5" name="AutoShape 5" descr="Конкурс детских плакатов против наркотиков (81 штук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1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112568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Актуальность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41764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анкетного метода в оценке здоровья студентов приобретает все большую популярность.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Употребление ПАВ (алкоголь, табак, наркотики) молодежью является наиболее острой проблемой.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300145"/>
            <a:ext cx="2177767" cy="206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1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31B95-92BE-4A0B-8693-1602DE0D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состоящих на учете в Красноярском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 (данные МВД, 2018г.)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48EF065-07F8-4A86-B921-A1F725B58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789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391941-65AC-48A2-BD3C-DAD30A65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95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A51AC-E162-4536-BD71-935919C0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зарегистрированных впервые в жизни в Красноярском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МВД,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9E83E03-CD5A-405C-B858-3D1A2FF77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208620"/>
              </p:ext>
            </p:extLst>
          </p:nvPr>
        </p:nvGraphicFramePr>
        <p:xfrm>
          <a:off x="457200" y="18543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6335D8-29DC-4142-8FC3-DE5D881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B454E2-6064-4E7E-A3D8-54F3E70A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Общая заболеваемость наркоманией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4DE8B47-EF81-4C55-B3C3-423BABC65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832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93D524-5D6E-4ACE-87FB-F8B54AE3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09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42" y="1391290"/>
            <a:ext cx="8229600" cy="4918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Изучить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наркотизации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студентов медицинского и юридического вузов.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2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3"/>
            <a:ext cx="8424936" cy="4392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1. Проанализировать литературные данные о последствиях не здорового образа жизни и употреблении ПАВ.</a:t>
            </a:r>
          </a:p>
          <a:p>
            <a:pPr>
              <a:buNone/>
            </a:pPr>
            <a:r>
              <a:rPr lang="ru-RU" dirty="0"/>
              <a:t>2. Провести собственные исследования по осведомленности о наркотиках, путем анкетирования студентов.</a:t>
            </a:r>
          </a:p>
          <a:p>
            <a:pPr>
              <a:buNone/>
            </a:pPr>
            <a:r>
              <a:rPr lang="ru-RU" dirty="0"/>
              <a:t>3. Сделать заключение по полученным данным.</a:t>
            </a:r>
          </a:p>
          <a:p>
            <a:endParaRPr lang="ru-RU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4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11" y="476672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Материалы и методы исследования (1)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266700" indent="361950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Анкетирование (анкета-опросник для учащихся вузов и техникумов, разработанная отделом МВП МВД РФ). </a:t>
            </a:r>
          </a:p>
          <a:p>
            <a:pPr marL="266700" indent="361950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Анкета включала 43 вопроса.</a:t>
            </a:r>
          </a:p>
          <a:p>
            <a:pPr marL="266700" indent="361950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Анкетирование носило добровольный и анонимный характер.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1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436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Материалы и методы исследования (2)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79512" y="1013827"/>
            <a:ext cx="423902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 группа </a:t>
            </a:r>
          </a:p>
          <a:p>
            <a:pPr algn="ctr"/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altLang="ru-RU" b="1" dirty="0">
                <a:solidFill>
                  <a:schemeClr val="tx1"/>
                </a:solidFill>
                <a:cs typeface="Times New Roman" pitchFamily="18" charset="0"/>
              </a:rPr>
              <a:t>n=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334</a:t>
            </a:r>
            <a:r>
              <a:rPr lang="en-US" altLang="ru-RU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 – Студенты </a:t>
            </a:r>
            <a:r>
              <a:rPr lang="ru-RU" altLang="ru-RU" b="1" dirty="0" err="1">
                <a:solidFill>
                  <a:schemeClr val="tx1"/>
                </a:solidFill>
                <a:cs typeface="Times New Roman" pitchFamily="18" charset="0"/>
              </a:rPr>
              <a:t>КрасГМУ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 в 2008г</a:t>
            </a:r>
          </a:p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n=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661</a:t>
            </a:r>
            <a:r>
              <a:rPr lang="en-US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– Студенты </a:t>
            </a:r>
            <a:r>
              <a:rPr lang="ru-RU" alt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КрасГМУ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в 2018г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7170" y="1013827"/>
            <a:ext cx="442874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 группа (</a:t>
            </a:r>
            <a:r>
              <a:rPr lang="en-US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n=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247</a:t>
            </a:r>
            <a:r>
              <a:rPr lang="en-US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– Студенты </a:t>
            </a:r>
            <a:r>
              <a:rPr lang="ru-RU" alt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СибЮИ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2018 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7" y="3645024"/>
            <a:ext cx="7632847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данных с использованием статистической программы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PSPP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1.2.0 и Встроенных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Excel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2007.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600" b="1" dirty="0"/>
              <a:t>П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роводилась оценка процентного содержания ответов.</a:t>
            </a:r>
          </a:p>
          <a:p>
            <a:pPr algn="ctr">
              <a:defRPr/>
            </a:pPr>
            <a:r>
              <a:rPr lang="ru-RU" sz="1600" b="1" dirty="0"/>
              <a:t>Для анкетирования 2018 года </a:t>
            </a:r>
            <a:r>
              <a:rPr lang="ru-RU" sz="1600" b="1" dirty="0" smtClean="0"/>
              <a:t>проведена проверка </a:t>
            </a:r>
            <a:r>
              <a:rPr lang="ru-RU" sz="1600" b="1" dirty="0"/>
              <a:t>статистической значимости ответов между вузами методом </a:t>
            </a:r>
            <a:r>
              <a:rPr lang="ru-RU" sz="1600" b="1" dirty="0" err="1"/>
              <a:t>Краскела-Уоллиса</a:t>
            </a:r>
            <a:r>
              <a:rPr lang="ru-RU" sz="1600" b="1" dirty="0"/>
              <a:t> и медианным </a:t>
            </a:r>
            <a:r>
              <a:rPr lang="ru-RU" sz="1600" b="1" dirty="0" smtClean="0"/>
              <a:t>тестом, </a:t>
            </a:r>
            <a:r>
              <a:rPr lang="ru-RU" sz="1600" b="1" dirty="0"/>
              <a:t>в том числе с поправкой на множественное тестирование.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F7DA36-5E52-4CEA-AD0A-3146B89EDB04}"/>
              </a:ext>
            </a:extLst>
          </p:cNvPr>
          <p:cNvSpPr txBox="1"/>
          <p:nvPr/>
        </p:nvSpPr>
        <p:spPr>
          <a:xfrm>
            <a:off x="179512" y="195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06EBA1-7EC6-45B1-915E-D254CC042DA4}"/>
              </a:ext>
            </a:extLst>
          </p:cNvPr>
          <p:cNvSpPr txBox="1"/>
          <p:nvPr/>
        </p:nvSpPr>
        <p:spPr>
          <a:xfrm>
            <a:off x="755577" y="2674719"/>
            <a:ext cx="76328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единой электронной базы данных с использованием программы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06EBA1-7EC6-45B1-915E-D254CC042DA4}"/>
              </a:ext>
            </a:extLst>
          </p:cNvPr>
          <p:cNvSpPr txBox="1"/>
          <p:nvPr/>
        </p:nvSpPr>
        <p:spPr>
          <a:xfrm>
            <a:off x="899592" y="5933311"/>
            <a:ext cx="763284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Публикация и презентация полученных данных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96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607</Words>
  <Application>Microsoft Office PowerPoint</Application>
  <PresentationFormat>Экран (4:3)</PresentationFormat>
  <Paragraphs>128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ФГБОУ ВО «Красноярский государственный медицинский университет им. проф. В.Ф. Войно-Ясенецкого» Минздрава России Кафедра поликлинической педиатрии и пропедевтики детских болезней с курсом ПО Сибирский юридический институт Министерства внутренних дел РФ Кафедра криминалистики Сибирский федеральный университет Кафедра восточных языков  </vt:lpstr>
      <vt:lpstr>Актуальность </vt:lpstr>
      <vt:lpstr>Количество состоящих на учете в Красноярском в крае (данные МВД, 2018г.)</vt:lpstr>
      <vt:lpstr>Количество зарегистрированных впервые в жизни в Красноярском в крае (данные МВД, 2018г.) </vt:lpstr>
      <vt:lpstr>Общая заболеваемость наркоманией</vt:lpstr>
      <vt:lpstr>Цель:</vt:lpstr>
      <vt:lpstr>Задачи:</vt:lpstr>
      <vt:lpstr>Материалы и методы исследования (1)</vt:lpstr>
      <vt:lpstr>Материалы и методы исследования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Благодарности: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AVN</cp:lastModifiedBy>
  <cp:revision>260</cp:revision>
  <dcterms:created xsi:type="dcterms:W3CDTF">2019-04-23T13:25:08Z</dcterms:created>
  <dcterms:modified xsi:type="dcterms:W3CDTF">2019-05-10T12:58:58Z</dcterms:modified>
</cp:coreProperties>
</file>