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 id="328" r:id="rId67"/>
    <p:sldId id="329" r:id="rId68"/>
    <p:sldId id="330" r:id="rId69"/>
    <p:sldId id="331" r:id="rId70"/>
    <p:sldId id="332" r:id="rId71"/>
    <p:sldId id="333" r:id="rId72"/>
    <p:sldId id="334" r:id="rId73"/>
    <p:sldId id="335" r:id="rId74"/>
    <p:sldId id="336" r:id="rId75"/>
    <p:sldId id="337" r:id="rId76"/>
    <p:sldId id="338" r:id="rId77"/>
    <p:sldId id="339" r:id="rId78"/>
    <p:sldId id="340" r:id="rId79"/>
    <p:sldId id="341" r:id="rId80"/>
    <p:sldId id="342" r:id="rId81"/>
    <p:sldId id="343" r:id="rId82"/>
    <p:sldId id="344" r:id="rId83"/>
    <p:sldId id="345" r:id="rId84"/>
    <p:sldId id="346" r:id="rId85"/>
    <p:sldId id="347" r:id="rId86"/>
    <p:sldId id="348" r:id="rId87"/>
    <p:sldId id="349" r:id="rId88"/>
    <p:sldId id="350" r:id="rId89"/>
    <p:sldId id="351" r:id="rId90"/>
    <p:sldId id="352" r:id="rId91"/>
    <p:sldId id="353" r:id="rId9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sorterViewPr>
    <p:cViewPr>
      <p:scale>
        <a:sx n="100" d="100"/>
        <a:sy n="100" d="100"/>
      </p:scale>
      <p:origin x="0" y="625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0E9135-742B-4C3D-BD8B-0614DA5CF755}" type="datetimeFigureOut">
              <a:rPr lang="ru-RU" smtClean="0"/>
              <a:t>06.02.2013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4D5925-465A-4B68-B97B-3A02B6ADEA9B}" type="slidenum">
              <a:rPr lang="ru-RU" smtClean="0"/>
              <a:t>‹#›</a:t>
            </a:fld>
            <a:endParaRPr lang="ru-RU"/>
          </a:p>
        </p:txBody>
      </p:sp>
    </p:spTree>
    <p:extLst>
      <p:ext uri="{BB962C8B-B14F-4D97-AF65-F5344CB8AC3E}">
        <p14:creationId xmlns:p14="http://schemas.microsoft.com/office/powerpoint/2010/main" val="1166708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0BF63E58-48CA-4CEF-A451-BF5C341C778C}" type="slidenum">
              <a:rPr lang="ru-RU" b="0" smtClean="0"/>
              <a:pPr eaLnBrk="1" hangingPunct="1"/>
              <a:t>1</a:t>
            </a:fld>
            <a:endParaRPr lang="ru-RU" b="0" smtClean="0"/>
          </a:p>
        </p:txBody>
      </p:sp>
      <p:sp>
        <p:nvSpPr>
          <p:cNvPr id="140291" name="Rectangle 2"/>
          <p:cNvSpPr>
            <a:spLocks noRo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pPr eaLnBrk="1" hangingPunct="1"/>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D49B20A6-69E8-4C9B-81F6-B430088B960A}" type="slidenum">
              <a:rPr lang="ru-RU" b="0" smtClean="0"/>
              <a:pPr eaLnBrk="1" hangingPunct="1"/>
              <a:t>13</a:t>
            </a:fld>
            <a:endParaRPr lang="ru-RU" b="0" smtClean="0"/>
          </a:p>
        </p:txBody>
      </p:sp>
      <p:sp>
        <p:nvSpPr>
          <p:cNvPr id="149507" name="Rectangle 2"/>
          <p:cNvSpPr>
            <a:spLocks noRo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pPr eaLnBrk="1" hangingPunct="1"/>
            <a:r>
              <a:rPr lang="ru-RU" smtClean="0"/>
              <a:t>я</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EB256023-0F58-447A-92E9-FDF00E6FA59D}" type="slidenum">
              <a:rPr lang="ru-RU" b="0" smtClean="0"/>
              <a:pPr eaLnBrk="1" hangingPunct="1"/>
              <a:t>14</a:t>
            </a:fld>
            <a:endParaRPr lang="ru-RU" b="0" smtClean="0"/>
          </a:p>
        </p:txBody>
      </p:sp>
      <p:sp>
        <p:nvSpPr>
          <p:cNvPr id="150531" name="Rectangle 2"/>
          <p:cNvSpPr>
            <a:spLocks noRot="1" noChangeArrowheads="1" noTextEdit="1"/>
          </p:cNvSpPr>
          <p:nvPr>
            <p:ph type="sldImg"/>
          </p:nvPr>
        </p:nvSpPr>
        <p:spPr>
          <a:ln/>
        </p:spPr>
      </p:sp>
      <p:sp>
        <p:nvSpPr>
          <p:cNvPr id="150532" name="Rectangle 3"/>
          <p:cNvSpPr>
            <a:spLocks noGrp="1" noChangeArrowheads="1"/>
          </p:cNvSpPr>
          <p:nvPr>
            <p:ph type="body" idx="1"/>
          </p:nvPr>
        </p:nvSpPr>
        <p:spPr>
          <a:noFill/>
        </p:spPr>
        <p:txBody>
          <a:bodyPr/>
          <a:lstStyle/>
          <a:p>
            <a:pPr eaLnBrk="1" hangingPunct="1"/>
            <a:r>
              <a:rPr lang="ru-RU" smtClean="0"/>
              <a:t>я</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34E3FAFD-E63F-48C7-818B-DB50CA0E7CBE}" type="slidenum">
              <a:rPr lang="ru-RU" b="0" smtClean="0"/>
              <a:pPr eaLnBrk="1" hangingPunct="1"/>
              <a:t>16</a:t>
            </a:fld>
            <a:endParaRPr lang="ru-RU" b="0" smtClean="0"/>
          </a:p>
        </p:txBody>
      </p:sp>
      <p:sp>
        <p:nvSpPr>
          <p:cNvPr id="151555" name="Rectangle 2"/>
          <p:cNvSpPr>
            <a:spLocks noRo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pPr eaLnBrk="1" hangingPunct="1"/>
            <a:r>
              <a:rPr lang="ru-RU" smtClean="0"/>
              <a:t>http://kentsimmons.uwinnipeg.ca/16cm05/1116/16behave.htm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AE94E259-0ABF-4C8D-8CAF-6C2F920C4031}" type="slidenum">
              <a:rPr lang="ru-RU" b="0" smtClean="0"/>
              <a:pPr eaLnBrk="1" hangingPunct="1"/>
              <a:t>17</a:t>
            </a:fld>
            <a:endParaRPr lang="ru-RU" b="0" smtClean="0"/>
          </a:p>
        </p:txBody>
      </p:sp>
      <p:sp>
        <p:nvSpPr>
          <p:cNvPr id="152579" name="Rectangle 2"/>
          <p:cNvSpPr>
            <a:spLocks noRot="1"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pPr eaLnBrk="1" hangingPunct="1"/>
            <a:r>
              <a:rPr lang="ru-RU" smtClean="0"/>
              <a:t>я</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3AE51F84-E23B-4DA5-ACAA-3AB750F1F9E7}" type="slidenum">
              <a:rPr lang="ru-RU" b="0" smtClean="0"/>
              <a:pPr eaLnBrk="1" hangingPunct="1"/>
              <a:t>18</a:t>
            </a:fld>
            <a:endParaRPr lang="ru-RU" b="0" smtClean="0"/>
          </a:p>
        </p:txBody>
      </p:sp>
      <p:sp>
        <p:nvSpPr>
          <p:cNvPr id="153603" name="Rectangle 2"/>
          <p:cNvSpPr>
            <a:spLocks noRot="1" noChangeArrowheads="1" noTextEdit="1"/>
          </p:cNvSpPr>
          <p:nvPr>
            <p:ph type="sldImg"/>
          </p:nvPr>
        </p:nvSpPr>
        <p:spPr>
          <a:ln/>
        </p:spPr>
      </p:sp>
      <p:sp>
        <p:nvSpPr>
          <p:cNvPr id="153604" name="Rectangle 3"/>
          <p:cNvSpPr>
            <a:spLocks noGrp="1" noChangeArrowheads="1"/>
          </p:cNvSpPr>
          <p:nvPr>
            <p:ph type="body" idx="1"/>
          </p:nvPr>
        </p:nvSpPr>
        <p:spPr>
          <a:noFill/>
        </p:spPr>
        <p:txBody>
          <a:bodyPr/>
          <a:lstStyle/>
          <a:p>
            <a:pPr eaLnBrk="1" hangingPunct="1"/>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F37A7E70-5236-4AC7-BD42-64E3835FC254}" type="slidenum">
              <a:rPr lang="ru-RU" b="0" smtClean="0"/>
              <a:pPr eaLnBrk="1" hangingPunct="1"/>
              <a:t>19</a:t>
            </a:fld>
            <a:endParaRPr lang="ru-RU" b="0" smtClean="0"/>
          </a:p>
        </p:txBody>
      </p:sp>
      <p:sp>
        <p:nvSpPr>
          <p:cNvPr id="154627" name="Rectangle 2"/>
          <p:cNvSpPr>
            <a:spLocks noRot="1" noChangeArrowheads="1" noTextEdit="1"/>
          </p:cNvSpPr>
          <p:nvPr>
            <p:ph type="sldImg"/>
          </p:nvPr>
        </p:nvSpPr>
        <p:spPr>
          <a:ln/>
        </p:spPr>
      </p:sp>
      <p:sp>
        <p:nvSpPr>
          <p:cNvPr id="154628" name="Rectangle 3"/>
          <p:cNvSpPr>
            <a:spLocks noGrp="1" noChangeArrowheads="1"/>
          </p:cNvSpPr>
          <p:nvPr>
            <p:ph type="body" idx="1"/>
          </p:nvPr>
        </p:nvSpPr>
        <p:spPr>
          <a:noFill/>
        </p:spPr>
        <p:txBody>
          <a:bodyPr/>
          <a:lstStyle/>
          <a:p>
            <a:pPr eaLnBrk="1" hangingPunct="1"/>
            <a:r>
              <a:rPr lang="ru-RU" smtClean="0"/>
              <a:t>??? + http://kentsimmons.uwinnipeg.ca/16cm05/1116/16behave.htm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FCA024E-3AAC-425F-95D1-441F64798946}" type="slidenum">
              <a:rPr lang="ru-RU" b="0" smtClean="0"/>
              <a:pPr eaLnBrk="1" hangingPunct="1"/>
              <a:t>20</a:t>
            </a:fld>
            <a:endParaRPr lang="ru-RU" b="0" smtClean="0"/>
          </a:p>
        </p:txBody>
      </p:sp>
      <p:sp>
        <p:nvSpPr>
          <p:cNvPr id="155651" name="Rectangle 2"/>
          <p:cNvSpPr>
            <a:spLocks noRot="1" noChangeArrowheads="1" noTextEdit="1"/>
          </p:cNvSpPr>
          <p:nvPr>
            <p:ph type="sldImg"/>
          </p:nvPr>
        </p:nvSpPr>
        <p:spPr>
          <a:ln/>
        </p:spPr>
      </p:sp>
      <p:sp>
        <p:nvSpPr>
          <p:cNvPr id="155652" name="Rectangle 3"/>
          <p:cNvSpPr>
            <a:spLocks noGrp="1" noChangeArrowheads="1"/>
          </p:cNvSpPr>
          <p:nvPr>
            <p:ph type="body" idx="1"/>
          </p:nvPr>
        </p:nvSpPr>
        <p:spPr>
          <a:noFill/>
        </p:spPr>
        <p:txBody>
          <a:bodyPr/>
          <a:lstStyle/>
          <a:p>
            <a:pPr eaLnBrk="1" hangingPunct="1"/>
            <a:r>
              <a:rPr lang="ru-RU" smtClean="0"/>
              <a:t>http://home.comcast.net/~john.kimball1/BiologyPages/L/LearnedBehavior.html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54E459A9-EA47-4D52-992E-31E218EDD209}" type="slidenum">
              <a:rPr lang="ru-RU" b="0" smtClean="0"/>
              <a:pPr eaLnBrk="1" hangingPunct="1"/>
              <a:t>21</a:t>
            </a:fld>
            <a:endParaRPr lang="ru-RU" b="0" smtClean="0"/>
          </a:p>
        </p:txBody>
      </p:sp>
      <p:sp>
        <p:nvSpPr>
          <p:cNvPr id="156675" name="Rectangle 2"/>
          <p:cNvSpPr>
            <a:spLocks noRot="1" noChangeArrowheads="1" noTextEdit="1"/>
          </p:cNvSpPr>
          <p:nvPr>
            <p:ph type="sldImg"/>
          </p:nvPr>
        </p:nvSpPr>
        <p:spPr>
          <a:ln/>
        </p:spPr>
      </p:sp>
      <p:sp>
        <p:nvSpPr>
          <p:cNvPr id="156676" name="Rectangle 3"/>
          <p:cNvSpPr>
            <a:spLocks noGrp="1" noChangeArrowheads="1"/>
          </p:cNvSpPr>
          <p:nvPr>
            <p:ph type="body" idx="1"/>
          </p:nvPr>
        </p:nvSpPr>
        <p:spPr>
          <a:noFill/>
        </p:spPr>
        <p:txBody>
          <a:bodyPr/>
          <a:lstStyle/>
          <a:p>
            <a:pPr eaLnBrk="1" hangingPunct="1"/>
            <a:r>
              <a:rPr lang="ru-RU" u="sng" smtClean="0"/>
              <a:t>[б118-138]</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0E71233B-6F5C-411C-AB19-72561065B957}" type="slidenum">
              <a:rPr lang="ru-RU" b="0" smtClean="0"/>
              <a:pPr eaLnBrk="1" hangingPunct="1"/>
              <a:t>22</a:t>
            </a:fld>
            <a:endParaRPr lang="ru-RU" b="0" smtClean="0"/>
          </a:p>
        </p:txBody>
      </p:sp>
      <p:sp>
        <p:nvSpPr>
          <p:cNvPr id="157699" name="Rectangle 2"/>
          <p:cNvSpPr>
            <a:spLocks noRot="1" noChangeArrowheads="1" noTextEdit="1"/>
          </p:cNvSpPr>
          <p:nvPr>
            <p:ph type="sldImg"/>
          </p:nvPr>
        </p:nvSpPr>
        <p:spPr>
          <a:ln/>
        </p:spPr>
      </p:sp>
      <p:sp>
        <p:nvSpPr>
          <p:cNvPr id="157700" name="Rectangle 3"/>
          <p:cNvSpPr>
            <a:spLocks noGrp="1" noChangeArrowheads="1"/>
          </p:cNvSpPr>
          <p:nvPr>
            <p:ph type="body" idx="1"/>
          </p:nvPr>
        </p:nvSpPr>
        <p:spPr>
          <a:noFill/>
        </p:spPr>
        <p:txBody>
          <a:bodyPr/>
          <a:lstStyle/>
          <a:p>
            <a:pPr eaLnBrk="1" hangingPunct="1"/>
            <a:endParaRPr 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9FCF2BE-BF38-4650-8105-921709C1F2A9}" type="slidenum">
              <a:rPr lang="ru-RU" b="0" smtClean="0"/>
              <a:pPr eaLnBrk="1" hangingPunct="1"/>
              <a:t>23</a:t>
            </a:fld>
            <a:endParaRPr lang="ru-RU" b="0" smtClean="0"/>
          </a:p>
        </p:txBody>
      </p:sp>
      <p:sp>
        <p:nvSpPr>
          <p:cNvPr id="159747" name="Rectangle 2"/>
          <p:cNvSpPr>
            <a:spLocks noRot="1" noChangeArrowheads="1" noTextEdit="1"/>
          </p:cNvSpPr>
          <p:nvPr>
            <p:ph type="sldImg"/>
          </p:nvPr>
        </p:nvSpPr>
        <p:spPr>
          <a:ln/>
        </p:spPr>
      </p:sp>
      <p:sp>
        <p:nvSpPr>
          <p:cNvPr id="159748" name="Rectangle 3"/>
          <p:cNvSpPr>
            <a:spLocks noGrp="1" noChangeArrowheads="1"/>
          </p:cNvSpPr>
          <p:nvPr>
            <p:ph type="body" idx="1"/>
          </p:nvPr>
        </p:nvSpPr>
        <p:spPr>
          <a:noFill/>
        </p:spPr>
        <p:txBody>
          <a:bodyPr/>
          <a:lstStyle/>
          <a:p>
            <a:pPr eaLnBrk="1" hangingPunct="1"/>
            <a:r>
              <a:rPr lang="ru-RU" smtClean="0"/>
              <a:t>я</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27649FA-488C-41A9-9E1F-F61C927C5E95}" type="slidenum">
              <a:rPr lang="ru-RU" b="0" smtClean="0"/>
              <a:pPr eaLnBrk="1" hangingPunct="1"/>
              <a:t>2</a:t>
            </a:fld>
            <a:endParaRPr lang="ru-RU" b="0" smtClean="0"/>
          </a:p>
        </p:txBody>
      </p:sp>
      <p:sp>
        <p:nvSpPr>
          <p:cNvPr id="141315" name="Rectangle 2"/>
          <p:cNvSpPr>
            <a:spLocks noRot="1" noChangeArrowheads="1" noTextEdit="1"/>
          </p:cNvSpPr>
          <p:nvPr>
            <p:ph type="sldImg"/>
          </p:nvPr>
        </p:nvSpPr>
        <p:spPr>
          <a:ln/>
        </p:spPr>
      </p:sp>
      <p:sp>
        <p:nvSpPr>
          <p:cNvPr id="141316" name="Rectangle 3"/>
          <p:cNvSpPr>
            <a:spLocks noGrp="1" noChangeArrowheads="1"/>
          </p:cNvSpPr>
          <p:nvPr>
            <p:ph type="body" idx="1"/>
          </p:nvPr>
        </p:nvSpPr>
        <p:spPr>
          <a:noFill/>
        </p:spPr>
        <p:txBody>
          <a:bodyPr/>
          <a:lstStyle/>
          <a:p>
            <a:pPr eaLnBrk="1" hangingPunct="1"/>
            <a:r>
              <a:rPr lang="ru-RU" smtClean="0"/>
              <a:t>я</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8C769A4B-07B5-4BF3-B9DB-E811AC0946FB}" type="slidenum">
              <a:rPr lang="ru-RU" b="0" smtClean="0"/>
              <a:pPr eaLnBrk="1" hangingPunct="1"/>
              <a:t>24</a:t>
            </a:fld>
            <a:endParaRPr lang="ru-RU" b="0" smtClean="0"/>
          </a:p>
        </p:txBody>
      </p:sp>
      <p:sp>
        <p:nvSpPr>
          <p:cNvPr id="160771" name="Rectangle 2"/>
          <p:cNvSpPr>
            <a:spLocks noRot="1" noChangeArrowheads="1" noTextEdit="1"/>
          </p:cNvSpPr>
          <p:nvPr>
            <p:ph type="sldImg"/>
          </p:nvPr>
        </p:nvSpPr>
        <p:spPr>
          <a:ln/>
        </p:spPr>
      </p:sp>
      <p:sp>
        <p:nvSpPr>
          <p:cNvPr id="160772" name="Rectangle 3"/>
          <p:cNvSpPr>
            <a:spLocks noGrp="1" noChangeArrowheads="1"/>
          </p:cNvSpPr>
          <p:nvPr>
            <p:ph type="body" idx="1"/>
          </p:nvPr>
        </p:nvSpPr>
        <p:spPr>
          <a:noFill/>
        </p:spPr>
        <p:txBody>
          <a:bodyPr/>
          <a:lstStyle/>
          <a:p>
            <a:pPr eaLnBrk="1" hangingPunct="1"/>
            <a:r>
              <a:rPr lang="ru-RU" smtClean="0"/>
              <a:t>я</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E810A1B-E85E-4DE1-99D1-CAADB56934A8}" type="slidenum">
              <a:rPr lang="ru-RU" b="0" smtClean="0"/>
              <a:pPr eaLnBrk="1" hangingPunct="1"/>
              <a:t>25</a:t>
            </a:fld>
            <a:endParaRPr lang="ru-RU" b="0" smtClean="0"/>
          </a:p>
        </p:txBody>
      </p:sp>
      <p:sp>
        <p:nvSpPr>
          <p:cNvPr id="161795" name="Rectangle 2"/>
          <p:cNvSpPr>
            <a:spLocks noRot="1" noChangeArrowheads="1" noTextEdit="1"/>
          </p:cNvSpPr>
          <p:nvPr>
            <p:ph type="sldImg"/>
          </p:nvPr>
        </p:nvSpPr>
        <p:spPr>
          <a:ln/>
        </p:spPr>
      </p:sp>
      <p:sp>
        <p:nvSpPr>
          <p:cNvPr id="161796" name="Rectangle 3"/>
          <p:cNvSpPr>
            <a:spLocks noGrp="1" noChangeArrowheads="1"/>
          </p:cNvSpPr>
          <p:nvPr>
            <p:ph type="body" idx="1"/>
          </p:nvPr>
        </p:nvSpPr>
        <p:spPr>
          <a:noFill/>
        </p:spPr>
        <p:txBody>
          <a:bodyPr/>
          <a:lstStyle/>
          <a:p>
            <a:pPr eaLnBrk="1" hangingPunct="1"/>
            <a:r>
              <a:rPr lang="ru-RU" smtClean="0"/>
              <a:t>http://www.blueplanetbiomes.org/japanese_macaque.htm</a:t>
            </a:r>
          </a:p>
          <a:p>
            <a:pPr eaLnBrk="1" hangingPunct="1"/>
            <a:r>
              <a:rPr lang="ru-RU" smtClean="0"/>
              <a:t>http://www.rainforest-alliance.org/resources/forest-facts/species-profiles/images/macaque1.jpg</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EE08DE98-462D-4E61-B575-D69B3FD67909}" type="slidenum">
              <a:rPr lang="ru-RU" b="0" smtClean="0"/>
              <a:pPr eaLnBrk="1" hangingPunct="1"/>
              <a:t>26</a:t>
            </a:fld>
            <a:endParaRPr lang="ru-RU" b="0" smtClean="0"/>
          </a:p>
        </p:txBody>
      </p:sp>
      <p:sp>
        <p:nvSpPr>
          <p:cNvPr id="162819" name="Rectangle 2"/>
          <p:cNvSpPr>
            <a:spLocks noRot="1" noChangeArrowheads="1" noTextEdit="1"/>
          </p:cNvSpPr>
          <p:nvPr>
            <p:ph type="sldImg"/>
          </p:nvPr>
        </p:nvSpPr>
        <p:spPr>
          <a:ln/>
        </p:spPr>
      </p:sp>
      <p:sp>
        <p:nvSpPr>
          <p:cNvPr id="162820" name="Rectangle 3"/>
          <p:cNvSpPr>
            <a:spLocks noGrp="1" noChangeArrowheads="1"/>
          </p:cNvSpPr>
          <p:nvPr>
            <p:ph type="body" idx="1"/>
          </p:nvPr>
        </p:nvSpPr>
        <p:spPr>
          <a:noFill/>
        </p:spPr>
        <p:txBody>
          <a:bodyPr/>
          <a:lstStyle/>
          <a:p>
            <a:pPr eaLnBrk="1" hangingPunct="1"/>
            <a:r>
              <a:rPr lang="ru-RU" smtClean="0"/>
              <a:t>http://bio.1september.ru/2005/14/5.htm</a:t>
            </a:r>
          </a:p>
          <a:p>
            <a:pPr eaLnBrk="1" hangingPunct="1"/>
            <a:r>
              <a:rPr lang="ru-RU" smtClean="0"/>
              <a:t>http://bio.fizteh.ru/student/files/biology/biolections/lection12.html</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F031611-C243-45BC-8DC7-8C8E9CCEF993}" type="slidenum">
              <a:rPr lang="ru-RU" b="0" smtClean="0"/>
              <a:pPr eaLnBrk="1" hangingPunct="1"/>
              <a:t>37</a:t>
            </a:fld>
            <a:endParaRPr lang="ru-RU" b="0" smtClean="0"/>
          </a:p>
        </p:txBody>
      </p:sp>
      <p:sp>
        <p:nvSpPr>
          <p:cNvPr id="163843" name="Rectangle 2"/>
          <p:cNvSpPr>
            <a:spLocks noRot="1" noChangeArrowheads="1" noTextEdit="1"/>
          </p:cNvSpPr>
          <p:nvPr>
            <p:ph type="sldImg"/>
          </p:nvPr>
        </p:nvSpPr>
        <p:spPr>
          <a:ln/>
        </p:spPr>
      </p:sp>
      <p:sp>
        <p:nvSpPr>
          <p:cNvPr id="163844" name="Rectangle 3"/>
          <p:cNvSpPr>
            <a:spLocks noGrp="1" noChangeArrowheads="1"/>
          </p:cNvSpPr>
          <p:nvPr>
            <p:ph type="body" idx="1"/>
          </p:nvPr>
        </p:nvSpPr>
        <p:spPr>
          <a:noFill/>
        </p:spPr>
        <p:txBody>
          <a:bodyPr/>
          <a:lstStyle/>
          <a:p>
            <a:pPr eaLnBrk="1" hangingPunct="1"/>
            <a:endParaRPr lang="ru-R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E9514C1F-B0C1-4B6E-BCBA-29207D8F54AD}" type="slidenum">
              <a:rPr lang="ru-RU" b="0" smtClean="0"/>
              <a:pPr eaLnBrk="1" hangingPunct="1"/>
              <a:t>38</a:t>
            </a:fld>
            <a:endParaRPr lang="ru-RU" b="0" smtClean="0"/>
          </a:p>
        </p:txBody>
      </p:sp>
      <p:sp>
        <p:nvSpPr>
          <p:cNvPr id="164867" name="Rectangle 2"/>
          <p:cNvSpPr>
            <a:spLocks noRot="1" noChangeArrowheads="1" noTextEdit="1"/>
          </p:cNvSpPr>
          <p:nvPr>
            <p:ph type="sldImg"/>
          </p:nvPr>
        </p:nvSpPr>
        <p:spPr>
          <a:ln/>
        </p:spPr>
      </p:sp>
      <p:sp>
        <p:nvSpPr>
          <p:cNvPr id="164868" name="Rectangle 3"/>
          <p:cNvSpPr>
            <a:spLocks noGrp="1" noChangeArrowheads="1"/>
          </p:cNvSpPr>
          <p:nvPr>
            <p:ph type="body" idx="1"/>
          </p:nvPr>
        </p:nvSpPr>
        <p:spPr>
          <a:noFill/>
        </p:spPr>
        <p:txBody>
          <a:bodyPr/>
          <a:lstStyle/>
          <a:p>
            <a:pPr eaLnBrk="1" hangingPunct="1"/>
            <a:endParaRPr lang="ru-R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652ED393-883C-49FB-BE81-72C476782DBE}" type="slidenum">
              <a:rPr lang="ru-RU" b="0" smtClean="0"/>
              <a:pPr eaLnBrk="1" hangingPunct="1"/>
              <a:t>39</a:t>
            </a:fld>
            <a:endParaRPr lang="ru-RU" b="0" smtClean="0"/>
          </a:p>
        </p:txBody>
      </p:sp>
      <p:sp>
        <p:nvSpPr>
          <p:cNvPr id="165891" name="Rectangle 2"/>
          <p:cNvSpPr>
            <a:spLocks noRot="1" noChangeArrowheads="1" noTextEdit="1"/>
          </p:cNvSpPr>
          <p:nvPr>
            <p:ph type="sldImg"/>
          </p:nvPr>
        </p:nvSpPr>
        <p:spPr>
          <a:ln/>
        </p:spPr>
      </p:sp>
      <p:sp>
        <p:nvSpPr>
          <p:cNvPr id="165892" name="Rectangle 3"/>
          <p:cNvSpPr>
            <a:spLocks noGrp="1" noChangeArrowheads="1"/>
          </p:cNvSpPr>
          <p:nvPr>
            <p:ph type="body" idx="1"/>
          </p:nvPr>
        </p:nvSpPr>
        <p:spPr>
          <a:noFill/>
        </p:spPr>
        <p:txBody>
          <a:bodyPr/>
          <a:lstStyle/>
          <a:p>
            <a:pPr eaLnBrk="1" hangingPunct="1"/>
            <a:endParaRPr lang="ru-RU"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DD52661-3037-462E-8C15-1695F56698D8}" type="slidenum">
              <a:rPr lang="ru-RU" b="0" smtClean="0"/>
              <a:pPr eaLnBrk="1" hangingPunct="1"/>
              <a:t>40</a:t>
            </a:fld>
            <a:endParaRPr lang="ru-RU" b="0" smtClean="0"/>
          </a:p>
        </p:txBody>
      </p:sp>
      <p:sp>
        <p:nvSpPr>
          <p:cNvPr id="166915" name="Rectangle 2"/>
          <p:cNvSpPr>
            <a:spLocks noRot="1" noChangeArrowheads="1" noTextEdit="1"/>
          </p:cNvSpPr>
          <p:nvPr>
            <p:ph type="sldImg"/>
          </p:nvPr>
        </p:nvSpPr>
        <p:spPr>
          <a:ln/>
        </p:spPr>
      </p:sp>
      <p:sp>
        <p:nvSpPr>
          <p:cNvPr id="166916" name="Rectangle 3"/>
          <p:cNvSpPr>
            <a:spLocks noGrp="1" noChangeArrowheads="1"/>
          </p:cNvSpPr>
          <p:nvPr>
            <p:ph type="body" idx="1"/>
          </p:nvPr>
        </p:nvSpPr>
        <p:spPr>
          <a:noFill/>
        </p:spPr>
        <p:txBody>
          <a:bodyPr/>
          <a:lstStyle/>
          <a:p>
            <a:pPr eaLnBrk="1" hangingPunct="1"/>
            <a:endParaRPr lang="ru-RU"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045B5487-7142-447D-BB95-C05799B2B59C}" type="slidenum">
              <a:rPr lang="ru-RU" b="0" smtClean="0"/>
              <a:pPr eaLnBrk="1" hangingPunct="1"/>
              <a:t>41</a:t>
            </a:fld>
            <a:endParaRPr lang="ru-RU" b="0" smtClean="0"/>
          </a:p>
        </p:txBody>
      </p:sp>
      <p:sp>
        <p:nvSpPr>
          <p:cNvPr id="167939" name="Rectangle 2"/>
          <p:cNvSpPr>
            <a:spLocks noRot="1" noChangeArrowheads="1" noTextEdit="1"/>
          </p:cNvSpPr>
          <p:nvPr>
            <p:ph type="sldImg"/>
          </p:nvPr>
        </p:nvSpPr>
        <p:spPr>
          <a:ln/>
        </p:spPr>
      </p:sp>
      <p:sp>
        <p:nvSpPr>
          <p:cNvPr id="167940" name="Rectangle 3"/>
          <p:cNvSpPr>
            <a:spLocks noGrp="1" noChangeArrowheads="1"/>
          </p:cNvSpPr>
          <p:nvPr>
            <p:ph type="body" idx="1"/>
          </p:nvPr>
        </p:nvSpPr>
        <p:spPr>
          <a:noFill/>
        </p:spPr>
        <p:txBody>
          <a:bodyPr/>
          <a:lstStyle/>
          <a:p>
            <a:pPr eaLnBrk="1" hangingPunct="1"/>
            <a:endParaRPr lang="ru-RU"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A1A55796-40F2-4C54-ABE1-6BDDE3103A6B}" type="slidenum">
              <a:rPr lang="ru-RU" b="0" smtClean="0"/>
              <a:pPr eaLnBrk="1" hangingPunct="1"/>
              <a:t>42</a:t>
            </a:fld>
            <a:endParaRPr lang="ru-RU" b="0" smtClean="0"/>
          </a:p>
        </p:txBody>
      </p:sp>
      <p:sp>
        <p:nvSpPr>
          <p:cNvPr id="168963" name="Rectangle 2"/>
          <p:cNvSpPr>
            <a:spLocks noRot="1" noChangeArrowheads="1" noTextEdit="1"/>
          </p:cNvSpPr>
          <p:nvPr>
            <p:ph type="sldImg"/>
          </p:nvPr>
        </p:nvSpPr>
        <p:spPr>
          <a:ln/>
        </p:spPr>
      </p:sp>
      <p:sp>
        <p:nvSpPr>
          <p:cNvPr id="168964" name="Rectangle 3"/>
          <p:cNvSpPr>
            <a:spLocks noGrp="1" noChangeArrowheads="1"/>
          </p:cNvSpPr>
          <p:nvPr>
            <p:ph type="body" idx="1"/>
          </p:nvPr>
        </p:nvSpPr>
        <p:spPr>
          <a:noFill/>
        </p:spPr>
        <p:txBody>
          <a:bodyPr/>
          <a:lstStyle/>
          <a:p>
            <a:pPr eaLnBrk="1" hangingPunct="1"/>
            <a:endParaRPr lang="ru-RU"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A43E7AA-A6EF-478F-BE25-E22E3AE5CD42}" type="slidenum">
              <a:rPr lang="ru-RU" b="0" smtClean="0"/>
              <a:pPr eaLnBrk="1" hangingPunct="1"/>
              <a:t>43</a:t>
            </a:fld>
            <a:endParaRPr lang="ru-RU" b="0" smtClean="0"/>
          </a:p>
        </p:txBody>
      </p:sp>
      <p:sp>
        <p:nvSpPr>
          <p:cNvPr id="169987" name="Rectangle 2"/>
          <p:cNvSpPr>
            <a:spLocks noRot="1" noChangeArrowheads="1" noTextEdit="1"/>
          </p:cNvSpPr>
          <p:nvPr>
            <p:ph type="sldImg"/>
          </p:nvPr>
        </p:nvSpPr>
        <p:spPr>
          <a:ln/>
        </p:spPr>
      </p:sp>
      <p:sp>
        <p:nvSpPr>
          <p:cNvPr id="169988" name="Rectangle 3"/>
          <p:cNvSpPr>
            <a:spLocks noGrp="1" noChangeArrowheads="1"/>
          </p:cNvSpPr>
          <p:nvPr>
            <p:ph type="body" idx="1"/>
          </p:nvPr>
        </p:nvSpPr>
        <p:spPr>
          <a:noFill/>
        </p:spPr>
        <p:txBody>
          <a:bodyPr/>
          <a:lstStyle/>
          <a:p>
            <a:pPr eaLnBrk="1" hangingPunct="1"/>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8933FF8F-0F98-4CDC-AF84-1FD0C63005FA}" type="slidenum">
              <a:rPr lang="ru-RU" b="0" smtClean="0"/>
              <a:pPr eaLnBrk="1" hangingPunct="1"/>
              <a:t>4</a:t>
            </a:fld>
            <a:endParaRPr lang="ru-RU" b="0" smtClean="0"/>
          </a:p>
        </p:txBody>
      </p:sp>
      <p:sp>
        <p:nvSpPr>
          <p:cNvPr id="142339" name="Rectangle 2"/>
          <p:cNvSpPr>
            <a:spLocks noRo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pPr eaLnBrk="1" hangingPunct="1"/>
            <a:r>
              <a:rPr lang="ru-RU" smtClean="0"/>
              <a:t>Цветное фото: http://www.thecorpuscle.com/2005/04/the_cream_myth.html</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FE74773-7851-49AC-99D9-AB2EFD704D65}" type="slidenum">
              <a:rPr lang="ru-RU" b="0" smtClean="0"/>
              <a:pPr eaLnBrk="1" hangingPunct="1"/>
              <a:t>44</a:t>
            </a:fld>
            <a:endParaRPr lang="ru-RU" b="0" smtClean="0"/>
          </a:p>
        </p:txBody>
      </p:sp>
      <p:sp>
        <p:nvSpPr>
          <p:cNvPr id="171011" name="Rectangle 2"/>
          <p:cNvSpPr>
            <a:spLocks noRot="1" noChangeArrowheads="1" noTextEdit="1"/>
          </p:cNvSpPr>
          <p:nvPr>
            <p:ph type="sldImg"/>
          </p:nvPr>
        </p:nvSpPr>
        <p:spPr>
          <a:ln/>
        </p:spPr>
      </p:sp>
      <p:sp>
        <p:nvSpPr>
          <p:cNvPr id="171012" name="Rectangle 3"/>
          <p:cNvSpPr>
            <a:spLocks noGrp="1" noChangeArrowheads="1"/>
          </p:cNvSpPr>
          <p:nvPr>
            <p:ph type="body" idx="1"/>
          </p:nvPr>
        </p:nvSpPr>
        <p:spPr>
          <a:noFill/>
        </p:spPr>
        <p:txBody>
          <a:bodyPr/>
          <a:lstStyle/>
          <a:p>
            <a:pPr eaLnBrk="1" hangingPunct="1"/>
            <a:endParaRPr lang="ru-RU"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CD8D9DF6-6418-412B-A220-09E1975D0111}" type="slidenum">
              <a:rPr lang="ru-RU" b="0" smtClean="0"/>
              <a:pPr eaLnBrk="1" hangingPunct="1"/>
              <a:t>46</a:t>
            </a:fld>
            <a:endParaRPr lang="ru-RU" b="0" smtClean="0"/>
          </a:p>
        </p:txBody>
      </p:sp>
      <p:sp>
        <p:nvSpPr>
          <p:cNvPr id="172035" name="Rectangle 2"/>
          <p:cNvSpPr>
            <a:spLocks noChangeArrowheads="1" noTextEdit="1"/>
          </p:cNvSpPr>
          <p:nvPr>
            <p:ph type="sldImg"/>
          </p:nvPr>
        </p:nvSpPr>
        <p:spPr>
          <a:ln/>
        </p:spPr>
      </p:sp>
      <p:sp>
        <p:nvSpPr>
          <p:cNvPr id="172036" name="Rectangle 3"/>
          <p:cNvSpPr>
            <a:spLocks noGrp="1" noChangeArrowheads="1"/>
          </p:cNvSpPr>
          <p:nvPr>
            <p:ph type="body" idx="1"/>
          </p:nvPr>
        </p:nvSpPr>
        <p:spPr>
          <a:noFill/>
        </p:spPr>
        <p:txBody>
          <a:bodyPr/>
          <a:lstStyle/>
          <a:p>
            <a:r>
              <a:rPr lang="ru-RU" smtClean="0"/>
              <a:t>я</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35DDBFB-5F79-4800-BF31-2BAE47E7774B}" type="slidenum">
              <a:rPr lang="ru-RU" b="0" smtClean="0"/>
              <a:pPr eaLnBrk="1" hangingPunct="1"/>
              <a:t>48</a:t>
            </a:fld>
            <a:endParaRPr lang="ru-RU" b="0" smtClean="0"/>
          </a:p>
        </p:txBody>
      </p:sp>
      <p:sp>
        <p:nvSpPr>
          <p:cNvPr id="173059" name="Rectangle 2"/>
          <p:cNvSpPr>
            <a:spLocks noChangeArrowheads="1" noTextEdit="1"/>
          </p:cNvSpPr>
          <p:nvPr>
            <p:ph type="sldImg"/>
          </p:nvPr>
        </p:nvSpPr>
        <p:spPr>
          <a:ln/>
        </p:spPr>
      </p:sp>
      <p:sp>
        <p:nvSpPr>
          <p:cNvPr id="173060" name="Rectangle 3"/>
          <p:cNvSpPr>
            <a:spLocks noGrp="1" noChangeArrowheads="1"/>
          </p:cNvSpPr>
          <p:nvPr>
            <p:ph type="body" idx="1"/>
          </p:nvPr>
        </p:nvSpPr>
        <p:spPr>
          <a:noFill/>
        </p:spPr>
        <p:txBody>
          <a:bodyPr/>
          <a:lstStyle/>
          <a:p>
            <a:endParaRPr lang="ru-RU"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9009878-6482-4CE3-BBDE-8B525DE768C6}" type="slidenum">
              <a:rPr lang="ru-RU" b="0" smtClean="0"/>
              <a:pPr eaLnBrk="1" hangingPunct="1"/>
              <a:t>49</a:t>
            </a:fld>
            <a:endParaRPr lang="ru-RU" b="0" smtClean="0"/>
          </a:p>
        </p:txBody>
      </p:sp>
      <p:sp>
        <p:nvSpPr>
          <p:cNvPr id="174083" name="Rectangle 2"/>
          <p:cNvSpPr>
            <a:spLocks noChangeArrowheads="1" noTextEdit="1"/>
          </p:cNvSpPr>
          <p:nvPr>
            <p:ph type="sldImg"/>
          </p:nvPr>
        </p:nvSpPr>
        <p:spPr>
          <a:ln/>
        </p:spPr>
      </p:sp>
      <p:sp>
        <p:nvSpPr>
          <p:cNvPr id="174084" name="Rectangle 3"/>
          <p:cNvSpPr>
            <a:spLocks noGrp="1" noChangeArrowheads="1"/>
          </p:cNvSpPr>
          <p:nvPr>
            <p:ph type="body" idx="1"/>
          </p:nvPr>
        </p:nvSpPr>
        <p:spPr>
          <a:noFill/>
        </p:spPr>
        <p:txBody>
          <a:bodyPr/>
          <a:lstStyle/>
          <a:p>
            <a:endParaRPr lang="ru-RU"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B7F0EFD-2BC0-46D3-92E2-6344232C07ED}" type="slidenum">
              <a:rPr lang="ru-RU" b="0" smtClean="0"/>
              <a:pPr eaLnBrk="1" hangingPunct="1"/>
              <a:t>52</a:t>
            </a:fld>
            <a:endParaRPr lang="ru-RU" b="0" smtClean="0"/>
          </a:p>
        </p:txBody>
      </p:sp>
      <p:sp>
        <p:nvSpPr>
          <p:cNvPr id="175107" name="Rectangle 2"/>
          <p:cNvSpPr>
            <a:spLocks noChangeArrowheads="1" noTextEdit="1"/>
          </p:cNvSpPr>
          <p:nvPr>
            <p:ph type="sldImg"/>
          </p:nvPr>
        </p:nvSpPr>
        <p:spPr>
          <a:ln/>
        </p:spPr>
      </p:sp>
      <p:sp>
        <p:nvSpPr>
          <p:cNvPr id="175108" name="Rectangle 3"/>
          <p:cNvSpPr>
            <a:spLocks noGrp="1" noChangeArrowheads="1"/>
          </p:cNvSpPr>
          <p:nvPr>
            <p:ph type="body" idx="1"/>
          </p:nvPr>
        </p:nvSpPr>
        <p:spPr>
          <a:noFill/>
        </p:spPr>
        <p:txBody>
          <a:bodyPr/>
          <a:lstStyle/>
          <a:p>
            <a:endParaRPr lang="ru-RU"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ED0F1C78-B1D2-46F1-92AE-9130E396B5C6}" type="slidenum">
              <a:rPr lang="ru-RU" b="0" smtClean="0"/>
              <a:pPr eaLnBrk="1" hangingPunct="1"/>
              <a:t>53</a:t>
            </a:fld>
            <a:endParaRPr lang="ru-RU" b="0" smtClean="0"/>
          </a:p>
        </p:txBody>
      </p:sp>
      <p:sp>
        <p:nvSpPr>
          <p:cNvPr id="176131" name="Rectangle 2"/>
          <p:cNvSpPr>
            <a:spLocks noChangeArrowheads="1" noTextEdit="1"/>
          </p:cNvSpPr>
          <p:nvPr>
            <p:ph type="sldImg"/>
          </p:nvPr>
        </p:nvSpPr>
        <p:spPr>
          <a:ln/>
        </p:spPr>
      </p:sp>
      <p:sp>
        <p:nvSpPr>
          <p:cNvPr id="176132" name="Rectangle 3"/>
          <p:cNvSpPr>
            <a:spLocks noGrp="1" noChangeArrowheads="1"/>
          </p:cNvSpPr>
          <p:nvPr>
            <p:ph type="body" idx="1"/>
          </p:nvPr>
        </p:nvSpPr>
        <p:spPr>
          <a:noFill/>
        </p:spPr>
        <p:txBody>
          <a:bodyPr/>
          <a:lstStyle/>
          <a:p>
            <a:endParaRPr lang="ru-RU"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D71FBE30-E139-447A-BBF4-4821E47A4BE7}" type="slidenum">
              <a:rPr lang="ru-RU" b="0" smtClean="0"/>
              <a:pPr eaLnBrk="1" hangingPunct="1"/>
              <a:t>54</a:t>
            </a:fld>
            <a:endParaRPr lang="ru-RU" b="0" smtClean="0"/>
          </a:p>
        </p:txBody>
      </p:sp>
      <p:sp>
        <p:nvSpPr>
          <p:cNvPr id="177155" name="Rectangle 2"/>
          <p:cNvSpPr>
            <a:spLocks noChangeArrowheads="1" noTextEdit="1"/>
          </p:cNvSpPr>
          <p:nvPr>
            <p:ph type="sldImg"/>
          </p:nvPr>
        </p:nvSpPr>
        <p:spPr>
          <a:ln/>
        </p:spPr>
      </p:sp>
      <p:sp>
        <p:nvSpPr>
          <p:cNvPr id="177156" name="Rectangle 3"/>
          <p:cNvSpPr>
            <a:spLocks noGrp="1" noChangeArrowheads="1"/>
          </p:cNvSpPr>
          <p:nvPr>
            <p:ph type="body" idx="1"/>
          </p:nvPr>
        </p:nvSpPr>
        <p:spPr>
          <a:noFill/>
        </p:spPr>
        <p:txBody>
          <a:bodyPr/>
          <a:lstStyle/>
          <a:p>
            <a:endParaRPr lang="ru-RU"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7E52B29-9669-436B-AE8B-16A67FA3DC1C}" type="slidenum">
              <a:rPr lang="ru-RU" b="0" smtClean="0"/>
              <a:pPr eaLnBrk="1" hangingPunct="1"/>
              <a:t>55</a:t>
            </a:fld>
            <a:endParaRPr lang="ru-RU" b="0" smtClean="0"/>
          </a:p>
        </p:txBody>
      </p:sp>
      <p:sp>
        <p:nvSpPr>
          <p:cNvPr id="178179" name="Rectangle 2"/>
          <p:cNvSpPr>
            <a:spLocks noChangeArrowheads="1" noTextEdit="1"/>
          </p:cNvSpPr>
          <p:nvPr>
            <p:ph type="sldImg"/>
          </p:nvPr>
        </p:nvSpPr>
        <p:spPr>
          <a:ln/>
        </p:spPr>
      </p:sp>
      <p:sp>
        <p:nvSpPr>
          <p:cNvPr id="178180" name="Rectangle 3"/>
          <p:cNvSpPr>
            <a:spLocks noGrp="1" noChangeArrowheads="1"/>
          </p:cNvSpPr>
          <p:nvPr>
            <p:ph type="body" idx="1"/>
          </p:nvPr>
        </p:nvSpPr>
        <p:spPr>
          <a:noFill/>
        </p:spPr>
        <p:txBody>
          <a:bodyPr/>
          <a:lstStyle/>
          <a:p>
            <a:endParaRPr lang="ru-RU"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F0328915-A0B0-49F0-BFA1-99960BD0F993}" type="slidenum">
              <a:rPr lang="ru-RU" b="0" smtClean="0"/>
              <a:pPr eaLnBrk="1" hangingPunct="1"/>
              <a:t>56</a:t>
            </a:fld>
            <a:endParaRPr lang="ru-RU" b="0" smtClean="0"/>
          </a:p>
        </p:txBody>
      </p:sp>
      <p:sp>
        <p:nvSpPr>
          <p:cNvPr id="179203" name="Rectangle 2"/>
          <p:cNvSpPr>
            <a:spLocks noChangeArrowheads="1" noTextEdit="1"/>
          </p:cNvSpPr>
          <p:nvPr>
            <p:ph type="sldImg"/>
          </p:nvPr>
        </p:nvSpPr>
        <p:spPr>
          <a:ln/>
        </p:spPr>
      </p:sp>
      <p:sp>
        <p:nvSpPr>
          <p:cNvPr id="179204" name="Rectangle 3"/>
          <p:cNvSpPr>
            <a:spLocks noGrp="1" noChangeArrowheads="1"/>
          </p:cNvSpPr>
          <p:nvPr>
            <p:ph type="body" idx="1"/>
          </p:nvPr>
        </p:nvSpPr>
        <p:spPr>
          <a:noFill/>
        </p:spPr>
        <p:txBody>
          <a:bodyPr/>
          <a:lstStyle/>
          <a:p>
            <a:r>
              <a:rPr lang="en-US" smtClean="0"/>
              <a:t>Bear, Connors, Paradiso, Fig 20.2</a:t>
            </a:r>
            <a:r>
              <a:rPr lang="ru-RU" smtClean="0"/>
              <a:t>3</a:t>
            </a:r>
            <a:endParaRPr lang="ru-RU" b="1"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E67F8358-57E9-4A96-A6B8-94C0C17AAF4F}" type="slidenum">
              <a:rPr lang="ru-RU" b="0" smtClean="0"/>
              <a:pPr eaLnBrk="1" hangingPunct="1"/>
              <a:t>57</a:t>
            </a:fld>
            <a:endParaRPr lang="ru-RU" b="0" smtClean="0"/>
          </a:p>
        </p:txBody>
      </p:sp>
      <p:sp>
        <p:nvSpPr>
          <p:cNvPr id="180227" name="Rectangle 2"/>
          <p:cNvSpPr>
            <a:spLocks noChangeArrowheads="1" noTextEdit="1"/>
          </p:cNvSpPr>
          <p:nvPr>
            <p:ph type="sldImg"/>
          </p:nvPr>
        </p:nvSpPr>
        <p:spPr>
          <a:ln/>
        </p:spPr>
      </p:sp>
      <p:sp>
        <p:nvSpPr>
          <p:cNvPr id="180228" name="Rectangle 3"/>
          <p:cNvSpPr>
            <a:spLocks noGrp="1" noChangeArrowheads="1"/>
          </p:cNvSpPr>
          <p:nvPr>
            <p:ph type="body" idx="1"/>
          </p:nvPr>
        </p:nvSpPr>
        <p:spPr>
          <a:noFill/>
        </p:spPr>
        <p:txBody>
          <a:bodyPr/>
          <a:lstStyle/>
          <a:p>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9720718-674A-426A-96D3-A5F5C7DC8D53}" type="slidenum">
              <a:rPr lang="ru-RU" b="0" smtClean="0"/>
              <a:pPr eaLnBrk="1" hangingPunct="1"/>
              <a:t>5</a:t>
            </a:fld>
            <a:endParaRPr lang="ru-RU" b="0" smtClean="0"/>
          </a:p>
        </p:txBody>
      </p:sp>
      <p:sp>
        <p:nvSpPr>
          <p:cNvPr id="143363" name="Rectangle 2"/>
          <p:cNvSpPr>
            <a:spLocks noRot="1"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pPr eaLnBrk="1" hangingPunct="1"/>
            <a:endParaRPr lang="ru-RU"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1F49872-FA89-4273-8662-C5920A8D8AAE}" type="slidenum">
              <a:rPr lang="ru-RU" b="0" smtClean="0"/>
              <a:pPr eaLnBrk="1" hangingPunct="1"/>
              <a:t>58</a:t>
            </a:fld>
            <a:endParaRPr lang="ru-RU" b="0" smtClean="0"/>
          </a:p>
        </p:txBody>
      </p:sp>
      <p:sp>
        <p:nvSpPr>
          <p:cNvPr id="181251" name="Rectangle 2"/>
          <p:cNvSpPr>
            <a:spLocks noChangeArrowheads="1" noTextEdit="1"/>
          </p:cNvSpPr>
          <p:nvPr>
            <p:ph type="sldImg"/>
          </p:nvPr>
        </p:nvSpPr>
        <p:spPr>
          <a:ln/>
        </p:spPr>
      </p:sp>
      <p:sp>
        <p:nvSpPr>
          <p:cNvPr id="181252" name="Rectangle 3"/>
          <p:cNvSpPr>
            <a:spLocks noGrp="1" noChangeArrowheads="1"/>
          </p:cNvSpPr>
          <p:nvPr>
            <p:ph type="body" idx="1"/>
          </p:nvPr>
        </p:nvSpPr>
        <p:spPr>
          <a:noFill/>
        </p:spPr>
        <p:txBody>
          <a:bodyPr/>
          <a:lstStyle/>
          <a:p>
            <a:endParaRPr lang="ru-RU"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A615AD61-61CB-4949-BFDA-B9465B280A9F}" type="slidenum">
              <a:rPr lang="ru-RU" b="0" smtClean="0"/>
              <a:pPr eaLnBrk="1" hangingPunct="1"/>
              <a:t>59</a:t>
            </a:fld>
            <a:endParaRPr lang="ru-RU" b="0" smtClean="0"/>
          </a:p>
        </p:txBody>
      </p:sp>
      <p:sp>
        <p:nvSpPr>
          <p:cNvPr id="182275" name="Rectangle 2"/>
          <p:cNvSpPr>
            <a:spLocks noChangeArrowheads="1" noTextEdit="1"/>
          </p:cNvSpPr>
          <p:nvPr>
            <p:ph type="sldImg"/>
          </p:nvPr>
        </p:nvSpPr>
        <p:spPr>
          <a:ln/>
        </p:spPr>
      </p:sp>
      <p:sp>
        <p:nvSpPr>
          <p:cNvPr id="182276" name="Rectangle 3"/>
          <p:cNvSpPr>
            <a:spLocks noGrp="1" noChangeArrowheads="1"/>
          </p:cNvSpPr>
          <p:nvPr>
            <p:ph type="body" idx="1"/>
          </p:nvPr>
        </p:nvSpPr>
        <p:spPr>
          <a:noFill/>
        </p:spPr>
        <p:txBody>
          <a:bodyPr/>
          <a:lstStyle/>
          <a:p>
            <a:endParaRPr lang="ru-RU"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C8C1FE1-9A6F-48CB-9861-8529B5F8E97F}" type="slidenum">
              <a:rPr lang="ru-RU" b="0" smtClean="0"/>
              <a:pPr eaLnBrk="1" hangingPunct="1"/>
              <a:t>60</a:t>
            </a:fld>
            <a:endParaRPr lang="ru-RU" b="0" smtClean="0"/>
          </a:p>
        </p:txBody>
      </p:sp>
      <p:sp>
        <p:nvSpPr>
          <p:cNvPr id="183299" name="Rectangle 2"/>
          <p:cNvSpPr>
            <a:spLocks noChangeArrowheads="1" noTextEdit="1"/>
          </p:cNvSpPr>
          <p:nvPr>
            <p:ph type="sldImg"/>
          </p:nvPr>
        </p:nvSpPr>
        <p:spPr>
          <a:ln/>
        </p:spPr>
      </p:sp>
      <p:sp>
        <p:nvSpPr>
          <p:cNvPr id="183300" name="Rectangle 3"/>
          <p:cNvSpPr>
            <a:spLocks noGrp="1" noChangeArrowheads="1"/>
          </p:cNvSpPr>
          <p:nvPr>
            <p:ph type="body" idx="1"/>
          </p:nvPr>
        </p:nvSpPr>
        <p:spPr>
          <a:noFill/>
        </p:spPr>
        <p:txBody>
          <a:bodyPr/>
          <a:lstStyle/>
          <a:p>
            <a:endParaRPr lang="ru-RU"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1A15264-AF12-4EF0-918F-C9E0A890325F}" type="slidenum">
              <a:rPr lang="ru-RU" b="0" smtClean="0"/>
              <a:pPr eaLnBrk="1" hangingPunct="1"/>
              <a:t>61</a:t>
            </a:fld>
            <a:endParaRPr lang="ru-RU" b="0" smtClean="0"/>
          </a:p>
        </p:txBody>
      </p:sp>
      <p:sp>
        <p:nvSpPr>
          <p:cNvPr id="184323" name="Rectangle 2"/>
          <p:cNvSpPr>
            <a:spLocks noChangeArrowheads="1" noTextEdit="1"/>
          </p:cNvSpPr>
          <p:nvPr>
            <p:ph type="sldImg"/>
          </p:nvPr>
        </p:nvSpPr>
        <p:spPr>
          <a:ln/>
        </p:spPr>
      </p:sp>
      <p:sp>
        <p:nvSpPr>
          <p:cNvPr id="184324" name="Rectangle 3"/>
          <p:cNvSpPr>
            <a:spLocks noGrp="1" noChangeArrowheads="1"/>
          </p:cNvSpPr>
          <p:nvPr>
            <p:ph type="body" idx="1"/>
          </p:nvPr>
        </p:nvSpPr>
        <p:spPr>
          <a:noFill/>
        </p:spPr>
        <p:txBody>
          <a:bodyPr/>
          <a:lstStyle/>
          <a:p>
            <a:endParaRPr lang="ru-RU"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D112DAD-8ECA-4682-82FF-7ABE17A1A014}" type="slidenum">
              <a:rPr lang="ru-RU" b="0" smtClean="0"/>
              <a:pPr eaLnBrk="1" hangingPunct="1"/>
              <a:t>62</a:t>
            </a:fld>
            <a:endParaRPr lang="ru-RU" b="0" smtClean="0"/>
          </a:p>
        </p:txBody>
      </p:sp>
      <p:sp>
        <p:nvSpPr>
          <p:cNvPr id="185347" name="Rectangle 2"/>
          <p:cNvSpPr>
            <a:spLocks noChangeArrowheads="1" noTextEdit="1"/>
          </p:cNvSpPr>
          <p:nvPr>
            <p:ph type="sldImg"/>
          </p:nvPr>
        </p:nvSpPr>
        <p:spPr>
          <a:ln/>
        </p:spPr>
      </p:sp>
      <p:sp>
        <p:nvSpPr>
          <p:cNvPr id="185348" name="Rectangle 3"/>
          <p:cNvSpPr>
            <a:spLocks noGrp="1" noChangeArrowheads="1"/>
          </p:cNvSpPr>
          <p:nvPr>
            <p:ph type="body" idx="1"/>
          </p:nvPr>
        </p:nvSpPr>
        <p:spPr>
          <a:noFill/>
        </p:spPr>
        <p:txBody>
          <a:bodyPr/>
          <a:lstStyle/>
          <a:p>
            <a:endParaRPr lang="ru-RU"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6792AF65-8A3C-4404-8A8C-C8237A23210D}" type="slidenum">
              <a:rPr lang="ru-RU" b="0" smtClean="0"/>
              <a:pPr eaLnBrk="1" hangingPunct="1"/>
              <a:t>63</a:t>
            </a:fld>
            <a:endParaRPr lang="ru-RU" b="0" smtClean="0"/>
          </a:p>
        </p:txBody>
      </p:sp>
      <p:sp>
        <p:nvSpPr>
          <p:cNvPr id="186371" name="Rectangle 2"/>
          <p:cNvSpPr>
            <a:spLocks noChangeArrowheads="1" noTextEdit="1"/>
          </p:cNvSpPr>
          <p:nvPr>
            <p:ph type="sldImg"/>
          </p:nvPr>
        </p:nvSpPr>
        <p:spPr>
          <a:ln/>
        </p:spPr>
      </p:sp>
      <p:sp>
        <p:nvSpPr>
          <p:cNvPr id="186372" name="Rectangle 3"/>
          <p:cNvSpPr>
            <a:spLocks noGrp="1" noChangeArrowheads="1"/>
          </p:cNvSpPr>
          <p:nvPr>
            <p:ph type="body" idx="1"/>
          </p:nvPr>
        </p:nvSpPr>
        <p:spPr>
          <a:noFill/>
        </p:spPr>
        <p:txBody>
          <a:bodyPr/>
          <a:lstStyle/>
          <a:p>
            <a:endParaRPr lang="ru-RU"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FBB4BBB-B06B-470E-922B-D131F89CEBDB}" type="slidenum">
              <a:rPr lang="ru-RU" b="0" smtClean="0"/>
              <a:pPr eaLnBrk="1" hangingPunct="1"/>
              <a:t>64</a:t>
            </a:fld>
            <a:endParaRPr lang="ru-RU" b="0" smtClean="0"/>
          </a:p>
        </p:txBody>
      </p:sp>
      <p:sp>
        <p:nvSpPr>
          <p:cNvPr id="187395" name="Rectangle 2"/>
          <p:cNvSpPr>
            <a:spLocks noChangeArrowheads="1" noTextEdit="1"/>
          </p:cNvSpPr>
          <p:nvPr>
            <p:ph type="sldImg"/>
          </p:nvPr>
        </p:nvSpPr>
        <p:spPr>
          <a:ln/>
        </p:spPr>
      </p:sp>
      <p:sp>
        <p:nvSpPr>
          <p:cNvPr id="187396" name="Rectangle 3"/>
          <p:cNvSpPr>
            <a:spLocks noGrp="1" noChangeArrowheads="1"/>
          </p:cNvSpPr>
          <p:nvPr>
            <p:ph type="body" idx="1"/>
          </p:nvPr>
        </p:nvSpPr>
        <p:spPr>
          <a:noFill/>
        </p:spPr>
        <p:txBody>
          <a:bodyPr/>
          <a:lstStyle/>
          <a:p>
            <a:endParaRPr lang="ru-RU"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48A6702-95EB-40A2-ACE7-A57F66240157}" type="slidenum">
              <a:rPr lang="ru-RU" b="0" smtClean="0"/>
              <a:pPr eaLnBrk="1" hangingPunct="1"/>
              <a:t>65</a:t>
            </a:fld>
            <a:endParaRPr lang="ru-RU" b="0" smtClean="0"/>
          </a:p>
        </p:txBody>
      </p:sp>
      <p:sp>
        <p:nvSpPr>
          <p:cNvPr id="188419" name="Rectangle 2"/>
          <p:cNvSpPr>
            <a:spLocks noChangeArrowheads="1" noTextEdit="1"/>
          </p:cNvSpPr>
          <p:nvPr>
            <p:ph type="sldImg"/>
          </p:nvPr>
        </p:nvSpPr>
        <p:spPr>
          <a:ln/>
        </p:spPr>
      </p:sp>
      <p:sp>
        <p:nvSpPr>
          <p:cNvPr id="188420" name="Rectangle 3"/>
          <p:cNvSpPr>
            <a:spLocks noGrp="1" noChangeArrowheads="1"/>
          </p:cNvSpPr>
          <p:nvPr>
            <p:ph type="body" idx="1"/>
          </p:nvPr>
        </p:nvSpPr>
        <p:spPr>
          <a:noFill/>
        </p:spPr>
        <p:txBody>
          <a:bodyPr/>
          <a:lstStyle/>
          <a:p>
            <a:pPr>
              <a:spcBef>
                <a:spcPct val="0"/>
              </a:spcBef>
            </a:pPr>
            <a:r>
              <a:rPr lang="ru-RU" smtClean="0"/>
              <a:t>http://www.epilepsy.com/epilepsy/meg_intro.html</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C29474B9-A144-469A-AD59-19A8766C6DEF}" type="slidenum">
              <a:rPr lang="ru-RU" b="0" smtClean="0"/>
              <a:pPr eaLnBrk="1" hangingPunct="1"/>
              <a:t>66</a:t>
            </a:fld>
            <a:endParaRPr lang="ru-RU" b="0" smtClean="0"/>
          </a:p>
        </p:txBody>
      </p:sp>
      <p:sp>
        <p:nvSpPr>
          <p:cNvPr id="189443" name="Rectangle 2"/>
          <p:cNvSpPr>
            <a:spLocks noChangeArrowheads="1" noTextEdit="1"/>
          </p:cNvSpPr>
          <p:nvPr>
            <p:ph type="sldImg"/>
          </p:nvPr>
        </p:nvSpPr>
        <p:spPr>
          <a:ln/>
        </p:spPr>
      </p:sp>
      <p:sp>
        <p:nvSpPr>
          <p:cNvPr id="189444" name="Rectangle 3"/>
          <p:cNvSpPr>
            <a:spLocks noGrp="1" noChangeArrowheads="1"/>
          </p:cNvSpPr>
          <p:nvPr>
            <p:ph type="body" idx="1"/>
          </p:nvPr>
        </p:nvSpPr>
        <p:spPr>
          <a:noFill/>
        </p:spPr>
        <p:txBody>
          <a:bodyPr/>
          <a:lstStyle/>
          <a:p>
            <a:endParaRPr lang="ru-RU"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3E610099-7287-4525-AF9D-C36A005AA0F6}" type="slidenum">
              <a:rPr lang="ru-RU" b="0" smtClean="0"/>
              <a:pPr eaLnBrk="1" hangingPunct="1"/>
              <a:t>67</a:t>
            </a:fld>
            <a:endParaRPr lang="ru-RU" b="0" smtClean="0"/>
          </a:p>
        </p:txBody>
      </p:sp>
      <p:sp>
        <p:nvSpPr>
          <p:cNvPr id="190467" name="Rectangle 2"/>
          <p:cNvSpPr>
            <a:spLocks noChangeArrowheads="1" noTextEdit="1"/>
          </p:cNvSpPr>
          <p:nvPr>
            <p:ph type="sldImg"/>
          </p:nvPr>
        </p:nvSpPr>
        <p:spPr>
          <a:ln/>
        </p:spPr>
      </p:sp>
      <p:sp>
        <p:nvSpPr>
          <p:cNvPr id="190468" name="Rectangle 3"/>
          <p:cNvSpPr>
            <a:spLocks noGrp="1" noChangeArrowheads="1"/>
          </p:cNvSpPr>
          <p:nvPr>
            <p:ph type="body" idx="1"/>
          </p:nvPr>
        </p:nvSpPr>
        <p:spPr>
          <a:noFill/>
        </p:spPr>
        <p:txBody>
          <a:bodyPr/>
          <a:lstStyle/>
          <a:p>
            <a:r>
              <a:rPr lang="ru-RU" smtClean="0"/>
              <a:t>Гнездицкий Вызванные потенциалы мозга, рис. 4</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10905F1-0DA4-4653-BA04-5A87D9C25F15}" type="slidenum">
              <a:rPr lang="ru-RU" b="0" smtClean="0"/>
              <a:pPr eaLnBrk="1" hangingPunct="1"/>
              <a:t>7</a:t>
            </a:fld>
            <a:endParaRPr lang="ru-RU" b="0" smtClean="0"/>
          </a:p>
        </p:txBody>
      </p:sp>
      <p:sp>
        <p:nvSpPr>
          <p:cNvPr id="144387" name="Rectangle 2"/>
          <p:cNvSpPr>
            <a:spLocks noRo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eaLnBrk="1" hangingPunct="1"/>
            <a:r>
              <a:rPr lang="ru-RU" smtClean="0"/>
              <a:t>Исходно по Батуеву с моими изменениями, упрощено</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7565DFA-5FFC-4687-AC21-30EC905DF85F}" type="slidenum">
              <a:rPr lang="ru-RU" b="0" smtClean="0"/>
              <a:pPr eaLnBrk="1" hangingPunct="1"/>
              <a:t>69</a:t>
            </a:fld>
            <a:endParaRPr lang="ru-RU" b="0" smtClean="0"/>
          </a:p>
        </p:txBody>
      </p:sp>
      <p:sp>
        <p:nvSpPr>
          <p:cNvPr id="191491" name="Rectangle 2"/>
          <p:cNvSpPr>
            <a:spLocks noChangeArrowheads="1" noTextEdit="1"/>
          </p:cNvSpPr>
          <p:nvPr>
            <p:ph type="sldImg"/>
          </p:nvPr>
        </p:nvSpPr>
        <p:spPr>
          <a:ln/>
        </p:spPr>
      </p:sp>
      <p:sp>
        <p:nvSpPr>
          <p:cNvPr id="191492" name="Rectangle 3"/>
          <p:cNvSpPr>
            <a:spLocks noGrp="1" noChangeArrowheads="1"/>
          </p:cNvSpPr>
          <p:nvPr>
            <p:ph type="body" idx="1"/>
          </p:nvPr>
        </p:nvSpPr>
        <p:spPr>
          <a:noFill/>
        </p:spPr>
        <p:txBody>
          <a:bodyPr/>
          <a:lstStyle/>
          <a:p>
            <a:endParaRPr lang="ru-RU"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176254E-5720-4932-ACE6-0F900CBE9291}" type="slidenum">
              <a:rPr lang="ru-RU" b="0" smtClean="0"/>
              <a:pPr eaLnBrk="1" hangingPunct="1"/>
              <a:t>70</a:t>
            </a:fld>
            <a:endParaRPr lang="ru-RU" b="0" smtClean="0"/>
          </a:p>
        </p:txBody>
      </p:sp>
      <p:sp>
        <p:nvSpPr>
          <p:cNvPr id="192515" name="Rectangle 2"/>
          <p:cNvSpPr>
            <a:spLocks noChangeArrowheads="1" noTextEdit="1"/>
          </p:cNvSpPr>
          <p:nvPr>
            <p:ph type="sldImg"/>
          </p:nvPr>
        </p:nvSpPr>
        <p:spPr>
          <a:ln/>
        </p:spPr>
      </p:sp>
      <p:sp>
        <p:nvSpPr>
          <p:cNvPr id="192516" name="Rectangle 3"/>
          <p:cNvSpPr>
            <a:spLocks noGrp="1" noChangeArrowheads="1"/>
          </p:cNvSpPr>
          <p:nvPr>
            <p:ph type="body" idx="1"/>
          </p:nvPr>
        </p:nvSpPr>
        <p:spPr>
          <a:noFill/>
        </p:spPr>
        <p:txBody>
          <a:bodyPr/>
          <a:lstStyle/>
          <a:p>
            <a:endParaRPr lang="ru-RU"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0E936C77-CC1D-4213-A507-3D93FADD6401}" type="slidenum">
              <a:rPr lang="ru-RU" b="0" smtClean="0"/>
              <a:pPr eaLnBrk="1" hangingPunct="1"/>
              <a:t>71</a:t>
            </a:fld>
            <a:endParaRPr lang="ru-RU" b="0" smtClean="0"/>
          </a:p>
        </p:txBody>
      </p:sp>
      <p:sp>
        <p:nvSpPr>
          <p:cNvPr id="193539" name="Rectangle 2"/>
          <p:cNvSpPr>
            <a:spLocks noChangeArrowheads="1" noTextEdit="1"/>
          </p:cNvSpPr>
          <p:nvPr>
            <p:ph type="sldImg"/>
          </p:nvPr>
        </p:nvSpPr>
        <p:spPr>
          <a:ln/>
        </p:spPr>
      </p:sp>
      <p:sp>
        <p:nvSpPr>
          <p:cNvPr id="193540" name="Rectangle 3"/>
          <p:cNvSpPr>
            <a:spLocks noGrp="1" noChangeArrowheads="1"/>
          </p:cNvSpPr>
          <p:nvPr>
            <p:ph type="body" idx="1"/>
          </p:nvPr>
        </p:nvSpPr>
        <p:spPr>
          <a:noFill/>
        </p:spPr>
        <p:txBody>
          <a:bodyPr/>
          <a:lstStyle/>
          <a:p>
            <a:endParaRPr lang="ru-RU"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F2568B2-01B6-4DF0-9785-94DF466C84FD}" type="slidenum">
              <a:rPr lang="ru-RU" b="0" smtClean="0"/>
              <a:pPr eaLnBrk="1" hangingPunct="1"/>
              <a:t>72</a:t>
            </a:fld>
            <a:endParaRPr lang="ru-RU" b="0" smtClean="0"/>
          </a:p>
        </p:txBody>
      </p:sp>
      <p:sp>
        <p:nvSpPr>
          <p:cNvPr id="194563" name="Rectangle 2"/>
          <p:cNvSpPr>
            <a:spLocks noChangeArrowheads="1" noTextEdit="1"/>
          </p:cNvSpPr>
          <p:nvPr>
            <p:ph type="sldImg"/>
          </p:nvPr>
        </p:nvSpPr>
        <p:spPr>
          <a:ln/>
        </p:spPr>
      </p:sp>
      <p:sp>
        <p:nvSpPr>
          <p:cNvPr id="194564" name="Rectangle 3"/>
          <p:cNvSpPr>
            <a:spLocks noGrp="1" noChangeArrowheads="1"/>
          </p:cNvSpPr>
          <p:nvPr>
            <p:ph type="body" idx="1"/>
          </p:nvPr>
        </p:nvSpPr>
        <p:spPr>
          <a:noFill/>
        </p:spPr>
        <p:txBody>
          <a:bodyPr/>
          <a:lstStyle/>
          <a:p>
            <a:endParaRPr lang="ru-RU"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0291B83-D6DA-403D-9C5D-FE1BBAA8F714}" type="slidenum">
              <a:rPr lang="ru-RU" b="0" smtClean="0"/>
              <a:pPr eaLnBrk="1" hangingPunct="1"/>
              <a:t>73</a:t>
            </a:fld>
            <a:endParaRPr lang="ru-RU" b="0" smtClean="0"/>
          </a:p>
        </p:txBody>
      </p:sp>
      <p:sp>
        <p:nvSpPr>
          <p:cNvPr id="195587" name="Rectangle 2"/>
          <p:cNvSpPr>
            <a:spLocks noChangeArrowheads="1" noTextEdit="1"/>
          </p:cNvSpPr>
          <p:nvPr>
            <p:ph type="sldImg"/>
          </p:nvPr>
        </p:nvSpPr>
        <p:spPr>
          <a:ln/>
        </p:spPr>
      </p:sp>
      <p:sp>
        <p:nvSpPr>
          <p:cNvPr id="195588" name="Rectangle 3"/>
          <p:cNvSpPr>
            <a:spLocks noGrp="1" noChangeArrowheads="1"/>
          </p:cNvSpPr>
          <p:nvPr>
            <p:ph type="body" idx="1"/>
          </p:nvPr>
        </p:nvSpPr>
        <p:spPr>
          <a:noFill/>
        </p:spPr>
        <p:txBody>
          <a:bodyPr/>
          <a:lstStyle/>
          <a:p>
            <a:endParaRPr lang="ru-RU"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DAA2BB8E-10A2-4ABE-A764-6FA6510704F3}" type="slidenum">
              <a:rPr lang="ru-RU" b="0" smtClean="0"/>
              <a:pPr eaLnBrk="1" hangingPunct="1"/>
              <a:t>74</a:t>
            </a:fld>
            <a:endParaRPr lang="ru-RU" b="0" smtClean="0"/>
          </a:p>
        </p:txBody>
      </p:sp>
      <p:sp>
        <p:nvSpPr>
          <p:cNvPr id="196611" name="Rectangle 2"/>
          <p:cNvSpPr>
            <a:spLocks noChangeArrowheads="1" noTextEdit="1"/>
          </p:cNvSpPr>
          <p:nvPr>
            <p:ph type="sldImg"/>
          </p:nvPr>
        </p:nvSpPr>
        <p:spPr>
          <a:ln/>
        </p:spPr>
      </p:sp>
      <p:sp>
        <p:nvSpPr>
          <p:cNvPr id="196612" name="Rectangle 3"/>
          <p:cNvSpPr>
            <a:spLocks noGrp="1" noChangeArrowheads="1"/>
          </p:cNvSpPr>
          <p:nvPr>
            <p:ph type="body" idx="1"/>
          </p:nvPr>
        </p:nvSpPr>
        <p:spPr>
          <a:noFill/>
        </p:spPr>
        <p:txBody>
          <a:bodyPr/>
          <a:lstStyle/>
          <a:p>
            <a:endParaRPr lang="ru-RU"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81CE31C3-C1BA-476A-B683-679FFE3AA20E}" type="slidenum">
              <a:rPr lang="ru-RU" b="0" smtClean="0"/>
              <a:pPr eaLnBrk="1" hangingPunct="1"/>
              <a:t>75</a:t>
            </a:fld>
            <a:endParaRPr lang="ru-RU" b="0" smtClean="0"/>
          </a:p>
        </p:txBody>
      </p:sp>
      <p:sp>
        <p:nvSpPr>
          <p:cNvPr id="197635" name="Rectangle 2"/>
          <p:cNvSpPr>
            <a:spLocks noChangeArrowheads="1" noTextEdit="1"/>
          </p:cNvSpPr>
          <p:nvPr>
            <p:ph type="sldImg"/>
          </p:nvPr>
        </p:nvSpPr>
        <p:spPr>
          <a:ln/>
        </p:spPr>
      </p:sp>
      <p:sp>
        <p:nvSpPr>
          <p:cNvPr id="197636" name="Rectangle 3"/>
          <p:cNvSpPr>
            <a:spLocks noGrp="1" noChangeArrowheads="1"/>
          </p:cNvSpPr>
          <p:nvPr>
            <p:ph type="body" idx="1"/>
          </p:nvPr>
        </p:nvSpPr>
        <p:spPr>
          <a:noFill/>
        </p:spPr>
        <p:txBody>
          <a:bodyPr/>
          <a:lstStyle/>
          <a:p>
            <a:endParaRPr lang="ru-RU"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D1F66156-47C9-4997-95F4-F40EE73971D8}" type="slidenum">
              <a:rPr lang="ru-RU" b="0" smtClean="0"/>
              <a:pPr eaLnBrk="1" hangingPunct="1"/>
              <a:t>77</a:t>
            </a:fld>
            <a:endParaRPr lang="ru-RU" b="0" smtClean="0"/>
          </a:p>
        </p:txBody>
      </p:sp>
      <p:sp>
        <p:nvSpPr>
          <p:cNvPr id="198659" name="Rectangle 2"/>
          <p:cNvSpPr>
            <a:spLocks noChangeArrowheads="1" noTextEdit="1"/>
          </p:cNvSpPr>
          <p:nvPr>
            <p:ph type="sldImg"/>
          </p:nvPr>
        </p:nvSpPr>
        <p:spPr>
          <a:ln/>
        </p:spPr>
      </p:sp>
      <p:sp>
        <p:nvSpPr>
          <p:cNvPr id="198660" name="Rectangle 3"/>
          <p:cNvSpPr>
            <a:spLocks noGrp="1" noChangeArrowheads="1"/>
          </p:cNvSpPr>
          <p:nvPr>
            <p:ph type="body" idx="1"/>
          </p:nvPr>
        </p:nvSpPr>
        <p:spPr>
          <a:noFill/>
        </p:spPr>
        <p:txBody>
          <a:bodyPr/>
          <a:lstStyle/>
          <a:p>
            <a:endParaRPr lang="ru-RU"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82FB741A-994A-4895-8197-6B052A4810E0}" type="slidenum">
              <a:rPr lang="ru-RU" b="0" smtClean="0"/>
              <a:pPr eaLnBrk="1" hangingPunct="1"/>
              <a:t>78</a:t>
            </a:fld>
            <a:endParaRPr lang="ru-RU" b="0" smtClean="0"/>
          </a:p>
        </p:txBody>
      </p:sp>
      <p:sp>
        <p:nvSpPr>
          <p:cNvPr id="199683" name="Rectangle 2"/>
          <p:cNvSpPr>
            <a:spLocks noChangeArrowheads="1" noTextEdit="1"/>
          </p:cNvSpPr>
          <p:nvPr>
            <p:ph type="sldImg"/>
          </p:nvPr>
        </p:nvSpPr>
        <p:spPr>
          <a:ln/>
        </p:spPr>
      </p:sp>
      <p:sp>
        <p:nvSpPr>
          <p:cNvPr id="199684" name="Rectangle 3"/>
          <p:cNvSpPr>
            <a:spLocks noGrp="1" noChangeArrowheads="1"/>
          </p:cNvSpPr>
          <p:nvPr>
            <p:ph type="body" idx="1"/>
          </p:nvPr>
        </p:nvSpPr>
        <p:spPr>
          <a:noFill/>
        </p:spPr>
        <p:txBody>
          <a:bodyPr/>
          <a:lstStyle/>
          <a:p>
            <a:endParaRPr lang="ru-RU"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00FCF839-B039-4FB5-9C2A-3805BBA6BA73}" type="slidenum">
              <a:rPr lang="ru-RU" b="0" smtClean="0"/>
              <a:pPr eaLnBrk="1" hangingPunct="1"/>
              <a:t>79</a:t>
            </a:fld>
            <a:endParaRPr lang="ru-RU" b="0" smtClean="0"/>
          </a:p>
        </p:txBody>
      </p:sp>
      <p:sp>
        <p:nvSpPr>
          <p:cNvPr id="200707" name="Rectangle 2"/>
          <p:cNvSpPr>
            <a:spLocks noChangeArrowheads="1" noTextEdit="1"/>
          </p:cNvSpPr>
          <p:nvPr>
            <p:ph type="sldImg"/>
          </p:nvPr>
        </p:nvSpPr>
        <p:spPr>
          <a:ln/>
        </p:spPr>
      </p:sp>
      <p:sp>
        <p:nvSpPr>
          <p:cNvPr id="200708" name="Rectangle 3"/>
          <p:cNvSpPr>
            <a:spLocks noGrp="1" noChangeArrowheads="1"/>
          </p:cNvSpPr>
          <p:nvPr>
            <p:ph type="body" idx="1"/>
          </p:nvPr>
        </p:nvSpPr>
        <p:spPr>
          <a:noFill/>
        </p:spPr>
        <p:txBody>
          <a:bodyPr/>
          <a:lstStyle/>
          <a:p>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14D512B-BE5D-421D-9A71-F5F120D55EB1}" type="slidenum">
              <a:rPr lang="ru-RU" b="0" smtClean="0"/>
              <a:pPr eaLnBrk="1" hangingPunct="1"/>
              <a:t>8</a:t>
            </a:fld>
            <a:endParaRPr lang="ru-RU" b="0" smtClean="0"/>
          </a:p>
        </p:txBody>
      </p:sp>
      <p:sp>
        <p:nvSpPr>
          <p:cNvPr id="145411" name="Rectangle 2"/>
          <p:cNvSpPr>
            <a:spLocks noRo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r>
              <a:rPr lang="en-US" smtClean="0"/>
              <a:t>Bear, Connors, Paradiso, Fig 20.1</a:t>
            </a:r>
            <a:endParaRPr lang="ru-RU"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2C65903-FBB3-446C-B963-808F1DBB6B0E}" type="slidenum">
              <a:rPr lang="ru-RU" b="0" smtClean="0"/>
              <a:pPr eaLnBrk="1" hangingPunct="1"/>
              <a:t>80</a:t>
            </a:fld>
            <a:endParaRPr lang="ru-RU" b="0" smtClean="0"/>
          </a:p>
        </p:txBody>
      </p:sp>
      <p:sp>
        <p:nvSpPr>
          <p:cNvPr id="201731" name="Rectangle 2"/>
          <p:cNvSpPr>
            <a:spLocks noChangeArrowheads="1" noTextEdit="1"/>
          </p:cNvSpPr>
          <p:nvPr>
            <p:ph type="sldImg"/>
          </p:nvPr>
        </p:nvSpPr>
        <p:spPr>
          <a:ln/>
        </p:spPr>
      </p:sp>
      <p:sp>
        <p:nvSpPr>
          <p:cNvPr id="201732" name="Rectangle 3"/>
          <p:cNvSpPr>
            <a:spLocks noGrp="1" noChangeArrowheads="1"/>
          </p:cNvSpPr>
          <p:nvPr>
            <p:ph type="body" idx="1"/>
          </p:nvPr>
        </p:nvSpPr>
        <p:spPr>
          <a:noFill/>
        </p:spPr>
        <p:txBody>
          <a:bodyPr/>
          <a:lstStyle/>
          <a:p>
            <a:endParaRPr lang="ru-RU"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5972477-A526-42D6-8BEA-9F02F95448F1}" type="slidenum">
              <a:rPr lang="ru-RU" b="0" smtClean="0"/>
              <a:pPr eaLnBrk="1" hangingPunct="1"/>
              <a:t>81</a:t>
            </a:fld>
            <a:endParaRPr lang="ru-RU" b="0" smtClean="0"/>
          </a:p>
        </p:txBody>
      </p:sp>
      <p:sp>
        <p:nvSpPr>
          <p:cNvPr id="202755" name="Rectangle 2"/>
          <p:cNvSpPr>
            <a:spLocks noChangeArrowheads="1" noTextEdit="1"/>
          </p:cNvSpPr>
          <p:nvPr>
            <p:ph type="sldImg"/>
          </p:nvPr>
        </p:nvSpPr>
        <p:spPr>
          <a:ln/>
        </p:spPr>
      </p:sp>
      <p:sp>
        <p:nvSpPr>
          <p:cNvPr id="202756" name="Rectangle 3"/>
          <p:cNvSpPr>
            <a:spLocks noGrp="1" noChangeArrowheads="1"/>
          </p:cNvSpPr>
          <p:nvPr>
            <p:ph type="body" idx="1"/>
          </p:nvPr>
        </p:nvSpPr>
        <p:spPr>
          <a:noFill/>
        </p:spPr>
        <p:txBody>
          <a:bodyPr/>
          <a:lstStyle/>
          <a:p>
            <a:endParaRPr lang="ru-RU"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855FB5FB-2B26-4307-84C2-4E88B9658BF8}" type="slidenum">
              <a:rPr lang="ru-RU" b="0" smtClean="0"/>
              <a:pPr eaLnBrk="1" hangingPunct="1"/>
              <a:t>82</a:t>
            </a:fld>
            <a:endParaRPr lang="ru-RU" b="0" smtClean="0"/>
          </a:p>
        </p:txBody>
      </p:sp>
      <p:sp>
        <p:nvSpPr>
          <p:cNvPr id="203779" name="Rectangle 2"/>
          <p:cNvSpPr>
            <a:spLocks noChangeArrowheads="1" noTextEdit="1"/>
          </p:cNvSpPr>
          <p:nvPr>
            <p:ph type="sldImg"/>
          </p:nvPr>
        </p:nvSpPr>
        <p:spPr>
          <a:ln/>
        </p:spPr>
      </p:sp>
      <p:sp>
        <p:nvSpPr>
          <p:cNvPr id="203780" name="Rectangle 3"/>
          <p:cNvSpPr>
            <a:spLocks noGrp="1" noChangeArrowheads="1"/>
          </p:cNvSpPr>
          <p:nvPr>
            <p:ph type="body" idx="1"/>
          </p:nvPr>
        </p:nvSpPr>
        <p:spPr>
          <a:noFill/>
        </p:spPr>
        <p:txBody>
          <a:bodyPr/>
          <a:lstStyle/>
          <a:p>
            <a:r>
              <a:rPr lang="ru-RU" smtClean="0"/>
              <a:t>я</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C7F1712-6FEC-49F7-BCC8-49D92B706B3A}" type="slidenum">
              <a:rPr lang="ru-RU" b="0" smtClean="0"/>
              <a:pPr eaLnBrk="1" hangingPunct="1"/>
              <a:t>83</a:t>
            </a:fld>
            <a:endParaRPr lang="ru-RU" b="0" smtClean="0"/>
          </a:p>
        </p:txBody>
      </p:sp>
      <p:sp>
        <p:nvSpPr>
          <p:cNvPr id="204803" name="Rectangle 2"/>
          <p:cNvSpPr>
            <a:spLocks noChangeArrowheads="1" noTextEdit="1"/>
          </p:cNvSpPr>
          <p:nvPr>
            <p:ph type="sldImg"/>
          </p:nvPr>
        </p:nvSpPr>
        <p:spPr>
          <a:ln/>
        </p:spPr>
      </p:sp>
      <p:sp>
        <p:nvSpPr>
          <p:cNvPr id="204804" name="Rectangle 3"/>
          <p:cNvSpPr>
            <a:spLocks noGrp="1" noChangeArrowheads="1"/>
          </p:cNvSpPr>
          <p:nvPr>
            <p:ph type="body" idx="1"/>
          </p:nvPr>
        </p:nvSpPr>
        <p:spPr>
          <a:noFill/>
        </p:spPr>
        <p:txBody>
          <a:bodyPr/>
          <a:lstStyle/>
          <a:p>
            <a:r>
              <a:rPr lang="ru-RU" smtClean="0"/>
              <a:t>я</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82680B2-04D4-436F-9A78-177F1CEECDA0}" type="slidenum">
              <a:rPr lang="ru-RU" b="0" smtClean="0"/>
              <a:pPr eaLnBrk="1" hangingPunct="1"/>
              <a:t>84</a:t>
            </a:fld>
            <a:endParaRPr lang="ru-RU" b="0" smtClean="0"/>
          </a:p>
        </p:txBody>
      </p:sp>
      <p:sp>
        <p:nvSpPr>
          <p:cNvPr id="205827" name="Rectangle 2"/>
          <p:cNvSpPr>
            <a:spLocks noChangeArrowheads="1" noTextEdit="1"/>
          </p:cNvSpPr>
          <p:nvPr>
            <p:ph type="sldImg"/>
          </p:nvPr>
        </p:nvSpPr>
        <p:spPr>
          <a:ln/>
        </p:spPr>
      </p:sp>
      <p:sp>
        <p:nvSpPr>
          <p:cNvPr id="205828" name="Rectangle 3"/>
          <p:cNvSpPr>
            <a:spLocks noGrp="1" noChangeArrowheads="1"/>
          </p:cNvSpPr>
          <p:nvPr>
            <p:ph type="body" idx="1"/>
          </p:nvPr>
        </p:nvSpPr>
        <p:spPr>
          <a:noFill/>
        </p:spPr>
        <p:txBody>
          <a:bodyPr/>
          <a:lstStyle/>
          <a:p>
            <a:r>
              <a:rPr lang="ru-RU" smtClean="0"/>
              <a:t>я</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670B371D-0A6F-4130-A69A-005DC3168556}" type="slidenum">
              <a:rPr lang="ru-RU" b="0" smtClean="0"/>
              <a:pPr eaLnBrk="1" hangingPunct="1"/>
              <a:t>85</a:t>
            </a:fld>
            <a:endParaRPr lang="ru-RU" b="0" smtClean="0"/>
          </a:p>
        </p:txBody>
      </p:sp>
      <p:sp>
        <p:nvSpPr>
          <p:cNvPr id="206851" name="Rectangle 2"/>
          <p:cNvSpPr>
            <a:spLocks noChangeArrowheads="1" noTextEdit="1"/>
          </p:cNvSpPr>
          <p:nvPr>
            <p:ph type="sldImg"/>
          </p:nvPr>
        </p:nvSpPr>
        <p:spPr>
          <a:ln/>
        </p:spPr>
      </p:sp>
      <p:sp>
        <p:nvSpPr>
          <p:cNvPr id="206852" name="Rectangle 3"/>
          <p:cNvSpPr>
            <a:spLocks noGrp="1" noChangeArrowheads="1"/>
          </p:cNvSpPr>
          <p:nvPr>
            <p:ph type="body" idx="1"/>
          </p:nvPr>
        </p:nvSpPr>
        <p:spPr>
          <a:noFill/>
        </p:spPr>
        <p:txBody>
          <a:bodyPr/>
          <a:lstStyle/>
          <a:p>
            <a:r>
              <a:rPr lang="ru-RU" smtClean="0"/>
              <a:t>я</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D4B75A0-77C7-4A74-AE0C-82BE8C3C6A89}" type="slidenum">
              <a:rPr lang="ru-RU" b="0" smtClean="0"/>
              <a:pPr eaLnBrk="1" hangingPunct="1"/>
              <a:t>86</a:t>
            </a:fld>
            <a:endParaRPr lang="ru-RU" b="0" smtClean="0"/>
          </a:p>
        </p:txBody>
      </p:sp>
      <p:sp>
        <p:nvSpPr>
          <p:cNvPr id="207875" name="Rectangle 2"/>
          <p:cNvSpPr>
            <a:spLocks noChangeArrowheads="1" noTextEdit="1"/>
          </p:cNvSpPr>
          <p:nvPr>
            <p:ph type="sldImg"/>
          </p:nvPr>
        </p:nvSpPr>
        <p:spPr>
          <a:ln/>
        </p:spPr>
      </p:sp>
      <p:sp>
        <p:nvSpPr>
          <p:cNvPr id="207876" name="Rectangle 3"/>
          <p:cNvSpPr>
            <a:spLocks noGrp="1" noChangeArrowheads="1"/>
          </p:cNvSpPr>
          <p:nvPr>
            <p:ph type="body" idx="1"/>
          </p:nvPr>
        </p:nvSpPr>
        <p:spPr>
          <a:noFill/>
        </p:spPr>
        <p:txBody>
          <a:bodyPr/>
          <a:lstStyle/>
          <a:p>
            <a:r>
              <a:rPr lang="ru-RU" smtClean="0"/>
              <a:t>я</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D282F344-48EA-4C46-91F2-B249756813ED}" type="slidenum">
              <a:rPr lang="ru-RU" b="0" smtClean="0"/>
              <a:pPr eaLnBrk="1" hangingPunct="1"/>
              <a:t>87</a:t>
            </a:fld>
            <a:endParaRPr lang="ru-RU" b="0" smtClean="0"/>
          </a:p>
        </p:txBody>
      </p:sp>
      <p:sp>
        <p:nvSpPr>
          <p:cNvPr id="208899" name="Rectangle 2"/>
          <p:cNvSpPr>
            <a:spLocks noChangeArrowheads="1" noTextEdit="1"/>
          </p:cNvSpPr>
          <p:nvPr>
            <p:ph type="sldImg"/>
          </p:nvPr>
        </p:nvSpPr>
        <p:spPr>
          <a:ln/>
        </p:spPr>
      </p:sp>
      <p:sp>
        <p:nvSpPr>
          <p:cNvPr id="208900" name="Rectangle 3"/>
          <p:cNvSpPr>
            <a:spLocks noGrp="1" noChangeArrowheads="1"/>
          </p:cNvSpPr>
          <p:nvPr>
            <p:ph type="body" idx="1"/>
          </p:nvPr>
        </p:nvSpPr>
        <p:spPr>
          <a:noFill/>
        </p:spPr>
        <p:txBody>
          <a:bodyPr/>
          <a:lstStyle/>
          <a:p>
            <a:r>
              <a:rPr lang="ru-RU" smtClean="0"/>
              <a:t>я по ш</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190E57E-FD83-486F-83BE-FDAC9E47F953}" type="slidenum">
              <a:rPr lang="ru-RU" b="0" smtClean="0"/>
              <a:pPr eaLnBrk="1" hangingPunct="1"/>
              <a:t>9</a:t>
            </a:fld>
            <a:endParaRPr lang="ru-RU" b="0" smtClean="0"/>
          </a:p>
        </p:txBody>
      </p:sp>
      <p:sp>
        <p:nvSpPr>
          <p:cNvPr id="146435" name="Rectangle 2"/>
          <p:cNvSpPr>
            <a:spLocks noRot="1" noChangeArrowheads="1" noTextEdit="1"/>
          </p:cNvSpPr>
          <p:nvPr>
            <p:ph type="sldImg"/>
          </p:nvPr>
        </p:nvSpPr>
        <p:spPr>
          <a:ln/>
        </p:spPr>
      </p:sp>
      <p:sp>
        <p:nvSpPr>
          <p:cNvPr id="146436" name="Rectangle 3"/>
          <p:cNvSpPr>
            <a:spLocks noGrp="1" noChangeArrowheads="1"/>
          </p:cNvSpPr>
          <p:nvPr>
            <p:ph type="body" idx="1"/>
          </p:nvPr>
        </p:nvSpPr>
        <p:spPr>
          <a:noFill/>
        </p:spPr>
        <p:txBody>
          <a:bodyPr/>
          <a:lstStyle/>
          <a:p>
            <a:pPr eaLnBrk="1" hangingPunct="1"/>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6789E30-B6F1-490B-9625-F57A37082DCF}" type="slidenum">
              <a:rPr lang="ru-RU" b="0" smtClean="0"/>
              <a:pPr eaLnBrk="1" hangingPunct="1"/>
              <a:t>10</a:t>
            </a:fld>
            <a:endParaRPr lang="ru-RU" b="0" smtClean="0"/>
          </a:p>
        </p:txBody>
      </p:sp>
      <p:sp>
        <p:nvSpPr>
          <p:cNvPr id="147459" name="Rectangle 2"/>
          <p:cNvSpPr>
            <a:spLocks noRot="1" noChangeArrowheads="1" noTextEdit="1"/>
          </p:cNvSpPr>
          <p:nvPr>
            <p:ph type="sldImg"/>
          </p:nvPr>
        </p:nvSpPr>
        <p:spPr>
          <a:ln/>
        </p:spPr>
      </p:sp>
      <p:sp>
        <p:nvSpPr>
          <p:cNvPr id="147460" name="Rectangle 3"/>
          <p:cNvSpPr>
            <a:spLocks noGrp="1" noChangeArrowheads="1"/>
          </p:cNvSpPr>
          <p:nvPr>
            <p:ph type="body" idx="1"/>
          </p:nvPr>
        </p:nvSpPr>
        <p:spPr>
          <a:noFill/>
        </p:spPr>
        <p:txBody>
          <a:bodyPr/>
          <a:lstStyle/>
          <a:p>
            <a:pPr eaLnBrk="1" hangingPunct="1"/>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2F3870D-F0E0-4D32-8D5F-D55001284276}" type="slidenum">
              <a:rPr lang="ru-RU" b="0" smtClean="0"/>
              <a:pPr eaLnBrk="1" hangingPunct="1"/>
              <a:t>12</a:t>
            </a:fld>
            <a:endParaRPr lang="ru-RU" b="0" smtClean="0"/>
          </a:p>
        </p:txBody>
      </p:sp>
      <p:sp>
        <p:nvSpPr>
          <p:cNvPr id="148483" name="Rectangle 2"/>
          <p:cNvSpPr>
            <a:spLocks noRo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pPr eaLnBrk="1" hangingPunct="1"/>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F11DEF0-E5E3-4487-AC7F-3BEED68127F2}" type="datetimeFigureOut">
              <a:rPr lang="ru-RU" smtClean="0"/>
              <a:t>06.02.2013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0A50DA-172C-4F45-8CFB-6D8ACBF908B4}" type="slidenum">
              <a:rPr lang="ru-RU" smtClean="0"/>
              <a:t>‹#›</a:t>
            </a:fld>
            <a:endParaRPr lang="ru-RU"/>
          </a:p>
        </p:txBody>
      </p:sp>
    </p:spTree>
    <p:extLst>
      <p:ext uri="{BB962C8B-B14F-4D97-AF65-F5344CB8AC3E}">
        <p14:creationId xmlns:p14="http://schemas.microsoft.com/office/powerpoint/2010/main" val="887810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F11DEF0-E5E3-4487-AC7F-3BEED68127F2}" type="datetimeFigureOut">
              <a:rPr lang="ru-RU" smtClean="0"/>
              <a:t>06.02.2013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0A50DA-172C-4F45-8CFB-6D8ACBF908B4}" type="slidenum">
              <a:rPr lang="ru-RU" smtClean="0"/>
              <a:t>‹#›</a:t>
            </a:fld>
            <a:endParaRPr lang="ru-RU"/>
          </a:p>
        </p:txBody>
      </p:sp>
    </p:spTree>
    <p:extLst>
      <p:ext uri="{BB962C8B-B14F-4D97-AF65-F5344CB8AC3E}">
        <p14:creationId xmlns:p14="http://schemas.microsoft.com/office/powerpoint/2010/main" val="1944350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F11DEF0-E5E3-4487-AC7F-3BEED68127F2}" type="datetimeFigureOut">
              <a:rPr lang="ru-RU" smtClean="0"/>
              <a:t>06.02.2013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0A50DA-172C-4F45-8CFB-6D8ACBF908B4}" type="slidenum">
              <a:rPr lang="ru-RU" smtClean="0"/>
              <a:t>‹#›</a:t>
            </a:fld>
            <a:endParaRPr lang="ru-RU"/>
          </a:p>
        </p:txBody>
      </p:sp>
    </p:spTree>
    <p:extLst>
      <p:ext uri="{BB962C8B-B14F-4D97-AF65-F5344CB8AC3E}">
        <p14:creationId xmlns:p14="http://schemas.microsoft.com/office/powerpoint/2010/main" val="2625890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F11DEF0-E5E3-4487-AC7F-3BEED68127F2}" type="datetimeFigureOut">
              <a:rPr lang="ru-RU" smtClean="0"/>
              <a:t>06.02.2013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0A50DA-172C-4F45-8CFB-6D8ACBF908B4}" type="slidenum">
              <a:rPr lang="ru-RU" smtClean="0"/>
              <a:t>‹#›</a:t>
            </a:fld>
            <a:endParaRPr lang="ru-RU"/>
          </a:p>
        </p:txBody>
      </p:sp>
    </p:spTree>
    <p:extLst>
      <p:ext uri="{BB962C8B-B14F-4D97-AF65-F5344CB8AC3E}">
        <p14:creationId xmlns:p14="http://schemas.microsoft.com/office/powerpoint/2010/main" val="200243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F11DEF0-E5E3-4487-AC7F-3BEED68127F2}" type="datetimeFigureOut">
              <a:rPr lang="ru-RU" smtClean="0"/>
              <a:t>06.02.2013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0A50DA-172C-4F45-8CFB-6D8ACBF908B4}" type="slidenum">
              <a:rPr lang="ru-RU" smtClean="0"/>
              <a:t>‹#›</a:t>
            </a:fld>
            <a:endParaRPr lang="ru-RU"/>
          </a:p>
        </p:txBody>
      </p:sp>
    </p:spTree>
    <p:extLst>
      <p:ext uri="{BB962C8B-B14F-4D97-AF65-F5344CB8AC3E}">
        <p14:creationId xmlns:p14="http://schemas.microsoft.com/office/powerpoint/2010/main" val="756848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F11DEF0-E5E3-4487-AC7F-3BEED68127F2}" type="datetimeFigureOut">
              <a:rPr lang="ru-RU" smtClean="0"/>
              <a:t>06.02.2013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50A50DA-172C-4F45-8CFB-6D8ACBF908B4}" type="slidenum">
              <a:rPr lang="ru-RU" smtClean="0"/>
              <a:t>‹#›</a:t>
            </a:fld>
            <a:endParaRPr lang="ru-RU"/>
          </a:p>
        </p:txBody>
      </p:sp>
    </p:spTree>
    <p:extLst>
      <p:ext uri="{BB962C8B-B14F-4D97-AF65-F5344CB8AC3E}">
        <p14:creationId xmlns:p14="http://schemas.microsoft.com/office/powerpoint/2010/main" val="403091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F11DEF0-E5E3-4487-AC7F-3BEED68127F2}" type="datetimeFigureOut">
              <a:rPr lang="ru-RU" smtClean="0"/>
              <a:t>06.02.2013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50A50DA-172C-4F45-8CFB-6D8ACBF908B4}" type="slidenum">
              <a:rPr lang="ru-RU" smtClean="0"/>
              <a:t>‹#›</a:t>
            </a:fld>
            <a:endParaRPr lang="ru-RU"/>
          </a:p>
        </p:txBody>
      </p:sp>
    </p:spTree>
    <p:extLst>
      <p:ext uri="{BB962C8B-B14F-4D97-AF65-F5344CB8AC3E}">
        <p14:creationId xmlns:p14="http://schemas.microsoft.com/office/powerpoint/2010/main" val="3827360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F11DEF0-E5E3-4487-AC7F-3BEED68127F2}" type="datetimeFigureOut">
              <a:rPr lang="ru-RU" smtClean="0"/>
              <a:t>06.02.2013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50A50DA-172C-4F45-8CFB-6D8ACBF908B4}" type="slidenum">
              <a:rPr lang="ru-RU" smtClean="0"/>
              <a:t>‹#›</a:t>
            </a:fld>
            <a:endParaRPr lang="ru-RU"/>
          </a:p>
        </p:txBody>
      </p:sp>
    </p:spTree>
    <p:extLst>
      <p:ext uri="{BB962C8B-B14F-4D97-AF65-F5344CB8AC3E}">
        <p14:creationId xmlns:p14="http://schemas.microsoft.com/office/powerpoint/2010/main" val="3680981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F11DEF0-E5E3-4487-AC7F-3BEED68127F2}" type="datetimeFigureOut">
              <a:rPr lang="ru-RU" smtClean="0"/>
              <a:t>06.02.2013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50A50DA-172C-4F45-8CFB-6D8ACBF908B4}" type="slidenum">
              <a:rPr lang="ru-RU" smtClean="0"/>
              <a:t>‹#›</a:t>
            </a:fld>
            <a:endParaRPr lang="ru-RU"/>
          </a:p>
        </p:txBody>
      </p:sp>
    </p:spTree>
    <p:extLst>
      <p:ext uri="{BB962C8B-B14F-4D97-AF65-F5344CB8AC3E}">
        <p14:creationId xmlns:p14="http://schemas.microsoft.com/office/powerpoint/2010/main" val="435366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F11DEF0-E5E3-4487-AC7F-3BEED68127F2}" type="datetimeFigureOut">
              <a:rPr lang="ru-RU" smtClean="0"/>
              <a:t>06.02.2013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50A50DA-172C-4F45-8CFB-6D8ACBF908B4}" type="slidenum">
              <a:rPr lang="ru-RU" smtClean="0"/>
              <a:t>‹#›</a:t>
            </a:fld>
            <a:endParaRPr lang="ru-RU"/>
          </a:p>
        </p:txBody>
      </p:sp>
    </p:spTree>
    <p:extLst>
      <p:ext uri="{BB962C8B-B14F-4D97-AF65-F5344CB8AC3E}">
        <p14:creationId xmlns:p14="http://schemas.microsoft.com/office/powerpoint/2010/main" val="1686529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F11DEF0-E5E3-4487-AC7F-3BEED68127F2}" type="datetimeFigureOut">
              <a:rPr lang="ru-RU" smtClean="0"/>
              <a:t>06.02.2013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50A50DA-172C-4F45-8CFB-6D8ACBF908B4}" type="slidenum">
              <a:rPr lang="ru-RU" smtClean="0"/>
              <a:t>‹#›</a:t>
            </a:fld>
            <a:endParaRPr lang="ru-RU"/>
          </a:p>
        </p:txBody>
      </p:sp>
    </p:spTree>
    <p:extLst>
      <p:ext uri="{BB962C8B-B14F-4D97-AF65-F5344CB8AC3E}">
        <p14:creationId xmlns:p14="http://schemas.microsoft.com/office/powerpoint/2010/main" val="1524025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1DEF0-E5E3-4487-AC7F-3BEED68127F2}" type="datetimeFigureOut">
              <a:rPr lang="ru-RU" smtClean="0"/>
              <a:t>06.02.2013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0A50DA-172C-4F45-8CFB-6D8ACBF908B4}" type="slidenum">
              <a:rPr lang="ru-RU" smtClean="0"/>
              <a:t>‹#›</a:t>
            </a:fld>
            <a:endParaRPr lang="ru-RU"/>
          </a:p>
        </p:txBody>
      </p:sp>
    </p:spTree>
    <p:extLst>
      <p:ext uri="{BB962C8B-B14F-4D97-AF65-F5344CB8AC3E}">
        <p14:creationId xmlns:p14="http://schemas.microsoft.com/office/powerpoint/2010/main" val="1809515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31.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0.wmf"/><Relationship Id="rId5" Type="http://schemas.openxmlformats.org/officeDocument/2006/relationships/oleObject" Target="../embeddings/oleObject3.bin"/><Relationship Id="rId4" Type="http://schemas.openxmlformats.org/officeDocument/2006/relationships/image" Target="../media/image29.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30.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29.wmf"/><Relationship Id="rId4" Type="http://schemas.openxmlformats.org/officeDocument/2006/relationships/oleObject" Target="../embeddings/oleObject4.bin"/></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33.xml"/><Relationship Id="rId7" Type="http://schemas.openxmlformats.org/officeDocument/2006/relationships/image" Target="../media/image38.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37.wmf"/><Relationship Id="rId10" Type="http://schemas.openxmlformats.org/officeDocument/2006/relationships/image" Target="../media/image40.jpeg"/><Relationship Id="rId4" Type="http://schemas.openxmlformats.org/officeDocument/2006/relationships/oleObject" Target="../embeddings/oleObject6.bin"/><Relationship Id="rId9" Type="http://schemas.openxmlformats.org/officeDocument/2006/relationships/image" Target="../media/image39.w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6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6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6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62.wmf"/><Relationship Id="rId4" Type="http://schemas.openxmlformats.org/officeDocument/2006/relationships/oleObject" Target="../embeddings/oleObject9.bin"/></Relationships>
</file>

<file path=ppt/slides/_rels/slide7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8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331913" y="1557338"/>
            <a:ext cx="6400800" cy="259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ru-RU" sz="5400" b="0">
              <a:solidFill>
                <a:schemeClr val="accent2"/>
              </a:solidFill>
            </a:endParaRPr>
          </a:p>
        </p:txBody>
      </p:sp>
      <p:sp>
        <p:nvSpPr>
          <p:cNvPr id="32771" name="Rectangle 3"/>
          <p:cNvSpPr>
            <a:spLocks noChangeArrowheads="1"/>
          </p:cNvSpPr>
          <p:nvPr/>
        </p:nvSpPr>
        <p:spPr bwMode="auto">
          <a:xfrm>
            <a:off x="1547813" y="1989138"/>
            <a:ext cx="6400800"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ru-RU" sz="3200" b="0">
              <a:solidFill>
                <a:schemeClr val="accent2"/>
              </a:solidFill>
            </a:endParaRPr>
          </a:p>
        </p:txBody>
      </p:sp>
      <p:sp>
        <p:nvSpPr>
          <p:cNvPr id="929792" name="Rectangle 1024"/>
          <p:cNvSpPr>
            <a:spLocks noChangeArrowheads="1"/>
          </p:cNvSpPr>
          <p:nvPr/>
        </p:nvSpPr>
        <p:spPr bwMode="auto">
          <a:xfrm>
            <a:off x="1403350" y="4652963"/>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defRPr/>
            </a:pPr>
            <a:endParaRPr lang="ru-RU" sz="3200" b="0">
              <a:solidFill>
                <a:srgbClr val="0000FF"/>
              </a:solidFill>
              <a:effectLst>
                <a:outerShdw blurRad="38100" dist="38100" dir="2700000" algn="tl">
                  <a:srgbClr val="C0C0C0"/>
                </a:outerShdw>
              </a:effectLst>
            </a:endParaRPr>
          </a:p>
        </p:txBody>
      </p:sp>
      <p:sp>
        <p:nvSpPr>
          <p:cNvPr id="32773" name="Rectangle 1027"/>
          <p:cNvSpPr>
            <a:spLocks noChangeArrowheads="1"/>
          </p:cNvSpPr>
          <p:nvPr/>
        </p:nvSpPr>
        <p:spPr bwMode="auto">
          <a:xfrm>
            <a:off x="179388" y="549275"/>
            <a:ext cx="8785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lang="ru-RU" sz="2400" dirty="0">
                <a:solidFill>
                  <a:schemeClr val="accent2"/>
                </a:solidFill>
                <a:latin typeface="Tahoma" pitchFamily="34" charset="0"/>
              </a:rPr>
              <a:t>Физиология ВНД</a:t>
            </a:r>
          </a:p>
        </p:txBody>
      </p:sp>
      <p:sp>
        <p:nvSpPr>
          <p:cNvPr id="929796" name="Rectangle 1028"/>
          <p:cNvSpPr>
            <a:spLocks noChangeArrowheads="1"/>
          </p:cNvSpPr>
          <p:nvPr/>
        </p:nvSpPr>
        <p:spPr bwMode="auto">
          <a:xfrm>
            <a:off x="0" y="2492375"/>
            <a:ext cx="9144000" cy="156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defRPr/>
            </a:pPr>
            <a:r>
              <a:rPr lang="ru-RU" sz="4400" i="1">
                <a:solidFill>
                  <a:srgbClr val="000066"/>
                </a:solidFill>
                <a:effectLst>
                  <a:outerShdw blurRad="38100" dist="38100" dir="2700000" algn="tl">
                    <a:srgbClr val="C0C0C0"/>
                  </a:outerShdw>
                </a:effectLst>
                <a:latin typeface="Tahoma" pitchFamily="34" charset="0"/>
              </a:rPr>
              <a:t>ПРИОБРЕТЕННЫЕ </a:t>
            </a:r>
          </a:p>
          <a:p>
            <a:pPr algn="ctr">
              <a:spcBef>
                <a:spcPct val="20000"/>
              </a:spcBef>
              <a:defRPr/>
            </a:pPr>
            <a:r>
              <a:rPr lang="ru-RU" sz="4400" i="1">
                <a:solidFill>
                  <a:srgbClr val="000066"/>
                </a:solidFill>
                <a:effectLst>
                  <a:outerShdw blurRad="38100" dist="38100" dir="2700000" algn="tl">
                    <a:srgbClr val="C0C0C0"/>
                  </a:outerShdw>
                </a:effectLst>
                <a:latin typeface="Tahoma" pitchFamily="34" charset="0"/>
              </a:rPr>
              <a:t>ФОРМЫ ПОВЕДЕНИЯ</a:t>
            </a:r>
            <a:r>
              <a:rPr lang="ru-RU" sz="4400" i="1">
                <a:solidFill>
                  <a:srgbClr val="000066"/>
                </a:solidFill>
                <a:latin typeface="Tahoma" pitchFamily="34" charset="0"/>
              </a:rPr>
              <a:t> </a:t>
            </a:r>
          </a:p>
        </p:txBody>
      </p:sp>
      <p:sp>
        <p:nvSpPr>
          <p:cNvPr id="32775" name="Text Box 1029"/>
          <p:cNvSpPr txBox="1">
            <a:spLocks noChangeArrowheads="1"/>
          </p:cNvSpPr>
          <p:nvPr/>
        </p:nvSpPr>
        <p:spPr bwMode="auto">
          <a:xfrm>
            <a:off x="0" y="5589588"/>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ru-RU" dirty="0"/>
              <a:t>Лекция </a:t>
            </a:r>
            <a:r>
              <a:rPr lang="ru-RU" dirty="0" smtClean="0"/>
              <a:t>8</a:t>
            </a:r>
            <a:endParaRPr lang="ru-RU" dirty="0"/>
          </a:p>
        </p:txBody>
      </p:sp>
    </p:spTree>
    <p:extLst>
      <p:ext uri="{BB962C8B-B14F-4D97-AF65-F5344CB8AC3E}">
        <p14:creationId xmlns:p14="http://schemas.microsoft.com/office/powerpoint/2010/main" val="4222829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beadl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38150"/>
            <a:ext cx="7777162" cy="471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descr="Actinia_equina4_th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4797425"/>
            <a:ext cx="1582737"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8538" y="4797425"/>
            <a:ext cx="2016125"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5"/>
          <p:cNvSpPr txBox="1">
            <a:spLocks noChangeArrowheads="1"/>
          </p:cNvSpPr>
          <p:nvPr/>
        </p:nvSpPr>
        <p:spPr bwMode="auto">
          <a:xfrm>
            <a:off x="4572000" y="5357813"/>
            <a:ext cx="4248150" cy="1311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ru-RU" sz="2000" b="0"/>
              <a:t>Обыкновенная (конская) актиния. На таких примитивных животных легко наблюдать привыкание и сенситизацию.</a:t>
            </a:r>
          </a:p>
        </p:txBody>
      </p:sp>
    </p:spTree>
    <p:extLst>
      <p:ext uri="{BB962C8B-B14F-4D97-AF65-F5344CB8AC3E}">
        <p14:creationId xmlns:p14="http://schemas.microsoft.com/office/powerpoint/2010/main" val="149180607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484313"/>
            <a:ext cx="44577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5"/>
          <p:cNvSpPr txBox="1">
            <a:spLocks noChangeArrowheads="1"/>
          </p:cNvSpPr>
          <p:nvPr/>
        </p:nvSpPr>
        <p:spPr bwMode="auto">
          <a:xfrm>
            <a:off x="4932363" y="1851025"/>
            <a:ext cx="4211637" cy="2225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ru-RU" sz="2000" b="0">
                <a:latin typeface="Tahoma" pitchFamily="34" charset="0"/>
              </a:rPr>
              <a:t>Изменение реакции при </a:t>
            </a:r>
            <a:r>
              <a:rPr lang="ru-RU" sz="2000">
                <a:solidFill>
                  <a:srgbClr val="FF0000"/>
                </a:solidFill>
                <a:latin typeface="Tahoma" pitchFamily="34" charset="0"/>
              </a:rPr>
              <a:t>сенситизации</a:t>
            </a:r>
            <a:r>
              <a:rPr lang="ru-RU" sz="2000" b="0">
                <a:latin typeface="Tahoma" pitchFamily="34" charset="0"/>
              </a:rPr>
              <a:t>. Момент нанесения сенситизирующего стимула показан стрелкой (в качестве сенситизирующего стимула можно использовать болевую стимуляцию).</a:t>
            </a:r>
          </a:p>
        </p:txBody>
      </p:sp>
      <p:sp>
        <p:nvSpPr>
          <p:cNvPr id="1057798" name="Text Box 6"/>
          <p:cNvSpPr txBox="1">
            <a:spLocks noChangeArrowheads="1"/>
          </p:cNvSpPr>
          <p:nvPr/>
        </p:nvSpPr>
        <p:spPr bwMode="auto">
          <a:xfrm>
            <a:off x="1763713" y="44450"/>
            <a:ext cx="590391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ru-RU" sz="4400" i="1">
                <a:solidFill>
                  <a:srgbClr val="000066"/>
                </a:solidFill>
                <a:effectLst>
                  <a:outerShdw blurRad="38100" dist="38100" dir="2700000" algn="tl">
                    <a:srgbClr val="C0C0C0"/>
                  </a:outerShdw>
                </a:effectLst>
                <a:latin typeface="Tahoma" pitchFamily="34" charset="0"/>
              </a:rPr>
              <a:t>Сенситизация</a:t>
            </a:r>
            <a:r>
              <a:rPr lang="ru-RU"/>
              <a:t> </a:t>
            </a:r>
          </a:p>
        </p:txBody>
      </p:sp>
      <p:sp>
        <p:nvSpPr>
          <p:cNvPr id="43013" name="Text Box 7"/>
          <p:cNvSpPr txBox="1">
            <a:spLocks noChangeArrowheads="1"/>
          </p:cNvSpPr>
          <p:nvPr/>
        </p:nvSpPr>
        <p:spPr bwMode="auto">
          <a:xfrm>
            <a:off x="250825" y="692150"/>
            <a:ext cx="88931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ru-RU">
                <a:latin typeface="Tahoma" pitchFamily="34" charset="0"/>
              </a:rPr>
              <a:t>это процесс, противоположный привыканию, связанный с повышением чувствительности к воздействующему раздражителю, который приобрел в процессе онтогенеза какое-либо значение для субъекта.</a:t>
            </a:r>
          </a:p>
        </p:txBody>
      </p:sp>
      <p:sp>
        <p:nvSpPr>
          <p:cNvPr id="43014" name="Text Box 8"/>
          <p:cNvSpPr txBox="1">
            <a:spLocks noChangeArrowheads="1"/>
          </p:cNvSpPr>
          <p:nvPr/>
        </p:nvSpPr>
        <p:spPr bwMode="auto">
          <a:xfrm>
            <a:off x="323850" y="4459288"/>
            <a:ext cx="8820150" cy="22828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sz="2400" b="0">
                <a:solidFill>
                  <a:srgbClr val="000000"/>
                </a:solidFill>
                <a:latin typeface="Tahoma" pitchFamily="34" charset="0"/>
              </a:rPr>
              <a:t>Практически у всех животных – </a:t>
            </a:r>
            <a:r>
              <a:rPr lang="ru-RU" sz="2400" u="sng">
                <a:solidFill>
                  <a:srgbClr val="000000"/>
                </a:solidFill>
                <a:latin typeface="Tahoma" pitchFamily="34" charset="0"/>
              </a:rPr>
              <a:t>от одноклеточных до человека</a:t>
            </a:r>
            <a:r>
              <a:rPr lang="ru-RU" sz="2400" b="0">
                <a:solidFill>
                  <a:srgbClr val="000000"/>
                </a:solidFill>
                <a:latin typeface="Tahoma" pitchFamily="34" charset="0"/>
              </a:rPr>
              <a:t> – в ответ на многократное действие одного и того же стимула чувствительность организма к нему может повыситься (</a:t>
            </a:r>
            <a:r>
              <a:rPr lang="ru-RU" sz="2400">
                <a:solidFill>
                  <a:srgbClr val="FF0000"/>
                </a:solidFill>
                <a:latin typeface="Tahoma" pitchFamily="34" charset="0"/>
              </a:rPr>
              <a:t>сенситизация</a:t>
            </a:r>
            <a:r>
              <a:rPr lang="ru-RU" sz="2400" b="0">
                <a:solidFill>
                  <a:srgbClr val="000000"/>
                </a:solidFill>
                <a:latin typeface="Tahoma" pitchFamily="34" charset="0"/>
              </a:rPr>
              <a:t>) или снизится (</a:t>
            </a:r>
            <a:r>
              <a:rPr lang="ru-RU" sz="2400">
                <a:solidFill>
                  <a:srgbClr val="FF0000"/>
                </a:solidFill>
                <a:latin typeface="Tahoma" pitchFamily="34" charset="0"/>
              </a:rPr>
              <a:t>привыкание</a:t>
            </a:r>
            <a:r>
              <a:rPr lang="ru-RU" sz="2400" b="0">
                <a:solidFill>
                  <a:srgbClr val="000000"/>
                </a:solidFill>
                <a:latin typeface="Tahoma" pitchFamily="34" charset="0"/>
              </a:rPr>
              <a:t>). Направление изменения зависит от многих условий, включая внутреннее состояние организма.</a:t>
            </a:r>
          </a:p>
        </p:txBody>
      </p:sp>
    </p:spTree>
    <p:extLst>
      <p:ext uri="{BB962C8B-B14F-4D97-AF65-F5344CB8AC3E}">
        <p14:creationId xmlns:p14="http://schemas.microsoft.com/office/powerpoint/2010/main" val="1673124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179388" y="217488"/>
            <a:ext cx="8713787" cy="6524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035" name="Text Box 3"/>
          <p:cNvSpPr txBox="1">
            <a:spLocks noChangeArrowheads="1"/>
          </p:cNvSpPr>
          <p:nvPr/>
        </p:nvSpPr>
        <p:spPr bwMode="auto">
          <a:xfrm>
            <a:off x="827088" y="836613"/>
            <a:ext cx="7343775"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sz="2400" b="0">
                <a:solidFill>
                  <a:srgbClr val="000000"/>
                </a:solidFill>
              </a:rPr>
              <a:t>Простейшие формы неассоциативного обучения:</a:t>
            </a:r>
          </a:p>
        </p:txBody>
      </p:sp>
      <p:sp>
        <p:nvSpPr>
          <p:cNvPr id="44036" name="Text Box 4"/>
          <p:cNvSpPr txBox="1">
            <a:spLocks noChangeArrowheads="1"/>
          </p:cNvSpPr>
          <p:nvPr/>
        </p:nvSpPr>
        <p:spPr bwMode="auto">
          <a:xfrm>
            <a:off x="395288" y="3787775"/>
            <a:ext cx="2808287" cy="701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sz="2000" b="0">
                <a:solidFill>
                  <a:srgbClr val="000000"/>
                </a:solidFill>
              </a:rPr>
              <a:t>Исходный уровень реактивности</a:t>
            </a:r>
          </a:p>
        </p:txBody>
      </p:sp>
      <p:sp>
        <p:nvSpPr>
          <p:cNvPr id="44037" name="AutoShape 5"/>
          <p:cNvSpPr>
            <a:spLocks noChangeArrowheads="1"/>
          </p:cNvSpPr>
          <p:nvPr/>
        </p:nvSpPr>
        <p:spPr bwMode="auto">
          <a:xfrm rot="-5400000">
            <a:off x="4753769" y="3032919"/>
            <a:ext cx="1582738" cy="215900"/>
          </a:xfrm>
          <a:prstGeom prst="rightArrow">
            <a:avLst>
              <a:gd name="adj1" fmla="val 23537"/>
              <a:gd name="adj2" fmla="val 183849"/>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038" name="AutoShape 6"/>
          <p:cNvSpPr>
            <a:spLocks noChangeArrowheads="1"/>
          </p:cNvSpPr>
          <p:nvPr/>
        </p:nvSpPr>
        <p:spPr bwMode="auto">
          <a:xfrm rot="-5400000">
            <a:off x="5688806" y="4976019"/>
            <a:ext cx="1582738" cy="215900"/>
          </a:xfrm>
          <a:prstGeom prst="rightArrow">
            <a:avLst>
              <a:gd name="adj1" fmla="val 23537"/>
              <a:gd name="adj2" fmla="val 183849"/>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039" name="AutoShape 7"/>
          <p:cNvSpPr>
            <a:spLocks noChangeArrowheads="1"/>
          </p:cNvSpPr>
          <p:nvPr/>
        </p:nvSpPr>
        <p:spPr bwMode="auto">
          <a:xfrm rot="5400000">
            <a:off x="5688806" y="3104357"/>
            <a:ext cx="1582737" cy="215900"/>
          </a:xfrm>
          <a:prstGeom prst="rightArrow">
            <a:avLst>
              <a:gd name="adj1" fmla="val 23537"/>
              <a:gd name="adj2" fmla="val 183849"/>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040" name="AutoShape 8"/>
          <p:cNvSpPr>
            <a:spLocks noChangeArrowheads="1"/>
          </p:cNvSpPr>
          <p:nvPr/>
        </p:nvSpPr>
        <p:spPr bwMode="auto">
          <a:xfrm rot="5400000">
            <a:off x="4753769" y="4976019"/>
            <a:ext cx="1582738" cy="215900"/>
          </a:xfrm>
          <a:prstGeom prst="rightArrow">
            <a:avLst>
              <a:gd name="adj1" fmla="val 23537"/>
              <a:gd name="adj2" fmla="val 183849"/>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4041" name="Text Box 9"/>
          <p:cNvSpPr txBox="1">
            <a:spLocks noChangeArrowheads="1"/>
          </p:cNvSpPr>
          <p:nvPr/>
        </p:nvSpPr>
        <p:spPr bwMode="auto">
          <a:xfrm>
            <a:off x="395288" y="5157788"/>
            <a:ext cx="2808287" cy="701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sz="2000" b="0">
                <a:solidFill>
                  <a:srgbClr val="000000"/>
                </a:solidFill>
              </a:rPr>
              <a:t>Сниженный уровень реактивности</a:t>
            </a:r>
          </a:p>
        </p:txBody>
      </p:sp>
      <p:sp>
        <p:nvSpPr>
          <p:cNvPr id="44042" name="Text Box 10"/>
          <p:cNvSpPr txBox="1">
            <a:spLocks noChangeArrowheads="1"/>
          </p:cNvSpPr>
          <p:nvPr/>
        </p:nvSpPr>
        <p:spPr bwMode="auto">
          <a:xfrm>
            <a:off x="395288" y="2349500"/>
            <a:ext cx="2808287" cy="701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sz="2000" b="0">
                <a:solidFill>
                  <a:srgbClr val="000000"/>
                </a:solidFill>
              </a:rPr>
              <a:t>Повышенный уровень реактивности</a:t>
            </a:r>
          </a:p>
        </p:txBody>
      </p:sp>
      <p:sp>
        <p:nvSpPr>
          <p:cNvPr id="44043" name="Text Box 11"/>
          <p:cNvSpPr txBox="1">
            <a:spLocks noChangeArrowheads="1"/>
          </p:cNvSpPr>
          <p:nvPr/>
        </p:nvSpPr>
        <p:spPr bwMode="auto">
          <a:xfrm rot="-5400000">
            <a:off x="3994150" y="2709863"/>
            <a:ext cx="2160587" cy="427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sz="2200" b="0">
                <a:solidFill>
                  <a:srgbClr val="000000"/>
                </a:solidFill>
              </a:rPr>
              <a:t>сенситизация</a:t>
            </a:r>
          </a:p>
        </p:txBody>
      </p:sp>
      <p:sp>
        <p:nvSpPr>
          <p:cNvPr id="44044" name="Text Box 12"/>
          <p:cNvSpPr txBox="1">
            <a:spLocks noChangeArrowheads="1"/>
          </p:cNvSpPr>
          <p:nvPr/>
        </p:nvSpPr>
        <p:spPr bwMode="auto">
          <a:xfrm rot="-5400000">
            <a:off x="5962650" y="5064125"/>
            <a:ext cx="2305050" cy="762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sz="2200" b="0">
                <a:solidFill>
                  <a:srgbClr val="000000"/>
                </a:solidFill>
              </a:rPr>
              <a:t>отвыкание (дисгабитуация)</a:t>
            </a:r>
          </a:p>
        </p:txBody>
      </p:sp>
      <p:sp>
        <p:nvSpPr>
          <p:cNvPr id="44045" name="Text Box 13"/>
          <p:cNvSpPr txBox="1">
            <a:spLocks noChangeArrowheads="1"/>
          </p:cNvSpPr>
          <p:nvPr/>
        </p:nvSpPr>
        <p:spPr bwMode="auto">
          <a:xfrm rot="-5400000">
            <a:off x="4017963" y="4918075"/>
            <a:ext cx="1873250" cy="762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sz="2200" b="0">
                <a:solidFill>
                  <a:srgbClr val="000000"/>
                </a:solidFill>
              </a:rPr>
              <a:t>привыкание (габитуация)</a:t>
            </a:r>
          </a:p>
        </p:txBody>
      </p:sp>
      <p:sp>
        <p:nvSpPr>
          <p:cNvPr id="44046" name="Text Box 14"/>
          <p:cNvSpPr txBox="1">
            <a:spLocks noChangeArrowheads="1"/>
          </p:cNvSpPr>
          <p:nvPr/>
        </p:nvSpPr>
        <p:spPr bwMode="auto">
          <a:xfrm rot="-5400000">
            <a:off x="5723732" y="2564606"/>
            <a:ext cx="2444750" cy="427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sz="2200" b="0">
                <a:solidFill>
                  <a:srgbClr val="000000"/>
                </a:solidFill>
              </a:rPr>
              <a:t>десенсизитзация</a:t>
            </a:r>
          </a:p>
        </p:txBody>
      </p:sp>
      <p:sp>
        <p:nvSpPr>
          <p:cNvPr id="44047" name="Line 15"/>
          <p:cNvSpPr>
            <a:spLocks noChangeShapeType="1"/>
          </p:cNvSpPr>
          <p:nvPr/>
        </p:nvSpPr>
        <p:spPr bwMode="auto">
          <a:xfrm>
            <a:off x="3348038" y="2708275"/>
            <a:ext cx="0" cy="2881313"/>
          </a:xfrm>
          <a:prstGeom prst="line">
            <a:avLst/>
          </a:prstGeom>
          <a:noFill/>
          <a:ln w="9525">
            <a:solidFill>
              <a:schemeClr val="tx1"/>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4048" name="Line 16"/>
          <p:cNvSpPr>
            <a:spLocks noChangeShapeType="1"/>
          </p:cNvSpPr>
          <p:nvPr/>
        </p:nvSpPr>
        <p:spPr bwMode="auto">
          <a:xfrm>
            <a:off x="179388" y="4149725"/>
            <a:ext cx="8424862" cy="0"/>
          </a:xfrm>
          <a:prstGeom prst="line">
            <a:avLst/>
          </a:prstGeom>
          <a:noFill/>
          <a:ln w="317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extLst>
      <p:ext uri="{BB962C8B-B14F-4D97-AF65-F5344CB8AC3E}">
        <p14:creationId xmlns:p14="http://schemas.microsoft.com/office/powerpoint/2010/main" val="340261950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396875" y="1341438"/>
            <a:ext cx="8567738" cy="3743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sz="2400" b="0">
                <a:solidFill>
                  <a:srgbClr val="000000"/>
                </a:solidFill>
                <a:latin typeface="Tahoma" pitchFamily="34" charset="0"/>
              </a:rPr>
              <a:t>Как правило, </a:t>
            </a:r>
            <a:r>
              <a:rPr lang="ru-RU" sz="2400">
                <a:solidFill>
                  <a:srgbClr val="0066FF"/>
                </a:solidFill>
                <a:latin typeface="Tahoma" pitchFamily="34" charset="0"/>
              </a:rPr>
              <a:t>привыкание</a:t>
            </a:r>
            <a:r>
              <a:rPr lang="ru-RU" sz="2400" b="0">
                <a:solidFill>
                  <a:srgbClr val="000000"/>
                </a:solidFill>
                <a:latin typeface="Tahoma" pitchFamily="34" charset="0"/>
              </a:rPr>
              <a:t> происходит в случае отсутствия биологически значимых стимулов. Характерный пример – привыкание к новому индифферентному стимулу (угашение ориентировочной реакции).</a:t>
            </a:r>
          </a:p>
          <a:p>
            <a:pPr eaLnBrk="1" hangingPunct="1"/>
            <a:endParaRPr lang="ru-RU" sz="2400" b="0">
              <a:solidFill>
                <a:srgbClr val="000000"/>
              </a:solidFill>
              <a:latin typeface="Tahoma" pitchFamily="34" charset="0"/>
            </a:endParaRPr>
          </a:p>
          <a:p>
            <a:pPr eaLnBrk="1" hangingPunct="1"/>
            <a:r>
              <a:rPr lang="ru-RU" sz="2400">
                <a:solidFill>
                  <a:srgbClr val="0066FF"/>
                </a:solidFill>
                <a:latin typeface="Tahoma" pitchFamily="34" charset="0"/>
              </a:rPr>
              <a:t>Сенситизация</a:t>
            </a:r>
            <a:r>
              <a:rPr lang="ru-RU" sz="2400" b="0">
                <a:solidFill>
                  <a:srgbClr val="000000"/>
                </a:solidFill>
                <a:latin typeface="Tahoma" pitchFamily="34" charset="0"/>
              </a:rPr>
              <a:t>, наоборот, скорее будет происходить в ситуациях, характеризующихся повышенной возбудимостью (например, неудовлетворенная мотивация, или какая-либо травмирующая ситуация).</a:t>
            </a:r>
          </a:p>
        </p:txBody>
      </p:sp>
    </p:spTree>
    <p:extLst>
      <p:ext uri="{BB962C8B-B14F-4D97-AF65-F5344CB8AC3E}">
        <p14:creationId xmlns:p14="http://schemas.microsoft.com/office/powerpoint/2010/main" val="364983622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250825" y="2232025"/>
            <a:ext cx="8713788" cy="1917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sz="2400" b="0" i="1">
                <a:solidFill>
                  <a:srgbClr val="000000"/>
                </a:solidFill>
                <a:latin typeface="Tahoma" pitchFamily="34" charset="0"/>
              </a:rPr>
              <a:t>Рассматриваемые далее </a:t>
            </a:r>
            <a:r>
              <a:rPr lang="ru-RU" sz="2400" b="0" i="1">
                <a:solidFill>
                  <a:srgbClr val="0066FF"/>
                </a:solidFill>
                <a:latin typeface="Tahoma" pitchFamily="34" charset="0"/>
              </a:rPr>
              <a:t>импринтинг</a:t>
            </a:r>
            <a:r>
              <a:rPr lang="ru-RU" sz="2400" b="0" i="1">
                <a:solidFill>
                  <a:srgbClr val="000000"/>
                </a:solidFill>
                <a:latin typeface="Tahoma" pitchFamily="34" charset="0"/>
              </a:rPr>
              <a:t> и </a:t>
            </a:r>
            <a:r>
              <a:rPr lang="ru-RU" sz="2400" b="0" i="1">
                <a:solidFill>
                  <a:srgbClr val="0066FF"/>
                </a:solidFill>
                <a:latin typeface="Tahoma" pitchFamily="34" charset="0"/>
              </a:rPr>
              <a:t>подражание</a:t>
            </a:r>
            <a:r>
              <a:rPr lang="ru-RU" sz="2400" b="0" i="1">
                <a:solidFill>
                  <a:srgbClr val="000000"/>
                </a:solidFill>
                <a:latin typeface="Tahoma" pitchFamily="34" charset="0"/>
              </a:rPr>
              <a:t> формально иногда относят к неассоциативному обучению по той причине, что в отличие от ассоциативного, в них отсутствует подкрепление. На самом деле, это, скорее всего, совершенно самостоятельные формы обучения.</a:t>
            </a:r>
          </a:p>
        </p:txBody>
      </p:sp>
    </p:spTree>
    <p:extLst>
      <p:ext uri="{BB962C8B-B14F-4D97-AF65-F5344CB8AC3E}">
        <p14:creationId xmlns:p14="http://schemas.microsoft.com/office/powerpoint/2010/main" val="231138427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519488"/>
            <a:ext cx="4259263" cy="333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3689350"/>
            <a:ext cx="2109787"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2916" name="Text Box 4"/>
          <p:cNvSpPr txBox="1">
            <a:spLocks noChangeArrowheads="1"/>
          </p:cNvSpPr>
          <p:nvPr/>
        </p:nvSpPr>
        <p:spPr bwMode="auto">
          <a:xfrm>
            <a:off x="250825" y="188913"/>
            <a:ext cx="8893175" cy="314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0000"/>
              </a:lnSpc>
              <a:spcBef>
                <a:spcPct val="50000"/>
              </a:spcBef>
              <a:defRPr/>
            </a:pPr>
            <a:r>
              <a:rPr lang="ru-RU" sz="4400" i="1">
                <a:solidFill>
                  <a:srgbClr val="000066"/>
                </a:solidFill>
                <a:effectLst>
                  <a:outerShdw blurRad="38100" dist="38100" dir="2700000" algn="tl">
                    <a:srgbClr val="C0C0C0"/>
                  </a:outerShdw>
                </a:effectLst>
                <a:latin typeface="Tahoma" pitchFamily="34" charset="0"/>
              </a:rPr>
              <a:t>Импринтинг</a:t>
            </a:r>
          </a:p>
          <a:p>
            <a:pPr>
              <a:lnSpc>
                <a:spcPct val="70000"/>
              </a:lnSpc>
              <a:spcBef>
                <a:spcPct val="50000"/>
              </a:spcBef>
              <a:defRPr/>
            </a:pPr>
            <a:r>
              <a:rPr lang="ru-RU" sz="2000" b="0">
                <a:latin typeface="Times New Roman" pitchFamily="18" charset="0"/>
              </a:rPr>
              <a:t>(</a:t>
            </a:r>
            <a:r>
              <a:rPr lang="ru-RU" sz="2000" b="0">
                <a:latin typeface="Tahoma" pitchFamily="34" charset="0"/>
              </a:rPr>
              <a:t>от англ. imprinting, оставлять след, запечатлевать, фиксировать) - специфическая форма научения у новорожденных высших позвоночных, при котором в их памяти автоматически фиксируются отличительные признаки поведения первых увиденных ими внешних объектов (чаще всего родительских особей). </a:t>
            </a:r>
          </a:p>
          <a:p>
            <a:pPr>
              <a:spcBef>
                <a:spcPct val="50000"/>
              </a:spcBef>
              <a:defRPr/>
            </a:pPr>
            <a:r>
              <a:rPr lang="ru-RU" sz="2000" b="0">
                <a:latin typeface="Tahoma" pitchFamily="34" charset="0"/>
              </a:rPr>
              <a:t>Импринтинг возможен в течение определенного, обычно весьма ограниченного периода. Процесс импринтинга совершается чрезвычайно быстро, без внешнего подкрепления, и результат его, как правило, необратим. </a:t>
            </a:r>
          </a:p>
        </p:txBody>
      </p:sp>
    </p:spTree>
    <p:extLst>
      <p:ext uri="{BB962C8B-B14F-4D97-AF65-F5344CB8AC3E}">
        <p14:creationId xmlns:p14="http://schemas.microsoft.com/office/powerpoint/2010/main" val="3103708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51-09x-GeeseImprin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36613"/>
            <a:ext cx="609600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3"/>
          <p:cNvSpPr txBox="1">
            <a:spLocks noChangeArrowheads="1"/>
          </p:cNvSpPr>
          <p:nvPr/>
        </p:nvSpPr>
        <p:spPr bwMode="auto">
          <a:xfrm>
            <a:off x="1258888" y="5661025"/>
            <a:ext cx="69850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ru-RU" sz="2000" b="0"/>
              <a:t>Импринтинг: птенцы запоминают мать и следуют за ней</a:t>
            </a:r>
          </a:p>
        </p:txBody>
      </p:sp>
    </p:spTree>
    <p:extLst>
      <p:ext uri="{BB962C8B-B14F-4D97-AF65-F5344CB8AC3E}">
        <p14:creationId xmlns:p14="http://schemas.microsoft.com/office/powerpoint/2010/main" val="30487552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187450" y="1052513"/>
            <a:ext cx="7561263" cy="49609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sz="3200">
                <a:solidFill>
                  <a:srgbClr val="000066"/>
                </a:solidFill>
                <a:latin typeface="Tahoma" pitchFamily="34" charset="0"/>
              </a:rPr>
              <a:t>Импринтинг </a:t>
            </a:r>
            <a:r>
              <a:rPr lang="ru-RU" sz="2400">
                <a:solidFill>
                  <a:srgbClr val="000000"/>
                </a:solidFill>
                <a:latin typeface="Tahoma" pitchFamily="34" charset="0"/>
              </a:rPr>
              <a:t>– особая форма обучения, которая позволяет новорожденному запомнить свою мать и в дальнейшем следовать только за ней. Импринтинг хорошо выражен у многих птиц (птенец запоминает первый увиденный движущийся предмет и в дальнейшем следует за ним); у млекопитающих его наличие является спорным.</a:t>
            </a:r>
          </a:p>
          <a:p>
            <a:pPr eaLnBrk="1" hangingPunct="1"/>
            <a:endParaRPr lang="ru-RU" sz="2400">
              <a:solidFill>
                <a:srgbClr val="000000"/>
              </a:solidFill>
              <a:latin typeface="Tahoma" pitchFamily="34" charset="0"/>
            </a:endParaRPr>
          </a:p>
          <a:p>
            <a:pPr eaLnBrk="1" hangingPunct="1"/>
            <a:r>
              <a:rPr lang="ru-RU" sz="2400">
                <a:solidFill>
                  <a:srgbClr val="000000"/>
                </a:solidFill>
                <a:latin typeface="Tahoma" pitchFamily="34" charset="0"/>
              </a:rPr>
              <a:t>Хотя импринтинг – </a:t>
            </a:r>
            <a:r>
              <a:rPr lang="ru-RU" sz="2400">
                <a:solidFill>
                  <a:srgbClr val="0066FF"/>
                </a:solidFill>
                <a:latin typeface="Tahoma" pitchFamily="34" charset="0"/>
              </a:rPr>
              <a:t>форма индивидуального обучения</a:t>
            </a:r>
            <a:r>
              <a:rPr lang="ru-RU" sz="2400">
                <a:solidFill>
                  <a:srgbClr val="000000"/>
                </a:solidFill>
                <a:latin typeface="Tahoma" pitchFamily="34" charset="0"/>
              </a:rPr>
              <a:t>, его протекание задано наследственной инстинктивной программой.</a:t>
            </a:r>
          </a:p>
        </p:txBody>
      </p:sp>
    </p:spTree>
    <p:extLst>
      <p:ext uri="{BB962C8B-B14F-4D97-AF65-F5344CB8AC3E}">
        <p14:creationId xmlns:p14="http://schemas.microsoft.com/office/powerpoint/2010/main" val="275049552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042988" y="5373688"/>
            <a:ext cx="7200900" cy="1311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ru-RU" sz="2000" b="0"/>
              <a:t>Сенситивный (критический) период для формирования импринтинга у цыплят. Относительное число случаев следования, наблюдавшееся у цыплят разного возраста в лабораторных экспериментах с реакцией следования.</a:t>
            </a:r>
          </a:p>
        </p:txBody>
      </p:sp>
      <p:graphicFrame>
        <p:nvGraphicFramePr>
          <p:cNvPr id="50179" name="Object 3"/>
          <p:cNvGraphicFramePr>
            <a:graphicFrameLocks noChangeAspect="1"/>
          </p:cNvGraphicFramePr>
          <p:nvPr/>
        </p:nvGraphicFramePr>
        <p:xfrm>
          <a:off x="1260475" y="260350"/>
          <a:ext cx="6840538" cy="4938713"/>
        </p:xfrm>
        <a:graphic>
          <a:graphicData uri="http://schemas.openxmlformats.org/presentationml/2006/ole">
            <mc:AlternateContent xmlns:mc="http://schemas.openxmlformats.org/markup-compatibility/2006">
              <mc:Choice xmlns:v="urn:schemas-microsoft-com:vml" Requires="v">
                <p:oleObj spid="_x0000_s1027" name="Фотография Photo Editor" r:id="rId4" imgW="8771380" imgH="6332769" progId="MSPhotoEd.3">
                  <p:embed/>
                </p:oleObj>
              </mc:Choice>
              <mc:Fallback>
                <p:oleObj name="Фотография Photo Editor" r:id="rId4" imgW="8771380" imgH="6332769"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0475" y="260350"/>
                        <a:ext cx="6840538" cy="493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9685118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979613" y="6237288"/>
            <a:ext cx="5040312"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just"/>
            <a:r>
              <a:rPr lang="ru-RU" sz="2000" b="0"/>
              <a:t>Гусята следуют за Конрадом Лоренцом</a:t>
            </a:r>
          </a:p>
        </p:txBody>
      </p:sp>
      <p:pic>
        <p:nvPicPr>
          <p:cNvPr id="51203" name="Picture 3" descr="51-09-LorenzAndGee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260350"/>
            <a:ext cx="442595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descr="безымянный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8" y="222250"/>
            <a:ext cx="3452812" cy="587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271795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468313" y="188913"/>
            <a:ext cx="8351837" cy="629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sz="2400" b="0">
                <a:solidFill>
                  <a:srgbClr val="000000"/>
                </a:solidFill>
              </a:rPr>
              <a:t>Инстинкты формируются в ходе естественного отбора, который происходит очень медленно – во временном масштабе большого числа поколений (обычно занимает время порядка сотен тысяч и миллионов лет).</a:t>
            </a:r>
          </a:p>
          <a:p>
            <a:pPr eaLnBrk="1" hangingPunct="1"/>
            <a:endParaRPr lang="ru-RU" sz="2400" b="0">
              <a:solidFill>
                <a:srgbClr val="000000"/>
              </a:solidFill>
            </a:endParaRPr>
          </a:p>
          <a:p>
            <a:pPr eaLnBrk="1" hangingPunct="1"/>
            <a:r>
              <a:rPr lang="ru-RU" sz="2400" b="0">
                <a:solidFill>
                  <a:srgbClr val="000000"/>
                </a:solidFill>
              </a:rPr>
              <a:t>Нередко при быстрых изменениях условий наследственные инстинкты оказываются неэффективными или неадекватными, и поэтому для своего выживания </a:t>
            </a:r>
            <a:r>
              <a:rPr lang="ru-RU" sz="2400" b="0" u="sng">
                <a:solidFill>
                  <a:srgbClr val="0066FF"/>
                </a:solidFill>
              </a:rPr>
              <a:t>живые существа в ходе эволюции приобрели возможность изменять свое поведение и формировать новые формы поведения на </a:t>
            </a:r>
            <a:r>
              <a:rPr lang="ru-RU" sz="2400" u="sng">
                <a:solidFill>
                  <a:srgbClr val="0066FF"/>
                </a:solidFill>
              </a:rPr>
              <a:t>основе собственного, индивидуального опыта</a:t>
            </a:r>
            <a:r>
              <a:rPr lang="ru-RU" sz="2400" b="0">
                <a:solidFill>
                  <a:srgbClr val="000000"/>
                </a:solidFill>
              </a:rPr>
              <a:t> – т.е. </a:t>
            </a:r>
            <a:r>
              <a:rPr lang="ru-RU" sz="2400">
                <a:solidFill>
                  <a:srgbClr val="FF0000"/>
                </a:solidFill>
              </a:rPr>
              <a:t>обучаться</a:t>
            </a:r>
            <a:r>
              <a:rPr lang="ru-RU" sz="2400" b="0">
                <a:solidFill>
                  <a:srgbClr val="000000"/>
                </a:solidFill>
              </a:rPr>
              <a:t>.</a:t>
            </a:r>
          </a:p>
          <a:p>
            <a:pPr eaLnBrk="1" hangingPunct="1"/>
            <a:endParaRPr lang="ru-RU" sz="2400" b="0">
              <a:solidFill>
                <a:srgbClr val="000000"/>
              </a:solidFill>
            </a:endParaRPr>
          </a:p>
          <a:p>
            <a:pPr eaLnBrk="1" hangingPunct="1"/>
            <a:r>
              <a:rPr lang="ru-RU" sz="2400" b="0">
                <a:solidFill>
                  <a:srgbClr val="000000"/>
                </a:solidFill>
              </a:rPr>
              <a:t>В отличие от инстинкта, </a:t>
            </a:r>
            <a:r>
              <a:rPr lang="ru-RU" sz="2400" b="0" u="sng">
                <a:solidFill>
                  <a:srgbClr val="0066FF"/>
                </a:solidFill>
              </a:rPr>
              <a:t>индивидуальный опыт не наследуется</a:t>
            </a:r>
            <a:r>
              <a:rPr lang="ru-RU" sz="2400" b="0">
                <a:solidFill>
                  <a:srgbClr val="000000"/>
                </a:solidFill>
              </a:rPr>
              <a:t> (однако может наследоваться способность к обучению)</a:t>
            </a:r>
          </a:p>
        </p:txBody>
      </p:sp>
    </p:spTree>
    <p:extLst>
      <p:ext uri="{BB962C8B-B14F-4D97-AF65-F5344CB8AC3E}">
        <p14:creationId xmlns:p14="http://schemas.microsoft.com/office/powerpoint/2010/main" val="2726969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Lorenz[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639763"/>
            <a:ext cx="487680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 Box 3"/>
          <p:cNvSpPr txBox="1">
            <a:spLocks noChangeArrowheads="1"/>
          </p:cNvSpPr>
          <p:nvPr/>
        </p:nvSpPr>
        <p:spPr bwMode="auto">
          <a:xfrm>
            <a:off x="3132138" y="5734050"/>
            <a:ext cx="2879725"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just"/>
            <a:r>
              <a:rPr lang="ru-RU" sz="2000" b="0"/>
              <a:t>Лоренц с гусятами</a:t>
            </a:r>
          </a:p>
        </p:txBody>
      </p:sp>
    </p:spTree>
    <p:extLst>
      <p:ext uri="{BB962C8B-B14F-4D97-AF65-F5344CB8AC3E}">
        <p14:creationId xmlns:p14="http://schemas.microsoft.com/office/powerpoint/2010/main" val="242839248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73025" y="225425"/>
            <a:ext cx="9036050" cy="629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sz="2400" b="0">
                <a:solidFill>
                  <a:srgbClr val="000000"/>
                </a:solidFill>
                <a:latin typeface="Tahoma" pitchFamily="34" charset="0"/>
              </a:rPr>
              <a:t>К. Лоренц считал, что от истинного ассоциативного обучения </a:t>
            </a:r>
            <a:r>
              <a:rPr lang="ru-RU" sz="2400" b="0">
                <a:solidFill>
                  <a:srgbClr val="FF3300"/>
                </a:solidFill>
                <a:latin typeface="Tahoma" pitchFamily="34" charset="0"/>
              </a:rPr>
              <a:t>импринтинг</a:t>
            </a:r>
            <a:r>
              <a:rPr lang="ru-RU" sz="2400" b="0">
                <a:solidFill>
                  <a:srgbClr val="000000"/>
                </a:solidFill>
                <a:latin typeface="Tahoma" pitchFamily="34" charset="0"/>
              </a:rPr>
              <a:t> отличается следующими четырьмя особенностями:</a:t>
            </a:r>
          </a:p>
          <a:p>
            <a:pPr eaLnBrk="1" hangingPunct="1"/>
            <a:r>
              <a:rPr lang="ru-RU" sz="2400" b="0">
                <a:solidFill>
                  <a:srgbClr val="000000"/>
                </a:solidFill>
                <a:latin typeface="Tahoma" pitchFamily="34" charset="0"/>
              </a:rPr>
              <a:t>   1) он </a:t>
            </a:r>
            <a:r>
              <a:rPr lang="ru-RU" sz="2400" b="0" u="sng">
                <a:solidFill>
                  <a:srgbClr val="000000"/>
                </a:solidFill>
                <a:latin typeface="Tahoma" pitchFamily="34" charset="0"/>
              </a:rPr>
              <a:t>приурочен к ограниченному периоду</a:t>
            </a:r>
            <a:r>
              <a:rPr lang="ru-RU" sz="2400" b="0">
                <a:solidFill>
                  <a:srgbClr val="000000"/>
                </a:solidFill>
                <a:latin typeface="Tahoma" pitchFamily="34" charset="0"/>
              </a:rPr>
              <a:t> жизни, именуемому “критическим или чувствительным периодом” [</a:t>
            </a:r>
            <a:r>
              <a:rPr lang="en-US" sz="2400" b="0">
                <a:solidFill>
                  <a:srgbClr val="000000"/>
                </a:solidFill>
                <a:latin typeface="Tahoma" pitchFamily="34" charset="0"/>
              </a:rPr>
              <a:t>=</a:t>
            </a:r>
            <a:r>
              <a:rPr lang="ru-RU" sz="2400" b="0">
                <a:solidFill>
                  <a:srgbClr val="000000"/>
                </a:solidFill>
                <a:latin typeface="Tahoma" pitchFamily="34" charset="0"/>
              </a:rPr>
              <a:t>сенситивный период]; </a:t>
            </a:r>
          </a:p>
          <a:p>
            <a:pPr eaLnBrk="1" hangingPunct="1"/>
            <a:r>
              <a:rPr lang="ru-RU" sz="2400" b="0">
                <a:solidFill>
                  <a:srgbClr val="000000"/>
                </a:solidFill>
                <a:latin typeface="Tahoma" pitchFamily="34" charset="0"/>
              </a:rPr>
              <a:t>   2) </a:t>
            </a:r>
            <a:r>
              <a:rPr lang="ru-RU" sz="2400" b="0" u="sng">
                <a:solidFill>
                  <a:srgbClr val="000000"/>
                </a:solidFill>
                <a:latin typeface="Tahoma" pitchFamily="34" charset="0"/>
              </a:rPr>
              <a:t>импринтинг необратим</a:t>
            </a:r>
            <a:r>
              <a:rPr lang="ru-RU" sz="2400" b="0">
                <a:solidFill>
                  <a:srgbClr val="000000"/>
                </a:solidFill>
                <a:latin typeface="Tahoma" pitchFamily="34" charset="0"/>
              </a:rPr>
              <a:t>, то есть, возникнув в критический период, он не уничтожается последующим жизненным опытом и сохраняется на всю жизнь; </a:t>
            </a:r>
          </a:p>
          <a:p>
            <a:pPr eaLnBrk="1" hangingPunct="1"/>
            <a:r>
              <a:rPr lang="ru-RU" sz="2400" b="0">
                <a:solidFill>
                  <a:srgbClr val="000000"/>
                </a:solidFill>
                <a:latin typeface="Tahoma" pitchFamily="34" charset="0"/>
              </a:rPr>
              <a:t>   3) уникальность импринтинга определяется тем, что он происходит в тот период, когда соответствующее (например, половое) </a:t>
            </a:r>
            <a:r>
              <a:rPr lang="ru-RU" sz="2400" b="0" u="sng">
                <a:solidFill>
                  <a:srgbClr val="000000"/>
                </a:solidFill>
                <a:latin typeface="Tahoma" pitchFamily="34" charset="0"/>
              </a:rPr>
              <a:t>поведение еще не развито</a:t>
            </a:r>
            <a:r>
              <a:rPr lang="ru-RU" sz="2400" b="0">
                <a:solidFill>
                  <a:srgbClr val="000000"/>
                </a:solidFill>
                <a:latin typeface="Tahoma" pitchFamily="34" charset="0"/>
              </a:rPr>
              <a:t>. Иными словами, обучение путем импринтирования </a:t>
            </a:r>
            <a:r>
              <a:rPr lang="ru-RU" sz="2400" b="0" u="sng">
                <a:solidFill>
                  <a:srgbClr val="000000"/>
                </a:solidFill>
                <a:latin typeface="Tahoma" pitchFamily="34" charset="0"/>
              </a:rPr>
              <a:t>не требует подкрепления</a:t>
            </a:r>
            <a:r>
              <a:rPr lang="ru-RU" sz="2400" b="0">
                <a:solidFill>
                  <a:srgbClr val="000000"/>
                </a:solidFill>
                <a:latin typeface="Tahoma" pitchFamily="34" charset="0"/>
              </a:rPr>
              <a:t>; </a:t>
            </a:r>
          </a:p>
          <a:p>
            <a:pPr eaLnBrk="1" hangingPunct="1"/>
            <a:r>
              <a:rPr lang="ru-RU" sz="2400" b="0">
                <a:solidFill>
                  <a:srgbClr val="000000"/>
                </a:solidFill>
                <a:latin typeface="Tahoma" pitchFamily="34" charset="0"/>
              </a:rPr>
              <a:t>   4) Лоренц понимал импринтинг как форму “супериндивидуального условного рефлекса”, при котором </a:t>
            </a:r>
            <a:r>
              <a:rPr lang="ru-RU" sz="2400" b="0" u="sng">
                <a:solidFill>
                  <a:srgbClr val="000000"/>
                </a:solidFill>
                <a:latin typeface="Tahoma" pitchFamily="34" charset="0"/>
              </a:rPr>
              <a:t>запечатлеваются не индивидуальные, а видоспецифические характеристики</a:t>
            </a:r>
            <a:r>
              <a:rPr lang="ru-RU" sz="2400" b="0">
                <a:solidFill>
                  <a:srgbClr val="000000"/>
                </a:solidFill>
                <a:latin typeface="Tahoma" pitchFamily="34" charset="0"/>
              </a:rPr>
              <a:t> жизненно важного объекта.</a:t>
            </a:r>
          </a:p>
        </p:txBody>
      </p:sp>
      <p:sp>
        <p:nvSpPr>
          <p:cNvPr id="53251" name="AutoShape 3"/>
          <p:cNvSpPr>
            <a:spLocks noChangeAspect="1" noChangeArrowheads="1"/>
          </p:cNvSpPr>
          <p:nvPr/>
        </p:nvSpPr>
        <p:spPr bwMode="auto">
          <a:xfrm>
            <a:off x="8872538" y="44450"/>
            <a:ext cx="236537" cy="403225"/>
          </a:xfrm>
          <a:prstGeom prst="moon">
            <a:avLst>
              <a:gd name="adj" fmla="val 50000"/>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val="372454749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395288" y="5084763"/>
            <a:ext cx="8351837" cy="1311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sz="2000" b="0"/>
              <a:t>Прибор, используемый для изучения импринтинга (реакция следования) у птиц (по А. Д. Слониму, 1976). </a:t>
            </a:r>
          </a:p>
          <a:p>
            <a:pPr eaLnBrk="1" hangingPunct="1"/>
            <a:r>
              <a:rPr lang="ru-RU" sz="2000" b="0"/>
              <a:t>   Движения модели утки регулируются с пульта управления внизу. Утенок следует за моделью.</a:t>
            </a:r>
          </a:p>
        </p:txBody>
      </p:sp>
      <p:pic>
        <p:nvPicPr>
          <p:cNvPr id="54275" name="Picture 3"/>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1260475" y="288925"/>
            <a:ext cx="6551613"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14472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Text Box 2"/>
          <p:cNvSpPr txBox="1">
            <a:spLocks noChangeArrowheads="1"/>
          </p:cNvSpPr>
          <p:nvPr/>
        </p:nvSpPr>
        <p:spPr bwMode="auto">
          <a:xfrm>
            <a:off x="323850" y="44450"/>
            <a:ext cx="8640763" cy="66659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ru-RU" sz="4400" i="1">
                <a:solidFill>
                  <a:srgbClr val="000066"/>
                </a:solidFill>
                <a:effectLst>
                  <a:outerShdw blurRad="38100" dist="38100" dir="2700000" algn="tl">
                    <a:srgbClr val="C0C0C0"/>
                  </a:outerShdw>
                </a:effectLst>
                <a:latin typeface="Tahoma" pitchFamily="34" charset="0"/>
              </a:rPr>
              <a:t>Подражание (имитационное обучение)</a:t>
            </a:r>
            <a:r>
              <a:rPr lang="ru-RU" sz="2400" b="0">
                <a:solidFill>
                  <a:srgbClr val="000000"/>
                </a:solidFill>
              </a:rPr>
              <a:t> </a:t>
            </a:r>
          </a:p>
          <a:p>
            <a:pPr algn="ctr">
              <a:defRPr/>
            </a:pPr>
            <a:endParaRPr lang="ru-RU" sz="800" b="0">
              <a:solidFill>
                <a:srgbClr val="000000"/>
              </a:solidFill>
            </a:endParaRPr>
          </a:p>
          <a:p>
            <a:pPr>
              <a:defRPr/>
            </a:pPr>
            <a:r>
              <a:rPr lang="ru-RU" sz="2400" b="0">
                <a:solidFill>
                  <a:srgbClr val="000000"/>
                </a:solidFill>
              </a:rPr>
              <a:t>– сложная и неоднородная форма обучения.</a:t>
            </a:r>
          </a:p>
          <a:p>
            <a:pPr>
              <a:defRPr/>
            </a:pPr>
            <a:endParaRPr lang="ru-RU" sz="2400" b="0">
              <a:solidFill>
                <a:srgbClr val="000000"/>
              </a:solidFill>
            </a:endParaRPr>
          </a:p>
          <a:p>
            <a:pPr>
              <a:defRPr/>
            </a:pPr>
            <a:r>
              <a:rPr lang="ru-RU" sz="2400" b="0">
                <a:solidFill>
                  <a:srgbClr val="000000"/>
                </a:solidFill>
              </a:rPr>
              <a:t>С одной стороны, некоторые формы подражания жестко заданы генетически и обеспечивают </a:t>
            </a:r>
            <a:r>
              <a:rPr lang="ru-RU" sz="2400" b="0" u="sng">
                <a:solidFill>
                  <a:srgbClr val="000000"/>
                </a:solidFill>
              </a:rPr>
              <a:t>формирование видоспецифического поведения</a:t>
            </a:r>
            <a:r>
              <a:rPr lang="ru-RU" sz="2400" b="0">
                <a:solidFill>
                  <a:srgbClr val="000000"/>
                </a:solidFill>
              </a:rPr>
              <a:t>, например, пение некоторых певчих птиц (птица воспроизводит ту песню, которую слышала сама от родителей, еще будучи птенцом) и др.</a:t>
            </a:r>
          </a:p>
          <a:p>
            <a:pPr>
              <a:defRPr/>
            </a:pPr>
            <a:endParaRPr lang="ru-RU" sz="2400" b="0">
              <a:solidFill>
                <a:srgbClr val="000000"/>
              </a:solidFill>
            </a:endParaRPr>
          </a:p>
          <a:p>
            <a:pPr>
              <a:defRPr/>
            </a:pPr>
            <a:r>
              <a:rPr lang="ru-RU" sz="2400" b="0">
                <a:solidFill>
                  <a:srgbClr val="000000"/>
                </a:solidFill>
              </a:rPr>
              <a:t>С другой стороны, животные с высоким уровнем развития поведения и мозга способны с помощью с помощью подражания быстро и эффективно </a:t>
            </a:r>
            <a:r>
              <a:rPr lang="ru-RU" sz="2400" b="0" u="sng">
                <a:solidFill>
                  <a:srgbClr val="0066FF"/>
                </a:solidFill>
              </a:rPr>
              <a:t>перенимать индивидуальный опыт других особей</a:t>
            </a:r>
            <a:r>
              <a:rPr lang="ru-RU" sz="2400" b="0">
                <a:solidFill>
                  <a:srgbClr val="000000"/>
                </a:solidFill>
              </a:rPr>
              <a:t>, полученный ими как в результате ассоциативного, так и когнитивного обучения.</a:t>
            </a:r>
          </a:p>
        </p:txBody>
      </p:sp>
    </p:spTree>
    <p:extLst>
      <p:ext uri="{BB962C8B-B14F-4D97-AF65-F5344CB8AC3E}">
        <p14:creationId xmlns:p14="http://schemas.microsoft.com/office/powerpoint/2010/main" val="152928690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684213" y="817563"/>
            <a:ext cx="7777162" cy="52038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sz="2400" b="0">
                <a:solidFill>
                  <a:srgbClr val="000000"/>
                </a:solidFill>
              </a:rPr>
              <a:t>Развитая способность к подражанию является важнейшей предпосылкой к формированию </a:t>
            </a:r>
            <a:r>
              <a:rPr lang="ru-RU" sz="2400" u="sng">
                <a:solidFill>
                  <a:srgbClr val="0066FF"/>
                </a:solidFill>
              </a:rPr>
              <a:t>культуры</a:t>
            </a:r>
            <a:r>
              <a:rPr lang="ru-RU" sz="2400" b="0" u="sng">
                <a:solidFill>
                  <a:srgbClr val="000000"/>
                </a:solidFill>
              </a:rPr>
              <a:t> – т.е. форм поведения, передающихся между особями в популяции негенетическим путем</a:t>
            </a:r>
            <a:r>
              <a:rPr lang="ru-RU" sz="2400" b="0">
                <a:solidFill>
                  <a:srgbClr val="000000"/>
                </a:solidFill>
              </a:rPr>
              <a:t>. Это свойство «обезьянничать» особенно характерно для приматов, но встречается и у других животных.</a:t>
            </a:r>
          </a:p>
          <a:p>
            <a:pPr eaLnBrk="1" hangingPunct="1"/>
            <a:endParaRPr lang="ru-RU" sz="2400" b="0">
              <a:solidFill>
                <a:srgbClr val="000000"/>
              </a:solidFill>
            </a:endParaRPr>
          </a:p>
          <a:p>
            <a:pPr eaLnBrk="1" hangingPunct="1"/>
            <a:r>
              <a:rPr lang="ru-RU" sz="2400" b="0">
                <a:solidFill>
                  <a:srgbClr val="000000"/>
                </a:solidFill>
              </a:rPr>
              <a:t>Описаны многочисленные примеры формирования элементарной культуры у животных в природе (например, технология раскалывания орехов и добывания муравьев и термитов у шимпанзе, купание у японских макаков) и в эксперименте (отмывание зерна и другого корма, размачивание хлеба и др.). </a:t>
            </a:r>
          </a:p>
        </p:txBody>
      </p:sp>
      <p:sp>
        <p:nvSpPr>
          <p:cNvPr id="57347" name="AutoShape 3"/>
          <p:cNvSpPr>
            <a:spLocks noChangeAspect="1" noChangeArrowheads="1"/>
          </p:cNvSpPr>
          <p:nvPr/>
        </p:nvSpPr>
        <p:spPr bwMode="auto">
          <a:xfrm>
            <a:off x="8872538" y="44450"/>
            <a:ext cx="236537" cy="403225"/>
          </a:xfrm>
          <a:prstGeom prst="moon">
            <a:avLst>
              <a:gd name="adj" fmla="val 50000"/>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val="301535975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macaque_snow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8450" y="549275"/>
            <a:ext cx="17145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3" descr="macaque_mother-chi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850" y="620713"/>
            <a:ext cx="142875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4" descr="monkey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3213100"/>
            <a:ext cx="4535488"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5" descr="snow_monke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950" y="4581525"/>
            <a:ext cx="193357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Text Box 6"/>
          <p:cNvSpPr txBox="1">
            <a:spLocks noChangeArrowheads="1"/>
          </p:cNvSpPr>
          <p:nvPr/>
        </p:nvSpPr>
        <p:spPr bwMode="auto">
          <a:xfrm>
            <a:off x="3203575" y="6237288"/>
            <a:ext cx="230505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sz="2000" b="0"/>
              <a:t>Японские макаки</a:t>
            </a:r>
          </a:p>
        </p:txBody>
      </p:sp>
      <p:pic>
        <p:nvPicPr>
          <p:cNvPr id="58375" name="Picture 7" descr="macaque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950" y="304800"/>
            <a:ext cx="1792288"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8" descr="Photo by Steve Kaufma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9613" y="549275"/>
            <a:ext cx="3384550"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Picture 9" descr="monkey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32363" y="2997200"/>
            <a:ext cx="2857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367780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4427538" y="4292600"/>
            <a:ext cx="4321175" cy="2225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sz="2000" b="0"/>
              <a:t>Шимпанзе обучают своих детенышей раскалывать орехи, те обучаются с помощью подражания. На основе такого подражания формируется «</a:t>
            </a:r>
            <a:r>
              <a:rPr lang="ru-RU" sz="2000">
                <a:solidFill>
                  <a:srgbClr val="FF0000"/>
                </a:solidFill>
              </a:rPr>
              <a:t>предкультура</a:t>
            </a:r>
            <a:r>
              <a:rPr lang="ru-RU" sz="2000" b="0"/>
              <a:t>» - прообраз культуры человека.</a:t>
            </a:r>
          </a:p>
        </p:txBody>
      </p:sp>
      <p:pic>
        <p:nvPicPr>
          <p:cNvPr id="59395" name="Picture 3" descr="Детеныш следит, как мать раскалывает орех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20713"/>
            <a:ext cx="3675063"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4" descr="fig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7650" y="596900"/>
            <a:ext cx="4906963"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370876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8" name="Group 4"/>
          <p:cNvGrpSpPr>
            <a:grpSpLocks/>
          </p:cNvGrpSpPr>
          <p:nvPr/>
        </p:nvGrpSpPr>
        <p:grpSpPr bwMode="auto">
          <a:xfrm>
            <a:off x="4859338" y="2852738"/>
            <a:ext cx="3851275" cy="3529012"/>
            <a:chOff x="3016" y="1933"/>
            <a:chExt cx="2426" cy="2223"/>
          </a:xfrm>
        </p:grpSpPr>
        <p:sp>
          <p:nvSpPr>
            <p:cNvPr id="60422" name="Rectangle 5"/>
            <p:cNvSpPr>
              <a:spLocks noChangeArrowheads="1"/>
            </p:cNvSpPr>
            <p:nvPr/>
          </p:nvSpPr>
          <p:spPr bwMode="auto">
            <a:xfrm>
              <a:off x="3016" y="1933"/>
              <a:ext cx="2426" cy="22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aphicFrame>
          <p:nvGraphicFramePr>
            <p:cNvPr id="60423" name="Object 6"/>
            <p:cNvGraphicFramePr>
              <a:graphicFrameLocks noChangeAspect="1"/>
            </p:cNvGraphicFramePr>
            <p:nvPr/>
          </p:nvGraphicFramePr>
          <p:xfrm>
            <a:off x="3084" y="1997"/>
            <a:ext cx="1061" cy="2095"/>
          </p:xfrm>
          <a:graphic>
            <a:graphicData uri="http://schemas.openxmlformats.org/presentationml/2006/ole">
              <mc:AlternateContent xmlns:mc="http://schemas.openxmlformats.org/markup-compatibility/2006">
                <mc:Choice xmlns:v="urn:schemas-microsoft-com:vml" Requires="v">
                  <p:oleObj spid="_x0000_s2052" name="Документ" r:id="rId3" imgW="1440180" imgH="2151888" progId="Word.Document.8">
                    <p:embed/>
                  </p:oleObj>
                </mc:Choice>
                <mc:Fallback>
                  <p:oleObj name="Документ" r:id="rId3" imgW="1440180" imgH="2151888"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4" y="1997"/>
                          <a:ext cx="1061" cy="2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24" name="Object 7"/>
            <p:cNvGraphicFramePr>
              <a:graphicFrameLocks noChangeAspect="1"/>
            </p:cNvGraphicFramePr>
            <p:nvPr/>
          </p:nvGraphicFramePr>
          <p:xfrm>
            <a:off x="4372" y="1965"/>
            <a:ext cx="998" cy="2128"/>
          </p:xfrm>
          <a:graphic>
            <a:graphicData uri="http://schemas.openxmlformats.org/presentationml/2006/ole">
              <mc:AlternateContent xmlns:mc="http://schemas.openxmlformats.org/markup-compatibility/2006">
                <mc:Choice xmlns:v="urn:schemas-microsoft-com:vml" Requires="v">
                  <p:oleObj spid="_x0000_s2053" name="Документ" r:id="rId5" imgW="1338072" imgH="2157984" progId="Word.Document.8">
                    <p:embed/>
                  </p:oleObj>
                </mc:Choice>
                <mc:Fallback>
                  <p:oleObj name="Документ" r:id="rId5" imgW="1338072" imgH="2157984"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2" y="1965"/>
                          <a:ext cx="998" cy="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63938" name="Text Box 2"/>
          <p:cNvSpPr txBox="1">
            <a:spLocks noChangeArrowheads="1"/>
          </p:cNvSpPr>
          <p:nvPr/>
        </p:nvSpPr>
        <p:spPr bwMode="auto">
          <a:xfrm>
            <a:off x="395288" y="333375"/>
            <a:ext cx="8748712" cy="284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50000"/>
              </a:spcBef>
              <a:defRPr/>
            </a:pPr>
            <a:r>
              <a:rPr lang="ru-RU" sz="4400" i="1">
                <a:solidFill>
                  <a:srgbClr val="000066"/>
                </a:solidFill>
                <a:effectLst>
                  <a:outerShdw blurRad="38100" dist="38100" dir="2700000" algn="tl">
                    <a:srgbClr val="C0C0C0"/>
                  </a:outerShdw>
                </a:effectLst>
                <a:latin typeface="Tahoma" pitchFamily="34" charset="0"/>
              </a:rPr>
              <a:t>Условный рефлекс –</a:t>
            </a:r>
          </a:p>
          <a:p>
            <a:pPr>
              <a:lnSpc>
                <a:spcPct val="90000"/>
              </a:lnSpc>
              <a:spcBef>
                <a:spcPct val="50000"/>
              </a:spcBef>
              <a:defRPr/>
            </a:pPr>
            <a:r>
              <a:rPr lang="ru-RU" sz="2400" b="0">
                <a:latin typeface="Tahoma" pitchFamily="34" charset="0"/>
              </a:rPr>
              <a:t>индивидуально приобретённые сложные приспособительные реакции организма животных и человека, возникающие при определённых условиях на основе образования временной связи между условным (сигнальным) раздражителем и подкрепляющим этот раздражитель безусловно-рефлекторным актом.</a:t>
            </a:r>
          </a:p>
        </p:txBody>
      </p:sp>
      <p:pic>
        <p:nvPicPr>
          <p:cNvPr id="60420" name="Picture 3" descr="безымянный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3479800"/>
            <a:ext cx="395922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Text Box 8"/>
          <p:cNvSpPr txBox="1">
            <a:spLocks noChangeArrowheads="1"/>
          </p:cNvSpPr>
          <p:nvPr/>
        </p:nvSpPr>
        <p:spPr bwMode="auto">
          <a:xfrm>
            <a:off x="0" y="6224588"/>
            <a:ext cx="9144000"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r>
              <a:rPr lang="ru-RU" sz="1600" i="1">
                <a:solidFill>
                  <a:srgbClr val="000000"/>
                </a:solidFill>
                <a:latin typeface="Times New Roman" pitchFamily="18" charset="0"/>
              </a:rPr>
              <a:t>Установка для исследования условных слюнных рефлексов по И.П.Павлову: </a:t>
            </a:r>
          </a:p>
          <a:p>
            <a:pPr algn="ctr"/>
            <a:r>
              <a:rPr lang="ru-RU" sz="1600" b="0">
                <a:solidFill>
                  <a:srgbClr val="000000"/>
                </a:solidFill>
                <a:latin typeface="Times New Roman" pitchFamily="18" charset="0"/>
              </a:rPr>
              <a:t>А — внутренняя часть экспериментальной камеры; Б— внешняя часть</a:t>
            </a:r>
          </a:p>
        </p:txBody>
      </p:sp>
    </p:spTree>
    <p:extLst>
      <p:ext uri="{BB962C8B-B14F-4D97-AF65-F5344CB8AC3E}">
        <p14:creationId xmlns:p14="http://schemas.microsoft.com/office/powerpoint/2010/main" val="3713220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180" name="Text Box 4"/>
          <p:cNvSpPr txBox="1">
            <a:spLocks noChangeArrowheads="1"/>
          </p:cNvSpPr>
          <p:nvPr/>
        </p:nvSpPr>
        <p:spPr bwMode="auto">
          <a:xfrm>
            <a:off x="395288" y="333375"/>
            <a:ext cx="8353425" cy="618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ru-RU" sz="2000" i="1">
                <a:solidFill>
                  <a:srgbClr val="000066"/>
                </a:solidFill>
                <a:effectLst>
                  <a:outerShdw blurRad="38100" dist="38100" dir="2700000" algn="tl">
                    <a:srgbClr val="C0C0C0"/>
                  </a:outerShdw>
                </a:effectLst>
                <a:latin typeface="Tahoma" pitchFamily="34" charset="0"/>
              </a:rPr>
              <a:t>Временная связь</a:t>
            </a:r>
            <a:r>
              <a:rPr lang="ru-RU" sz="2000">
                <a:latin typeface="Tahoma" pitchFamily="34" charset="0"/>
              </a:rPr>
              <a:t> - это совокупность нейрофизиологических, биохимических и ультраструктурных изменений мозга, возникающих в процессе сочетания условного и безусловного раздражителей и формирующих определенные взаимоотношения между различными мозговыми образованиями.</a:t>
            </a:r>
            <a:endParaRPr lang="ru-RU" sz="2000" i="1">
              <a:latin typeface="Tahoma" pitchFamily="34" charset="0"/>
            </a:endParaRPr>
          </a:p>
          <a:p>
            <a:pPr>
              <a:defRPr/>
            </a:pPr>
            <a:r>
              <a:rPr lang="ru-RU" sz="2000" i="1">
                <a:solidFill>
                  <a:srgbClr val="000066"/>
                </a:solidFill>
                <a:effectLst>
                  <a:outerShdw blurRad="38100" dist="38100" dir="2700000" algn="tl">
                    <a:srgbClr val="C0C0C0"/>
                  </a:outerShdw>
                </a:effectLst>
                <a:latin typeface="Tahoma" pitchFamily="34" charset="0"/>
              </a:rPr>
              <a:t>Раздражитель </a:t>
            </a:r>
            <a:r>
              <a:rPr lang="ru-RU" sz="2000" i="1">
                <a:latin typeface="Tahoma" pitchFamily="34" charset="0"/>
              </a:rPr>
              <a:t>- </a:t>
            </a:r>
            <a:r>
              <a:rPr lang="ru-RU" sz="2000">
                <a:latin typeface="Tahoma" pitchFamily="34" charset="0"/>
              </a:rPr>
              <a:t>любой материальный агент, внешний или внутренний, осознаваемый или неосознаваемый, выступающий как условие последующих состояний организма. </a:t>
            </a:r>
            <a:r>
              <a:rPr lang="ru-RU" sz="2000" i="1">
                <a:solidFill>
                  <a:srgbClr val="000066"/>
                </a:solidFill>
                <a:effectLst>
                  <a:outerShdw blurRad="38100" dist="38100" dir="2700000" algn="tl">
                    <a:srgbClr val="C0C0C0"/>
                  </a:outerShdw>
                </a:effectLst>
                <a:latin typeface="Tahoma" pitchFamily="34" charset="0"/>
              </a:rPr>
              <a:t>Сигнальный раздражитель</a:t>
            </a:r>
            <a:r>
              <a:rPr lang="ru-RU" sz="2000">
                <a:latin typeface="Tahoma" pitchFamily="34" charset="0"/>
              </a:rPr>
              <a:t> (он же </a:t>
            </a:r>
            <a:r>
              <a:rPr lang="ru-RU" sz="2000" i="1">
                <a:latin typeface="Tahoma" pitchFamily="34" charset="0"/>
              </a:rPr>
              <a:t>индифферентный) - </a:t>
            </a:r>
            <a:r>
              <a:rPr lang="ru-RU" sz="2000">
                <a:latin typeface="Tahoma" pitchFamily="34" charset="0"/>
              </a:rPr>
              <a:t>раздражитель, который прежде не вызывал соответствующей реакции, но при определенных условиях образования  условного рефлекса, начинающий ее вызывать. </a:t>
            </a:r>
          </a:p>
          <a:p>
            <a:pPr>
              <a:defRPr/>
            </a:pPr>
            <a:r>
              <a:rPr lang="ru-RU" sz="2000" i="1">
                <a:solidFill>
                  <a:srgbClr val="000066"/>
                </a:solidFill>
                <a:effectLst>
                  <a:outerShdw blurRad="38100" dist="38100" dir="2700000" algn="tl">
                    <a:srgbClr val="C0C0C0"/>
                  </a:outerShdw>
                </a:effectLst>
                <a:latin typeface="Tahoma" pitchFamily="34" charset="0"/>
              </a:rPr>
              <a:t>Стимул </a:t>
            </a:r>
            <a:r>
              <a:rPr lang="ru-RU" sz="2000" i="1">
                <a:latin typeface="Tahoma" pitchFamily="34" charset="0"/>
              </a:rPr>
              <a:t>- </a:t>
            </a:r>
            <a:r>
              <a:rPr lang="ru-RU" sz="2000">
                <a:latin typeface="Tahoma" pitchFamily="34" charset="0"/>
              </a:rPr>
              <a:t>воздействие, обуславливающее динамику психических состояний индивида (реакция) и относящееся к ней как причина к следствию.</a:t>
            </a:r>
            <a:endParaRPr lang="ru-RU" sz="2000" i="1">
              <a:latin typeface="Tahoma" pitchFamily="34" charset="0"/>
            </a:endParaRPr>
          </a:p>
          <a:p>
            <a:pPr>
              <a:defRPr/>
            </a:pPr>
            <a:r>
              <a:rPr lang="ru-RU" sz="2000" i="1">
                <a:solidFill>
                  <a:srgbClr val="000066"/>
                </a:solidFill>
                <a:effectLst>
                  <a:outerShdw blurRad="38100" dist="38100" dir="2700000" algn="tl">
                    <a:srgbClr val="C0C0C0"/>
                  </a:outerShdw>
                </a:effectLst>
                <a:latin typeface="Tahoma" pitchFamily="34" charset="0"/>
              </a:rPr>
              <a:t>Реакция </a:t>
            </a:r>
            <a:r>
              <a:rPr lang="ru-RU" sz="2000" i="1">
                <a:latin typeface="Tahoma" pitchFamily="34" charset="0"/>
              </a:rPr>
              <a:t>- </a:t>
            </a:r>
            <a:r>
              <a:rPr lang="ru-RU" sz="2000">
                <a:latin typeface="Tahoma" pitchFamily="34" charset="0"/>
              </a:rPr>
              <a:t>любой ответ организма на изменение во внешней или внутренней среде  от биохимической реакции отдельной клетки до условного рефлекса.</a:t>
            </a:r>
          </a:p>
        </p:txBody>
      </p:sp>
    </p:spTree>
    <p:extLst>
      <p:ext uri="{BB962C8B-B14F-4D97-AF65-F5344CB8AC3E}">
        <p14:creationId xmlns:p14="http://schemas.microsoft.com/office/powerpoint/2010/main" val="2085065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213100"/>
            <a:ext cx="3724275"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4962" name="Rectangle 2"/>
          <p:cNvSpPr>
            <a:spLocks noChangeArrowheads="1"/>
          </p:cNvSpPr>
          <p:nvPr/>
        </p:nvSpPr>
        <p:spPr bwMode="auto">
          <a:xfrm>
            <a:off x="0" y="-26988"/>
            <a:ext cx="8893175" cy="1298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defRPr/>
            </a:pPr>
            <a:r>
              <a:rPr lang="ru-RU" sz="4400" i="1">
                <a:solidFill>
                  <a:srgbClr val="000066"/>
                </a:solidFill>
                <a:effectLst>
                  <a:outerShdw blurRad="38100" dist="38100" dir="2700000" algn="tl">
                    <a:srgbClr val="C0C0C0"/>
                  </a:outerShdw>
                </a:effectLst>
                <a:latin typeface="Tahoma" pitchFamily="34" charset="0"/>
              </a:rPr>
              <a:t>Условия выработки</a:t>
            </a:r>
            <a:br>
              <a:rPr lang="ru-RU" sz="4400" i="1">
                <a:solidFill>
                  <a:srgbClr val="000066"/>
                </a:solidFill>
                <a:effectLst>
                  <a:outerShdw blurRad="38100" dist="38100" dir="2700000" algn="tl">
                    <a:srgbClr val="C0C0C0"/>
                  </a:outerShdw>
                </a:effectLst>
                <a:latin typeface="Tahoma" pitchFamily="34" charset="0"/>
              </a:rPr>
            </a:br>
            <a:r>
              <a:rPr lang="ru-RU" sz="4400" i="1">
                <a:solidFill>
                  <a:srgbClr val="000066"/>
                </a:solidFill>
                <a:effectLst>
                  <a:outerShdw blurRad="38100" dist="38100" dir="2700000" algn="tl">
                    <a:srgbClr val="C0C0C0"/>
                  </a:outerShdw>
                </a:effectLst>
                <a:latin typeface="Tahoma" pitchFamily="34" charset="0"/>
              </a:rPr>
              <a:t> условных рефлексов</a:t>
            </a:r>
          </a:p>
        </p:txBody>
      </p:sp>
      <p:sp>
        <p:nvSpPr>
          <p:cNvPr id="62468" name="Rectangle 3"/>
          <p:cNvSpPr>
            <a:spLocks noChangeArrowheads="1"/>
          </p:cNvSpPr>
          <p:nvPr/>
        </p:nvSpPr>
        <p:spPr bwMode="auto">
          <a:xfrm>
            <a:off x="325438" y="1196975"/>
            <a:ext cx="7991475" cy="272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buClr>
                <a:srgbClr val="000066"/>
              </a:buClr>
              <a:buFont typeface="Wingdings" pitchFamily="2" charset="2"/>
              <a:buChar char="ь"/>
            </a:pPr>
            <a:r>
              <a:rPr lang="ru-RU" sz="3200">
                <a:latin typeface="Times New Roman" pitchFamily="18" charset="0"/>
              </a:rPr>
              <a:t>Условие силы;</a:t>
            </a:r>
          </a:p>
          <a:p>
            <a:pPr>
              <a:lnSpc>
                <a:spcPct val="90000"/>
              </a:lnSpc>
              <a:buClr>
                <a:srgbClr val="000066"/>
              </a:buClr>
              <a:buFont typeface="Wingdings" pitchFamily="2" charset="2"/>
              <a:buChar char="ь"/>
            </a:pPr>
            <a:r>
              <a:rPr lang="ru-RU" sz="3200">
                <a:latin typeface="Times New Roman" pitchFamily="18" charset="0"/>
              </a:rPr>
              <a:t>Условие времени; </a:t>
            </a:r>
          </a:p>
          <a:p>
            <a:pPr>
              <a:lnSpc>
                <a:spcPct val="90000"/>
              </a:lnSpc>
              <a:buClr>
                <a:srgbClr val="000066"/>
              </a:buClr>
              <a:buFont typeface="Wingdings" pitchFamily="2" charset="2"/>
              <a:buChar char="ь"/>
            </a:pPr>
            <a:r>
              <a:rPr lang="ru-RU" sz="3200">
                <a:latin typeface="Times New Roman" pitchFamily="18" charset="0"/>
              </a:rPr>
              <a:t>Условие индифферентности; </a:t>
            </a:r>
          </a:p>
          <a:p>
            <a:pPr>
              <a:lnSpc>
                <a:spcPct val="90000"/>
              </a:lnSpc>
              <a:buClr>
                <a:srgbClr val="000066"/>
              </a:buClr>
              <a:buFont typeface="Wingdings" pitchFamily="2" charset="2"/>
              <a:buChar char="ь"/>
            </a:pPr>
            <a:r>
              <a:rPr lang="ru-RU" sz="3200">
                <a:latin typeface="Times New Roman" pitchFamily="18" charset="0"/>
              </a:rPr>
              <a:t>Условие мозговой активности; </a:t>
            </a:r>
          </a:p>
          <a:p>
            <a:pPr>
              <a:lnSpc>
                <a:spcPct val="90000"/>
              </a:lnSpc>
              <a:buClr>
                <a:srgbClr val="000066"/>
              </a:buClr>
              <a:buFont typeface="Wingdings" pitchFamily="2" charset="2"/>
              <a:buChar char="ь"/>
            </a:pPr>
            <a:r>
              <a:rPr lang="ru-RU" sz="3200">
                <a:latin typeface="Times New Roman" pitchFamily="18" charset="0"/>
              </a:rPr>
              <a:t>Условие сенсорного ограничения;  </a:t>
            </a:r>
          </a:p>
          <a:p>
            <a:pPr>
              <a:lnSpc>
                <a:spcPct val="90000"/>
              </a:lnSpc>
              <a:buFont typeface="Wingdings" pitchFamily="2" charset="2"/>
              <a:buChar char="ь"/>
            </a:pPr>
            <a:endParaRPr lang="ru-RU" sz="3200">
              <a:latin typeface="Times New Roman" pitchFamily="18" charset="0"/>
            </a:endParaRPr>
          </a:p>
        </p:txBody>
      </p:sp>
      <p:sp>
        <p:nvSpPr>
          <p:cNvPr id="62469" name="Text Box 5"/>
          <p:cNvSpPr txBox="1">
            <a:spLocks noChangeArrowheads="1"/>
          </p:cNvSpPr>
          <p:nvPr/>
        </p:nvSpPr>
        <p:spPr bwMode="auto">
          <a:xfrm>
            <a:off x="323850" y="5392738"/>
            <a:ext cx="882015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ru-RU" i="1">
                <a:solidFill>
                  <a:srgbClr val="000066"/>
                </a:solidFill>
              </a:rPr>
              <a:t>Скорость образования УР </a:t>
            </a:r>
            <a:r>
              <a:rPr lang="ru-RU">
                <a:solidFill>
                  <a:srgbClr val="000066"/>
                </a:solidFill>
              </a:rPr>
              <a:t>зависит от индивидуальных особенностей субъекта, от частоты раздражения, от функционального состояния самой коры и ее участков, от соотношения силы безусловных и условных раздражителей, от окружающей обстановки и происходящих в ней изменений.</a:t>
            </a:r>
          </a:p>
        </p:txBody>
      </p:sp>
    </p:spTree>
    <p:extLst>
      <p:ext uri="{BB962C8B-B14F-4D97-AF65-F5344CB8AC3E}">
        <p14:creationId xmlns:p14="http://schemas.microsoft.com/office/powerpoint/2010/main" val="2065508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539750" y="333375"/>
            <a:ext cx="8208963"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ru-RU" sz="4400" i="1">
                <a:latin typeface="Tahoma" pitchFamily="34" charset="0"/>
              </a:rPr>
              <a:t>Свойства приобретенных форм поведения:</a:t>
            </a:r>
          </a:p>
        </p:txBody>
      </p:sp>
      <p:sp>
        <p:nvSpPr>
          <p:cNvPr id="34819" name="Text Box 3"/>
          <p:cNvSpPr txBox="1">
            <a:spLocks noChangeArrowheads="1"/>
          </p:cNvSpPr>
          <p:nvPr/>
        </p:nvSpPr>
        <p:spPr bwMode="auto">
          <a:xfrm>
            <a:off x="684213" y="2060575"/>
            <a:ext cx="8459787"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buClr>
                <a:srgbClr val="000066"/>
              </a:buClr>
              <a:buFont typeface="Wingdings" pitchFamily="2" charset="2"/>
              <a:buChar char="ь"/>
            </a:pPr>
            <a:r>
              <a:rPr lang="ru-RU" sz="3200" b="0">
                <a:latin typeface="Times New Roman" pitchFamily="18" charset="0"/>
              </a:rPr>
              <a:t> </a:t>
            </a:r>
            <a:r>
              <a:rPr lang="ru-RU" sz="3600" b="0">
                <a:latin typeface="Tahoma" pitchFamily="34" charset="0"/>
              </a:rPr>
              <a:t>Формируются в процессе взаимодействия с окружающей средой; </a:t>
            </a:r>
          </a:p>
          <a:p>
            <a:pPr eaLnBrk="1" hangingPunct="1">
              <a:buClr>
                <a:srgbClr val="000066"/>
              </a:buClr>
              <a:buFont typeface="Wingdings" pitchFamily="2" charset="2"/>
              <a:buChar char="ь"/>
            </a:pPr>
            <a:r>
              <a:rPr lang="ru-RU" sz="3600" b="0">
                <a:latin typeface="Tahoma" pitchFamily="34" charset="0"/>
              </a:rPr>
              <a:t> Индивидуальны; </a:t>
            </a:r>
          </a:p>
          <a:p>
            <a:pPr eaLnBrk="1" hangingPunct="1">
              <a:buClr>
                <a:srgbClr val="000066"/>
              </a:buClr>
              <a:buFont typeface="Wingdings" pitchFamily="2" charset="2"/>
              <a:buChar char="ь"/>
            </a:pPr>
            <a:r>
              <a:rPr lang="ru-RU" sz="3600" b="0">
                <a:latin typeface="Tahoma" pitchFamily="34" charset="0"/>
              </a:rPr>
              <a:t> Непостоянны; </a:t>
            </a:r>
          </a:p>
          <a:p>
            <a:pPr eaLnBrk="1" hangingPunct="1">
              <a:buClr>
                <a:srgbClr val="000066"/>
              </a:buClr>
              <a:buFont typeface="Wingdings" pitchFamily="2" charset="2"/>
              <a:buChar char="ь"/>
            </a:pPr>
            <a:r>
              <a:rPr lang="ru-RU" sz="3600" b="0">
                <a:latin typeface="Tahoma" pitchFamily="34" charset="0"/>
              </a:rPr>
              <a:t> Связаны с функцией высших отделов ЦНС, прежде всего  корковых нейронов. </a:t>
            </a:r>
          </a:p>
        </p:txBody>
      </p:sp>
    </p:spTree>
    <p:extLst>
      <p:ext uri="{BB962C8B-B14F-4D97-AF65-F5344CB8AC3E}">
        <p14:creationId xmlns:p14="http://schemas.microsoft.com/office/powerpoint/2010/main" val="16365248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986" name="Text Box 2"/>
          <p:cNvSpPr txBox="1">
            <a:spLocks noChangeArrowheads="1"/>
          </p:cNvSpPr>
          <p:nvPr/>
        </p:nvSpPr>
        <p:spPr bwMode="auto">
          <a:xfrm>
            <a:off x="468313" y="260350"/>
            <a:ext cx="7920037"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ru-RU" sz="3200" i="1">
                <a:effectLst>
                  <a:outerShdw blurRad="38100" dist="38100" dir="2700000" algn="tl">
                    <a:srgbClr val="C0C0C0"/>
                  </a:outerShdw>
                </a:effectLst>
                <a:latin typeface="Times New Roman" pitchFamily="18" charset="0"/>
              </a:rPr>
              <a:t>Пример классического условного рефлекса</a:t>
            </a:r>
          </a:p>
        </p:txBody>
      </p:sp>
      <p:pic>
        <p:nvPicPr>
          <p:cNvPr id="634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125538"/>
            <a:ext cx="7583487"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88235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R neg"/>
          <p:cNvPicPr>
            <a:picLocks noChangeAspect="1" noChangeArrowheads="1"/>
          </p:cNvPicPr>
          <p:nvPr/>
        </p:nvPicPr>
        <p:blipFill>
          <a:blip r:embed="rId2">
            <a:lum bright="-12000" contrast="36000"/>
            <a:extLst>
              <a:ext uri="{28A0092B-C50C-407E-A947-70E740481C1C}">
                <a14:useLocalDpi xmlns:a14="http://schemas.microsoft.com/office/drawing/2010/main" val="0"/>
              </a:ext>
            </a:extLst>
          </a:blip>
          <a:srcRect/>
          <a:stretch>
            <a:fillRect/>
          </a:stretch>
        </p:blipFill>
        <p:spPr bwMode="auto">
          <a:xfrm>
            <a:off x="179388" y="1412875"/>
            <a:ext cx="8713787" cy="506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7011" name="Text Box 3"/>
          <p:cNvSpPr txBox="1">
            <a:spLocks noChangeArrowheads="1"/>
          </p:cNvSpPr>
          <p:nvPr/>
        </p:nvSpPr>
        <p:spPr bwMode="auto">
          <a:xfrm>
            <a:off x="539750" y="404813"/>
            <a:ext cx="7848600" cy="5794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ru-RU" sz="3200" i="1">
                <a:effectLst>
                  <a:outerShdw blurRad="38100" dist="38100" dir="2700000" algn="tl">
                    <a:srgbClr val="C0C0C0"/>
                  </a:outerShdw>
                </a:effectLst>
                <a:latin typeface="Times New Roman" pitchFamily="18" charset="0"/>
              </a:rPr>
              <a:t>Пример классического условного рефлекса</a:t>
            </a:r>
          </a:p>
        </p:txBody>
      </p:sp>
    </p:spTree>
    <p:extLst>
      <p:ext uri="{BB962C8B-B14F-4D97-AF65-F5344CB8AC3E}">
        <p14:creationId xmlns:p14="http://schemas.microsoft.com/office/powerpoint/2010/main" val="37549722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6228" name="Text Box 4"/>
          <p:cNvSpPr txBox="1">
            <a:spLocks noChangeArrowheads="1"/>
          </p:cNvSpPr>
          <p:nvPr/>
        </p:nvSpPr>
        <p:spPr bwMode="auto">
          <a:xfrm>
            <a:off x="971550" y="333375"/>
            <a:ext cx="72009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ru-RU" sz="4400" i="1">
                <a:solidFill>
                  <a:srgbClr val="000066"/>
                </a:solidFill>
                <a:effectLst>
                  <a:outerShdw blurRad="38100" dist="38100" dir="2700000" algn="tl">
                    <a:srgbClr val="C0C0C0"/>
                  </a:outerShdw>
                </a:effectLst>
                <a:latin typeface="Tahoma" pitchFamily="34" charset="0"/>
              </a:rPr>
              <a:t>Общие свойства  условных рефлексов </a:t>
            </a:r>
          </a:p>
        </p:txBody>
      </p:sp>
      <p:sp>
        <p:nvSpPr>
          <p:cNvPr id="65539" name="Text Box 5"/>
          <p:cNvSpPr txBox="1">
            <a:spLocks noChangeArrowheads="1"/>
          </p:cNvSpPr>
          <p:nvPr/>
        </p:nvSpPr>
        <p:spPr bwMode="auto">
          <a:xfrm>
            <a:off x="395288" y="1844675"/>
            <a:ext cx="8497887" cy="4473575"/>
          </a:xfrm>
          <a:prstGeom prst="rect">
            <a:avLst/>
          </a:prstGeom>
          <a:solidFill>
            <a:srgbClr val="D5EB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buClr>
                <a:srgbClr val="000066"/>
              </a:buClr>
              <a:buFont typeface="Wingdings" pitchFamily="2" charset="2"/>
              <a:buChar char="ь"/>
            </a:pPr>
            <a:r>
              <a:rPr lang="ru-RU" sz="2400" b="0">
                <a:latin typeface="Tahoma" pitchFamily="34" charset="0"/>
              </a:rPr>
              <a:t>все условные рефлексы представляют собой одну из форм приспособительных реакций организма к меняющимся условиям среды;</a:t>
            </a:r>
          </a:p>
          <a:p>
            <a:pPr eaLnBrk="1" hangingPunct="1">
              <a:buClr>
                <a:srgbClr val="000066"/>
              </a:buClr>
              <a:buFont typeface="Wingdings" pitchFamily="2" charset="2"/>
              <a:buChar char="ь"/>
            </a:pPr>
            <a:r>
              <a:rPr lang="ru-RU" sz="2400" b="0">
                <a:latin typeface="Tahoma" pitchFamily="34" charset="0"/>
              </a:rPr>
              <a:t>условные рефлексы относятся к категории приобретаемых в ходе индивидуальной жизни рефлекторных реакций и отличаются индивидуальной специфичностью;</a:t>
            </a:r>
          </a:p>
          <a:p>
            <a:pPr eaLnBrk="1" hangingPunct="1">
              <a:buClr>
                <a:srgbClr val="000066"/>
              </a:buClr>
              <a:buFont typeface="Wingdings" pitchFamily="2" charset="2"/>
              <a:buChar char="ь"/>
            </a:pPr>
            <a:r>
              <a:rPr lang="ru-RU" sz="2400" b="0">
                <a:latin typeface="Tahoma" pitchFamily="34" charset="0"/>
              </a:rPr>
              <a:t>все виды условно-рефлекторной деятельности носят сигнальный предупредительный характер;</a:t>
            </a:r>
          </a:p>
          <a:p>
            <a:pPr eaLnBrk="1" hangingPunct="1">
              <a:buClr>
                <a:srgbClr val="000066"/>
              </a:buClr>
              <a:buFont typeface="Wingdings" pitchFamily="2" charset="2"/>
              <a:buChar char="ь"/>
            </a:pPr>
            <a:r>
              <a:rPr lang="ru-RU" sz="2400" b="0">
                <a:latin typeface="Tahoma" pitchFamily="34" charset="0"/>
              </a:rPr>
              <a:t>условно-рефлекторные реакции образуются на базе безусловных рефлексов; без подкрепления условные рефлексы со временем ослабляются и подавляются.</a:t>
            </a:r>
          </a:p>
        </p:txBody>
      </p:sp>
    </p:spTree>
    <p:extLst>
      <p:ext uri="{BB962C8B-B14F-4D97-AF65-F5344CB8AC3E}">
        <p14:creationId xmlns:p14="http://schemas.microsoft.com/office/powerpoint/2010/main" val="2885795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468313" y="1557338"/>
            <a:ext cx="8351837" cy="4838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buClr>
                <a:srgbClr val="000066"/>
              </a:buClr>
              <a:buFont typeface="Wingdings" pitchFamily="2" charset="2"/>
              <a:buChar char="ь"/>
            </a:pPr>
            <a:r>
              <a:rPr lang="ru-RU" sz="2400" i="1">
                <a:latin typeface="Tahoma" pitchFamily="34" charset="0"/>
              </a:rPr>
              <a:t>Стадия прегенерализации - </a:t>
            </a:r>
            <a:r>
              <a:rPr lang="ru-RU" sz="2400" b="0">
                <a:latin typeface="Tahoma" pitchFamily="34" charset="0"/>
              </a:rPr>
              <a:t>кратковременная фаза, которая характеризуется выраженной концентрацией возбуждения и отсутствием условных поведенческих реакций;</a:t>
            </a:r>
          </a:p>
          <a:p>
            <a:pPr eaLnBrk="1" hangingPunct="1">
              <a:buClr>
                <a:srgbClr val="000066"/>
              </a:buClr>
              <a:buFont typeface="Wingdings" pitchFamily="2" charset="2"/>
              <a:buChar char="ь"/>
            </a:pPr>
            <a:endParaRPr lang="ru-RU" sz="2400" b="0">
              <a:latin typeface="Tahoma" pitchFamily="34" charset="0"/>
            </a:endParaRPr>
          </a:p>
          <a:p>
            <a:pPr eaLnBrk="1" hangingPunct="1">
              <a:buClr>
                <a:srgbClr val="000066"/>
              </a:buClr>
              <a:buFont typeface="Wingdings" pitchFamily="2" charset="2"/>
              <a:buChar char="ь"/>
            </a:pPr>
            <a:r>
              <a:rPr lang="ru-RU" sz="2400" i="1">
                <a:latin typeface="Tahoma" pitchFamily="34" charset="0"/>
              </a:rPr>
              <a:t>Стадия генерализации</a:t>
            </a:r>
            <a:r>
              <a:rPr lang="ru-RU" sz="2400" b="0">
                <a:latin typeface="Tahoma" pitchFamily="34" charset="0"/>
              </a:rPr>
              <a:t> условного возбуждения (можно вызвать условные реакции не только на сам условный стимул, но и на различные другие стимулы, отдаленно сходные с условным);</a:t>
            </a:r>
          </a:p>
          <a:p>
            <a:pPr eaLnBrk="1" hangingPunct="1">
              <a:buClr>
                <a:srgbClr val="000066"/>
              </a:buClr>
              <a:buFont typeface="Wingdings" pitchFamily="2" charset="2"/>
              <a:buChar char="ь"/>
            </a:pPr>
            <a:endParaRPr lang="ru-RU" sz="2400" b="0">
              <a:latin typeface="Tahoma" pitchFamily="34" charset="0"/>
            </a:endParaRPr>
          </a:p>
          <a:p>
            <a:pPr eaLnBrk="1" hangingPunct="1">
              <a:buClr>
                <a:srgbClr val="000066"/>
              </a:buClr>
              <a:buFont typeface="Wingdings" pitchFamily="2" charset="2"/>
              <a:buChar char="ь"/>
            </a:pPr>
            <a:r>
              <a:rPr lang="ru-RU" sz="2400" i="1">
                <a:latin typeface="Tahoma" pitchFamily="34" charset="0"/>
              </a:rPr>
              <a:t>Конечная - стадия специализации</a:t>
            </a:r>
            <a:r>
              <a:rPr lang="ru-RU" sz="2400" b="0">
                <a:latin typeface="Tahoma" pitchFamily="34" charset="0"/>
              </a:rPr>
              <a:t> (реакция возникает лишь на условный стимул, а все остальные стимулы игнорируются).</a:t>
            </a:r>
          </a:p>
        </p:txBody>
      </p:sp>
      <p:sp>
        <p:nvSpPr>
          <p:cNvPr id="1068035" name="Text Box 3"/>
          <p:cNvSpPr txBox="1">
            <a:spLocks noChangeArrowheads="1"/>
          </p:cNvSpPr>
          <p:nvPr/>
        </p:nvSpPr>
        <p:spPr bwMode="auto">
          <a:xfrm>
            <a:off x="684213" y="-19050"/>
            <a:ext cx="7920037"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ru-RU" sz="4400" i="1">
                <a:solidFill>
                  <a:srgbClr val="000066"/>
                </a:solidFill>
                <a:effectLst>
                  <a:outerShdw blurRad="38100" dist="38100" dir="2700000" algn="tl">
                    <a:srgbClr val="C0C0C0"/>
                  </a:outerShdw>
                </a:effectLst>
                <a:latin typeface="Tahoma" pitchFamily="34" charset="0"/>
              </a:rPr>
              <a:t>Стадии образования условного рефлекса:</a:t>
            </a:r>
          </a:p>
        </p:txBody>
      </p:sp>
    </p:spTree>
    <p:extLst>
      <p:ext uri="{BB962C8B-B14F-4D97-AF65-F5344CB8AC3E}">
        <p14:creationId xmlns:p14="http://schemas.microsoft.com/office/powerpoint/2010/main" val="1301108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8" name="Text Box 2"/>
          <p:cNvSpPr txBox="1">
            <a:spLocks noChangeArrowheads="1"/>
          </p:cNvSpPr>
          <p:nvPr/>
        </p:nvSpPr>
        <p:spPr bwMode="auto">
          <a:xfrm>
            <a:off x="0" y="287338"/>
            <a:ext cx="9144000" cy="1701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defRPr/>
            </a:pPr>
            <a:r>
              <a:rPr lang="ru-RU" sz="4400" i="1">
                <a:solidFill>
                  <a:srgbClr val="000066"/>
                </a:solidFill>
                <a:effectLst>
                  <a:outerShdw blurRad="38100" dist="38100" dir="2700000" algn="tl">
                    <a:srgbClr val="C0C0C0"/>
                  </a:outerShdw>
                </a:effectLst>
                <a:latin typeface="Tahoma" pitchFamily="34" charset="0"/>
              </a:rPr>
              <a:t>Схема образования </a:t>
            </a:r>
          </a:p>
          <a:p>
            <a:pPr algn="ctr">
              <a:lnSpc>
                <a:spcPct val="80000"/>
              </a:lnSpc>
              <a:defRPr/>
            </a:pPr>
            <a:r>
              <a:rPr lang="ru-RU" sz="4400" i="1">
                <a:solidFill>
                  <a:srgbClr val="000066"/>
                </a:solidFill>
                <a:effectLst>
                  <a:outerShdw blurRad="38100" dist="38100" dir="2700000" algn="tl">
                    <a:srgbClr val="C0C0C0"/>
                  </a:outerShdw>
                </a:effectLst>
                <a:latin typeface="Tahoma" pitchFamily="34" charset="0"/>
              </a:rPr>
              <a:t>условного рефлекса</a:t>
            </a:r>
            <a:r>
              <a:rPr lang="ru-RU" sz="3600" i="1">
                <a:latin typeface="Times New Roman" pitchFamily="18" charset="0"/>
              </a:rPr>
              <a:t> </a:t>
            </a:r>
            <a:r>
              <a:rPr lang="ru-RU" sz="4400" i="1">
                <a:solidFill>
                  <a:srgbClr val="000066"/>
                </a:solidFill>
                <a:effectLst>
                  <a:outerShdw blurRad="38100" dist="38100" dir="2700000" algn="tl">
                    <a:srgbClr val="C0C0C0"/>
                  </a:outerShdw>
                </a:effectLst>
                <a:latin typeface="Tahoma" pitchFamily="34" charset="0"/>
              </a:rPr>
              <a:t>на звук по И.П.Павлову:</a:t>
            </a:r>
          </a:p>
        </p:txBody>
      </p:sp>
      <p:pic>
        <p:nvPicPr>
          <p:cNvPr id="67587" name="Picture 3" descr="безымянный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276475"/>
            <a:ext cx="41116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Text Box 4"/>
          <p:cNvSpPr txBox="1">
            <a:spLocks noChangeArrowheads="1"/>
          </p:cNvSpPr>
          <p:nvPr/>
        </p:nvSpPr>
        <p:spPr bwMode="auto">
          <a:xfrm>
            <a:off x="5076825" y="2133600"/>
            <a:ext cx="3529013"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sz="2400" b="0">
                <a:latin typeface="Times New Roman" pitchFamily="18" charset="0"/>
              </a:rPr>
              <a:t>1 - кортиев орган;  </a:t>
            </a:r>
          </a:p>
          <a:p>
            <a:pPr eaLnBrk="1" hangingPunct="1"/>
            <a:r>
              <a:rPr lang="ru-RU" sz="2400" b="0">
                <a:latin typeface="Times New Roman" pitchFamily="18" charset="0"/>
              </a:rPr>
              <a:t>2 - корковое представительство слухового анализатора;  </a:t>
            </a:r>
          </a:p>
          <a:p>
            <a:pPr eaLnBrk="1" hangingPunct="1"/>
            <a:r>
              <a:rPr lang="ru-RU" sz="2400" b="0">
                <a:latin typeface="Times New Roman" pitchFamily="18" charset="0"/>
              </a:rPr>
              <a:t>3 - временная связь пищевого условного рефлекса; </a:t>
            </a:r>
          </a:p>
          <a:p>
            <a:pPr eaLnBrk="1" hangingPunct="1"/>
            <a:r>
              <a:rPr lang="ru-RU" sz="2400" b="0">
                <a:latin typeface="Times New Roman" pitchFamily="18" charset="0"/>
              </a:rPr>
              <a:t>4 - представительство пищевого центра в коре;  </a:t>
            </a:r>
          </a:p>
          <a:p>
            <a:pPr eaLnBrk="1" hangingPunct="1"/>
            <a:r>
              <a:rPr lang="ru-RU" sz="2400" b="0">
                <a:latin typeface="Times New Roman" pitchFamily="18" charset="0"/>
              </a:rPr>
              <a:t>5 - подкорковая часть пищевого центра.</a:t>
            </a:r>
          </a:p>
        </p:txBody>
      </p:sp>
    </p:spTree>
    <p:extLst>
      <p:ext uri="{BB962C8B-B14F-4D97-AF65-F5344CB8AC3E}">
        <p14:creationId xmlns:p14="http://schemas.microsoft.com/office/powerpoint/2010/main" val="17753469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a:stretch>
            <a:fillRect/>
          </a:stretch>
        </p:blipFill>
        <p:spPr bwMode="auto">
          <a:xfrm>
            <a:off x="827088" y="2060575"/>
            <a:ext cx="7993062"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0083" name="Text Box 3"/>
          <p:cNvSpPr txBox="1">
            <a:spLocks noChangeArrowheads="1"/>
          </p:cNvSpPr>
          <p:nvPr/>
        </p:nvSpPr>
        <p:spPr bwMode="auto">
          <a:xfrm>
            <a:off x="0" y="115888"/>
            <a:ext cx="9144000" cy="185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spcBef>
                <a:spcPct val="50000"/>
              </a:spcBef>
              <a:defRPr/>
            </a:pPr>
            <a:r>
              <a:rPr lang="ru-RU" sz="3600" i="1">
                <a:solidFill>
                  <a:srgbClr val="000066"/>
                </a:solidFill>
                <a:effectLst>
                  <a:outerShdw blurRad="38100" dist="38100" dir="2700000" algn="tl">
                    <a:srgbClr val="C0C0C0"/>
                  </a:outerShdw>
                </a:effectLst>
                <a:latin typeface="Tahoma" pitchFamily="34" charset="0"/>
              </a:rPr>
              <a:t>Образование временной связи по пути</a:t>
            </a:r>
            <a:br>
              <a:rPr lang="ru-RU" sz="3600" i="1">
                <a:solidFill>
                  <a:srgbClr val="000066"/>
                </a:solidFill>
                <a:effectLst>
                  <a:outerShdw blurRad="38100" dist="38100" dir="2700000" algn="tl">
                    <a:srgbClr val="C0C0C0"/>
                  </a:outerShdw>
                </a:effectLst>
                <a:latin typeface="Tahoma" pitchFamily="34" charset="0"/>
              </a:rPr>
            </a:br>
            <a:r>
              <a:rPr lang="ru-RU" sz="3600" i="1">
                <a:solidFill>
                  <a:srgbClr val="000066"/>
                </a:solidFill>
                <a:effectLst>
                  <a:outerShdw blurRad="38100" dist="38100" dir="2700000" algn="tl">
                    <a:srgbClr val="C0C0C0"/>
                  </a:outerShdw>
                </a:effectLst>
                <a:latin typeface="Tahoma" pitchFamily="34" charset="0"/>
              </a:rPr>
              <a:t>«кора-подкорка-кора» по Э.А.Асратяну</a:t>
            </a:r>
          </a:p>
        </p:txBody>
      </p:sp>
    </p:spTree>
    <p:extLst>
      <p:ext uri="{BB962C8B-B14F-4D97-AF65-F5344CB8AC3E}">
        <p14:creationId xmlns:p14="http://schemas.microsoft.com/office/powerpoint/2010/main" val="28115073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252" name="Text Box 4"/>
          <p:cNvSpPr txBox="1">
            <a:spLocks noChangeArrowheads="1"/>
          </p:cNvSpPr>
          <p:nvPr/>
        </p:nvSpPr>
        <p:spPr bwMode="auto">
          <a:xfrm>
            <a:off x="0" y="188913"/>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50000"/>
              </a:spcBef>
              <a:defRPr/>
            </a:pPr>
            <a:r>
              <a:rPr lang="ru-RU" sz="4000" i="1">
                <a:solidFill>
                  <a:srgbClr val="000066"/>
                </a:solidFill>
                <a:effectLst>
                  <a:outerShdw blurRad="38100" dist="38100" dir="2700000" algn="tl">
                    <a:srgbClr val="C0C0C0"/>
                  </a:outerShdw>
                </a:effectLst>
                <a:latin typeface="Tahoma" pitchFamily="34" charset="0"/>
              </a:rPr>
              <a:t>Отличия условных рефлексов от безусловных</a:t>
            </a:r>
          </a:p>
        </p:txBody>
      </p:sp>
      <p:sp>
        <p:nvSpPr>
          <p:cNvPr id="69635" name="Text Box 5"/>
          <p:cNvSpPr txBox="1">
            <a:spLocks noChangeArrowheads="1"/>
          </p:cNvSpPr>
          <p:nvPr/>
        </p:nvSpPr>
        <p:spPr bwMode="auto">
          <a:xfrm>
            <a:off x="755650" y="1052513"/>
            <a:ext cx="79930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endParaRPr lang="ru-RU"/>
          </a:p>
        </p:txBody>
      </p:sp>
      <p:graphicFrame>
        <p:nvGraphicFramePr>
          <p:cNvPr id="1077309" name="Group 61"/>
          <p:cNvGraphicFramePr>
            <a:graphicFrameLocks noGrp="1"/>
          </p:cNvGraphicFramePr>
          <p:nvPr/>
        </p:nvGraphicFramePr>
        <p:xfrm>
          <a:off x="468313" y="1308100"/>
          <a:ext cx="8424862" cy="5449889"/>
        </p:xfrm>
        <a:graphic>
          <a:graphicData uri="http://schemas.openxmlformats.org/drawingml/2006/table">
            <a:tbl>
              <a:tblPr/>
              <a:tblGrid>
                <a:gridCol w="4213225"/>
                <a:gridCol w="4211637"/>
              </a:tblGrid>
              <a:tr h="5810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1" u="none" strike="noStrike" cap="none" normalizeH="0" baseline="0" smtClean="0">
                          <a:ln>
                            <a:noFill/>
                          </a:ln>
                          <a:solidFill>
                            <a:srgbClr val="000066"/>
                          </a:solidFill>
                          <a:effectLst>
                            <a:outerShdw blurRad="38100" dist="38100" dir="2700000" algn="tl">
                              <a:srgbClr val="C0C0C0"/>
                            </a:outerShdw>
                          </a:effectLst>
                          <a:latin typeface="Tahoma" pitchFamily="34" charset="0"/>
                        </a:rPr>
                        <a:t>Безусловные рефлексы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1" u="none" strike="noStrike" cap="none" normalizeH="0" baseline="0" smtClean="0">
                          <a:ln>
                            <a:noFill/>
                          </a:ln>
                          <a:solidFill>
                            <a:srgbClr val="000066"/>
                          </a:solidFill>
                          <a:effectLst>
                            <a:outerShdw blurRad="38100" dist="38100" dir="2700000" algn="tl">
                              <a:srgbClr val="C0C0C0"/>
                            </a:outerShdw>
                          </a:effectLst>
                          <a:latin typeface="Tahoma" pitchFamily="34" charset="0"/>
                        </a:rPr>
                        <a:t>Условные рефлексы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42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Tahoma" pitchFamily="34" charset="0"/>
                        </a:rPr>
                        <a:t>Врожденные, отражают видовые особенности организма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Tahoma" pitchFamily="34" charset="0"/>
                        </a:rPr>
                        <a:t>Приобретаются в течение жизни, отражают индивидуальные особенности организма</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Tahoma" pitchFamily="34" charset="0"/>
                        </a:rPr>
                        <a:t>Относительно постоянны в течение жизни особи</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Tahoma" pitchFamily="34" charset="0"/>
                        </a:rPr>
                        <a:t>Образуются, изменяются и отменяются, когда они становятся неадекватными условиям жизни</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Tahoma" pitchFamily="34" charset="0"/>
                        </a:rPr>
                        <a:t>Реализуются по анатомическим путям, определенным генетически</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Tahoma" pitchFamily="34" charset="0"/>
                        </a:rPr>
                        <a:t>Реализуются по функционально-организующимся временным (замыкательным) связям</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9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Tahoma" pitchFamily="34" charset="0"/>
                        </a:rPr>
                        <a:t>Свойственны всем уровням ЦНС и осуществляются преимущественно ее низшими отделами (спинной мозг, стволовой отдел, подкорковые ядра)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Tahoma" pitchFamily="34" charset="0"/>
                        </a:rPr>
                        <a:t>Для своего образования и реализации требуют целостности коры большого мозга, особенно у высших млекопитающих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Tahoma" pitchFamily="34" charset="0"/>
                        </a:rPr>
                        <a:t>Каждый рефлекс имеет свое специфическое рецептивное поле и специфические раздражители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Tahoma" pitchFamily="34" charset="0"/>
                        </a:rPr>
                        <a:t>Рефлексы могут образовываться с любого рецептивного поля на самые разнообразные раздражители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9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Tahoma" pitchFamily="34" charset="0"/>
                        </a:rPr>
                        <a:t>Реагируют на действие наличного раздражителя, которого уже нельзя избежать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Tahoma" pitchFamily="34" charset="0"/>
                        </a:rPr>
                        <a:t>Приспосабливают организм к действию стимула, которое еще предстоит испытать, то есть имеют предупредительное значение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23561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107950" y="1916113"/>
            <a:ext cx="8928100" cy="3987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sz="2400" u="sng"/>
              <a:t>1. По подкреплению (безусловному стимулу)</a:t>
            </a:r>
          </a:p>
          <a:p>
            <a:pPr eaLnBrk="1" hangingPunct="1"/>
            <a:endParaRPr lang="ru-RU" sz="2400" u="sng"/>
          </a:p>
          <a:p>
            <a:pPr eaLnBrk="1" hangingPunct="1"/>
            <a:r>
              <a:rPr lang="ru-RU" sz="2400" u="sng"/>
              <a:t>2. По условному стимулу</a:t>
            </a:r>
          </a:p>
          <a:p>
            <a:pPr eaLnBrk="1" hangingPunct="1"/>
            <a:endParaRPr lang="ru-RU" sz="2400" u="sng"/>
          </a:p>
          <a:p>
            <a:pPr eaLnBrk="1" hangingPunct="1"/>
            <a:r>
              <a:rPr lang="ru-RU" sz="2400" u="sng"/>
              <a:t>3. По соотношению действия во времени условного и безусловного раздражителей</a:t>
            </a:r>
          </a:p>
          <a:p>
            <a:pPr eaLnBrk="1" hangingPunct="1">
              <a:buFontTx/>
              <a:buAutoNum type="arabicPeriod"/>
            </a:pPr>
            <a:endParaRPr lang="ru-RU" sz="2400" b="0">
              <a:solidFill>
                <a:srgbClr val="FF0000"/>
              </a:solidFill>
            </a:endParaRPr>
          </a:p>
          <a:p>
            <a:pPr eaLnBrk="1" hangingPunct="1"/>
            <a:r>
              <a:rPr lang="ru-RU" sz="2400" b="0"/>
              <a:t>	(см. следующие слайды…)</a:t>
            </a:r>
          </a:p>
          <a:p>
            <a:pPr eaLnBrk="1" hangingPunct="1">
              <a:buFontTx/>
              <a:buAutoNum type="arabicPeriod"/>
            </a:pPr>
            <a:endParaRPr lang="ru-RU" sz="2400" b="0"/>
          </a:p>
          <a:p>
            <a:pPr eaLnBrk="1" hangingPunct="1"/>
            <a:r>
              <a:rPr lang="ru-RU" sz="2000" b="0" i="1" u="sng">
                <a:solidFill>
                  <a:srgbClr val="0066FF"/>
                </a:solidFill>
              </a:rPr>
              <a:t>Примечание: данная классификация применима не только к классическим, но и к инструментальным условным рефлекса.</a:t>
            </a:r>
          </a:p>
        </p:txBody>
      </p:sp>
      <p:sp>
        <p:nvSpPr>
          <p:cNvPr id="1078275" name="Text Box 3"/>
          <p:cNvSpPr txBox="1">
            <a:spLocks noChangeArrowheads="1"/>
          </p:cNvSpPr>
          <p:nvPr/>
        </p:nvSpPr>
        <p:spPr bwMode="auto">
          <a:xfrm>
            <a:off x="107950" y="293688"/>
            <a:ext cx="8928100" cy="1190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ru-RU" sz="3600" i="1">
                <a:solidFill>
                  <a:srgbClr val="000066"/>
                </a:solidFill>
                <a:effectLst>
                  <a:outerShdw blurRad="38100" dist="38100" dir="2700000" algn="tl">
                    <a:srgbClr val="C0C0C0"/>
                  </a:outerShdw>
                </a:effectLst>
                <a:latin typeface="Tahoma" pitchFamily="34" charset="0"/>
              </a:rPr>
              <a:t>Классификация классических условных рефлексов </a:t>
            </a:r>
          </a:p>
        </p:txBody>
      </p:sp>
    </p:spTree>
    <p:extLst>
      <p:ext uri="{BB962C8B-B14F-4D97-AF65-F5344CB8AC3E}">
        <p14:creationId xmlns:p14="http://schemas.microsoft.com/office/powerpoint/2010/main" val="245030610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Text Box 2"/>
          <p:cNvSpPr txBox="1">
            <a:spLocks noChangeArrowheads="1"/>
          </p:cNvSpPr>
          <p:nvPr/>
        </p:nvSpPr>
        <p:spPr bwMode="auto">
          <a:xfrm>
            <a:off x="0" y="1412875"/>
            <a:ext cx="8928100" cy="3927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buFontTx/>
              <a:buAutoNum type="arabicPeriod"/>
              <a:defRPr/>
            </a:pPr>
            <a:r>
              <a:rPr lang="ru-RU" sz="3600" i="1" smtClean="0">
                <a:solidFill>
                  <a:srgbClr val="000066"/>
                </a:solidFill>
                <a:effectLst>
                  <a:outerShdw blurRad="38100" dist="38100" dir="2700000" algn="tl">
                    <a:srgbClr val="C0C0C0"/>
                  </a:outerShdw>
                </a:effectLst>
                <a:latin typeface="Tahoma" pitchFamily="34" charset="0"/>
              </a:rPr>
              <a:t>По подкреплению</a:t>
            </a:r>
          </a:p>
          <a:p>
            <a:pPr>
              <a:buFontTx/>
              <a:buAutoNum type="arabicPeriod"/>
              <a:defRPr/>
            </a:pPr>
            <a:endParaRPr lang="ru-RU" sz="2400" u="sng" smtClean="0"/>
          </a:p>
          <a:p>
            <a:pPr>
              <a:defRPr/>
            </a:pPr>
            <a:r>
              <a:rPr lang="ru-RU" sz="2400" b="0" smtClean="0">
                <a:solidFill>
                  <a:srgbClr val="FF0000"/>
                </a:solidFill>
              </a:rPr>
              <a:t>1.1.</a:t>
            </a:r>
            <a:r>
              <a:rPr lang="ru-RU" sz="2400" b="0" smtClean="0"/>
              <a:t> В зависимости от наличия или отсутствия подкрепления:</a:t>
            </a:r>
          </a:p>
          <a:p>
            <a:pPr>
              <a:defRPr/>
            </a:pPr>
            <a:endParaRPr lang="ru-RU" sz="2400" b="0" smtClean="0"/>
          </a:p>
          <a:p>
            <a:pPr>
              <a:defRPr/>
            </a:pPr>
            <a:r>
              <a:rPr lang="ru-RU" sz="2400" b="0" smtClean="0"/>
              <a:t>   - </a:t>
            </a:r>
            <a:r>
              <a:rPr lang="ru-RU" sz="2400" b="0" smtClean="0">
                <a:solidFill>
                  <a:srgbClr val="FF0000"/>
                </a:solidFill>
              </a:rPr>
              <a:t>положительные</a:t>
            </a:r>
            <a:r>
              <a:rPr lang="ru-RU" sz="2400" b="0" smtClean="0"/>
              <a:t> (подкрепляемые), вызывающие соответствующую реакцию организма</a:t>
            </a:r>
          </a:p>
          <a:p>
            <a:pPr>
              <a:defRPr/>
            </a:pPr>
            <a:endParaRPr lang="ru-RU" sz="2400" b="0" smtClean="0"/>
          </a:p>
          <a:p>
            <a:pPr>
              <a:defRPr/>
            </a:pPr>
            <a:r>
              <a:rPr lang="ru-RU" sz="2400" b="0" smtClean="0"/>
              <a:t>   - </a:t>
            </a:r>
            <a:r>
              <a:rPr lang="ru-RU" sz="2400" b="0" smtClean="0">
                <a:solidFill>
                  <a:srgbClr val="FF0000"/>
                </a:solidFill>
              </a:rPr>
              <a:t>отрицательные</a:t>
            </a:r>
            <a:r>
              <a:rPr lang="ru-RU" sz="2400" b="0" smtClean="0"/>
              <a:t>, или тормозные (неподкрепляемые), которые не только не вызывают соответствующей реакции, но и ослабляют ее. </a:t>
            </a:r>
          </a:p>
        </p:txBody>
      </p:sp>
    </p:spTree>
    <p:extLst>
      <p:ext uri="{BB962C8B-B14F-4D97-AF65-F5344CB8AC3E}">
        <p14:creationId xmlns:p14="http://schemas.microsoft.com/office/powerpoint/2010/main" val="66209305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370" name="Text Box 2"/>
          <p:cNvSpPr txBox="1">
            <a:spLocks noChangeArrowheads="1"/>
          </p:cNvSpPr>
          <p:nvPr/>
        </p:nvSpPr>
        <p:spPr bwMode="auto">
          <a:xfrm>
            <a:off x="107950" y="836613"/>
            <a:ext cx="8928100" cy="50228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buFontTx/>
              <a:buAutoNum type="arabicPeriod"/>
              <a:defRPr/>
            </a:pPr>
            <a:r>
              <a:rPr lang="ru-RU" sz="3600" i="1" smtClean="0">
                <a:solidFill>
                  <a:srgbClr val="000066"/>
                </a:solidFill>
                <a:effectLst>
                  <a:outerShdw blurRad="38100" dist="38100" dir="2700000" algn="tl">
                    <a:srgbClr val="C0C0C0"/>
                  </a:outerShdw>
                </a:effectLst>
                <a:latin typeface="Tahoma" pitchFamily="34" charset="0"/>
              </a:rPr>
              <a:t>По подкреплению</a:t>
            </a:r>
          </a:p>
          <a:p>
            <a:pPr>
              <a:buFontTx/>
              <a:buAutoNum type="arabicPeriod"/>
              <a:defRPr/>
            </a:pPr>
            <a:endParaRPr lang="ru-RU" sz="2400" u="sng" smtClean="0"/>
          </a:p>
          <a:p>
            <a:pPr>
              <a:defRPr/>
            </a:pPr>
            <a:r>
              <a:rPr lang="ru-RU" sz="2400" b="0" smtClean="0">
                <a:solidFill>
                  <a:srgbClr val="FF0000"/>
                </a:solidFill>
              </a:rPr>
              <a:t>1.2.</a:t>
            </a:r>
            <a:r>
              <a:rPr lang="ru-RU" sz="2400" b="0" smtClean="0"/>
              <a:t> Согласно биологическому значению подкрепления (</a:t>
            </a:r>
            <a:r>
              <a:rPr lang="ru-RU" sz="2400" b="0" i="1" smtClean="0"/>
              <a:t>соответственно классификации безусловных рефлексов П.В.Симонова</a:t>
            </a:r>
            <a:r>
              <a:rPr lang="ru-RU" sz="2400" b="0" smtClean="0"/>
              <a:t>): </a:t>
            </a:r>
          </a:p>
          <a:p>
            <a:pPr>
              <a:defRPr/>
            </a:pPr>
            <a:endParaRPr lang="ru-RU" sz="2400" b="0" smtClean="0"/>
          </a:p>
          <a:p>
            <a:pPr>
              <a:defRPr/>
            </a:pPr>
            <a:r>
              <a:rPr lang="ru-RU" sz="2400" b="0" smtClean="0"/>
              <a:t>   - </a:t>
            </a:r>
            <a:r>
              <a:rPr lang="ru-RU" sz="2400" b="0" smtClean="0">
                <a:solidFill>
                  <a:srgbClr val="FF0000"/>
                </a:solidFill>
              </a:rPr>
              <a:t>витальные</a:t>
            </a:r>
            <a:r>
              <a:rPr lang="ru-RU" sz="2400" b="0" smtClean="0"/>
              <a:t> (пищевые, питьевые, оборонительные и пр.)</a:t>
            </a:r>
          </a:p>
          <a:p>
            <a:pPr>
              <a:defRPr/>
            </a:pPr>
            <a:endParaRPr lang="ru-RU" sz="2400" b="0" smtClean="0"/>
          </a:p>
          <a:p>
            <a:pPr>
              <a:defRPr/>
            </a:pPr>
            <a:r>
              <a:rPr lang="ru-RU" sz="2400" b="0" smtClean="0"/>
              <a:t>   - </a:t>
            </a:r>
            <a:r>
              <a:rPr lang="ru-RU" sz="2400" b="0" smtClean="0">
                <a:solidFill>
                  <a:srgbClr val="FF0000"/>
                </a:solidFill>
              </a:rPr>
              <a:t>зоосоциальные</a:t>
            </a:r>
            <a:r>
              <a:rPr lang="ru-RU" sz="2400" b="0" smtClean="0"/>
              <a:t> (половой, родительский, территориальный и пр.)</a:t>
            </a:r>
          </a:p>
          <a:p>
            <a:pPr>
              <a:defRPr/>
            </a:pPr>
            <a:endParaRPr lang="ru-RU" sz="2400" b="0" smtClean="0"/>
          </a:p>
          <a:p>
            <a:pPr>
              <a:defRPr/>
            </a:pPr>
            <a:r>
              <a:rPr lang="ru-RU" sz="2400" b="0" smtClean="0"/>
              <a:t>   - </a:t>
            </a:r>
            <a:r>
              <a:rPr lang="ru-RU" sz="2400" b="0" smtClean="0">
                <a:solidFill>
                  <a:srgbClr val="FF0000"/>
                </a:solidFill>
              </a:rPr>
              <a:t>саморазвития</a:t>
            </a:r>
            <a:r>
              <a:rPr lang="ru-RU" sz="2400" b="0" smtClean="0"/>
              <a:t> (исследовательский, имитационный, игровой и пр.)</a:t>
            </a:r>
          </a:p>
        </p:txBody>
      </p:sp>
    </p:spTree>
    <p:extLst>
      <p:ext uri="{BB962C8B-B14F-4D97-AF65-F5344CB8AC3E}">
        <p14:creationId xmlns:p14="http://schemas.microsoft.com/office/powerpoint/2010/main" val="337624452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5435600" y="4437063"/>
            <a:ext cx="2951163" cy="21018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sz="2200" b="0">
                <a:solidFill>
                  <a:srgbClr val="000000"/>
                </a:solidFill>
              </a:rPr>
              <a:t>Адаптивность обучения: синица-лазоревка открывает бутылку. чтобы полакомиться молоком </a:t>
            </a:r>
          </a:p>
        </p:txBody>
      </p:sp>
      <p:pic>
        <p:nvPicPr>
          <p:cNvPr id="35843" name="Picture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260350"/>
            <a:ext cx="363696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1" descr="bluet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404813"/>
            <a:ext cx="25971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7887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Text Box 2"/>
          <p:cNvSpPr txBox="1">
            <a:spLocks noChangeArrowheads="1"/>
          </p:cNvSpPr>
          <p:nvPr/>
        </p:nvSpPr>
        <p:spPr bwMode="auto">
          <a:xfrm>
            <a:off x="107950" y="1260475"/>
            <a:ext cx="8928100" cy="46577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buFontTx/>
              <a:buAutoNum type="arabicPeriod"/>
              <a:defRPr/>
            </a:pPr>
            <a:r>
              <a:rPr lang="ru-RU" sz="3600" i="1" smtClean="0">
                <a:solidFill>
                  <a:srgbClr val="000066"/>
                </a:solidFill>
                <a:effectLst>
                  <a:outerShdw blurRad="38100" dist="38100" dir="2700000" algn="tl">
                    <a:srgbClr val="C0C0C0"/>
                  </a:outerShdw>
                </a:effectLst>
                <a:latin typeface="Tahoma" pitchFamily="34" charset="0"/>
              </a:rPr>
              <a:t>По подкреплению</a:t>
            </a:r>
          </a:p>
          <a:p>
            <a:pPr>
              <a:buFontTx/>
              <a:buAutoNum type="arabicPeriod"/>
              <a:defRPr/>
            </a:pPr>
            <a:endParaRPr lang="ru-RU" sz="2400" u="sng" smtClean="0"/>
          </a:p>
          <a:p>
            <a:pPr>
              <a:defRPr/>
            </a:pPr>
            <a:r>
              <a:rPr lang="ru-RU" sz="2400" b="0" smtClean="0">
                <a:solidFill>
                  <a:srgbClr val="FF0000"/>
                </a:solidFill>
              </a:rPr>
              <a:t>1.3.</a:t>
            </a:r>
            <a:r>
              <a:rPr lang="ru-RU" sz="2400" b="0" smtClean="0"/>
              <a:t> По характеру безусловной реакции на подкрепление:</a:t>
            </a:r>
          </a:p>
          <a:p>
            <a:pPr>
              <a:defRPr/>
            </a:pPr>
            <a:endParaRPr lang="ru-RU" sz="2400" b="0" smtClean="0"/>
          </a:p>
          <a:p>
            <a:pPr>
              <a:defRPr/>
            </a:pPr>
            <a:r>
              <a:rPr lang="ru-RU" sz="2400" b="0" smtClean="0"/>
              <a:t>   - </a:t>
            </a:r>
            <a:r>
              <a:rPr lang="ru-RU" sz="2400" b="0" smtClean="0">
                <a:solidFill>
                  <a:srgbClr val="FF0000"/>
                </a:solidFill>
              </a:rPr>
              <a:t>вегетативные</a:t>
            </a:r>
            <a:r>
              <a:rPr lang="ru-RU" sz="2400" b="0" smtClean="0"/>
              <a:t>: типичная реакция для классических условных рефлексов (изменения в КГР, дыхании, сердцебиении, кровяном давлении и т.п.)</a:t>
            </a:r>
          </a:p>
          <a:p>
            <a:pPr>
              <a:defRPr/>
            </a:pPr>
            <a:endParaRPr lang="ru-RU" sz="2400" b="0" smtClean="0"/>
          </a:p>
          <a:p>
            <a:pPr>
              <a:defRPr/>
            </a:pPr>
            <a:r>
              <a:rPr lang="ru-RU" sz="2400" b="0" smtClean="0"/>
              <a:t>   - </a:t>
            </a:r>
            <a:r>
              <a:rPr lang="ru-RU" sz="2400" b="0" smtClean="0">
                <a:solidFill>
                  <a:srgbClr val="FF0000"/>
                </a:solidFill>
              </a:rPr>
              <a:t>двигательные</a:t>
            </a:r>
            <a:r>
              <a:rPr lang="ru-RU" sz="2400" b="0" smtClean="0"/>
              <a:t>: иногда встречаются при классических рефлексах (моргание века, отдергивание руки от источника боли и т. п.), но более характерны для инструментальных условных рефлексов.</a:t>
            </a:r>
          </a:p>
        </p:txBody>
      </p:sp>
    </p:spTree>
    <p:extLst>
      <p:ext uri="{BB962C8B-B14F-4D97-AF65-F5344CB8AC3E}">
        <p14:creationId xmlns:p14="http://schemas.microsoft.com/office/powerpoint/2010/main" val="367250469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466" name="Text Box 2"/>
          <p:cNvSpPr txBox="1">
            <a:spLocks noChangeArrowheads="1"/>
          </p:cNvSpPr>
          <p:nvPr/>
        </p:nvSpPr>
        <p:spPr bwMode="auto">
          <a:xfrm>
            <a:off x="107950" y="1557338"/>
            <a:ext cx="8928100" cy="3927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buFontTx/>
              <a:buAutoNum type="arabicPeriod"/>
              <a:defRPr/>
            </a:pPr>
            <a:r>
              <a:rPr lang="ru-RU" sz="3600" i="1" smtClean="0">
                <a:solidFill>
                  <a:srgbClr val="000066"/>
                </a:solidFill>
                <a:effectLst>
                  <a:outerShdw blurRad="38100" dist="38100" dir="2700000" algn="tl">
                    <a:srgbClr val="C0C0C0"/>
                  </a:outerShdw>
                </a:effectLst>
                <a:latin typeface="Tahoma" pitchFamily="34" charset="0"/>
              </a:rPr>
              <a:t>По подкреплению</a:t>
            </a:r>
          </a:p>
          <a:p>
            <a:pPr>
              <a:buFontTx/>
              <a:buAutoNum type="arabicPeriod"/>
              <a:defRPr/>
            </a:pPr>
            <a:endParaRPr lang="ru-RU" sz="2400" u="sng" smtClean="0"/>
          </a:p>
          <a:p>
            <a:pPr>
              <a:defRPr/>
            </a:pPr>
            <a:r>
              <a:rPr lang="ru-RU" sz="2400" b="0" smtClean="0">
                <a:solidFill>
                  <a:srgbClr val="FF0000"/>
                </a:solidFill>
              </a:rPr>
              <a:t>1.4.</a:t>
            </a:r>
            <a:r>
              <a:rPr lang="ru-RU" sz="2400" b="0" smtClean="0"/>
              <a:t> По особенностям подкрепления:</a:t>
            </a:r>
          </a:p>
          <a:p>
            <a:pPr>
              <a:defRPr/>
            </a:pPr>
            <a:endParaRPr lang="ru-RU" sz="2400" b="0" smtClean="0"/>
          </a:p>
          <a:p>
            <a:pPr>
              <a:defRPr/>
            </a:pPr>
            <a:r>
              <a:rPr lang="ru-RU" sz="2400" b="0" smtClean="0"/>
              <a:t>   - </a:t>
            </a:r>
            <a:r>
              <a:rPr lang="ru-RU" sz="2400" b="0" smtClean="0">
                <a:solidFill>
                  <a:srgbClr val="FF0000"/>
                </a:solidFill>
              </a:rPr>
              <a:t>первого порядка </a:t>
            </a:r>
            <a:r>
              <a:rPr lang="ru-RU" sz="2400" b="0" smtClean="0"/>
              <a:t>– если в качестве подкрепления используется безусловный рефлекс</a:t>
            </a:r>
          </a:p>
          <a:p>
            <a:pPr>
              <a:defRPr/>
            </a:pPr>
            <a:endParaRPr lang="ru-RU" sz="2400" b="0" smtClean="0"/>
          </a:p>
          <a:p>
            <a:pPr>
              <a:defRPr/>
            </a:pPr>
            <a:r>
              <a:rPr lang="ru-RU" sz="2400" b="0" smtClean="0"/>
              <a:t>   - </a:t>
            </a:r>
            <a:r>
              <a:rPr lang="ru-RU" sz="2400" b="0" smtClean="0">
                <a:solidFill>
                  <a:srgbClr val="FF0000"/>
                </a:solidFill>
              </a:rPr>
              <a:t>второго порядка, третьего и т.д. </a:t>
            </a:r>
            <a:r>
              <a:rPr lang="ru-RU" sz="2400" b="0" smtClean="0"/>
              <a:t>– если в качестве подкрепления используется ранее выработанный прочный условный рефлекс</a:t>
            </a:r>
          </a:p>
        </p:txBody>
      </p:sp>
    </p:spTree>
    <p:extLst>
      <p:ext uri="{BB962C8B-B14F-4D97-AF65-F5344CB8AC3E}">
        <p14:creationId xmlns:p14="http://schemas.microsoft.com/office/powerpoint/2010/main" val="224088762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8514" name="Text Box 2"/>
          <p:cNvSpPr txBox="1">
            <a:spLocks noChangeArrowheads="1"/>
          </p:cNvSpPr>
          <p:nvPr/>
        </p:nvSpPr>
        <p:spPr bwMode="auto">
          <a:xfrm>
            <a:off x="107950" y="1484313"/>
            <a:ext cx="8928100" cy="44767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ru-RU" sz="3600" i="1">
                <a:solidFill>
                  <a:srgbClr val="000066"/>
                </a:solidFill>
                <a:effectLst>
                  <a:outerShdw blurRad="38100" dist="38100" dir="2700000" algn="tl">
                    <a:srgbClr val="C0C0C0"/>
                  </a:outerShdw>
                </a:effectLst>
                <a:latin typeface="Tahoma" pitchFamily="34" charset="0"/>
              </a:rPr>
              <a:t>2. По условному стимулу</a:t>
            </a:r>
          </a:p>
          <a:p>
            <a:pPr>
              <a:defRPr/>
            </a:pPr>
            <a:endParaRPr lang="ru-RU" sz="3600" i="1">
              <a:solidFill>
                <a:srgbClr val="000066"/>
              </a:solidFill>
              <a:effectLst>
                <a:outerShdw blurRad="38100" dist="38100" dir="2700000" algn="tl">
                  <a:srgbClr val="C0C0C0"/>
                </a:outerShdw>
              </a:effectLst>
              <a:latin typeface="Tahoma" pitchFamily="34" charset="0"/>
            </a:endParaRPr>
          </a:p>
          <a:p>
            <a:pPr>
              <a:defRPr/>
            </a:pPr>
            <a:r>
              <a:rPr lang="ru-RU" sz="2400" b="0">
                <a:solidFill>
                  <a:srgbClr val="FF0000"/>
                </a:solidFill>
              </a:rPr>
              <a:t>2.1.</a:t>
            </a:r>
            <a:r>
              <a:rPr lang="ru-RU" sz="2400" b="0"/>
              <a:t> По характеру условного раздражения:</a:t>
            </a:r>
          </a:p>
          <a:p>
            <a:pPr>
              <a:defRPr/>
            </a:pPr>
            <a:endParaRPr lang="ru-RU" sz="2400" b="0"/>
          </a:p>
          <a:p>
            <a:pPr>
              <a:defRPr/>
            </a:pPr>
            <a:r>
              <a:rPr lang="ru-RU" sz="2400" b="0"/>
              <a:t>   - </a:t>
            </a:r>
            <a:r>
              <a:rPr lang="ru-RU" sz="2400" b="0">
                <a:solidFill>
                  <a:srgbClr val="FF0000"/>
                </a:solidFill>
              </a:rPr>
              <a:t>натуральные</a:t>
            </a:r>
            <a:r>
              <a:rPr lang="ru-RU" sz="2400" b="0"/>
              <a:t> – на естественные признаки безусловного раздражения</a:t>
            </a:r>
          </a:p>
          <a:p>
            <a:pPr>
              <a:defRPr/>
            </a:pPr>
            <a:endParaRPr lang="ru-RU" sz="2400" b="0"/>
          </a:p>
          <a:p>
            <a:pPr>
              <a:defRPr/>
            </a:pPr>
            <a:r>
              <a:rPr lang="ru-RU" sz="2400" b="0"/>
              <a:t>   - </a:t>
            </a:r>
            <a:r>
              <a:rPr lang="ru-RU" sz="2400" b="0">
                <a:solidFill>
                  <a:srgbClr val="FF0000"/>
                </a:solidFill>
              </a:rPr>
              <a:t>искусственные</a:t>
            </a:r>
            <a:r>
              <a:rPr lang="ru-RU" sz="2400" b="0"/>
              <a:t> – на искусственные условные сигналы (такие рефлексы вырабатываются медленнее, а в некоторых случаях выработка рефлекса на экологически неадекватный стимул вообще невозможна).</a:t>
            </a:r>
          </a:p>
        </p:txBody>
      </p:sp>
    </p:spTree>
    <p:extLst>
      <p:ext uri="{BB962C8B-B14F-4D97-AF65-F5344CB8AC3E}">
        <p14:creationId xmlns:p14="http://schemas.microsoft.com/office/powerpoint/2010/main" val="176420732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562" name="Text Box 2"/>
          <p:cNvSpPr txBox="1">
            <a:spLocks noChangeArrowheads="1"/>
          </p:cNvSpPr>
          <p:nvPr/>
        </p:nvSpPr>
        <p:spPr bwMode="auto">
          <a:xfrm>
            <a:off x="107950" y="446088"/>
            <a:ext cx="8928100" cy="6191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ru-RU" sz="3600" i="1">
                <a:solidFill>
                  <a:srgbClr val="000066"/>
                </a:solidFill>
                <a:effectLst>
                  <a:outerShdw blurRad="38100" dist="38100" dir="2700000" algn="tl">
                    <a:srgbClr val="C0C0C0"/>
                  </a:outerShdw>
                </a:effectLst>
                <a:latin typeface="Tahoma" pitchFamily="34" charset="0"/>
              </a:rPr>
              <a:t>2. По условному стимулу</a:t>
            </a:r>
          </a:p>
          <a:p>
            <a:pPr>
              <a:defRPr/>
            </a:pPr>
            <a:endParaRPr lang="ru-RU" sz="2400" b="0">
              <a:solidFill>
                <a:srgbClr val="FF0000"/>
              </a:solidFill>
            </a:endParaRPr>
          </a:p>
          <a:p>
            <a:pPr>
              <a:defRPr/>
            </a:pPr>
            <a:r>
              <a:rPr lang="ru-RU" sz="2400" b="0">
                <a:solidFill>
                  <a:srgbClr val="FF0000"/>
                </a:solidFill>
              </a:rPr>
              <a:t>2.2.</a:t>
            </a:r>
            <a:r>
              <a:rPr lang="ru-RU" sz="2400" b="0"/>
              <a:t> По структуре условного сигнала: </a:t>
            </a:r>
          </a:p>
          <a:p>
            <a:pPr>
              <a:spcBef>
                <a:spcPct val="30000"/>
              </a:spcBef>
              <a:defRPr/>
            </a:pPr>
            <a:r>
              <a:rPr lang="ru-RU" sz="2400" b="0"/>
              <a:t>   - </a:t>
            </a:r>
            <a:r>
              <a:rPr lang="ru-RU" sz="2400" b="0">
                <a:solidFill>
                  <a:srgbClr val="FF0000"/>
                </a:solidFill>
              </a:rPr>
              <a:t>на простые раздражители</a:t>
            </a:r>
            <a:r>
              <a:rPr lang="ru-RU" sz="2400" b="0"/>
              <a:t> (звонок, метроном, вспышки света и пр.)</a:t>
            </a:r>
          </a:p>
          <a:p>
            <a:pPr>
              <a:spcBef>
                <a:spcPct val="30000"/>
              </a:spcBef>
              <a:defRPr/>
            </a:pPr>
            <a:r>
              <a:rPr lang="ru-RU" sz="2400" b="0"/>
              <a:t>   - </a:t>
            </a:r>
            <a:r>
              <a:rPr lang="ru-RU" sz="2400" b="0">
                <a:solidFill>
                  <a:srgbClr val="FF0000"/>
                </a:solidFill>
              </a:rPr>
              <a:t>на одновременные комплексные раздражители</a:t>
            </a:r>
            <a:r>
              <a:rPr lang="ru-RU" sz="2400" b="0"/>
              <a:t>, состоящие из нескольких компонентов, действующих </a:t>
            </a:r>
            <a:r>
              <a:rPr lang="ru-RU" sz="2400" b="0" i="1"/>
              <a:t>одновременно</a:t>
            </a:r>
            <a:r>
              <a:rPr lang="ru-RU" sz="2400" b="0"/>
              <a:t> (например, свет + звук)</a:t>
            </a:r>
          </a:p>
          <a:p>
            <a:pPr>
              <a:spcBef>
                <a:spcPct val="30000"/>
              </a:spcBef>
              <a:defRPr/>
            </a:pPr>
            <a:r>
              <a:rPr lang="ru-RU" sz="2400" b="0"/>
              <a:t>   - </a:t>
            </a:r>
            <a:r>
              <a:rPr lang="ru-RU" sz="2400" b="0">
                <a:solidFill>
                  <a:srgbClr val="FF0000"/>
                </a:solidFill>
              </a:rPr>
              <a:t>на последовательные комплексные раздражители</a:t>
            </a:r>
            <a:r>
              <a:rPr lang="ru-RU" sz="2400" b="0"/>
              <a:t>, отдельные компоненты которых действуют </a:t>
            </a:r>
            <a:r>
              <a:rPr lang="ru-RU" sz="2400" b="0" i="1"/>
              <a:t>последовательно</a:t>
            </a:r>
            <a:r>
              <a:rPr lang="ru-RU" sz="2400" b="0"/>
              <a:t>, накладываясь друг на друга</a:t>
            </a:r>
          </a:p>
          <a:p>
            <a:pPr>
              <a:spcBef>
                <a:spcPct val="30000"/>
              </a:spcBef>
              <a:defRPr/>
            </a:pPr>
            <a:r>
              <a:rPr lang="ru-RU" sz="2400" b="0"/>
              <a:t>   - </a:t>
            </a:r>
            <a:r>
              <a:rPr lang="ru-RU" sz="2400" b="0">
                <a:solidFill>
                  <a:srgbClr val="FF0000"/>
                </a:solidFill>
              </a:rPr>
              <a:t>на цепи раздражителей</a:t>
            </a:r>
            <a:r>
              <a:rPr lang="ru-RU" sz="2400" b="0"/>
              <a:t>, когда отдельные компоненты сложного раздражителя действуют последовательно, не совпадая друг с другом, а безусловное подкрепление присоединяется к последнему из них</a:t>
            </a:r>
          </a:p>
        </p:txBody>
      </p:sp>
    </p:spTree>
    <p:extLst>
      <p:ext uri="{BB962C8B-B14F-4D97-AF65-F5344CB8AC3E}">
        <p14:creationId xmlns:p14="http://schemas.microsoft.com/office/powerpoint/2010/main" val="245942273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610" name="Text Box 2"/>
          <p:cNvSpPr txBox="1">
            <a:spLocks noChangeArrowheads="1"/>
          </p:cNvSpPr>
          <p:nvPr/>
        </p:nvSpPr>
        <p:spPr bwMode="auto">
          <a:xfrm>
            <a:off x="107950" y="1916113"/>
            <a:ext cx="8928100" cy="37465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ru-RU" sz="3600" i="1">
                <a:solidFill>
                  <a:srgbClr val="000066"/>
                </a:solidFill>
                <a:effectLst>
                  <a:outerShdw blurRad="38100" dist="38100" dir="2700000" algn="tl">
                    <a:srgbClr val="C0C0C0"/>
                  </a:outerShdw>
                </a:effectLst>
                <a:latin typeface="Tahoma" pitchFamily="34" charset="0"/>
              </a:rPr>
              <a:t>2. По условному стимулу</a:t>
            </a:r>
          </a:p>
          <a:p>
            <a:pPr>
              <a:defRPr/>
            </a:pPr>
            <a:endParaRPr lang="ru-RU" sz="3600" i="1">
              <a:solidFill>
                <a:srgbClr val="000066"/>
              </a:solidFill>
              <a:effectLst>
                <a:outerShdw blurRad="38100" dist="38100" dir="2700000" algn="tl">
                  <a:srgbClr val="C0C0C0"/>
                </a:outerShdw>
              </a:effectLst>
              <a:latin typeface="Tahoma" pitchFamily="34" charset="0"/>
            </a:endParaRPr>
          </a:p>
          <a:p>
            <a:pPr>
              <a:defRPr/>
            </a:pPr>
            <a:r>
              <a:rPr lang="ru-RU" sz="2400" b="0">
                <a:solidFill>
                  <a:srgbClr val="FF0000"/>
                </a:solidFill>
              </a:rPr>
              <a:t>2.3.</a:t>
            </a:r>
            <a:r>
              <a:rPr lang="ru-RU" sz="2400" b="0"/>
              <a:t> По значимым признакам условного раздражителя: </a:t>
            </a:r>
          </a:p>
          <a:p>
            <a:pPr>
              <a:defRPr/>
            </a:pPr>
            <a:endParaRPr lang="ru-RU" sz="2400" b="0"/>
          </a:p>
          <a:p>
            <a:pPr>
              <a:defRPr/>
            </a:pPr>
            <a:r>
              <a:rPr lang="ru-RU" sz="2400" b="0"/>
              <a:t>   - </a:t>
            </a:r>
            <a:r>
              <a:rPr lang="ru-RU" sz="2400" b="0">
                <a:solidFill>
                  <a:srgbClr val="FF0000"/>
                </a:solidFill>
              </a:rPr>
              <a:t>на абсолютные признаки</a:t>
            </a:r>
            <a:r>
              <a:rPr lang="ru-RU" sz="2400" b="0"/>
              <a:t> раздражителей (например, реакция на конкретную фигуру)</a:t>
            </a:r>
          </a:p>
          <a:p>
            <a:pPr>
              <a:defRPr/>
            </a:pPr>
            <a:endParaRPr lang="ru-RU" sz="2400" b="0"/>
          </a:p>
          <a:p>
            <a:pPr>
              <a:defRPr/>
            </a:pPr>
            <a:r>
              <a:rPr lang="ru-RU" sz="2400" b="0"/>
              <a:t>   - </a:t>
            </a:r>
            <a:r>
              <a:rPr lang="ru-RU" sz="2400" b="0">
                <a:solidFill>
                  <a:srgbClr val="FF0000"/>
                </a:solidFill>
              </a:rPr>
              <a:t>на относительные признаки</a:t>
            </a:r>
            <a:r>
              <a:rPr lang="ru-RU" sz="2400" b="0"/>
              <a:t> раздражителей (например, реакция на фигуру большего размера)</a:t>
            </a:r>
          </a:p>
        </p:txBody>
      </p:sp>
    </p:spTree>
    <p:extLst>
      <p:ext uri="{BB962C8B-B14F-4D97-AF65-F5344CB8AC3E}">
        <p14:creationId xmlns:p14="http://schemas.microsoft.com/office/powerpoint/2010/main" val="55697604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ctrTitle"/>
          </p:nvPr>
        </p:nvSpPr>
        <p:spPr>
          <a:xfrm>
            <a:off x="395288" y="620713"/>
            <a:ext cx="7770812" cy="1193800"/>
          </a:xfrm>
        </p:spPr>
        <p:txBody>
          <a:bodyPr>
            <a:normAutofit fontScale="90000"/>
          </a:bodyPr>
          <a:lstStyle/>
          <a:p>
            <a:r>
              <a:rPr lang="ru-RU" sz="4000" smtClean="0">
                <a:solidFill>
                  <a:srgbClr val="009900"/>
                </a:solidFill>
              </a:rPr>
              <a:t>Приобретаемые формы поведения создаются путем</a:t>
            </a:r>
            <a:r>
              <a:rPr lang="ru-RU" sz="4000" smtClean="0">
                <a:solidFill>
                  <a:schemeClr val="accent2"/>
                </a:solidFill>
              </a:rPr>
              <a:t> </a:t>
            </a:r>
            <a:r>
              <a:rPr lang="ru-RU" sz="4000" b="1" smtClean="0">
                <a:solidFill>
                  <a:srgbClr val="FF0066"/>
                </a:solidFill>
              </a:rPr>
              <a:t>научения</a:t>
            </a:r>
          </a:p>
        </p:txBody>
      </p:sp>
      <p:sp>
        <p:nvSpPr>
          <p:cNvPr id="83971" name="Rectangle 6"/>
          <p:cNvSpPr>
            <a:spLocks noChangeArrowheads="1"/>
          </p:cNvSpPr>
          <p:nvPr/>
        </p:nvSpPr>
        <p:spPr bwMode="auto">
          <a:xfrm>
            <a:off x="323850" y="2362200"/>
            <a:ext cx="8569325" cy="387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ru-RU" sz="2400">
                <a:solidFill>
                  <a:srgbClr val="FF0066"/>
                </a:solidFill>
              </a:rPr>
              <a:t>ПРИВЫКАНИЕ И УСИЛЕНИЕ</a:t>
            </a:r>
          </a:p>
          <a:p>
            <a:pPr marL="342900" indent="-342900">
              <a:spcBef>
                <a:spcPct val="20000"/>
              </a:spcBef>
              <a:buFontTx/>
              <a:buChar char="•"/>
            </a:pPr>
            <a:endParaRPr lang="ru-RU" sz="2400">
              <a:solidFill>
                <a:srgbClr val="FF0066"/>
              </a:solidFill>
            </a:endParaRPr>
          </a:p>
          <a:p>
            <a:pPr marL="342900" indent="-342900">
              <a:spcBef>
                <a:spcPct val="20000"/>
              </a:spcBef>
              <a:buFontTx/>
              <a:buChar char="•"/>
            </a:pPr>
            <a:r>
              <a:rPr lang="ru-RU" sz="2400">
                <a:solidFill>
                  <a:srgbClr val="FF0066"/>
                </a:solidFill>
              </a:rPr>
              <a:t>ИМПРИНТИНГ  </a:t>
            </a:r>
          </a:p>
          <a:p>
            <a:pPr marL="342900" indent="-342900">
              <a:spcBef>
                <a:spcPct val="20000"/>
              </a:spcBef>
            </a:pPr>
            <a:endParaRPr lang="ru-RU" sz="2400">
              <a:solidFill>
                <a:srgbClr val="FF0066"/>
              </a:solidFill>
            </a:endParaRPr>
          </a:p>
          <a:p>
            <a:pPr marL="342900" indent="-342900">
              <a:spcBef>
                <a:spcPct val="20000"/>
              </a:spcBef>
              <a:buFontTx/>
              <a:buChar char="•"/>
            </a:pPr>
            <a:r>
              <a:rPr lang="ru-RU" sz="2400">
                <a:solidFill>
                  <a:srgbClr val="FF0066"/>
                </a:solidFill>
              </a:rPr>
              <a:t>КЛАССИЧЕСКИЕ УСЛОВНЫЕ РЕФЛЕКСЫ</a:t>
            </a:r>
          </a:p>
          <a:p>
            <a:pPr marL="342900" indent="-342900">
              <a:spcBef>
                <a:spcPct val="20000"/>
              </a:spcBef>
              <a:buFontTx/>
              <a:buChar char="•"/>
            </a:pPr>
            <a:endParaRPr lang="ru-RU" sz="2400">
              <a:solidFill>
                <a:srgbClr val="FF0066"/>
              </a:solidFill>
            </a:endParaRPr>
          </a:p>
          <a:p>
            <a:pPr marL="342900" indent="-342900">
              <a:spcBef>
                <a:spcPct val="20000"/>
              </a:spcBef>
              <a:buFontTx/>
              <a:buChar char="•"/>
            </a:pPr>
            <a:r>
              <a:rPr lang="ru-RU" sz="2400">
                <a:solidFill>
                  <a:srgbClr val="FF0066"/>
                </a:solidFill>
              </a:rPr>
              <a:t>ИНСТРУМЕНТАЛЬНЫЕ УСЛОВНЫЕ РЕФЛЕКСЫ</a:t>
            </a:r>
          </a:p>
        </p:txBody>
      </p:sp>
    </p:spTree>
    <p:extLst>
      <p:ext uri="{BB962C8B-B14F-4D97-AF65-F5344CB8AC3E}">
        <p14:creationId xmlns:p14="http://schemas.microsoft.com/office/powerpoint/2010/main" val="17700058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395288" y="908050"/>
            <a:ext cx="8280400" cy="54530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charset="0"/>
              </a:defRPr>
            </a:lvl1pPr>
            <a:lvl2pPr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lvl="1" algn="ctr"/>
            <a:r>
              <a:rPr lang="ru-RU" sz="3200" i="1">
                <a:solidFill>
                  <a:srgbClr val="000066"/>
                </a:solidFill>
              </a:rPr>
              <a:t>На практике как правило сочетают несколько методов в одном эксперименте – например, вырабатывают у животного условный рефлекс и при этом регистрируют активность нейронов головного мозга или ЭЭГ, или же ставят перед испытуемым какую-либо когнитивную задачу и при этом получают томографическое изображение его мозга.</a:t>
            </a:r>
            <a:r>
              <a:rPr lang="ru-RU" sz="3200">
                <a:solidFill>
                  <a:srgbClr val="000066"/>
                </a:solidFill>
              </a:rPr>
              <a:t> </a:t>
            </a:r>
          </a:p>
        </p:txBody>
      </p:sp>
    </p:spTree>
    <p:extLst>
      <p:ext uri="{BB962C8B-B14F-4D97-AF65-F5344CB8AC3E}">
        <p14:creationId xmlns:p14="http://schemas.microsoft.com/office/powerpoint/2010/main" val="3212455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ext Box 2"/>
          <p:cNvSpPr txBox="1">
            <a:spLocks noChangeArrowheads="1"/>
          </p:cNvSpPr>
          <p:nvPr/>
        </p:nvSpPr>
        <p:spPr bwMode="auto">
          <a:xfrm>
            <a:off x="539750" y="260350"/>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ru-RU" sz="3600" i="1">
                <a:solidFill>
                  <a:srgbClr val="000066"/>
                </a:solidFill>
                <a:effectLst>
                  <a:outerShdw blurRad="38100" dist="38100" dir="2700000" algn="tl">
                    <a:srgbClr val="C0C0C0"/>
                  </a:outerShdw>
                </a:effectLst>
              </a:rPr>
              <a:t>Метод условных рефлексов</a:t>
            </a:r>
          </a:p>
        </p:txBody>
      </p:sp>
      <p:sp>
        <p:nvSpPr>
          <p:cNvPr id="167939" name="Text Box 3"/>
          <p:cNvSpPr txBox="1">
            <a:spLocks noChangeArrowheads="1"/>
          </p:cNvSpPr>
          <p:nvPr/>
        </p:nvSpPr>
        <p:spPr bwMode="auto">
          <a:xfrm>
            <a:off x="611188" y="1125538"/>
            <a:ext cx="7921625" cy="480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ru-RU" sz="3600" i="1">
                <a:effectLst>
                  <a:outerShdw blurRad="38100" dist="38100" dir="2700000" algn="tl">
                    <a:srgbClr val="C0C0C0"/>
                  </a:outerShdw>
                </a:effectLst>
              </a:rPr>
              <a:t>ПОЗВОЛЯЕТ:</a:t>
            </a:r>
          </a:p>
          <a:p>
            <a:pPr>
              <a:defRPr/>
            </a:pPr>
            <a:endParaRPr lang="ru-RU" sz="1400" i="1">
              <a:effectLst>
                <a:outerShdw blurRad="38100" dist="38100" dir="2700000" algn="tl">
                  <a:srgbClr val="C0C0C0"/>
                </a:outerShdw>
              </a:effectLst>
            </a:endParaRPr>
          </a:p>
          <a:p>
            <a:pPr>
              <a:lnSpc>
                <a:spcPct val="120000"/>
              </a:lnSpc>
              <a:buClr>
                <a:srgbClr val="000066"/>
              </a:buClr>
              <a:buFont typeface="Wingdings" pitchFamily="2" charset="2"/>
              <a:buChar char="ь"/>
              <a:defRPr/>
            </a:pPr>
            <a:r>
              <a:rPr lang="ru-RU" sz="3600"/>
              <a:t>Изучать условные рефлексы в онтогенезе. </a:t>
            </a:r>
          </a:p>
          <a:p>
            <a:pPr>
              <a:lnSpc>
                <a:spcPct val="120000"/>
              </a:lnSpc>
              <a:buClr>
                <a:srgbClr val="000066"/>
              </a:buClr>
              <a:buFont typeface="Wingdings" pitchFamily="2" charset="2"/>
              <a:buChar char="ь"/>
              <a:defRPr/>
            </a:pPr>
            <a:r>
              <a:rPr lang="ru-RU" sz="3600"/>
              <a:t>Изучать условные рефлексы в филогенезе. </a:t>
            </a:r>
          </a:p>
          <a:p>
            <a:pPr>
              <a:lnSpc>
                <a:spcPct val="120000"/>
              </a:lnSpc>
              <a:buClr>
                <a:srgbClr val="000066"/>
              </a:buClr>
              <a:buFont typeface="Wingdings" pitchFamily="2" charset="2"/>
              <a:buChar char="ь"/>
              <a:defRPr/>
            </a:pPr>
            <a:r>
              <a:rPr lang="ru-RU" sz="3600"/>
              <a:t>Экологическое изучение условных рефлексов. </a:t>
            </a:r>
          </a:p>
        </p:txBody>
      </p:sp>
    </p:spTree>
    <p:extLst>
      <p:ext uri="{BB962C8B-B14F-4D97-AF65-F5344CB8AC3E}">
        <p14:creationId xmlns:p14="http://schemas.microsoft.com/office/powerpoint/2010/main" val="39415828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755650" y="5449888"/>
            <a:ext cx="7848600" cy="8588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ct val="84000"/>
              </a:lnSpc>
            </a:pPr>
            <a:r>
              <a:rPr lang="ru-RU" sz="2000">
                <a:solidFill>
                  <a:srgbClr val="000000"/>
                </a:solidFill>
              </a:rPr>
              <a:t>Установка для исследования условных слюнных рефлексов по И.П.Павлову: А — внутренняя часть экспериментальной камеры; Б— внешняя часть</a:t>
            </a:r>
          </a:p>
        </p:txBody>
      </p:sp>
      <p:sp>
        <p:nvSpPr>
          <p:cNvPr id="87043" name="Rectangle 3"/>
          <p:cNvSpPr>
            <a:spLocks noChangeArrowheads="1"/>
          </p:cNvSpPr>
          <p:nvPr/>
        </p:nvSpPr>
        <p:spPr bwMode="auto">
          <a:xfrm>
            <a:off x="1473200" y="1341438"/>
            <a:ext cx="6267450" cy="3743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aphicFrame>
        <p:nvGraphicFramePr>
          <p:cNvPr id="87044" name="Object 4"/>
          <p:cNvGraphicFramePr>
            <a:graphicFrameLocks noChangeAspect="1"/>
          </p:cNvGraphicFramePr>
          <p:nvPr/>
        </p:nvGraphicFramePr>
        <p:xfrm>
          <a:off x="1176338" y="1412875"/>
          <a:ext cx="2697162" cy="3744913"/>
        </p:xfrm>
        <a:graphic>
          <a:graphicData uri="http://schemas.openxmlformats.org/presentationml/2006/ole">
            <mc:AlternateContent xmlns:mc="http://schemas.openxmlformats.org/markup-compatibility/2006">
              <mc:Choice xmlns:v="urn:schemas-microsoft-com:vml" Requires="v">
                <p:oleObj spid="_x0000_s3076" name="Документ" r:id="rId4" imgW="1440180" imgH="2151888" progId="Word.Document.8">
                  <p:embed/>
                </p:oleObj>
              </mc:Choice>
              <mc:Fallback>
                <p:oleObj name="Документ" r:id="rId4" imgW="1440180" imgH="2151888"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6338" y="1412875"/>
                        <a:ext cx="2697162" cy="374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7045" name="Object 5"/>
          <p:cNvGraphicFramePr>
            <a:graphicFrameLocks noChangeAspect="1"/>
          </p:cNvGraphicFramePr>
          <p:nvPr/>
        </p:nvGraphicFramePr>
        <p:xfrm>
          <a:off x="5243513" y="1412875"/>
          <a:ext cx="2578100" cy="3844925"/>
        </p:xfrm>
        <a:graphic>
          <a:graphicData uri="http://schemas.openxmlformats.org/presentationml/2006/ole">
            <mc:AlternateContent xmlns:mc="http://schemas.openxmlformats.org/markup-compatibility/2006">
              <mc:Choice xmlns:v="urn:schemas-microsoft-com:vml" Requires="v">
                <p:oleObj spid="_x0000_s3077" name="Документ" r:id="rId6" imgW="1338072" imgH="2157984" progId="Word.Document.8">
                  <p:embed/>
                </p:oleObj>
              </mc:Choice>
              <mc:Fallback>
                <p:oleObj name="Документ" r:id="rId6" imgW="1338072" imgH="2157984"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3513" y="1412875"/>
                        <a:ext cx="2578100" cy="384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8966" name="Text Box 6"/>
          <p:cNvSpPr txBox="1">
            <a:spLocks noChangeArrowheads="1"/>
          </p:cNvSpPr>
          <p:nvPr/>
        </p:nvSpPr>
        <p:spPr bwMode="auto">
          <a:xfrm>
            <a:off x="539750" y="260350"/>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ru-RU" sz="3600" i="1">
                <a:solidFill>
                  <a:srgbClr val="000066"/>
                </a:solidFill>
                <a:effectLst>
                  <a:outerShdw blurRad="38100" dist="38100" dir="2700000" algn="tl">
                    <a:srgbClr val="C0C0C0"/>
                  </a:outerShdw>
                </a:effectLst>
              </a:rPr>
              <a:t>Метод условных рефлексов</a:t>
            </a:r>
          </a:p>
        </p:txBody>
      </p:sp>
    </p:spTree>
    <p:extLst>
      <p:ext uri="{BB962C8B-B14F-4D97-AF65-F5344CB8AC3E}">
        <p14:creationId xmlns:p14="http://schemas.microsoft.com/office/powerpoint/2010/main" val="9606280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107950" y="6026150"/>
            <a:ext cx="8928100" cy="8588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ct val="84000"/>
              </a:lnSpc>
            </a:pPr>
            <a:r>
              <a:rPr lang="ru-RU" sz="2000">
                <a:solidFill>
                  <a:srgbClr val="000000"/>
                </a:solidFill>
              </a:rPr>
              <a:t>Схемы экспериментальных установок для изучения условных пищедобывательных рефлексов у животных разных видов (по Л. Г. Воронину, 1965)</a:t>
            </a:r>
          </a:p>
        </p:txBody>
      </p:sp>
      <p:graphicFrame>
        <p:nvGraphicFramePr>
          <p:cNvPr id="88067" name="Object 3"/>
          <p:cNvGraphicFramePr>
            <a:graphicFrameLocks noChangeAspect="1"/>
          </p:cNvGraphicFramePr>
          <p:nvPr/>
        </p:nvGraphicFramePr>
        <p:xfrm>
          <a:off x="395288" y="908050"/>
          <a:ext cx="3727450" cy="2695575"/>
        </p:xfrm>
        <a:graphic>
          <a:graphicData uri="http://schemas.openxmlformats.org/presentationml/2006/ole">
            <mc:AlternateContent xmlns:mc="http://schemas.openxmlformats.org/markup-compatibility/2006">
              <mc:Choice xmlns:v="urn:schemas-microsoft-com:vml" Requires="v">
                <p:oleObj spid="_x0000_s4101" name="Документ" r:id="rId4" imgW="1728216" imgH="1359408" progId="Word.Document.8">
                  <p:embed/>
                </p:oleObj>
              </mc:Choice>
              <mc:Fallback>
                <p:oleObj name="Документ" r:id="rId4" imgW="1728216" imgH="1359408"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908050"/>
                        <a:ext cx="3727450"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068" name="Object 4"/>
          <p:cNvGraphicFramePr>
            <a:graphicFrameLocks noChangeAspect="1"/>
          </p:cNvGraphicFramePr>
          <p:nvPr/>
        </p:nvGraphicFramePr>
        <p:xfrm>
          <a:off x="4645025" y="765175"/>
          <a:ext cx="4032250" cy="2808288"/>
        </p:xfrm>
        <a:graphic>
          <a:graphicData uri="http://schemas.openxmlformats.org/presentationml/2006/ole">
            <mc:AlternateContent xmlns:mc="http://schemas.openxmlformats.org/markup-compatibility/2006">
              <mc:Choice xmlns:v="urn:schemas-microsoft-com:vml" Requires="v">
                <p:oleObj spid="_x0000_s4102" name="Документ" r:id="rId6" imgW="1812036" imgH="1475232" progId="Word.Document.8">
                  <p:embed/>
                </p:oleObj>
              </mc:Choice>
              <mc:Fallback>
                <p:oleObj name="Документ" r:id="rId6" imgW="1812036" imgH="1475232"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5025" y="765175"/>
                        <a:ext cx="4032250" cy="280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069" name="Object 5"/>
          <p:cNvGraphicFramePr>
            <a:graphicFrameLocks noChangeAspect="1"/>
          </p:cNvGraphicFramePr>
          <p:nvPr/>
        </p:nvGraphicFramePr>
        <p:xfrm>
          <a:off x="395288" y="3521075"/>
          <a:ext cx="3770312" cy="2500313"/>
        </p:xfrm>
        <a:graphic>
          <a:graphicData uri="http://schemas.openxmlformats.org/presentationml/2006/ole">
            <mc:AlternateContent xmlns:mc="http://schemas.openxmlformats.org/markup-compatibility/2006">
              <mc:Choice xmlns:v="urn:schemas-microsoft-com:vml" Requires="v">
                <p:oleObj spid="_x0000_s4103" name="Документ" r:id="rId8" imgW="1828800" imgH="1267968" progId="Word.Document.8">
                  <p:embed/>
                </p:oleObj>
              </mc:Choice>
              <mc:Fallback>
                <p:oleObj name="Документ" r:id="rId8" imgW="1828800" imgH="1267968" progId="Word.Documen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288" y="3521075"/>
                        <a:ext cx="3770312" cy="250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8070" name="Picture 6"/>
          <p:cNvPicPr>
            <a:picLocks noChangeAspect="1" noChangeArrowheads="1"/>
          </p:cNvPicPr>
          <p:nvPr/>
        </p:nvPicPr>
        <p:blipFill>
          <a:blip r:embed="rId10">
            <a:grayscl/>
            <a:extLst>
              <a:ext uri="{28A0092B-C50C-407E-A947-70E740481C1C}">
                <a14:useLocalDpi xmlns:a14="http://schemas.microsoft.com/office/drawing/2010/main" val="0"/>
              </a:ext>
            </a:extLst>
          </a:blip>
          <a:srcRect/>
          <a:stretch>
            <a:fillRect/>
          </a:stretch>
        </p:blipFill>
        <p:spPr bwMode="auto">
          <a:xfrm>
            <a:off x="4625975" y="3597275"/>
            <a:ext cx="4122738"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5" name="Text Box 7"/>
          <p:cNvSpPr txBox="1">
            <a:spLocks noChangeArrowheads="1"/>
          </p:cNvSpPr>
          <p:nvPr/>
        </p:nvSpPr>
        <p:spPr bwMode="auto">
          <a:xfrm>
            <a:off x="539750" y="260350"/>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ru-RU" sz="3600" i="1">
                <a:solidFill>
                  <a:srgbClr val="000066"/>
                </a:solidFill>
                <a:effectLst>
                  <a:outerShdw blurRad="38100" dist="38100" dir="2700000" algn="tl">
                    <a:srgbClr val="C0C0C0"/>
                  </a:outerShdw>
                </a:effectLst>
              </a:rPr>
              <a:t>Метод условных рефлексов</a:t>
            </a:r>
          </a:p>
        </p:txBody>
      </p:sp>
    </p:spTree>
    <p:extLst>
      <p:ext uri="{BB962C8B-B14F-4D97-AF65-F5344CB8AC3E}">
        <p14:creationId xmlns:p14="http://schemas.microsoft.com/office/powerpoint/2010/main" val="1130192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23850" y="5300663"/>
            <a:ext cx="8424863" cy="10969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sz="2200" b="0">
                <a:solidFill>
                  <a:srgbClr val="000000"/>
                </a:solidFill>
              </a:rPr>
              <a:t>Адаптивность обучения: голубая  сойка  поедает  ядовитую  данаиду,  после  чего  у  нее  наблюдается  рвота; в будущем она больше не будет пытаться съесть такую бабочку.</a:t>
            </a:r>
          </a:p>
        </p:txBody>
      </p:sp>
      <p:pic>
        <p:nvPicPr>
          <p:cNvPr id="36867" name="Picture 0"/>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a:stretch>
            <a:fillRect/>
          </a:stretch>
        </p:blipFill>
        <p:spPr bwMode="auto">
          <a:xfrm>
            <a:off x="468313" y="549275"/>
            <a:ext cx="81915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39352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685800" y="6096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ru-RU" sz="2800">
                <a:solidFill>
                  <a:schemeClr val="tx2"/>
                </a:solidFill>
              </a:rPr>
              <a:t>Инструментальный условный рефлекс</a:t>
            </a:r>
          </a:p>
        </p:txBody>
      </p:sp>
      <p:pic>
        <p:nvPicPr>
          <p:cNvPr id="89091" name="Picture 3" descr="Ящмк Скиннер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66850"/>
            <a:ext cx="7429500"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AutoShape 4"/>
          <p:cNvSpPr>
            <a:spLocks/>
          </p:cNvSpPr>
          <p:nvPr/>
        </p:nvSpPr>
        <p:spPr bwMode="auto">
          <a:xfrm>
            <a:off x="7467600" y="1860550"/>
            <a:ext cx="1219200" cy="476250"/>
          </a:xfrm>
          <a:prstGeom prst="borderCallout1">
            <a:avLst>
              <a:gd name="adj1" fmla="val 24491"/>
              <a:gd name="adj2" fmla="val -6250"/>
              <a:gd name="adj3" fmla="val 317347"/>
              <a:gd name="adj4" fmla="val -69921"/>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ru-RU" sz="2400">
                <a:latin typeface="Times New Roman" pitchFamily="18" charset="0"/>
              </a:rPr>
              <a:t> </a:t>
            </a:r>
            <a:r>
              <a:rPr lang="ru-RU" sz="2000">
                <a:latin typeface="Times New Roman" pitchFamily="18" charset="0"/>
              </a:rPr>
              <a:t>Педаль</a:t>
            </a:r>
            <a:endParaRPr lang="ru-RU" sz="2400">
              <a:latin typeface="Times New Roman" pitchFamily="18" charset="0"/>
            </a:endParaRPr>
          </a:p>
        </p:txBody>
      </p:sp>
      <p:sp>
        <p:nvSpPr>
          <p:cNvPr id="89093" name="AutoShape 5"/>
          <p:cNvSpPr>
            <a:spLocks/>
          </p:cNvSpPr>
          <p:nvPr/>
        </p:nvSpPr>
        <p:spPr bwMode="auto">
          <a:xfrm>
            <a:off x="7467600" y="4941888"/>
            <a:ext cx="1447800" cy="415925"/>
          </a:xfrm>
          <a:prstGeom prst="borderCallout1">
            <a:avLst>
              <a:gd name="adj1" fmla="val 28125"/>
              <a:gd name="adj2" fmla="val -5264"/>
              <a:gd name="adj3" fmla="val -175000"/>
              <a:gd name="adj4" fmla="val -71051"/>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ru-RU" sz="2000">
                <a:latin typeface="Times New Roman" pitchFamily="18" charset="0"/>
              </a:rPr>
              <a:t>Кормушка</a:t>
            </a:r>
            <a:endParaRPr lang="ru-RU" sz="2400">
              <a:latin typeface="Times New Roman" pitchFamily="18" charset="0"/>
            </a:endParaRPr>
          </a:p>
        </p:txBody>
      </p:sp>
    </p:spTree>
    <p:extLst>
      <p:ext uri="{BB962C8B-B14F-4D97-AF65-F5344CB8AC3E}">
        <p14:creationId xmlns:p14="http://schemas.microsoft.com/office/powerpoint/2010/main" val="7683631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1027" descr="Шимпанзе и швабр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349500"/>
            <a:ext cx="3960812"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Rectangle 1028"/>
          <p:cNvSpPr>
            <a:spLocks noChangeArrowheads="1"/>
          </p:cNvSpPr>
          <p:nvPr/>
        </p:nvSpPr>
        <p:spPr bwMode="auto">
          <a:xfrm>
            <a:off x="755650" y="549275"/>
            <a:ext cx="7773988"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ru-RU" sz="2400">
                <a:solidFill>
                  <a:schemeClr val="tx2"/>
                </a:solidFill>
              </a:rPr>
              <a:t>Инсайт (озарение, «ага-реакция»)</a:t>
            </a:r>
            <a:br>
              <a:rPr lang="ru-RU" sz="2400">
                <a:solidFill>
                  <a:schemeClr val="tx2"/>
                </a:solidFill>
              </a:rPr>
            </a:br>
            <a:r>
              <a:rPr lang="ru-RU" sz="2400">
                <a:solidFill>
                  <a:schemeClr val="tx2"/>
                </a:solidFill>
              </a:rPr>
              <a:t>Обезьяна внезапно «догадалась» использовать палку, чтобы достать банан</a:t>
            </a:r>
          </a:p>
        </p:txBody>
      </p:sp>
      <p:pic>
        <p:nvPicPr>
          <p:cNvPr id="90116" name="Picture 1029" descr="Обезьяна и ящик"/>
          <p:cNvPicPr>
            <a:picLocks noChangeAspect="1" noChangeArrowheads="1"/>
          </p:cNvPicPr>
          <p:nvPr/>
        </p:nvPicPr>
        <p:blipFill>
          <a:blip r:embed="rId3">
            <a:lum bright="30000" contrast="18000"/>
            <a:extLst>
              <a:ext uri="{28A0092B-C50C-407E-A947-70E740481C1C}">
                <a14:useLocalDpi xmlns:a14="http://schemas.microsoft.com/office/drawing/2010/main" val="0"/>
              </a:ext>
            </a:extLst>
          </a:blip>
          <a:srcRect/>
          <a:stretch>
            <a:fillRect/>
          </a:stretch>
        </p:blipFill>
        <p:spPr bwMode="auto">
          <a:xfrm>
            <a:off x="3708400" y="2349500"/>
            <a:ext cx="52562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1030" descr="Обезьяна на ящиках"/>
          <p:cNvPicPr>
            <a:picLocks noChangeAspect="1" noChangeArrowheads="1"/>
          </p:cNvPicPr>
          <p:nvPr/>
        </p:nvPicPr>
        <p:blipFill>
          <a:blip r:embed="rId4">
            <a:lum bright="18000" contrast="-6000"/>
            <a:extLst>
              <a:ext uri="{28A0092B-C50C-407E-A947-70E740481C1C}">
                <a14:useLocalDpi xmlns:a14="http://schemas.microsoft.com/office/drawing/2010/main" val="0"/>
              </a:ext>
            </a:extLst>
          </a:blip>
          <a:srcRect/>
          <a:stretch>
            <a:fillRect/>
          </a:stretch>
        </p:blipFill>
        <p:spPr bwMode="auto">
          <a:xfrm>
            <a:off x="2771775" y="1773238"/>
            <a:ext cx="3240088"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58438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431800" y="908050"/>
            <a:ext cx="8532813" cy="5203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charset="0"/>
              </a:defRPr>
            </a:lvl1pPr>
            <a:lvl2pPr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lvl="1"/>
            <a:endParaRPr lang="ru-RU" sz="2400"/>
          </a:p>
          <a:p>
            <a:pPr lvl="1">
              <a:buFont typeface="Wingdings" pitchFamily="2" charset="2"/>
              <a:buChar char="ь"/>
            </a:pPr>
            <a:r>
              <a:rPr lang="ru-RU" sz="2400">
                <a:solidFill>
                  <a:srgbClr val="0000FF"/>
                </a:solidFill>
              </a:rPr>
              <a:t>этологические</a:t>
            </a:r>
            <a:r>
              <a:rPr lang="ru-RU" sz="2400"/>
              <a:t> – </a:t>
            </a:r>
            <a:r>
              <a:rPr lang="ru-RU" sz="2400" u="sng"/>
              <a:t>наблюдение</a:t>
            </a:r>
            <a:r>
              <a:rPr lang="ru-RU" sz="2400"/>
              <a:t> за поведением животных в естественной среде обитания (либо имитируется естественная среда в лабораторных условиях)</a:t>
            </a:r>
          </a:p>
          <a:p>
            <a:pPr lvl="1">
              <a:buFont typeface="Wingdings" pitchFamily="2" charset="2"/>
              <a:buChar char="ь"/>
            </a:pPr>
            <a:r>
              <a:rPr lang="ru-RU" sz="2400">
                <a:solidFill>
                  <a:srgbClr val="0000FF"/>
                </a:solidFill>
              </a:rPr>
              <a:t>условнорефлекторные</a:t>
            </a:r>
            <a:r>
              <a:rPr lang="ru-RU" sz="2400"/>
              <a:t> – изучение обучения животного в строго контролируемых воспроизводимых лабораторных условиях, при воздействии очень ограниченного количества </a:t>
            </a:r>
            <a:r>
              <a:rPr lang="ru-RU" sz="2400" u="sng"/>
              <a:t>повторяющихся</a:t>
            </a:r>
            <a:r>
              <a:rPr lang="ru-RU" sz="2400"/>
              <a:t> стимулов и изоляции от всех остальных внешних воздействий</a:t>
            </a:r>
          </a:p>
          <a:p>
            <a:pPr lvl="1">
              <a:buFont typeface="Wingdings" pitchFamily="2" charset="2"/>
              <a:buChar char="ь"/>
            </a:pPr>
            <a:r>
              <a:rPr lang="ru-RU" sz="2400">
                <a:solidFill>
                  <a:srgbClr val="0000FF"/>
                </a:solidFill>
              </a:rPr>
              <a:t>когнитивные</a:t>
            </a:r>
            <a:r>
              <a:rPr lang="ru-RU" sz="2400"/>
              <a:t> – исследуется поведение в сложных искусственно создаваемых ситуациях в лабораторных условиях; методы ориентированы на изучение способности сразу находить выход из </a:t>
            </a:r>
            <a:r>
              <a:rPr lang="ru-RU" sz="2400" u="sng"/>
              <a:t>новой ситуации</a:t>
            </a:r>
            <a:endParaRPr lang="ru-RU" sz="2400"/>
          </a:p>
        </p:txBody>
      </p:sp>
      <p:sp>
        <p:nvSpPr>
          <p:cNvPr id="161795" name="Text Box 3"/>
          <p:cNvSpPr txBox="1">
            <a:spLocks noChangeArrowheads="1"/>
          </p:cNvSpPr>
          <p:nvPr/>
        </p:nvSpPr>
        <p:spPr bwMode="auto">
          <a:xfrm>
            <a:off x="250825" y="0"/>
            <a:ext cx="8893175"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ctr" eaLnBrk="0" hangingPunct="0">
              <a:defRPr/>
            </a:pPr>
            <a:r>
              <a:rPr lang="ru-RU" sz="3600" i="1">
                <a:solidFill>
                  <a:srgbClr val="000066"/>
                </a:solidFill>
                <a:effectLst>
                  <a:outerShdw blurRad="38100" dist="38100" dir="2700000" algn="tl">
                    <a:srgbClr val="C0C0C0"/>
                  </a:outerShdw>
                </a:effectLst>
              </a:rPr>
              <a:t>Методы изучения ВНД (поведения):</a:t>
            </a:r>
          </a:p>
          <a:p>
            <a:pPr algn="ctr">
              <a:spcBef>
                <a:spcPct val="50000"/>
              </a:spcBef>
              <a:defRPr/>
            </a:pPr>
            <a:endParaRPr lang="ru-RU" sz="3600" i="1">
              <a:solidFill>
                <a:srgbClr val="000066"/>
              </a:solidFill>
              <a:effectLst>
                <a:outerShdw blurRad="38100" dist="38100" dir="2700000" algn="tl">
                  <a:srgbClr val="C0C0C0"/>
                </a:outerShdw>
              </a:effectLst>
            </a:endParaRPr>
          </a:p>
        </p:txBody>
      </p:sp>
    </p:spTree>
    <p:extLst>
      <p:ext uri="{BB962C8B-B14F-4D97-AF65-F5344CB8AC3E}">
        <p14:creationId xmlns:p14="http://schemas.microsoft.com/office/powerpoint/2010/main" val="32533223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c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801688"/>
            <a:ext cx="662463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Text Box 3"/>
          <p:cNvSpPr txBox="1">
            <a:spLocks noChangeArrowheads="1"/>
          </p:cNvSpPr>
          <p:nvPr/>
        </p:nvSpPr>
        <p:spPr bwMode="auto">
          <a:xfrm>
            <a:off x="323850" y="5446713"/>
            <a:ext cx="8424863" cy="1006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r>
              <a:rPr lang="ru-RU" sz="2000">
                <a:solidFill>
                  <a:srgbClr val="000000"/>
                </a:solidFill>
              </a:rPr>
              <a:t>Экспериментальная камера </a:t>
            </a:r>
            <a:r>
              <a:rPr lang="en-US" sz="2000">
                <a:solidFill>
                  <a:srgbClr val="000000"/>
                </a:solidFill>
              </a:rPr>
              <a:t>(</a:t>
            </a:r>
            <a:r>
              <a:rPr lang="ru-RU" sz="2000">
                <a:solidFill>
                  <a:srgbClr val="000000"/>
                </a:solidFill>
              </a:rPr>
              <a:t>«камера Скиннера»</a:t>
            </a:r>
            <a:r>
              <a:rPr lang="en-US" sz="2000">
                <a:solidFill>
                  <a:srgbClr val="000000"/>
                </a:solidFill>
              </a:rPr>
              <a:t>) </a:t>
            </a:r>
            <a:r>
              <a:rPr lang="ru-RU" sz="2000">
                <a:solidFill>
                  <a:srgbClr val="000000"/>
                </a:solidFill>
              </a:rPr>
              <a:t>с двумя рычагами, двумя лампочками, верхней подсветкой, электропроводным полом и автоматической кормушкой (TSE Systems)</a:t>
            </a:r>
          </a:p>
        </p:txBody>
      </p:sp>
      <p:sp>
        <p:nvSpPr>
          <p:cNvPr id="173060" name="Text Box 4"/>
          <p:cNvSpPr txBox="1">
            <a:spLocks noChangeArrowheads="1"/>
          </p:cNvSpPr>
          <p:nvPr/>
        </p:nvSpPr>
        <p:spPr bwMode="auto">
          <a:xfrm>
            <a:off x="539750" y="260350"/>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ru-RU" sz="3600" i="1">
                <a:solidFill>
                  <a:srgbClr val="000066"/>
                </a:solidFill>
                <a:effectLst>
                  <a:outerShdw blurRad="38100" dist="38100" dir="2700000" algn="tl">
                    <a:srgbClr val="C0C0C0"/>
                  </a:outerShdw>
                </a:effectLst>
              </a:rPr>
              <a:t>Метод условных рефлексов</a:t>
            </a:r>
          </a:p>
        </p:txBody>
      </p:sp>
    </p:spTree>
    <p:extLst>
      <p:ext uri="{BB962C8B-B14F-4D97-AF65-F5344CB8AC3E}">
        <p14:creationId xmlns:p14="http://schemas.microsoft.com/office/powerpoint/2010/main" val="28859090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ma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788" y="873125"/>
            <a:ext cx="6265862"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Text Box 3"/>
          <p:cNvSpPr txBox="1">
            <a:spLocks noChangeArrowheads="1"/>
          </p:cNvSpPr>
          <p:nvPr/>
        </p:nvSpPr>
        <p:spPr bwMode="auto">
          <a:xfrm>
            <a:off x="973138" y="6176963"/>
            <a:ext cx="7343775" cy="3476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ct val="84000"/>
              </a:lnSpc>
            </a:pPr>
            <a:r>
              <a:rPr lang="ru-RU" sz="2000">
                <a:solidFill>
                  <a:srgbClr val="000000"/>
                </a:solidFill>
              </a:rPr>
              <a:t>8-лучевой радиальный лабиринт (</a:t>
            </a:r>
            <a:r>
              <a:rPr lang="en-US" sz="2000">
                <a:solidFill>
                  <a:srgbClr val="000000"/>
                </a:solidFill>
              </a:rPr>
              <a:t>TSE Systems)</a:t>
            </a:r>
            <a:endParaRPr lang="ru-RU" sz="2000">
              <a:solidFill>
                <a:srgbClr val="000000"/>
              </a:solidFill>
            </a:endParaRPr>
          </a:p>
        </p:txBody>
      </p:sp>
      <p:sp>
        <p:nvSpPr>
          <p:cNvPr id="175108" name="Text Box 4"/>
          <p:cNvSpPr txBox="1">
            <a:spLocks noChangeArrowheads="1"/>
          </p:cNvSpPr>
          <p:nvPr/>
        </p:nvSpPr>
        <p:spPr bwMode="auto">
          <a:xfrm>
            <a:off x="539750" y="260350"/>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ru-RU" sz="3600" i="1">
                <a:solidFill>
                  <a:srgbClr val="000066"/>
                </a:solidFill>
                <a:effectLst>
                  <a:outerShdw blurRad="38100" dist="38100" dir="2700000" algn="tl">
                    <a:srgbClr val="C0C0C0"/>
                  </a:outerShdw>
                </a:effectLst>
              </a:rPr>
              <a:t>Метод условных рефлексов</a:t>
            </a:r>
          </a:p>
        </p:txBody>
      </p:sp>
    </p:spTree>
    <p:extLst>
      <p:ext uri="{BB962C8B-B14F-4D97-AF65-F5344CB8AC3E}">
        <p14:creationId xmlns:p14="http://schemas.microsoft.com/office/powerpoint/2010/main" val="42204820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3203575" y="6021388"/>
            <a:ext cx="2663825" cy="427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r>
              <a:rPr lang="ru-RU" sz="2200">
                <a:solidFill>
                  <a:srgbClr val="000000"/>
                </a:solidFill>
              </a:rPr>
              <a:t>Беговое колесо</a:t>
            </a:r>
          </a:p>
        </p:txBody>
      </p:sp>
      <p:pic>
        <p:nvPicPr>
          <p:cNvPr id="94211" name="Picture 3" descr="Running Whe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838" y="995363"/>
            <a:ext cx="5688012" cy="509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6" name="Text Box 4"/>
          <p:cNvSpPr txBox="1">
            <a:spLocks noChangeArrowheads="1"/>
          </p:cNvSpPr>
          <p:nvPr/>
        </p:nvSpPr>
        <p:spPr bwMode="auto">
          <a:xfrm>
            <a:off x="539750" y="260350"/>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ru-RU" sz="3600" i="1">
                <a:solidFill>
                  <a:srgbClr val="000066"/>
                </a:solidFill>
                <a:effectLst>
                  <a:outerShdw blurRad="38100" dist="38100" dir="2700000" algn="tl">
                    <a:srgbClr val="C0C0C0"/>
                  </a:outerShdw>
                </a:effectLst>
              </a:rPr>
              <a:t>Метод условных рефлексов</a:t>
            </a:r>
          </a:p>
        </p:txBody>
      </p:sp>
    </p:spTree>
    <p:extLst>
      <p:ext uri="{BB962C8B-B14F-4D97-AF65-F5344CB8AC3E}">
        <p14:creationId xmlns:p14="http://schemas.microsoft.com/office/powerpoint/2010/main" val="16704541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k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290638"/>
            <a:ext cx="8893175" cy="350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Text Box 3"/>
          <p:cNvSpPr txBox="1">
            <a:spLocks noChangeArrowheads="1"/>
          </p:cNvSpPr>
          <p:nvPr/>
        </p:nvSpPr>
        <p:spPr bwMode="auto">
          <a:xfrm>
            <a:off x="900113" y="5157788"/>
            <a:ext cx="7561262" cy="701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r>
              <a:rPr lang="ru-RU" sz="2000">
                <a:solidFill>
                  <a:srgbClr val="000000"/>
                </a:solidFill>
              </a:rPr>
              <a:t>Водный  лабиринт, или лабиринт Морриса</a:t>
            </a:r>
          </a:p>
          <a:p>
            <a:pPr algn="ctr"/>
            <a:r>
              <a:rPr lang="en-US" sz="2000">
                <a:solidFill>
                  <a:srgbClr val="000000"/>
                </a:solidFill>
              </a:rPr>
              <a:t>(</a:t>
            </a:r>
            <a:r>
              <a:rPr lang="ru-RU" sz="2000">
                <a:solidFill>
                  <a:srgbClr val="000000"/>
                </a:solidFill>
              </a:rPr>
              <a:t>слева: до обучения, справа – после обучения</a:t>
            </a:r>
            <a:r>
              <a:rPr lang="en-US" sz="2000">
                <a:solidFill>
                  <a:srgbClr val="000000"/>
                </a:solidFill>
              </a:rPr>
              <a:t>)</a:t>
            </a:r>
          </a:p>
        </p:txBody>
      </p:sp>
      <p:sp>
        <p:nvSpPr>
          <p:cNvPr id="179204" name="Text Box 4"/>
          <p:cNvSpPr txBox="1">
            <a:spLocks noChangeArrowheads="1"/>
          </p:cNvSpPr>
          <p:nvPr/>
        </p:nvSpPr>
        <p:spPr bwMode="auto">
          <a:xfrm>
            <a:off x="539750" y="260350"/>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ru-RU" sz="3600" i="1">
                <a:solidFill>
                  <a:srgbClr val="000066"/>
                </a:solidFill>
                <a:effectLst>
                  <a:outerShdw blurRad="38100" dist="38100" dir="2700000" algn="tl">
                    <a:srgbClr val="C0C0C0"/>
                  </a:outerShdw>
                </a:effectLst>
              </a:rPr>
              <a:t>Метод условных рефлексов</a:t>
            </a:r>
          </a:p>
        </p:txBody>
      </p:sp>
    </p:spTree>
    <p:extLst>
      <p:ext uri="{BB962C8B-B14F-4D97-AF65-F5344CB8AC3E}">
        <p14:creationId xmlns:p14="http://schemas.microsoft.com/office/powerpoint/2010/main" val="12715519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water ma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790575"/>
            <a:ext cx="8353425"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Text Box 3"/>
          <p:cNvSpPr txBox="1">
            <a:spLocks noChangeArrowheads="1"/>
          </p:cNvSpPr>
          <p:nvPr/>
        </p:nvSpPr>
        <p:spPr bwMode="auto">
          <a:xfrm>
            <a:off x="179388" y="6040438"/>
            <a:ext cx="8964612" cy="701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r>
              <a:rPr lang="ru-RU" sz="2000">
                <a:solidFill>
                  <a:srgbClr val="000000"/>
                </a:solidFill>
              </a:rPr>
              <a:t>Водный  лабиринт, или лабиринт Морриса </a:t>
            </a:r>
            <a:r>
              <a:rPr lang="en-US" sz="2000">
                <a:solidFill>
                  <a:srgbClr val="000000"/>
                </a:solidFill>
              </a:rPr>
              <a:t>(TSE Systems)</a:t>
            </a:r>
            <a:r>
              <a:rPr lang="ru-RU" sz="2000">
                <a:solidFill>
                  <a:srgbClr val="000000"/>
                </a:solidFill>
              </a:rPr>
              <a:t> : компьютерная система видеорегистрации</a:t>
            </a:r>
            <a:endParaRPr lang="en-US" sz="2000">
              <a:solidFill>
                <a:srgbClr val="000000"/>
              </a:solidFill>
            </a:endParaRPr>
          </a:p>
        </p:txBody>
      </p:sp>
      <p:sp>
        <p:nvSpPr>
          <p:cNvPr id="181252" name="Text Box 4"/>
          <p:cNvSpPr txBox="1">
            <a:spLocks noChangeArrowheads="1"/>
          </p:cNvSpPr>
          <p:nvPr/>
        </p:nvSpPr>
        <p:spPr bwMode="auto">
          <a:xfrm>
            <a:off x="539750" y="260350"/>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ru-RU" sz="3600" i="1">
                <a:solidFill>
                  <a:srgbClr val="000066"/>
                </a:solidFill>
                <a:effectLst>
                  <a:outerShdw blurRad="38100" dist="38100" dir="2700000" algn="tl">
                    <a:srgbClr val="C0C0C0"/>
                  </a:outerShdw>
                </a:effectLst>
              </a:rPr>
              <a:t>Метод условных рефлексов</a:t>
            </a:r>
          </a:p>
        </p:txBody>
      </p:sp>
    </p:spTree>
    <p:extLst>
      <p:ext uri="{BB962C8B-B14F-4D97-AF65-F5344CB8AC3E}">
        <p14:creationId xmlns:p14="http://schemas.microsoft.com/office/powerpoint/2010/main" val="38465915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4572000" y="3863975"/>
            <a:ext cx="4208463" cy="1920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ru-RU" sz="2000"/>
              <a:t>Эксперимент по оперированию эмпирической размерностью фигур (животное должно догадаться, что пища может быть спрятана внутри объемной фигуры, но не внутри плоской)</a:t>
            </a:r>
          </a:p>
        </p:txBody>
      </p:sp>
      <p:pic>
        <p:nvPicPr>
          <p:cNvPr id="972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0"/>
            <a:ext cx="31575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79845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ChangeArrowheads="1"/>
          </p:cNvSpPr>
          <p:nvPr/>
        </p:nvSpPr>
        <p:spPr bwMode="auto">
          <a:xfrm>
            <a:off x="971550" y="620713"/>
            <a:ext cx="7704138" cy="26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defRPr/>
            </a:pPr>
            <a:r>
              <a:rPr lang="ru-RU" sz="3600" i="1">
                <a:solidFill>
                  <a:srgbClr val="000066"/>
                </a:solidFill>
                <a:effectLst>
                  <a:outerShdw blurRad="38100" dist="38100" dir="2700000" algn="tl">
                    <a:srgbClr val="C0C0C0"/>
                  </a:outerShdw>
                </a:effectLst>
              </a:rPr>
              <a:t>Использование электрических показателей условно-рефлекторной реактивности:</a:t>
            </a:r>
          </a:p>
          <a:p>
            <a:pPr algn="ctr">
              <a:spcBef>
                <a:spcPct val="20000"/>
              </a:spcBef>
              <a:defRPr/>
            </a:pPr>
            <a:endParaRPr lang="ru-RU" sz="3600" i="1">
              <a:solidFill>
                <a:srgbClr val="000066"/>
              </a:solidFill>
              <a:effectLst>
                <a:outerShdw blurRad="38100" dist="38100" dir="2700000" algn="tl">
                  <a:srgbClr val="C0C0C0"/>
                </a:outerShdw>
              </a:effectLst>
            </a:endParaRPr>
          </a:p>
          <a:p>
            <a:pPr>
              <a:spcBef>
                <a:spcPct val="20000"/>
              </a:spcBef>
              <a:buFont typeface="Wingdings" pitchFamily="2" charset="2"/>
              <a:buChar char="ь"/>
              <a:defRPr/>
            </a:pPr>
            <a:r>
              <a:rPr lang="ru-RU" sz="3600" i="1">
                <a:solidFill>
                  <a:srgbClr val="000066"/>
                </a:solidFill>
                <a:effectLst>
                  <a:outerShdw blurRad="38100" dist="38100" dir="2700000" algn="tl">
                    <a:srgbClr val="C0C0C0"/>
                  </a:outerShdw>
                </a:effectLst>
              </a:rPr>
              <a:t>Электроэнцефалография;</a:t>
            </a:r>
          </a:p>
          <a:p>
            <a:pPr>
              <a:spcBef>
                <a:spcPct val="20000"/>
              </a:spcBef>
              <a:buFont typeface="Wingdings" pitchFamily="2" charset="2"/>
              <a:buChar char="ь"/>
              <a:defRPr/>
            </a:pPr>
            <a:r>
              <a:rPr lang="ru-RU" sz="3600" i="1">
                <a:solidFill>
                  <a:srgbClr val="000066"/>
                </a:solidFill>
                <a:effectLst>
                  <a:outerShdw blurRad="38100" dist="38100" dir="2700000" algn="tl">
                    <a:srgbClr val="C0C0C0"/>
                  </a:outerShdw>
                </a:effectLst>
              </a:rPr>
              <a:t>Магнитоэнцефалография;</a:t>
            </a:r>
          </a:p>
          <a:p>
            <a:pPr>
              <a:spcBef>
                <a:spcPct val="20000"/>
              </a:spcBef>
              <a:buFont typeface="Wingdings" pitchFamily="2" charset="2"/>
              <a:buChar char="ь"/>
              <a:defRPr/>
            </a:pPr>
            <a:r>
              <a:rPr lang="ru-RU" sz="3600" i="1">
                <a:solidFill>
                  <a:srgbClr val="000066"/>
                </a:solidFill>
                <a:effectLst>
                  <a:outerShdw blurRad="38100" dist="38100" dir="2700000" algn="tl">
                    <a:srgbClr val="C0C0C0"/>
                  </a:outerShdw>
                </a:effectLst>
              </a:rPr>
              <a:t> Вызванные потенциалы.</a:t>
            </a:r>
          </a:p>
        </p:txBody>
      </p:sp>
    </p:spTree>
    <p:extLst>
      <p:ext uri="{BB962C8B-B14F-4D97-AF65-F5344CB8AC3E}">
        <p14:creationId xmlns:p14="http://schemas.microsoft.com/office/powerpoint/2010/main" val="3772557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68349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a:off x="228600" y="407988"/>
            <a:ext cx="8686800" cy="6394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defRPr/>
            </a:pPr>
            <a:r>
              <a:rPr lang="ru-RU" sz="3600" i="1">
                <a:solidFill>
                  <a:srgbClr val="0000FF"/>
                </a:solidFill>
                <a:effectLst>
                  <a:outerShdw blurRad="38100" dist="38100" dir="2700000" algn="tl">
                    <a:srgbClr val="C0C0C0"/>
                  </a:outerShdw>
                </a:effectLst>
              </a:rPr>
              <a:t>Электроэнцефалография (ЭЭГ)</a:t>
            </a:r>
            <a:r>
              <a:rPr lang="ru-RU" sz="3600" i="1">
                <a:effectLst>
                  <a:outerShdw blurRad="38100" dist="38100" dir="2700000" algn="tl">
                    <a:srgbClr val="C0C0C0"/>
                  </a:outerShdw>
                </a:effectLst>
              </a:rPr>
              <a:t>:</a:t>
            </a:r>
          </a:p>
          <a:p>
            <a:pPr algn="ctr" eaLnBrk="0" hangingPunct="0">
              <a:defRPr/>
            </a:pPr>
            <a:endParaRPr lang="ru-RU" sz="1200" i="1">
              <a:effectLst>
                <a:outerShdw blurRad="38100" dist="38100" dir="2700000" algn="tl">
                  <a:srgbClr val="C0C0C0"/>
                </a:outerShdw>
              </a:effectLst>
            </a:endParaRPr>
          </a:p>
          <a:p>
            <a:pPr eaLnBrk="0" hangingPunct="0">
              <a:defRPr/>
            </a:pPr>
            <a:r>
              <a:rPr lang="ru-RU" sz="2400"/>
              <a:t>Метод основан на регистрации электрических потенциалов от кожи головы человека, возникающих как результат электрической активности нейронов мозга, совершенно безвреден, относительно не дорог, дает очень хорошее временное разрешение (порядка миллисекунд), однако не всегда позволяет однозначно связать наблюдаемые явления с анатомическим образованиями мозга. </a:t>
            </a:r>
          </a:p>
          <a:p>
            <a:pPr eaLnBrk="0" hangingPunct="0">
              <a:defRPr/>
            </a:pPr>
            <a:r>
              <a:rPr lang="ru-RU" i="1"/>
              <a:t>В ЭЭГ суммируется активность множества клеток мозга (нейронов) таким же образом, как в шуме стадиона суммируются крики отдельных болельщиков.</a:t>
            </a:r>
            <a:endParaRPr lang="ru-RU" sz="2400" i="1"/>
          </a:p>
          <a:p>
            <a:pPr eaLnBrk="0" hangingPunct="0">
              <a:defRPr/>
            </a:pPr>
            <a:r>
              <a:rPr lang="ru-RU" sz="2400"/>
              <a:t>Существует также </a:t>
            </a:r>
            <a:r>
              <a:rPr lang="ru-RU" sz="2400">
                <a:solidFill>
                  <a:srgbClr val="0000FF"/>
                </a:solidFill>
              </a:rPr>
              <a:t>магнитоэнцефалография (МЭГ)</a:t>
            </a:r>
            <a:r>
              <a:rPr lang="ru-RU" sz="2400"/>
              <a:t>, основанная на регистрации магнитного поля, возникающего как следствие переменных электрических токов в мозге; череп и кожа головы вносят меньшие искажения в МЭГ, чем ЭЭГ, поэтому МЭГ позволяет более точно локализовать источники активности в мозге.</a:t>
            </a:r>
          </a:p>
        </p:txBody>
      </p:sp>
    </p:spTree>
    <p:extLst>
      <p:ext uri="{BB962C8B-B14F-4D97-AF65-F5344CB8AC3E}">
        <p14:creationId xmlns:p14="http://schemas.microsoft.com/office/powerpoint/2010/main" val="422295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e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575" y="1423988"/>
            <a:ext cx="3948113" cy="392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5" name="Picture 3" descr="e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423988"/>
            <a:ext cx="4143375"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Text Box 4"/>
          <p:cNvSpPr txBox="1">
            <a:spLocks noChangeArrowheads="1"/>
          </p:cNvSpPr>
          <p:nvPr/>
        </p:nvSpPr>
        <p:spPr bwMode="auto">
          <a:xfrm>
            <a:off x="1692275" y="5464175"/>
            <a:ext cx="5761038" cy="701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charset="0"/>
              </a:defRPr>
            </a:lvl1pPr>
            <a:lvl2pPr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lvl="1"/>
            <a:r>
              <a:rPr lang="ru-RU" sz="2000"/>
              <a:t>Электроды для энцефалографии на голове испытуемого</a:t>
            </a:r>
          </a:p>
        </p:txBody>
      </p:sp>
      <p:sp>
        <p:nvSpPr>
          <p:cNvPr id="189445" name="Text Box 5"/>
          <p:cNvSpPr txBox="1">
            <a:spLocks noChangeArrowheads="1"/>
          </p:cNvSpPr>
          <p:nvPr/>
        </p:nvSpPr>
        <p:spPr bwMode="auto">
          <a:xfrm>
            <a:off x="395288" y="279400"/>
            <a:ext cx="83534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ru-RU" sz="4000" i="1">
                <a:solidFill>
                  <a:srgbClr val="0000FF"/>
                </a:solidFill>
                <a:effectLst>
                  <a:outerShdw blurRad="38100" dist="38100" dir="2700000" algn="tl">
                    <a:srgbClr val="C0C0C0"/>
                  </a:outerShdw>
                </a:effectLst>
              </a:rPr>
              <a:t>Электроэнцефалография</a:t>
            </a:r>
          </a:p>
        </p:txBody>
      </p:sp>
    </p:spTree>
    <p:extLst>
      <p:ext uri="{BB962C8B-B14F-4D97-AF65-F5344CB8AC3E}">
        <p14:creationId xmlns:p14="http://schemas.microsoft.com/office/powerpoint/2010/main" val="9093548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безымянный8"/>
          <p:cNvPicPr>
            <a:picLocks noChangeAspect="1" noChangeArrowheads="1"/>
          </p:cNvPicPr>
          <p:nvPr/>
        </p:nvPicPr>
        <p:blipFill>
          <a:blip r:embed="rId3">
            <a:lum contrast="60000"/>
            <a:extLst>
              <a:ext uri="{28A0092B-C50C-407E-A947-70E740481C1C}">
                <a14:useLocalDpi xmlns:a14="http://schemas.microsoft.com/office/drawing/2010/main" val="0"/>
              </a:ext>
            </a:extLst>
          </a:blip>
          <a:srcRect/>
          <a:stretch>
            <a:fillRect/>
          </a:stretch>
        </p:blipFill>
        <p:spPr bwMode="auto">
          <a:xfrm>
            <a:off x="179388" y="2565400"/>
            <a:ext cx="43211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1" name="Text Box 3"/>
          <p:cNvSpPr txBox="1">
            <a:spLocks noChangeArrowheads="1"/>
          </p:cNvSpPr>
          <p:nvPr/>
        </p:nvSpPr>
        <p:spPr bwMode="auto">
          <a:xfrm>
            <a:off x="250825" y="260350"/>
            <a:ext cx="8713788"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defRPr/>
            </a:pPr>
            <a:r>
              <a:rPr lang="ru-RU" sz="4000" i="1">
                <a:solidFill>
                  <a:srgbClr val="000066"/>
                </a:solidFill>
                <a:effectLst>
                  <a:outerShdw blurRad="38100" dist="38100" dir="2700000" algn="tl">
                    <a:srgbClr val="C0C0C0"/>
                  </a:outerShdw>
                </a:effectLst>
              </a:rPr>
              <a:t>Ритмы ЭЭГ человека</a:t>
            </a:r>
          </a:p>
        </p:txBody>
      </p:sp>
      <p:sp>
        <p:nvSpPr>
          <p:cNvPr id="101380" name="Text Box 4"/>
          <p:cNvSpPr txBox="1">
            <a:spLocks noChangeArrowheads="1"/>
          </p:cNvSpPr>
          <p:nvPr/>
        </p:nvSpPr>
        <p:spPr bwMode="auto">
          <a:xfrm>
            <a:off x="179388" y="908050"/>
            <a:ext cx="8964612"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90000"/>
              </a:lnSpc>
              <a:spcBef>
                <a:spcPct val="50000"/>
              </a:spcBef>
            </a:pPr>
            <a:r>
              <a:rPr lang="ru-RU" sz="2400" i="1">
                <a:solidFill>
                  <a:srgbClr val="000066"/>
                </a:solidFill>
              </a:rPr>
              <a:t>α – ритм</a:t>
            </a:r>
            <a:r>
              <a:rPr lang="ru-RU" i="1"/>
              <a:t> </a:t>
            </a:r>
            <a:r>
              <a:rPr lang="ru-RU"/>
              <a:t> имеет частоту 8-12 Гц, амплитуду от 50 до 70 мкВ.                     </a:t>
            </a:r>
            <a:r>
              <a:rPr lang="ru-RU" sz="1400" i="1"/>
              <a:t>Он  преобладает у 85-95%  здоровых людей старше девятилетнего возраста (кроме слепорожденных) в состоянии  спокойного бодрствования с закрытыми глазами и наблюдается преимущественно в затылочных и теменных областях.</a:t>
            </a:r>
          </a:p>
          <a:p>
            <a:pPr eaLnBrk="1" hangingPunct="1">
              <a:lnSpc>
                <a:spcPct val="90000"/>
              </a:lnSpc>
              <a:spcBef>
                <a:spcPct val="50000"/>
              </a:spcBef>
            </a:pPr>
            <a:r>
              <a:rPr lang="ru-RU" sz="2400" i="1">
                <a:solidFill>
                  <a:srgbClr val="000066"/>
                </a:solidFill>
              </a:rPr>
              <a:t>β - ритм</a:t>
            </a:r>
            <a:r>
              <a:rPr lang="ru-RU" i="1"/>
              <a:t> имеет частоту от 14 до 30 Гц и низкую амплитуду – от 25 до 30 мкВ. </a:t>
            </a:r>
            <a:endParaRPr lang="ru-RU" sz="1400" i="1"/>
          </a:p>
        </p:txBody>
      </p:sp>
      <p:sp>
        <p:nvSpPr>
          <p:cNvPr id="101381" name="Text Box 5"/>
          <p:cNvSpPr txBox="1">
            <a:spLocks noChangeArrowheads="1"/>
          </p:cNvSpPr>
          <p:nvPr/>
        </p:nvSpPr>
        <p:spPr bwMode="auto">
          <a:xfrm>
            <a:off x="4643438" y="3284538"/>
            <a:ext cx="4340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ru-RU"/>
          </a:p>
        </p:txBody>
      </p:sp>
      <p:sp>
        <p:nvSpPr>
          <p:cNvPr id="101382" name="Text Box 6"/>
          <p:cNvSpPr txBox="1">
            <a:spLocks noChangeArrowheads="1"/>
          </p:cNvSpPr>
          <p:nvPr/>
        </p:nvSpPr>
        <p:spPr bwMode="auto">
          <a:xfrm>
            <a:off x="4572000" y="2420938"/>
            <a:ext cx="4572000"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90000"/>
              </a:lnSpc>
              <a:spcBef>
                <a:spcPct val="50000"/>
              </a:spcBef>
            </a:pPr>
            <a:r>
              <a:rPr lang="ru-RU" sz="1400" i="1"/>
              <a:t>Он сменяет ά - ритм при сенсорной стимуляции и при эмоциональном возбуждении. β– ритм наиболее выражен в прецентральных и фронтальных областях и отражает высокий уровень функциональной активности головного мозга.</a:t>
            </a:r>
          </a:p>
          <a:p>
            <a:pPr eaLnBrk="1" hangingPunct="1">
              <a:lnSpc>
                <a:spcPct val="90000"/>
              </a:lnSpc>
              <a:spcBef>
                <a:spcPct val="50000"/>
              </a:spcBef>
            </a:pPr>
            <a:r>
              <a:rPr lang="ru-RU" sz="2400" i="1">
                <a:solidFill>
                  <a:srgbClr val="000066"/>
                </a:solidFill>
              </a:rPr>
              <a:t>θ – ритм</a:t>
            </a:r>
            <a:r>
              <a:rPr lang="ru-RU" i="1"/>
              <a:t> имеет частоту от 3,5 до 7,5 Гц, амплитуду до от 5 до 200 мкВ. </a:t>
            </a:r>
            <a:r>
              <a:rPr lang="ru-RU" sz="1400" i="1"/>
              <a:t>У бодрствующего человека θ – ритм регистрируется обычно в передних  областях мозга при длительном эмоциональном напряжении и почти всегда регистрируется  в процессе развития фаз медленноволнового сна.</a:t>
            </a:r>
            <a:r>
              <a:rPr lang="ru-RU" sz="1400"/>
              <a:t> </a:t>
            </a:r>
          </a:p>
          <a:p>
            <a:pPr eaLnBrk="1" hangingPunct="1"/>
            <a:r>
              <a:rPr lang="ru-RU" sz="2400" i="1">
                <a:solidFill>
                  <a:srgbClr val="000066"/>
                </a:solidFill>
              </a:rPr>
              <a:t>δ – ритм</a:t>
            </a:r>
            <a:r>
              <a:rPr lang="ru-RU"/>
              <a:t> имеет частоту 0,5-3,5 Гц, амплитуду от 20 до 300 мкВ. </a:t>
            </a:r>
          </a:p>
          <a:p>
            <a:pPr eaLnBrk="1" hangingPunct="1"/>
            <a:r>
              <a:rPr lang="ru-RU" sz="1400"/>
              <a:t>Стабильно фиксируется во время глубокого медленноволнового сна. </a:t>
            </a:r>
          </a:p>
        </p:txBody>
      </p:sp>
    </p:spTree>
    <p:extLst>
      <p:ext uri="{BB962C8B-B14F-4D97-AF65-F5344CB8AC3E}">
        <p14:creationId xmlns:p14="http://schemas.microsoft.com/office/powerpoint/2010/main" val="26844953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EEG-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150813"/>
            <a:ext cx="7129463" cy="534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Text Box 3"/>
          <p:cNvSpPr txBox="1">
            <a:spLocks noChangeArrowheads="1"/>
          </p:cNvSpPr>
          <p:nvPr/>
        </p:nvSpPr>
        <p:spPr bwMode="auto">
          <a:xfrm>
            <a:off x="1979613" y="5734050"/>
            <a:ext cx="5184775"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charset="0"/>
              </a:defRPr>
            </a:lvl1pPr>
            <a:lvl2pPr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lvl="1"/>
            <a:r>
              <a:rPr lang="ru-RU" sz="2000"/>
              <a:t>Современный электроэнцефалограф</a:t>
            </a:r>
          </a:p>
        </p:txBody>
      </p:sp>
    </p:spTree>
    <p:extLst>
      <p:ext uri="{BB962C8B-B14F-4D97-AF65-F5344CB8AC3E}">
        <p14:creationId xmlns:p14="http://schemas.microsoft.com/office/powerpoint/2010/main" val="34160856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image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88913"/>
            <a:ext cx="7775575" cy="574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Text Box 3"/>
          <p:cNvSpPr txBox="1">
            <a:spLocks noChangeArrowheads="1"/>
          </p:cNvSpPr>
          <p:nvPr/>
        </p:nvSpPr>
        <p:spPr bwMode="auto">
          <a:xfrm>
            <a:off x="2555875" y="6067425"/>
            <a:ext cx="338455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charset="0"/>
              </a:defRPr>
            </a:lvl1pPr>
            <a:lvl2pPr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lvl="1"/>
            <a:r>
              <a:rPr lang="ru-RU" sz="2000"/>
              <a:t>Энцефалограмма</a:t>
            </a:r>
          </a:p>
        </p:txBody>
      </p:sp>
    </p:spTree>
    <p:extLst>
      <p:ext uri="{BB962C8B-B14F-4D97-AF65-F5344CB8AC3E}">
        <p14:creationId xmlns:p14="http://schemas.microsoft.com/office/powerpoint/2010/main" val="36327265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1187450" y="6237288"/>
            <a:ext cx="29591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ru-RU" sz="2000"/>
              <a:t>Магнитоэнцефалограф</a:t>
            </a:r>
          </a:p>
        </p:txBody>
      </p:sp>
      <p:pic>
        <p:nvPicPr>
          <p:cNvPr id="104451" name="Picture 3" descr="MEG (Magnetoencephalograp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781175"/>
            <a:ext cx="4175125"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636" name="Text Box 4"/>
          <p:cNvSpPr txBox="1">
            <a:spLocks noChangeArrowheads="1"/>
          </p:cNvSpPr>
          <p:nvPr/>
        </p:nvSpPr>
        <p:spPr bwMode="auto">
          <a:xfrm>
            <a:off x="250825" y="188913"/>
            <a:ext cx="8642350" cy="169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ru-RU" sz="2400" i="1">
                <a:solidFill>
                  <a:srgbClr val="000066"/>
                </a:solidFill>
                <a:effectLst>
                  <a:outerShdw blurRad="38100" dist="38100" dir="2700000" algn="tl">
                    <a:srgbClr val="C0C0C0"/>
                  </a:outerShdw>
                </a:effectLst>
              </a:rPr>
              <a:t>Магнитоэнцефалография </a:t>
            </a:r>
          </a:p>
          <a:p>
            <a:pPr>
              <a:spcBef>
                <a:spcPct val="50000"/>
              </a:spcBef>
              <a:defRPr/>
            </a:pPr>
            <a:r>
              <a:rPr lang="ru-RU"/>
              <a:t>- исследовательский метод получения изображения мозга (картирования), для чего используются магнитные, а не электрические поля (как при ЭЭГ). МЭГ определяет направление аномальной электрической активности мозга.</a:t>
            </a:r>
          </a:p>
        </p:txBody>
      </p:sp>
      <p:pic>
        <p:nvPicPr>
          <p:cNvPr id="1044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2247900"/>
            <a:ext cx="4176712" cy="334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40804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microelectrode"/>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179388" y="260350"/>
            <a:ext cx="41783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Text Box 3"/>
          <p:cNvSpPr txBox="1">
            <a:spLocks noChangeArrowheads="1"/>
          </p:cNvSpPr>
          <p:nvPr/>
        </p:nvSpPr>
        <p:spPr bwMode="auto">
          <a:xfrm>
            <a:off x="-107950" y="6040438"/>
            <a:ext cx="4537075"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charset="0"/>
              </a:defRPr>
            </a:lvl1pPr>
            <a:lvl2pPr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lvl="1"/>
            <a:r>
              <a:rPr lang="ru-RU" sz="2000"/>
              <a:t>Металлический микроэлектрод в зрительной коре обезьяны. </a:t>
            </a:r>
          </a:p>
        </p:txBody>
      </p:sp>
      <p:pic>
        <p:nvPicPr>
          <p:cNvPr id="105476" name="Picture 4" descr="2003-11-0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068638"/>
            <a:ext cx="4321175"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5" name="Text Box 5"/>
          <p:cNvSpPr txBox="1">
            <a:spLocks noChangeArrowheads="1"/>
          </p:cNvSpPr>
          <p:nvPr/>
        </p:nvSpPr>
        <p:spPr bwMode="auto">
          <a:xfrm>
            <a:off x="4284663" y="333375"/>
            <a:ext cx="4643437"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ru-RU" sz="3200" i="1">
                <a:solidFill>
                  <a:srgbClr val="000066"/>
                </a:solidFill>
                <a:effectLst>
                  <a:outerShdw blurRad="38100" dist="38100" dir="2700000" algn="tl">
                    <a:srgbClr val="C0C0C0"/>
                  </a:outerShdw>
                </a:effectLst>
              </a:rPr>
              <a:t>Метод  регистрации импульсной активности нервных клеток </a:t>
            </a:r>
          </a:p>
        </p:txBody>
      </p:sp>
    </p:spTree>
    <p:extLst>
      <p:ext uri="{BB962C8B-B14F-4D97-AF65-F5344CB8AC3E}">
        <p14:creationId xmlns:p14="http://schemas.microsoft.com/office/powerpoint/2010/main" val="294188275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4716463" y="1327150"/>
            <a:ext cx="4319587" cy="4838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ru-RU" sz="2400">
                <a:solidFill>
                  <a:srgbClr val="0000FF"/>
                </a:solidFill>
              </a:rPr>
              <a:t>Вызванные потенциалы (ВП)</a:t>
            </a:r>
            <a:r>
              <a:rPr lang="ru-RU" sz="2400">
                <a:solidFill>
                  <a:srgbClr val="000000"/>
                </a:solidFill>
              </a:rPr>
              <a:t> – это колебания потенциала ЭЭГ, возникающие в ответ на сенсорные стимулы. Поскольку на одиночных записях ВП обычно слабо выделяются на фоне спонтанных колебаний ЭЭГ, их выделяют </a:t>
            </a:r>
            <a:r>
              <a:rPr lang="ru-RU" sz="2400" u="sng">
                <a:solidFill>
                  <a:srgbClr val="000000"/>
                </a:solidFill>
              </a:rPr>
              <a:t>методом синхронного (когерентного) усреднения</a:t>
            </a:r>
            <a:r>
              <a:rPr lang="ru-RU" sz="2400">
                <a:solidFill>
                  <a:srgbClr val="000000"/>
                </a:solidFill>
              </a:rPr>
              <a:t> нескольких десятков записей ЭЭГ.</a:t>
            </a:r>
          </a:p>
        </p:txBody>
      </p:sp>
      <p:pic>
        <p:nvPicPr>
          <p:cNvPr id="106499" name="Picture 3" descr="img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341438"/>
            <a:ext cx="4513262"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2" name="Text Box 4"/>
          <p:cNvSpPr txBox="1">
            <a:spLocks noChangeArrowheads="1"/>
          </p:cNvSpPr>
          <p:nvPr/>
        </p:nvSpPr>
        <p:spPr bwMode="auto">
          <a:xfrm>
            <a:off x="179388" y="333375"/>
            <a:ext cx="87137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ru-RU" sz="4000" i="1">
                <a:solidFill>
                  <a:srgbClr val="000066"/>
                </a:solidFill>
                <a:effectLst>
                  <a:outerShdw blurRad="38100" dist="38100" dir="2700000" algn="tl">
                    <a:srgbClr val="C0C0C0"/>
                  </a:outerShdw>
                </a:effectLst>
              </a:rPr>
              <a:t>Метод вызванных потенциалов</a:t>
            </a:r>
          </a:p>
        </p:txBody>
      </p:sp>
    </p:spTree>
    <p:extLst>
      <p:ext uri="{BB962C8B-B14F-4D97-AF65-F5344CB8AC3E}">
        <p14:creationId xmlns:p14="http://schemas.microsoft.com/office/powerpoint/2010/main" val="21080423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68313" y="635000"/>
            <a:ext cx="8218487" cy="1138238"/>
          </a:xfrm>
        </p:spPr>
        <p:txBody>
          <a:bodyPr>
            <a:normAutofit fontScale="90000"/>
          </a:bodyPr>
          <a:lstStyle/>
          <a:p>
            <a:r>
              <a:rPr lang="ru-RU" sz="3600" b="1" i="1" smtClean="0">
                <a:solidFill>
                  <a:srgbClr val="000066"/>
                </a:solidFill>
              </a:rPr>
              <a:t>Методические приемы применяемы одновременно с изучением условно-рефлекторной деятельности</a:t>
            </a:r>
          </a:p>
        </p:txBody>
      </p:sp>
      <p:sp>
        <p:nvSpPr>
          <p:cNvPr id="107523" name="Rectangle 3"/>
          <p:cNvSpPr>
            <a:spLocks noGrp="1" noChangeArrowheads="1"/>
          </p:cNvSpPr>
          <p:nvPr>
            <p:ph type="body" idx="1"/>
          </p:nvPr>
        </p:nvSpPr>
        <p:spPr>
          <a:xfrm>
            <a:off x="735013" y="2432050"/>
            <a:ext cx="8229600" cy="4525963"/>
          </a:xfrm>
        </p:spPr>
        <p:txBody>
          <a:bodyPr/>
          <a:lstStyle/>
          <a:p>
            <a:pPr>
              <a:buClr>
                <a:srgbClr val="000066"/>
              </a:buClr>
              <a:buFont typeface="Wingdings" pitchFamily="2" charset="2"/>
              <a:buChar char="ь"/>
            </a:pPr>
            <a:r>
              <a:rPr lang="ru-RU" sz="2800" smtClean="0"/>
              <a:t>Фармакологические воздействия на условные рефлексы. </a:t>
            </a:r>
          </a:p>
          <a:p>
            <a:pPr>
              <a:buClr>
                <a:srgbClr val="000066"/>
              </a:buClr>
              <a:buFont typeface="Wingdings" pitchFamily="2" charset="2"/>
              <a:buChar char="ь"/>
            </a:pPr>
            <a:r>
              <a:rPr lang="ru-RU" sz="2800" smtClean="0"/>
              <a:t>Создание экспериментальной патологии условно-рефлекторной деятельности. </a:t>
            </a:r>
          </a:p>
          <a:p>
            <a:pPr>
              <a:buClr>
                <a:srgbClr val="000066"/>
              </a:buClr>
              <a:buFont typeface="Wingdings" pitchFamily="2" charset="2"/>
              <a:buChar char="ь"/>
            </a:pPr>
            <a:r>
              <a:rPr lang="ru-RU" sz="2800" smtClean="0"/>
              <a:t>Моделирование процессов условно-рефлекторной деятельности. </a:t>
            </a:r>
          </a:p>
          <a:p>
            <a:pPr>
              <a:buClr>
                <a:srgbClr val="000066"/>
              </a:buClr>
              <a:buFont typeface="Wingdings" pitchFamily="2" charset="2"/>
              <a:buChar char="ь"/>
            </a:pPr>
            <a:r>
              <a:rPr lang="ru-RU" sz="2800" smtClean="0"/>
              <a:t>Сопоставление психологических и физиологических проявлений процессов высшей нервной деятельности. </a:t>
            </a:r>
          </a:p>
        </p:txBody>
      </p:sp>
    </p:spTree>
    <p:extLst>
      <p:ext uri="{BB962C8B-B14F-4D97-AF65-F5344CB8AC3E}">
        <p14:creationId xmlns:p14="http://schemas.microsoft.com/office/powerpoint/2010/main" val="5181836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685800" y="347663"/>
            <a:ext cx="7772400" cy="817562"/>
          </a:xfrm>
        </p:spPr>
        <p:txBody>
          <a:bodyPr>
            <a:normAutofit fontScale="90000"/>
          </a:bodyPr>
          <a:lstStyle/>
          <a:p>
            <a:r>
              <a:rPr lang="ru-RU" sz="3200" b="1" smtClean="0">
                <a:solidFill>
                  <a:srgbClr val="FF0066"/>
                </a:solidFill>
              </a:rPr>
              <a:t>Основные  характеристики  </a:t>
            </a:r>
            <a:br>
              <a:rPr lang="ru-RU" sz="3200" b="1" smtClean="0">
                <a:solidFill>
                  <a:srgbClr val="FF0066"/>
                </a:solidFill>
              </a:rPr>
            </a:br>
            <a:r>
              <a:rPr lang="ru-RU" sz="3200" b="1" smtClean="0">
                <a:solidFill>
                  <a:srgbClr val="FF0066"/>
                </a:solidFill>
              </a:rPr>
              <a:t>условного рефлекса (по И.П.Павлову)</a:t>
            </a:r>
          </a:p>
        </p:txBody>
      </p:sp>
      <p:sp>
        <p:nvSpPr>
          <p:cNvPr id="108547" name="Rectangle 3"/>
          <p:cNvSpPr>
            <a:spLocks noGrp="1" noChangeArrowheads="1"/>
          </p:cNvSpPr>
          <p:nvPr>
            <p:ph type="body" idx="1"/>
          </p:nvPr>
        </p:nvSpPr>
        <p:spPr>
          <a:xfrm>
            <a:off x="0" y="1676400"/>
            <a:ext cx="9144000" cy="4572000"/>
          </a:xfrm>
        </p:spPr>
        <p:txBody>
          <a:bodyPr/>
          <a:lstStyle/>
          <a:p>
            <a:pPr>
              <a:lnSpc>
                <a:spcPct val="80000"/>
              </a:lnSpc>
            </a:pPr>
            <a:r>
              <a:rPr lang="ru-RU" sz="2800" b="1" smtClean="0"/>
              <a:t>1) Приобретаемость условных рефлексов (врожденность безусловных рефлексов)</a:t>
            </a:r>
          </a:p>
          <a:p>
            <a:pPr>
              <a:lnSpc>
                <a:spcPct val="80000"/>
              </a:lnSpc>
            </a:pPr>
            <a:endParaRPr lang="ru-RU" sz="2800" b="1" smtClean="0"/>
          </a:p>
          <a:p>
            <a:pPr>
              <a:lnSpc>
                <a:spcPct val="70000"/>
              </a:lnSpc>
            </a:pPr>
            <a:r>
              <a:rPr lang="ru-RU" sz="2800" b="1" smtClean="0"/>
              <a:t>2) Индивидуальность условного рефлекса      (видовой  характер  безусловного  рефлекса)</a:t>
            </a:r>
          </a:p>
          <a:p>
            <a:pPr>
              <a:lnSpc>
                <a:spcPct val="70000"/>
              </a:lnSpc>
            </a:pPr>
            <a:endParaRPr lang="ru-RU" sz="2800" b="1" smtClean="0"/>
          </a:p>
          <a:p>
            <a:pPr>
              <a:lnSpc>
                <a:spcPct val="70000"/>
              </a:lnSpc>
            </a:pPr>
            <a:r>
              <a:rPr lang="ru-RU" sz="2800" b="1" smtClean="0"/>
              <a:t>3) Изменчивость и возможность  отмены (торможения) условного рефлекса</a:t>
            </a:r>
          </a:p>
          <a:p>
            <a:pPr>
              <a:buFontTx/>
              <a:buNone/>
            </a:pPr>
            <a:endParaRPr lang="ru-RU" sz="2800" b="1" smtClean="0"/>
          </a:p>
          <a:p>
            <a:pPr>
              <a:lnSpc>
                <a:spcPct val="90000"/>
              </a:lnSpc>
            </a:pPr>
            <a:r>
              <a:rPr lang="ru-RU" sz="2800" b="1" smtClean="0"/>
              <a:t>4) Сигнальный характер и принцип  опережающего отражения  в условном рефлексе</a:t>
            </a:r>
          </a:p>
          <a:p>
            <a:endParaRPr lang="ru-RU" sz="2800" b="1" smtClean="0"/>
          </a:p>
        </p:txBody>
      </p:sp>
    </p:spTree>
    <p:extLst>
      <p:ext uri="{BB962C8B-B14F-4D97-AF65-F5344CB8AC3E}">
        <p14:creationId xmlns:p14="http://schemas.microsoft.com/office/powerpoint/2010/main" val="1621400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5378" name="Group 50"/>
          <p:cNvGraphicFramePr>
            <a:graphicFrameLocks noGrp="1"/>
          </p:cNvGraphicFramePr>
          <p:nvPr/>
        </p:nvGraphicFramePr>
        <p:xfrm>
          <a:off x="142875" y="981075"/>
          <a:ext cx="8856663" cy="5719764"/>
        </p:xfrm>
        <a:graphic>
          <a:graphicData uri="http://schemas.openxmlformats.org/drawingml/2006/table">
            <a:tbl>
              <a:tblPr/>
              <a:tblGrid>
                <a:gridCol w="3671888"/>
                <a:gridCol w="5184775"/>
              </a:tblGrid>
              <a:tr h="384175">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ru-RU" sz="2000" b="1" i="0" u="none" strike="noStrike" cap="none" normalizeH="0" baseline="0" smtClean="0">
                          <a:ln>
                            <a:noFill/>
                          </a:ln>
                          <a:solidFill>
                            <a:srgbClr val="000000"/>
                          </a:solidFill>
                          <a:effectLst/>
                          <a:latin typeface="Tahoma" pitchFamily="34" charset="0"/>
                          <a:cs typeface="Times New Roman" pitchFamily="18" charset="0"/>
                        </a:rPr>
                        <a:t>Категория</a:t>
                      </a:r>
                      <a:endParaRPr kumimoji="0" lang="ru-RU" sz="2000" b="1" i="0" u="none" strike="noStrike" cap="none" normalizeH="0" baseline="0" smtClean="0">
                        <a:ln>
                          <a:noFill/>
                        </a:ln>
                        <a:solidFill>
                          <a:srgbClr val="000000"/>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ru-RU" sz="2000" b="1" i="0" u="none" strike="noStrike" cap="none" normalizeH="0" baseline="0" smtClean="0">
                          <a:ln>
                            <a:noFill/>
                          </a:ln>
                          <a:solidFill>
                            <a:srgbClr val="000000"/>
                          </a:solidFill>
                          <a:effectLst/>
                          <a:latin typeface="Tahoma" pitchFamily="34" charset="0"/>
                          <a:cs typeface="Times New Roman" pitchFamily="18" charset="0"/>
                        </a:rPr>
                        <a:t>Основные формы</a:t>
                      </a:r>
                      <a:endParaRPr kumimoji="0" lang="ru-RU" sz="20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11163">
                <a:tc rowSpan="2">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ru-RU" sz="2000" b="1" i="0" u="none" strike="noStrike" cap="none" normalizeH="0" baseline="0" smtClean="0">
                          <a:ln>
                            <a:noFill/>
                          </a:ln>
                          <a:solidFill>
                            <a:srgbClr val="FF0000"/>
                          </a:solidFill>
                          <a:effectLst/>
                          <a:latin typeface="Tahoma" pitchFamily="34" charset="0"/>
                          <a:cs typeface="Times New Roman" pitchFamily="18" charset="0"/>
                        </a:rPr>
                        <a:t>Неассоциативное</a:t>
                      </a:r>
                      <a:r>
                        <a:rPr kumimoji="0" lang="en-US" sz="2000" b="0" i="0" u="none" strike="noStrike" cap="none" normalizeH="0" baseline="0" smtClean="0">
                          <a:ln>
                            <a:noFill/>
                          </a:ln>
                          <a:solidFill>
                            <a:srgbClr val="000000"/>
                          </a:solidFill>
                          <a:effectLst/>
                          <a:latin typeface="Tahoma" pitchFamily="34" charset="0"/>
                          <a:cs typeface="Times New Roman" pitchFamily="18" charset="0"/>
                        </a:rPr>
                        <a:t> </a:t>
                      </a:r>
                      <a:r>
                        <a:rPr kumimoji="0" lang="ru-RU" sz="2000" b="0" i="0" u="none" strike="noStrike" cap="none" normalizeH="0" baseline="0" smtClean="0">
                          <a:ln>
                            <a:noFill/>
                          </a:ln>
                          <a:solidFill>
                            <a:srgbClr val="000000"/>
                          </a:solidFill>
                          <a:effectLst/>
                          <a:latin typeface="Tahoma" pitchFamily="34" charset="0"/>
                          <a:cs typeface="Times New Roman" pitchFamily="18" charset="0"/>
                        </a:rPr>
                        <a:t>обучение (простые формы)</a:t>
                      </a:r>
                    </a:p>
                    <a:p>
                      <a:pPr marL="0" marR="0" lvl="0" indent="0" algn="l" defTabSz="914400" rtl="0" eaLnBrk="1" fontAlgn="base" latinLnBrk="0" hangingPunct="1">
                        <a:lnSpc>
                          <a:spcPct val="80000"/>
                        </a:lnSpc>
                        <a:spcBef>
                          <a:spcPct val="0"/>
                        </a:spcBef>
                        <a:spcAft>
                          <a:spcPct val="0"/>
                        </a:spcAft>
                        <a:buClrTx/>
                        <a:buSzTx/>
                        <a:buFontTx/>
                        <a:buNone/>
                        <a:tabLst/>
                      </a:pPr>
                      <a:endParaRPr kumimoji="0" lang="ru-RU" sz="2000" b="0" i="0" u="none" strike="noStrike" cap="none" normalizeH="0" baseline="0" smtClean="0">
                        <a:ln>
                          <a:noFill/>
                        </a:ln>
                        <a:solidFill>
                          <a:srgbClr val="000000"/>
                        </a:solidFill>
                        <a:effectLst/>
                        <a:latin typeface="Tahoma"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ahoma" pitchFamily="34" charset="0"/>
                          <a:cs typeface="Times New Roman" pitchFamily="18" charset="0"/>
                        </a:rPr>
                        <a:t>Привыкание</a:t>
                      </a:r>
                      <a:endParaRPr kumimoji="0" lang="ru-RU" sz="20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79120">
                <a:tc vMerge="1">
                  <a:txBody>
                    <a:bodyPr/>
                    <a:lstStyle/>
                    <a:p>
                      <a:endParaRPr lang="ru-RU"/>
                    </a:p>
                  </a:txBody>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ahoma" pitchFamily="34" charset="0"/>
                          <a:cs typeface="Times New Roman" pitchFamily="18" charset="0"/>
                        </a:rPr>
                        <a:t>Сенситизация</a:t>
                      </a:r>
                    </a:p>
                    <a:p>
                      <a:pPr marL="0" marR="0" lvl="0" indent="0" algn="l" defTabSz="914400" rtl="0" eaLnBrk="1" fontAlgn="base" latinLnBrk="0" hangingPunct="1">
                        <a:lnSpc>
                          <a:spcPct val="80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11163">
                <a:tc rowSpan="2">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ru-RU" sz="2000" b="1" i="1" u="none" strike="noStrike" cap="none" normalizeH="0" baseline="0" smtClean="0">
                          <a:ln>
                            <a:noFill/>
                          </a:ln>
                          <a:solidFill>
                            <a:srgbClr val="FF0000"/>
                          </a:solidFill>
                          <a:effectLst/>
                          <a:latin typeface="Tahoma" pitchFamily="34" charset="0"/>
                          <a:cs typeface="Times New Roman" pitchFamily="18" charset="0"/>
                        </a:rPr>
                        <a:t>Особые формы неассоциативного</a:t>
                      </a:r>
                      <a:r>
                        <a:rPr kumimoji="0" lang="ru-RU" sz="2000" b="0" i="1" u="none" strike="noStrike" cap="none" normalizeH="0" baseline="0" smtClean="0">
                          <a:ln>
                            <a:noFill/>
                          </a:ln>
                          <a:solidFill>
                            <a:srgbClr val="000000"/>
                          </a:solidFill>
                          <a:effectLst/>
                          <a:latin typeface="Tahoma" pitchFamily="34" charset="0"/>
                          <a:cs typeface="Times New Roman" pitchFamily="18" charset="0"/>
                        </a:rPr>
                        <a:t> обучения, тесно связанные с инстинктом и/или разумом</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ahoma" pitchFamily="34" charset="0"/>
                          <a:cs typeface="Times New Roman" pitchFamily="18" charset="0"/>
                        </a:rPr>
                        <a:t>Запечатление (импринтинг)</a:t>
                      </a:r>
                      <a:endParaRPr kumimoji="0" lang="ru-RU" sz="20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655637">
                <a:tc vMerge="1">
                  <a:txBody>
                    <a:bodyPr/>
                    <a:lstStyle/>
                    <a:p>
                      <a:endParaRPr lang="ru-RU"/>
                    </a:p>
                  </a:txBody>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ahoma" pitchFamily="34" charset="0"/>
                          <a:cs typeface="Times New Roman" pitchFamily="18" charset="0"/>
                        </a:rPr>
                        <a:t>Подражание</a:t>
                      </a:r>
                      <a:endParaRPr kumimoji="0" lang="ru-RU" sz="20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11163">
                <a:tc rowSpan="3">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ru-RU" sz="2000" b="1" i="0" u="none" strike="noStrike" cap="none" normalizeH="0" baseline="0" smtClean="0">
                          <a:ln>
                            <a:noFill/>
                          </a:ln>
                          <a:solidFill>
                            <a:srgbClr val="FF0000"/>
                          </a:solidFill>
                          <a:effectLst/>
                          <a:latin typeface="Tahoma" pitchFamily="34" charset="0"/>
                          <a:cs typeface="Times New Roman" pitchFamily="18" charset="0"/>
                        </a:rPr>
                        <a:t>Ассоциативное</a:t>
                      </a:r>
                      <a:r>
                        <a:rPr kumimoji="0" lang="en-US" sz="2000" b="0" i="0" u="none" strike="noStrike" cap="none" normalizeH="0" baseline="0" smtClean="0">
                          <a:ln>
                            <a:noFill/>
                          </a:ln>
                          <a:solidFill>
                            <a:srgbClr val="000000"/>
                          </a:solidFill>
                          <a:effectLst/>
                          <a:latin typeface="Tahoma" pitchFamily="34" charset="0"/>
                          <a:cs typeface="Times New Roman" pitchFamily="18" charset="0"/>
                        </a:rPr>
                        <a:t> </a:t>
                      </a:r>
                      <a:r>
                        <a:rPr kumimoji="0" lang="ru-RU" sz="2000" b="0" i="0" u="none" strike="noStrike" cap="none" normalizeH="0" baseline="0" smtClean="0">
                          <a:ln>
                            <a:noFill/>
                          </a:ln>
                          <a:solidFill>
                            <a:srgbClr val="000000"/>
                          </a:solidFill>
                          <a:effectLst/>
                          <a:latin typeface="Tahoma" pitchFamily="34" charset="0"/>
                          <a:cs typeface="Times New Roman" pitchFamily="18" charset="0"/>
                        </a:rPr>
                        <a:t>обучение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ahoma" pitchFamily="34" charset="0"/>
                          <a:cs typeface="Times New Roman" pitchFamily="18" charset="0"/>
                        </a:rPr>
                        <a:t>Классический условный рефлекс</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79120">
                <a:tc vMerge="1">
                  <a:txBody>
                    <a:bodyPr/>
                    <a:lstStyle/>
                    <a:p>
                      <a:endParaRPr lang="ru-RU"/>
                    </a:p>
                  </a:txBody>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ahoma" pitchFamily="34" charset="0"/>
                          <a:cs typeface="Times New Roman" pitchFamily="18" charset="0"/>
                        </a:rPr>
                        <a:t>Инструментальный условный рефлекс (обучение по типу проб и ошибок)</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579120">
                <a:tc vMerge="1">
                  <a:txBody>
                    <a:bodyPr/>
                    <a:lstStyle/>
                    <a:p>
                      <a:endParaRPr lang="ru-RU"/>
                    </a:p>
                  </a:txBody>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ahoma" pitchFamily="34" charset="0"/>
                          <a:cs typeface="Times New Roman" pitchFamily="18" charset="0"/>
                        </a:rPr>
                        <a:t>Ассоциации между стимулами, возникающие без подкрепления</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solidFill>
                      <a:srgbClr val="FFFFFF"/>
                    </a:solidFill>
                  </a:tcPr>
                </a:tc>
              </a:tr>
              <a:tr h="335280">
                <a:tc rowSpan="5">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ru-RU" sz="2000" b="1" i="0" u="none" strike="noStrike" cap="none" normalizeH="0" baseline="0" smtClean="0">
                          <a:ln>
                            <a:noFill/>
                          </a:ln>
                          <a:solidFill>
                            <a:srgbClr val="FF0000"/>
                          </a:solidFill>
                          <a:effectLst/>
                          <a:latin typeface="Tahoma" pitchFamily="34" charset="0"/>
                          <a:cs typeface="Times New Roman" pitchFamily="18" charset="0"/>
                        </a:rPr>
                        <a:t>Когнитивное</a:t>
                      </a:r>
                      <a:r>
                        <a:rPr kumimoji="0" lang="ru-RU" sz="2000" b="0" i="0" u="none" strike="noStrike" cap="none" normalizeH="0" baseline="0" smtClean="0">
                          <a:ln>
                            <a:noFill/>
                          </a:ln>
                          <a:solidFill>
                            <a:srgbClr val="000000"/>
                          </a:solidFill>
                          <a:effectLst/>
                          <a:latin typeface="Tahoma" pitchFamily="34" charset="0"/>
                          <a:cs typeface="Times New Roman" pitchFamily="18" charset="0"/>
                        </a:rPr>
                        <a:t> обучение</a:t>
                      </a:r>
                      <a:endParaRPr kumimoji="0" lang="ru-RU" sz="20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ahoma" pitchFamily="34" charset="0"/>
                          <a:cs typeface="Times New Roman" pitchFamily="18" charset="0"/>
                        </a:rPr>
                        <a:t>Латентное обучение, когнитивные карты</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47663">
                <a:tc vMerge="1">
                  <a:txBody>
                    <a:bodyPr/>
                    <a:lstStyle/>
                    <a:p>
                      <a:endParaRPr lang="ru-RU"/>
                    </a:p>
                  </a:txBody>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ahoma" pitchFamily="34" charset="0"/>
                          <a:cs typeface="Times New Roman" pitchFamily="18" charset="0"/>
                        </a:rPr>
                        <a:t>Сенсорное (перцептивное) обучение</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35280">
                <a:tc vMerge="1">
                  <a:txBody>
                    <a:bodyPr/>
                    <a:lstStyle/>
                    <a:p>
                      <a:endParaRPr lang="ru-RU"/>
                    </a:p>
                  </a:txBody>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ahoma" pitchFamily="34" charset="0"/>
                          <a:cs typeface="Times New Roman" pitchFamily="18" charset="0"/>
                        </a:rPr>
                        <a:t>Инсайт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55600">
                <a:tc vMerge="1">
                  <a:txBody>
                    <a:bodyPr/>
                    <a:lstStyle/>
                    <a:p>
                      <a:endParaRPr lang="ru-RU"/>
                    </a:p>
                  </a:txBody>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ahoma" pitchFamily="34" charset="0"/>
                          <a:cs typeface="Times New Roman" pitchFamily="18" charset="0"/>
                        </a:rPr>
                        <a:t>Рассудочная деятельность</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solidFill>
                      <a:srgbClr val="FFFFFF"/>
                    </a:solidFill>
                  </a:tcPr>
                </a:tc>
              </a:tr>
              <a:tr h="335280">
                <a:tc vMerge="1">
                  <a:txBody>
                    <a:bodyPr/>
                    <a:lstStyle/>
                    <a:p>
                      <a:endParaRPr lang="ru-RU"/>
                    </a:p>
                  </a:txBody>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ahoma" pitchFamily="34" charset="0"/>
                          <a:cs typeface="Times New Roman" pitchFamily="18" charset="0"/>
                        </a:rPr>
                        <a:t>Элементарное мышление</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38951" name="Text Box 44"/>
          <p:cNvSpPr txBox="1">
            <a:spLocks noChangeArrowheads="1"/>
          </p:cNvSpPr>
          <p:nvPr/>
        </p:nvSpPr>
        <p:spPr bwMode="auto">
          <a:xfrm>
            <a:off x="1547813" y="188913"/>
            <a:ext cx="5832475"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ru-RU" sz="2400" i="1">
                <a:latin typeface="Tahoma" pitchFamily="34" charset="0"/>
              </a:rPr>
              <a:t>Классификация форм научения</a:t>
            </a:r>
          </a:p>
        </p:txBody>
      </p:sp>
    </p:spTree>
    <p:extLst>
      <p:ext uri="{BB962C8B-B14F-4D97-AF65-F5344CB8AC3E}">
        <p14:creationId xmlns:p14="http://schemas.microsoft.com/office/powerpoint/2010/main" val="17005613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685800" y="611188"/>
            <a:ext cx="8001000" cy="608012"/>
          </a:xfrm>
        </p:spPr>
        <p:txBody>
          <a:bodyPr>
            <a:normAutofit fontScale="90000"/>
          </a:bodyPr>
          <a:lstStyle/>
          <a:p>
            <a:r>
              <a:rPr lang="ru-RU" sz="3600" b="1" u="sng" smtClean="0"/>
              <a:t>Классификация условных рефлексов</a:t>
            </a:r>
            <a:endParaRPr lang="ru-RU" sz="3600" b="1" smtClean="0"/>
          </a:p>
        </p:txBody>
      </p:sp>
      <p:sp>
        <p:nvSpPr>
          <p:cNvPr id="109571" name="Rectangle 3"/>
          <p:cNvSpPr>
            <a:spLocks noGrp="1" noChangeArrowheads="1"/>
          </p:cNvSpPr>
          <p:nvPr>
            <p:ph type="body" idx="1"/>
          </p:nvPr>
        </p:nvSpPr>
        <p:spPr>
          <a:xfrm>
            <a:off x="381000" y="1628775"/>
            <a:ext cx="8763000" cy="4800600"/>
          </a:xfrm>
        </p:spPr>
        <p:txBody>
          <a:bodyPr/>
          <a:lstStyle/>
          <a:p>
            <a:pPr>
              <a:lnSpc>
                <a:spcPct val="80000"/>
              </a:lnSpc>
            </a:pPr>
            <a:r>
              <a:rPr lang="ru-RU" sz="2000" b="1" smtClean="0">
                <a:solidFill>
                  <a:srgbClr val="FF0066"/>
                </a:solidFill>
              </a:rPr>
              <a:t>По происхождению - </a:t>
            </a:r>
            <a:r>
              <a:rPr lang="ru-RU" sz="2000" smtClean="0">
                <a:latin typeface="Impact" pitchFamily="34" charset="0"/>
              </a:rPr>
              <a:t>натуральные и искусственные</a:t>
            </a:r>
          </a:p>
          <a:p>
            <a:pPr>
              <a:lnSpc>
                <a:spcPct val="80000"/>
              </a:lnSpc>
            </a:pPr>
            <a:endParaRPr lang="ru-RU" sz="2000" b="1" smtClean="0">
              <a:solidFill>
                <a:srgbClr val="FF0066"/>
              </a:solidFill>
            </a:endParaRPr>
          </a:p>
          <a:p>
            <a:pPr>
              <a:lnSpc>
                <a:spcPct val="80000"/>
              </a:lnSpc>
            </a:pPr>
            <a:r>
              <a:rPr lang="ru-RU" sz="2000" b="1" smtClean="0">
                <a:solidFill>
                  <a:srgbClr val="FF0066"/>
                </a:solidFill>
              </a:rPr>
              <a:t>По характеру  безусловного  подкрепления - </a:t>
            </a:r>
            <a:r>
              <a:rPr lang="ru-RU" sz="2000" smtClean="0">
                <a:latin typeface="Impact" pitchFamily="34" charset="0"/>
              </a:rPr>
              <a:t>пищевые, оборонительные, половые, исследовательские</a:t>
            </a:r>
          </a:p>
          <a:p>
            <a:pPr>
              <a:lnSpc>
                <a:spcPct val="80000"/>
              </a:lnSpc>
            </a:pPr>
            <a:endParaRPr lang="ru-RU" sz="2000" b="1" smtClean="0">
              <a:solidFill>
                <a:srgbClr val="FF0066"/>
              </a:solidFill>
            </a:endParaRPr>
          </a:p>
          <a:p>
            <a:pPr>
              <a:lnSpc>
                <a:spcPct val="80000"/>
              </a:lnSpc>
            </a:pPr>
            <a:r>
              <a:rPr lang="ru-RU" sz="2000" b="1" smtClean="0">
                <a:solidFill>
                  <a:srgbClr val="FF0066"/>
                </a:solidFill>
              </a:rPr>
              <a:t>По характеру условного сигнала - </a:t>
            </a:r>
            <a:r>
              <a:rPr lang="ru-RU" sz="2000" smtClean="0">
                <a:latin typeface="Impact" pitchFamily="34" charset="0"/>
              </a:rPr>
              <a:t>световые, звуковые, тактильные, обонятельные, температурные и др.</a:t>
            </a:r>
          </a:p>
          <a:p>
            <a:pPr>
              <a:lnSpc>
                <a:spcPct val="80000"/>
              </a:lnSpc>
            </a:pPr>
            <a:endParaRPr lang="ru-RU" sz="2000" b="1" smtClean="0">
              <a:solidFill>
                <a:srgbClr val="FF0066"/>
              </a:solidFill>
            </a:endParaRPr>
          </a:p>
          <a:p>
            <a:pPr>
              <a:lnSpc>
                <a:spcPct val="80000"/>
              </a:lnSpc>
            </a:pPr>
            <a:r>
              <a:rPr lang="ru-RU" sz="2000" b="1" smtClean="0">
                <a:solidFill>
                  <a:srgbClr val="FF0066"/>
                </a:solidFill>
              </a:rPr>
              <a:t>По характеру рецепторов - </a:t>
            </a:r>
            <a:r>
              <a:rPr lang="ru-RU" sz="2000" smtClean="0">
                <a:latin typeface="Impact" pitchFamily="34" charset="0"/>
              </a:rPr>
              <a:t>экстероцептивные, интероцептивные, проприоцептивные</a:t>
            </a:r>
          </a:p>
          <a:p>
            <a:pPr>
              <a:lnSpc>
                <a:spcPct val="80000"/>
              </a:lnSpc>
            </a:pPr>
            <a:endParaRPr lang="ru-RU" sz="2000" b="1" smtClean="0">
              <a:solidFill>
                <a:srgbClr val="FF0066"/>
              </a:solidFill>
            </a:endParaRPr>
          </a:p>
          <a:p>
            <a:pPr>
              <a:lnSpc>
                <a:spcPct val="80000"/>
              </a:lnSpc>
            </a:pPr>
            <a:r>
              <a:rPr lang="ru-RU" sz="2000" b="1" smtClean="0">
                <a:solidFill>
                  <a:srgbClr val="FF0066"/>
                </a:solidFill>
              </a:rPr>
              <a:t>По соотношению раздражителей во времени - </a:t>
            </a:r>
            <a:r>
              <a:rPr lang="ru-RU" sz="2000" smtClean="0">
                <a:latin typeface="Impact" pitchFamily="34" charset="0"/>
              </a:rPr>
              <a:t>совпадающие, отставленные</a:t>
            </a:r>
          </a:p>
          <a:p>
            <a:pPr>
              <a:lnSpc>
                <a:spcPct val="80000"/>
              </a:lnSpc>
            </a:pPr>
            <a:endParaRPr lang="ru-RU" sz="2000" b="1" smtClean="0">
              <a:solidFill>
                <a:srgbClr val="FF0066"/>
              </a:solidFill>
            </a:endParaRPr>
          </a:p>
          <a:p>
            <a:pPr>
              <a:lnSpc>
                <a:spcPct val="80000"/>
              </a:lnSpc>
            </a:pPr>
            <a:r>
              <a:rPr lang="ru-RU" sz="2000" b="1" smtClean="0">
                <a:solidFill>
                  <a:srgbClr val="FF0066"/>
                </a:solidFill>
              </a:rPr>
              <a:t>По степени сложности - </a:t>
            </a:r>
            <a:r>
              <a:rPr lang="ru-RU" sz="2000" smtClean="0">
                <a:latin typeface="Impact" pitchFamily="34" charset="0"/>
              </a:rPr>
              <a:t>1, 2, 3 - 20 порядка</a:t>
            </a:r>
            <a:endParaRPr lang="ru-RU" sz="2000" smtClean="0">
              <a:solidFill>
                <a:srgbClr val="FF0066"/>
              </a:solidFill>
            </a:endParaRPr>
          </a:p>
        </p:txBody>
      </p:sp>
    </p:spTree>
    <p:extLst>
      <p:ext uri="{BB962C8B-B14F-4D97-AF65-F5344CB8AC3E}">
        <p14:creationId xmlns:p14="http://schemas.microsoft.com/office/powerpoint/2010/main" val="41435865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0" y="0"/>
            <a:ext cx="9144000" cy="1196975"/>
          </a:xfrm>
        </p:spPr>
        <p:txBody>
          <a:bodyPr/>
          <a:lstStyle/>
          <a:p>
            <a:pPr>
              <a:lnSpc>
                <a:spcPct val="60000"/>
              </a:lnSpc>
            </a:pPr>
            <a:r>
              <a:rPr lang="ru-RU" sz="3600" b="1" smtClean="0">
                <a:solidFill>
                  <a:schemeClr val="hlink"/>
                </a:solidFill>
              </a:rPr>
              <a:t>Условия выработки условных рефлексов</a:t>
            </a:r>
          </a:p>
        </p:txBody>
      </p:sp>
      <p:sp>
        <p:nvSpPr>
          <p:cNvPr id="110595" name="Rectangle 3"/>
          <p:cNvSpPr>
            <a:spLocks noGrp="1" noChangeArrowheads="1"/>
          </p:cNvSpPr>
          <p:nvPr>
            <p:ph type="body" idx="1"/>
          </p:nvPr>
        </p:nvSpPr>
        <p:spPr>
          <a:xfrm>
            <a:off x="0" y="1143000"/>
            <a:ext cx="9144000" cy="5410200"/>
          </a:xfrm>
        </p:spPr>
        <p:txBody>
          <a:bodyPr/>
          <a:lstStyle/>
          <a:p>
            <a:pPr>
              <a:lnSpc>
                <a:spcPct val="90000"/>
              </a:lnSpc>
            </a:pPr>
            <a:r>
              <a:rPr lang="ru-RU" sz="2400" b="1" smtClean="0">
                <a:solidFill>
                  <a:srgbClr val="FF0066"/>
                </a:solidFill>
              </a:rPr>
              <a:t>Условие времени</a:t>
            </a:r>
            <a:r>
              <a:rPr lang="ru-RU" sz="2400" b="1" smtClean="0">
                <a:solidFill>
                  <a:srgbClr val="009900"/>
                </a:solidFill>
              </a:rPr>
              <a:t> - </a:t>
            </a:r>
            <a:r>
              <a:rPr lang="ru-RU" sz="2400" b="1" smtClean="0"/>
              <a:t>предварительность или одновременность действия условного и безусловного раздражителей</a:t>
            </a:r>
          </a:p>
          <a:p>
            <a:pPr>
              <a:lnSpc>
                <a:spcPct val="90000"/>
              </a:lnSpc>
              <a:buFontTx/>
              <a:buNone/>
            </a:pPr>
            <a:endParaRPr lang="ru-RU" sz="2400" b="1" smtClean="0"/>
          </a:p>
          <a:p>
            <a:pPr>
              <a:lnSpc>
                <a:spcPct val="90000"/>
              </a:lnSpc>
            </a:pPr>
            <a:r>
              <a:rPr lang="ru-RU" sz="2400" b="1" smtClean="0">
                <a:solidFill>
                  <a:srgbClr val="FF0066"/>
                </a:solidFill>
              </a:rPr>
              <a:t>Условие силы</a:t>
            </a:r>
            <a:r>
              <a:rPr lang="ru-RU" sz="2400" b="1" smtClean="0">
                <a:solidFill>
                  <a:srgbClr val="009900"/>
                </a:solidFill>
              </a:rPr>
              <a:t> - </a:t>
            </a:r>
            <a:r>
              <a:rPr lang="ru-RU" sz="2400" b="1" smtClean="0"/>
              <a:t>безусловный раздражитель должен быть сильнее (жизненно значимее) условного</a:t>
            </a:r>
          </a:p>
          <a:p>
            <a:pPr>
              <a:lnSpc>
                <a:spcPct val="90000"/>
              </a:lnSpc>
              <a:buFontTx/>
              <a:buNone/>
            </a:pPr>
            <a:endParaRPr lang="ru-RU" sz="2400" b="1" smtClean="0"/>
          </a:p>
          <a:p>
            <a:pPr>
              <a:lnSpc>
                <a:spcPct val="90000"/>
              </a:lnSpc>
            </a:pPr>
            <a:r>
              <a:rPr lang="ru-RU" sz="2400" b="1" smtClean="0">
                <a:solidFill>
                  <a:srgbClr val="FF0066"/>
                </a:solidFill>
              </a:rPr>
              <a:t>Условие индифферентности</a:t>
            </a:r>
            <a:r>
              <a:rPr lang="ru-RU" sz="2400" b="1" smtClean="0">
                <a:solidFill>
                  <a:srgbClr val="009900"/>
                </a:solidFill>
              </a:rPr>
              <a:t> - </a:t>
            </a:r>
            <a:r>
              <a:rPr lang="ru-RU" sz="2400" b="1" smtClean="0"/>
              <a:t>условный сигнал  должен быть индифферентным</a:t>
            </a:r>
          </a:p>
          <a:p>
            <a:pPr>
              <a:lnSpc>
                <a:spcPct val="90000"/>
              </a:lnSpc>
              <a:buFontTx/>
              <a:buNone/>
            </a:pPr>
            <a:endParaRPr lang="ru-RU" sz="2400" b="1" smtClean="0"/>
          </a:p>
          <a:p>
            <a:pPr>
              <a:lnSpc>
                <a:spcPct val="90000"/>
              </a:lnSpc>
            </a:pPr>
            <a:r>
              <a:rPr lang="ru-RU" sz="2400" b="1" smtClean="0">
                <a:solidFill>
                  <a:srgbClr val="FF0066"/>
                </a:solidFill>
              </a:rPr>
              <a:t>Условие сенсорного ограничения</a:t>
            </a:r>
            <a:r>
              <a:rPr lang="ru-RU" sz="2400" b="1" smtClean="0">
                <a:solidFill>
                  <a:srgbClr val="009900"/>
                </a:solidFill>
              </a:rPr>
              <a:t> - </a:t>
            </a:r>
            <a:r>
              <a:rPr lang="ru-RU" sz="2400" b="1" smtClean="0"/>
              <a:t>отсутствие посторонних раздражителей</a:t>
            </a:r>
          </a:p>
          <a:p>
            <a:pPr>
              <a:lnSpc>
                <a:spcPct val="90000"/>
              </a:lnSpc>
              <a:buFontTx/>
              <a:buNone/>
            </a:pPr>
            <a:endParaRPr lang="ru-RU" sz="2400" b="1" smtClean="0"/>
          </a:p>
          <a:p>
            <a:pPr>
              <a:lnSpc>
                <a:spcPct val="90000"/>
              </a:lnSpc>
            </a:pPr>
            <a:r>
              <a:rPr lang="ru-RU" sz="2400" b="1" smtClean="0">
                <a:solidFill>
                  <a:srgbClr val="FF0066"/>
                </a:solidFill>
              </a:rPr>
              <a:t>Условие мозговой активности</a:t>
            </a:r>
            <a:r>
              <a:rPr lang="ru-RU" sz="2400" b="1" smtClean="0">
                <a:solidFill>
                  <a:srgbClr val="009900"/>
                </a:solidFill>
              </a:rPr>
              <a:t> - </a:t>
            </a:r>
            <a:r>
              <a:rPr lang="ru-RU" sz="2400" b="1" smtClean="0"/>
              <a:t>деятельное состояние центральной нервной системы</a:t>
            </a:r>
            <a:endParaRPr lang="ru-RU" sz="2400" b="1" smtClean="0">
              <a:solidFill>
                <a:schemeClr val="tx2"/>
              </a:solidFill>
            </a:endParaRPr>
          </a:p>
        </p:txBody>
      </p:sp>
    </p:spTree>
    <p:extLst>
      <p:ext uri="{BB962C8B-B14F-4D97-AF65-F5344CB8AC3E}">
        <p14:creationId xmlns:p14="http://schemas.microsoft.com/office/powerpoint/2010/main" val="24498668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684213" y="188913"/>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ru-RU" sz="3200">
                <a:solidFill>
                  <a:srgbClr val="FF0066"/>
                </a:solidFill>
              </a:rPr>
              <a:t>Механизм замыкания временной связи</a:t>
            </a:r>
          </a:p>
        </p:txBody>
      </p:sp>
      <p:sp>
        <p:nvSpPr>
          <p:cNvPr id="111619" name="Rectangle 3"/>
          <p:cNvSpPr>
            <a:spLocks noChangeArrowheads="1"/>
          </p:cNvSpPr>
          <p:nvPr/>
        </p:nvSpPr>
        <p:spPr bwMode="auto">
          <a:xfrm>
            <a:off x="611188" y="1196975"/>
            <a:ext cx="7772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ru-RU" sz="3200"/>
              <a:t>Теория двух корковых очагов И.П.Павлова - проторение пути</a:t>
            </a:r>
          </a:p>
          <a:p>
            <a:pPr marL="342900" indent="-342900">
              <a:spcBef>
                <a:spcPct val="20000"/>
              </a:spcBef>
              <a:buFontTx/>
              <a:buChar char="•"/>
            </a:pPr>
            <a:endParaRPr lang="ru-RU" sz="3200"/>
          </a:p>
          <a:p>
            <a:pPr marL="342900" indent="-342900">
              <a:spcBef>
                <a:spcPct val="20000"/>
              </a:spcBef>
              <a:buFontTx/>
              <a:buChar char="•"/>
            </a:pPr>
            <a:r>
              <a:rPr lang="ru-RU" sz="3200"/>
              <a:t>Теория корково-подкорковых связей</a:t>
            </a:r>
          </a:p>
          <a:p>
            <a:pPr marL="342900" indent="-342900">
              <a:spcBef>
                <a:spcPct val="20000"/>
              </a:spcBef>
              <a:buFontTx/>
              <a:buChar char="•"/>
            </a:pPr>
            <a:endParaRPr lang="ru-RU" sz="3200"/>
          </a:p>
          <a:p>
            <a:pPr marL="342900" indent="-342900">
              <a:spcBef>
                <a:spcPct val="20000"/>
              </a:spcBef>
              <a:buFontTx/>
              <a:buChar char="•"/>
            </a:pPr>
            <a:r>
              <a:rPr lang="ru-RU" sz="3200"/>
              <a:t>Теория конвергенции на 1 нейроне П.К.Анохина </a:t>
            </a:r>
          </a:p>
          <a:p>
            <a:pPr marL="342900" indent="-342900">
              <a:spcBef>
                <a:spcPct val="20000"/>
              </a:spcBef>
            </a:pPr>
            <a:endParaRPr lang="ru-RU" sz="3200"/>
          </a:p>
        </p:txBody>
      </p:sp>
    </p:spTree>
    <p:extLst>
      <p:ext uri="{BB962C8B-B14F-4D97-AF65-F5344CB8AC3E}">
        <p14:creationId xmlns:p14="http://schemas.microsoft.com/office/powerpoint/2010/main" val="11597958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title"/>
          </p:nvPr>
        </p:nvSpPr>
        <p:spPr/>
        <p:txBody>
          <a:bodyPr/>
          <a:lstStyle/>
          <a:p>
            <a:r>
              <a:rPr lang="ru-RU" sz="3200" b="1" smtClean="0"/>
              <a:t>Образование временной связи по пути «кора-кора» по И.П.Павлову</a:t>
            </a:r>
          </a:p>
        </p:txBody>
      </p:sp>
      <p:pic>
        <p:nvPicPr>
          <p:cNvPr id="112643" name="Picture 8"/>
          <p:cNvPicPr>
            <a:picLocks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2195513" y="1916113"/>
            <a:ext cx="4537075" cy="4752975"/>
          </a:xfrm>
          <a:noFill/>
        </p:spPr>
      </p:pic>
    </p:spTree>
    <p:extLst>
      <p:ext uri="{BB962C8B-B14F-4D97-AF65-F5344CB8AC3E}">
        <p14:creationId xmlns:p14="http://schemas.microsoft.com/office/powerpoint/2010/main" val="8823229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ru-RU" sz="3200" b="1" smtClean="0"/>
              <a:t>Образование временной связи по пути</a:t>
            </a:r>
            <a:br>
              <a:rPr lang="ru-RU" sz="3200" b="1" smtClean="0"/>
            </a:br>
            <a:r>
              <a:rPr lang="ru-RU" sz="3200" b="1" smtClean="0"/>
              <a:t>«кора-подкорка-кора» по Э.А. Асратяну</a:t>
            </a:r>
          </a:p>
        </p:txBody>
      </p:sp>
      <p:sp>
        <p:nvSpPr>
          <p:cNvPr id="113667" name="Line 4"/>
          <p:cNvSpPr>
            <a:spLocks noChangeShapeType="1"/>
          </p:cNvSpPr>
          <p:nvPr/>
        </p:nvSpPr>
        <p:spPr bwMode="auto">
          <a:xfrm>
            <a:off x="762000" y="1676400"/>
            <a:ext cx="7848600" cy="0"/>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pic>
        <p:nvPicPr>
          <p:cNvPr id="113668" name="Picture 6"/>
          <p:cNvPicPr>
            <a:picLocks noChangeAspect="1" noChangeArrowheads="1"/>
          </p:cNvPicPr>
          <p:nvPr>
            <p:ph idx="1"/>
          </p:nvPr>
        </p:nvPicPr>
        <p:blipFill>
          <a:blip r:embed="rId3">
            <a:lum bright="-12000" contrast="18000"/>
            <a:extLst>
              <a:ext uri="{28A0092B-C50C-407E-A947-70E740481C1C}">
                <a14:useLocalDpi xmlns:a14="http://schemas.microsoft.com/office/drawing/2010/main" val="0"/>
              </a:ext>
            </a:extLst>
          </a:blip>
          <a:srcRect/>
          <a:stretch>
            <a:fillRect/>
          </a:stretch>
        </p:blipFill>
        <p:spPr>
          <a:xfrm>
            <a:off x="539750" y="1793875"/>
            <a:ext cx="8280400" cy="4608513"/>
          </a:xfrm>
          <a:noFill/>
        </p:spPr>
      </p:pic>
    </p:spTree>
    <p:extLst>
      <p:ext uri="{BB962C8B-B14F-4D97-AF65-F5344CB8AC3E}">
        <p14:creationId xmlns:p14="http://schemas.microsoft.com/office/powerpoint/2010/main" val="42102699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685800" y="609600"/>
            <a:ext cx="7772400" cy="1371600"/>
          </a:xfrm>
        </p:spPr>
        <p:txBody>
          <a:bodyPr/>
          <a:lstStyle/>
          <a:p>
            <a:r>
              <a:rPr lang="ru-RU" sz="3200" b="1" smtClean="0"/>
              <a:t>Образование временной связи путем конвергенции на нейроне по П.К.Анохину</a:t>
            </a:r>
          </a:p>
        </p:txBody>
      </p:sp>
      <p:graphicFrame>
        <p:nvGraphicFramePr>
          <p:cNvPr id="114691" name="Object 3"/>
          <p:cNvGraphicFramePr>
            <a:graphicFrameLocks noChangeAspect="1"/>
          </p:cNvGraphicFramePr>
          <p:nvPr/>
        </p:nvGraphicFramePr>
        <p:xfrm>
          <a:off x="1219200" y="1676400"/>
          <a:ext cx="6678613" cy="4800600"/>
        </p:xfrm>
        <a:graphic>
          <a:graphicData uri="http://schemas.openxmlformats.org/presentationml/2006/ole">
            <mc:AlternateContent xmlns:mc="http://schemas.openxmlformats.org/markup-compatibility/2006">
              <mc:Choice xmlns:v="urn:schemas-microsoft-com:vml" Requires="v">
                <p:oleObj spid="_x0000_s5123" name="Документ" r:id="rId4" imgW="6114614" imgH="6330998" progId="Word.Document.8">
                  <p:embed/>
                </p:oleObj>
              </mc:Choice>
              <mc:Fallback>
                <p:oleObj name="Документ" r:id="rId4" imgW="6114614" imgH="6330998"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676400"/>
                        <a:ext cx="6678613"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4692" name="Line 4"/>
          <p:cNvSpPr>
            <a:spLocks noChangeShapeType="1"/>
          </p:cNvSpPr>
          <p:nvPr/>
        </p:nvSpPr>
        <p:spPr bwMode="auto">
          <a:xfrm>
            <a:off x="2895600" y="4191000"/>
            <a:ext cx="9906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14693" name="Line 5"/>
          <p:cNvSpPr>
            <a:spLocks noChangeShapeType="1"/>
          </p:cNvSpPr>
          <p:nvPr/>
        </p:nvSpPr>
        <p:spPr bwMode="auto">
          <a:xfrm flipH="1">
            <a:off x="4114800" y="4191000"/>
            <a:ext cx="12954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14694" name="Line 6"/>
          <p:cNvSpPr>
            <a:spLocks noChangeShapeType="1"/>
          </p:cNvSpPr>
          <p:nvPr/>
        </p:nvSpPr>
        <p:spPr bwMode="auto">
          <a:xfrm>
            <a:off x="2819400" y="2971800"/>
            <a:ext cx="76200" cy="9906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14695" name="Line 7"/>
          <p:cNvSpPr>
            <a:spLocks noChangeShapeType="1"/>
          </p:cNvSpPr>
          <p:nvPr/>
        </p:nvSpPr>
        <p:spPr bwMode="auto">
          <a:xfrm>
            <a:off x="2895600" y="4267200"/>
            <a:ext cx="152400" cy="990600"/>
          </a:xfrm>
          <a:prstGeom prst="line">
            <a:avLst/>
          </a:prstGeom>
          <a:noFill/>
          <a:ln w="38100" cap="rnd">
            <a:solidFill>
              <a:srgbClr val="FF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val="24708928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normAutofit fontScale="90000"/>
          </a:bodyPr>
          <a:lstStyle/>
          <a:p>
            <a:r>
              <a:rPr lang="ru-RU" sz="4000" smtClean="0"/>
              <a:t>Внешнее торможение условного рефлекса</a:t>
            </a:r>
          </a:p>
        </p:txBody>
      </p:sp>
      <p:pic>
        <p:nvPicPr>
          <p:cNvPr id="115715" name="Picture 3"/>
          <p:cNvPicPr>
            <a:picLocks noChangeAspect="1" noChangeArrowheads="1"/>
          </p:cNvPicPr>
          <p:nvPr>
            <p:ph type="body" idx="4294967295"/>
          </p:nvPr>
        </p:nvPicPr>
        <p:blipFill>
          <a:blip r:embed="rId2">
            <a:lum bright="-18000" contrast="24000"/>
            <a:extLst>
              <a:ext uri="{28A0092B-C50C-407E-A947-70E740481C1C}">
                <a14:useLocalDpi xmlns:a14="http://schemas.microsoft.com/office/drawing/2010/main" val="0"/>
              </a:ext>
            </a:extLst>
          </a:blip>
          <a:srcRect/>
          <a:stretch>
            <a:fillRect/>
          </a:stretch>
        </p:blipFill>
        <p:spPr>
          <a:xfrm>
            <a:off x="611188" y="1700213"/>
            <a:ext cx="3741737" cy="4114800"/>
          </a:xfrm>
        </p:spPr>
      </p:pic>
      <p:pic>
        <p:nvPicPr>
          <p:cNvPr id="115716" name="Picture 4"/>
          <p:cNvPicPr>
            <a:picLocks noChangeAspect="1" noChangeArrowheads="1"/>
          </p:cNvPicPr>
          <p:nvPr>
            <p:ph idx="1"/>
          </p:nvPr>
        </p:nvPicPr>
        <p:blipFill>
          <a:blip r:embed="rId3">
            <a:lum bright="-12000" contrast="24000"/>
            <a:extLst>
              <a:ext uri="{28A0092B-C50C-407E-A947-70E740481C1C}">
                <a14:useLocalDpi xmlns:a14="http://schemas.microsoft.com/office/drawing/2010/main" val="0"/>
              </a:ext>
            </a:extLst>
          </a:blip>
          <a:srcRect/>
          <a:stretch>
            <a:fillRect/>
          </a:stretch>
        </p:blipFill>
        <p:spPr>
          <a:xfrm>
            <a:off x="4191000" y="1608138"/>
            <a:ext cx="4103688" cy="4306887"/>
          </a:xfrm>
          <a:noFill/>
        </p:spPr>
      </p:pic>
    </p:spTree>
    <p:extLst>
      <p:ext uri="{BB962C8B-B14F-4D97-AF65-F5344CB8AC3E}">
        <p14:creationId xmlns:p14="http://schemas.microsoft.com/office/powerpoint/2010/main" val="17739379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68313" y="549275"/>
            <a:ext cx="7772400" cy="914400"/>
          </a:xfrm>
        </p:spPr>
        <p:txBody>
          <a:bodyPr/>
          <a:lstStyle/>
          <a:p>
            <a:r>
              <a:rPr lang="ru-RU" sz="4000" b="1" smtClean="0"/>
              <a:t>Угасательное торможение</a:t>
            </a:r>
          </a:p>
        </p:txBody>
      </p:sp>
      <p:sp>
        <p:nvSpPr>
          <p:cNvPr id="116739" name="Line 3"/>
          <p:cNvSpPr>
            <a:spLocks noChangeShapeType="1"/>
          </p:cNvSpPr>
          <p:nvPr/>
        </p:nvSpPr>
        <p:spPr bwMode="auto">
          <a:xfrm>
            <a:off x="827088" y="2060575"/>
            <a:ext cx="7416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6740" name="Line 4"/>
          <p:cNvSpPr>
            <a:spLocks noChangeShapeType="1"/>
          </p:cNvSpPr>
          <p:nvPr/>
        </p:nvSpPr>
        <p:spPr bwMode="auto">
          <a:xfrm>
            <a:off x="754063" y="2708275"/>
            <a:ext cx="7416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6741" name="Line 5"/>
          <p:cNvSpPr>
            <a:spLocks noChangeShapeType="1"/>
          </p:cNvSpPr>
          <p:nvPr/>
        </p:nvSpPr>
        <p:spPr bwMode="auto">
          <a:xfrm>
            <a:off x="682625" y="3573463"/>
            <a:ext cx="7416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6742" name="Line 6"/>
          <p:cNvSpPr>
            <a:spLocks noChangeShapeType="1"/>
          </p:cNvSpPr>
          <p:nvPr/>
        </p:nvSpPr>
        <p:spPr bwMode="auto">
          <a:xfrm>
            <a:off x="754063" y="5229225"/>
            <a:ext cx="7416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6743" name="Line 7"/>
          <p:cNvSpPr>
            <a:spLocks noChangeShapeType="1"/>
          </p:cNvSpPr>
          <p:nvPr/>
        </p:nvSpPr>
        <p:spPr bwMode="auto">
          <a:xfrm>
            <a:off x="754063" y="5805488"/>
            <a:ext cx="7416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6744" name="Line 8"/>
          <p:cNvSpPr>
            <a:spLocks noChangeShapeType="1"/>
          </p:cNvSpPr>
          <p:nvPr/>
        </p:nvSpPr>
        <p:spPr bwMode="auto">
          <a:xfrm>
            <a:off x="682625" y="4221163"/>
            <a:ext cx="7416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6745" name="Line 9"/>
          <p:cNvSpPr>
            <a:spLocks noChangeShapeType="1"/>
          </p:cNvSpPr>
          <p:nvPr/>
        </p:nvSpPr>
        <p:spPr bwMode="auto">
          <a:xfrm>
            <a:off x="4570413" y="1844675"/>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6746" name="Line 10"/>
          <p:cNvSpPr>
            <a:spLocks noChangeShapeType="1"/>
          </p:cNvSpPr>
          <p:nvPr/>
        </p:nvSpPr>
        <p:spPr bwMode="auto">
          <a:xfrm>
            <a:off x="5003800" y="1844675"/>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6747" name="Line 11"/>
          <p:cNvSpPr>
            <a:spLocks noChangeShapeType="1"/>
          </p:cNvSpPr>
          <p:nvPr/>
        </p:nvSpPr>
        <p:spPr bwMode="auto">
          <a:xfrm>
            <a:off x="5507038" y="1844675"/>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6748" name="Line 12"/>
          <p:cNvSpPr>
            <a:spLocks noChangeShapeType="1"/>
          </p:cNvSpPr>
          <p:nvPr/>
        </p:nvSpPr>
        <p:spPr bwMode="auto">
          <a:xfrm>
            <a:off x="5938838" y="1844675"/>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6749" name="Line 13"/>
          <p:cNvSpPr>
            <a:spLocks noChangeShapeType="1"/>
          </p:cNvSpPr>
          <p:nvPr/>
        </p:nvSpPr>
        <p:spPr bwMode="auto">
          <a:xfrm>
            <a:off x="6370638" y="1844675"/>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6750" name="Line 14"/>
          <p:cNvSpPr>
            <a:spLocks noChangeShapeType="1"/>
          </p:cNvSpPr>
          <p:nvPr/>
        </p:nvSpPr>
        <p:spPr bwMode="auto">
          <a:xfrm>
            <a:off x="6804025" y="1844675"/>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6751" name="Line 15"/>
          <p:cNvSpPr>
            <a:spLocks noChangeShapeType="1"/>
          </p:cNvSpPr>
          <p:nvPr/>
        </p:nvSpPr>
        <p:spPr bwMode="auto">
          <a:xfrm>
            <a:off x="4211638" y="1844675"/>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6752" name="Line 16"/>
          <p:cNvSpPr>
            <a:spLocks noChangeShapeType="1"/>
          </p:cNvSpPr>
          <p:nvPr/>
        </p:nvSpPr>
        <p:spPr bwMode="auto">
          <a:xfrm>
            <a:off x="3778250" y="1844675"/>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6753" name="Line 17"/>
          <p:cNvSpPr>
            <a:spLocks noChangeShapeType="1"/>
          </p:cNvSpPr>
          <p:nvPr/>
        </p:nvSpPr>
        <p:spPr bwMode="auto">
          <a:xfrm>
            <a:off x="3419475" y="1844675"/>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6754" name="Line 18"/>
          <p:cNvSpPr>
            <a:spLocks noChangeShapeType="1"/>
          </p:cNvSpPr>
          <p:nvPr/>
        </p:nvSpPr>
        <p:spPr bwMode="auto">
          <a:xfrm>
            <a:off x="3419475" y="335756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6755" name="Line 19"/>
          <p:cNvSpPr>
            <a:spLocks noChangeShapeType="1"/>
          </p:cNvSpPr>
          <p:nvPr/>
        </p:nvSpPr>
        <p:spPr bwMode="auto">
          <a:xfrm>
            <a:off x="3851275" y="335756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6756" name="Line 20"/>
          <p:cNvSpPr>
            <a:spLocks noChangeShapeType="1"/>
          </p:cNvSpPr>
          <p:nvPr/>
        </p:nvSpPr>
        <p:spPr bwMode="auto">
          <a:xfrm>
            <a:off x="4427538" y="335756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6757" name="Line 21"/>
          <p:cNvSpPr>
            <a:spLocks noChangeShapeType="1"/>
          </p:cNvSpPr>
          <p:nvPr/>
        </p:nvSpPr>
        <p:spPr bwMode="auto">
          <a:xfrm>
            <a:off x="4930775" y="335756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6758" name="Line 22"/>
          <p:cNvSpPr>
            <a:spLocks noChangeShapeType="1"/>
          </p:cNvSpPr>
          <p:nvPr/>
        </p:nvSpPr>
        <p:spPr bwMode="auto">
          <a:xfrm>
            <a:off x="5362575" y="335756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6759" name="Line 23"/>
          <p:cNvSpPr>
            <a:spLocks noChangeShapeType="1"/>
          </p:cNvSpPr>
          <p:nvPr/>
        </p:nvSpPr>
        <p:spPr bwMode="auto">
          <a:xfrm>
            <a:off x="5722938" y="335756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6760" name="Line 25"/>
          <p:cNvSpPr>
            <a:spLocks noChangeShapeType="1"/>
          </p:cNvSpPr>
          <p:nvPr/>
        </p:nvSpPr>
        <p:spPr bwMode="auto">
          <a:xfrm>
            <a:off x="6875463" y="335756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6761" name="Line 32"/>
          <p:cNvSpPr>
            <a:spLocks noChangeShapeType="1"/>
          </p:cNvSpPr>
          <p:nvPr/>
        </p:nvSpPr>
        <p:spPr bwMode="auto">
          <a:xfrm>
            <a:off x="6081713" y="3355975"/>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6762" name="Line 33"/>
          <p:cNvSpPr>
            <a:spLocks noChangeShapeType="1"/>
          </p:cNvSpPr>
          <p:nvPr/>
        </p:nvSpPr>
        <p:spPr bwMode="auto">
          <a:xfrm>
            <a:off x="7594600" y="335756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6763" name="Text Box 35"/>
          <p:cNvSpPr txBox="1">
            <a:spLocks noChangeArrowheads="1"/>
          </p:cNvSpPr>
          <p:nvPr/>
        </p:nvSpPr>
        <p:spPr bwMode="auto">
          <a:xfrm>
            <a:off x="1978025" y="2636838"/>
            <a:ext cx="1225550" cy="406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ru-RU" sz="2000">
                <a:latin typeface="Times New Roman" pitchFamily="18" charset="0"/>
              </a:rPr>
              <a:t>звонок</a:t>
            </a:r>
          </a:p>
        </p:txBody>
      </p:sp>
      <p:sp>
        <p:nvSpPr>
          <p:cNvPr id="116764" name="Text Box 36"/>
          <p:cNvSpPr txBox="1">
            <a:spLocks noChangeArrowheads="1"/>
          </p:cNvSpPr>
          <p:nvPr/>
        </p:nvSpPr>
        <p:spPr bwMode="auto">
          <a:xfrm rot="10800000" flipV="1">
            <a:off x="4930775" y="2636838"/>
            <a:ext cx="1225550" cy="406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ru-RU" sz="2000">
                <a:latin typeface="Times New Roman" pitchFamily="18" charset="0"/>
              </a:rPr>
              <a:t>пища</a:t>
            </a:r>
          </a:p>
        </p:txBody>
      </p:sp>
      <p:sp>
        <p:nvSpPr>
          <p:cNvPr id="116765" name="Text Box 37"/>
          <p:cNvSpPr txBox="1">
            <a:spLocks noChangeArrowheads="1"/>
          </p:cNvSpPr>
          <p:nvPr/>
        </p:nvSpPr>
        <p:spPr bwMode="auto">
          <a:xfrm rot="10800000" flipV="1">
            <a:off x="1979613" y="4076700"/>
            <a:ext cx="1225550" cy="406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ru-RU" sz="2000">
                <a:latin typeface="Times New Roman" pitchFamily="18" charset="0"/>
              </a:rPr>
              <a:t>звонок</a:t>
            </a:r>
          </a:p>
        </p:txBody>
      </p:sp>
      <p:sp>
        <p:nvSpPr>
          <p:cNvPr id="116766" name="Text Box 38"/>
          <p:cNvSpPr txBox="1">
            <a:spLocks noChangeArrowheads="1"/>
          </p:cNvSpPr>
          <p:nvPr/>
        </p:nvSpPr>
        <p:spPr bwMode="auto">
          <a:xfrm rot="10800000" flipV="1">
            <a:off x="1979613" y="5734050"/>
            <a:ext cx="1225550" cy="406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ru-RU" sz="2000">
                <a:latin typeface="Times New Roman" pitchFamily="18" charset="0"/>
              </a:rPr>
              <a:t>звонок</a:t>
            </a:r>
          </a:p>
        </p:txBody>
      </p:sp>
    </p:spTree>
    <p:extLst>
      <p:ext uri="{BB962C8B-B14F-4D97-AF65-F5344CB8AC3E}">
        <p14:creationId xmlns:p14="http://schemas.microsoft.com/office/powerpoint/2010/main" val="40138546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68313" y="549275"/>
            <a:ext cx="7772400" cy="914400"/>
          </a:xfrm>
        </p:spPr>
        <p:txBody>
          <a:bodyPr/>
          <a:lstStyle/>
          <a:p>
            <a:r>
              <a:rPr lang="ru-RU" sz="4000" b="1" smtClean="0"/>
              <a:t>Запаздывающее торможение</a:t>
            </a:r>
          </a:p>
        </p:txBody>
      </p:sp>
      <p:sp>
        <p:nvSpPr>
          <p:cNvPr id="117763" name="Line 3"/>
          <p:cNvSpPr>
            <a:spLocks noChangeShapeType="1"/>
          </p:cNvSpPr>
          <p:nvPr/>
        </p:nvSpPr>
        <p:spPr bwMode="auto">
          <a:xfrm>
            <a:off x="900113" y="2060575"/>
            <a:ext cx="7416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7764" name="Line 4"/>
          <p:cNvSpPr>
            <a:spLocks noChangeShapeType="1"/>
          </p:cNvSpPr>
          <p:nvPr/>
        </p:nvSpPr>
        <p:spPr bwMode="auto">
          <a:xfrm>
            <a:off x="827088" y="2708275"/>
            <a:ext cx="7416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7765" name="Line 5"/>
          <p:cNvSpPr>
            <a:spLocks noChangeShapeType="1"/>
          </p:cNvSpPr>
          <p:nvPr/>
        </p:nvSpPr>
        <p:spPr bwMode="auto">
          <a:xfrm>
            <a:off x="755650" y="3573463"/>
            <a:ext cx="7416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7766" name="Line 6"/>
          <p:cNvSpPr>
            <a:spLocks noChangeShapeType="1"/>
          </p:cNvSpPr>
          <p:nvPr/>
        </p:nvSpPr>
        <p:spPr bwMode="auto">
          <a:xfrm>
            <a:off x="827088" y="5229225"/>
            <a:ext cx="7416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7767" name="Line 7"/>
          <p:cNvSpPr>
            <a:spLocks noChangeShapeType="1"/>
          </p:cNvSpPr>
          <p:nvPr/>
        </p:nvSpPr>
        <p:spPr bwMode="auto">
          <a:xfrm>
            <a:off x="827088" y="5805488"/>
            <a:ext cx="7416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7768" name="Line 8"/>
          <p:cNvSpPr>
            <a:spLocks noChangeShapeType="1"/>
          </p:cNvSpPr>
          <p:nvPr/>
        </p:nvSpPr>
        <p:spPr bwMode="auto">
          <a:xfrm>
            <a:off x="755650" y="4221163"/>
            <a:ext cx="7416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7769" name="Line 9"/>
          <p:cNvSpPr>
            <a:spLocks noChangeShapeType="1"/>
          </p:cNvSpPr>
          <p:nvPr/>
        </p:nvSpPr>
        <p:spPr bwMode="auto">
          <a:xfrm>
            <a:off x="4643438" y="1844675"/>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7770" name="Line 10"/>
          <p:cNvSpPr>
            <a:spLocks noChangeShapeType="1"/>
          </p:cNvSpPr>
          <p:nvPr/>
        </p:nvSpPr>
        <p:spPr bwMode="auto">
          <a:xfrm>
            <a:off x="5076825" y="1844675"/>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7771" name="Line 11"/>
          <p:cNvSpPr>
            <a:spLocks noChangeShapeType="1"/>
          </p:cNvSpPr>
          <p:nvPr/>
        </p:nvSpPr>
        <p:spPr bwMode="auto">
          <a:xfrm>
            <a:off x="5580063" y="1844675"/>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7772" name="Line 12"/>
          <p:cNvSpPr>
            <a:spLocks noChangeShapeType="1"/>
          </p:cNvSpPr>
          <p:nvPr/>
        </p:nvSpPr>
        <p:spPr bwMode="auto">
          <a:xfrm>
            <a:off x="6011863" y="1844675"/>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7773" name="Line 13"/>
          <p:cNvSpPr>
            <a:spLocks noChangeShapeType="1"/>
          </p:cNvSpPr>
          <p:nvPr/>
        </p:nvSpPr>
        <p:spPr bwMode="auto">
          <a:xfrm>
            <a:off x="6443663" y="1844675"/>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7774" name="Line 14"/>
          <p:cNvSpPr>
            <a:spLocks noChangeShapeType="1"/>
          </p:cNvSpPr>
          <p:nvPr/>
        </p:nvSpPr>
        <p:spPr bwMode="auto">
          <a:xfrm>
            <a:off x="6877050" y="1844675"/>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7775" name="Line 15"/>
          <p:cNvSpPr>
            <a:spLocks noChangeShapeType="1"/>
          </p:cNvSpPr>
          <p:nvPr/>
        </p:nvSpPr>
        <p:spPr bwMode="auto">
          <a:xfrm>
            <a:off x="4427538" y="1844675"/>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7776" name="Line 16"/>
          <p:cNvSpPr>
            <a:spLocks noChangeShapeType="1"/>
          </p:cNvSpPr>
          <p:nvPr/>
        </p:nvSpPr>
        <p:spPr bwMode="auto">
          <a:xfrm>
            <a:off x="4140200" y="1844675"/>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7777" name="Line 17"/>
          <p:cNvSpPr>
            <a:spLocks noChangeShapeType="1"/>
          </p:cNvSpPr>
          <p:nvPr/>
        </p:nvSpPr>
        <p:spPr bwMode="auto">
          <a:xfrm>
            <a:off x="3924300" y="1844675"/>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7778" name="Line 18"/>
          <p:cNvSpPr>
            <a:spLocks noChangeShapeType="1"/>
          </p:cNvSpPr>
          <p:nvPr/>
        </p:nvSpPr>
        <p:spPr bwMode="auto">
          <a:xfrm>
            <a:off x="3851275" y="335756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7779" name="Line 19"/>
          <p:cNvSpPr>
            <a:spLocks noChangeShapeType="1"/>
          </p:cNvSpPr>
          <p:nvPr/>
        </p:nvSpPr>
        <p:spPr bwMode="auto">
          <a:xfrm>
            <a:off x="4211638" y="335756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7780" name="Line 20"/>
          <p:cNvSpPr>
            <a:spLocks noChangeShapeType="1"/>
          </p:cNvSpPr>
          <p:nvPr/>
        </p:nvSpPr>
        <p:spPr bwMode="auto">
          <a:xfrm>
            <a:off x="4500563" y="335756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7781" name="Line 21"/>
          <p:cNvSpPr>
            <a:spLocks noChangeShapeType="1"/>
          </p:cNvSpPr>
          <p:nvPr/>
        </p:nvSpPr>
        <p:spPr bwMode="auto">
          <a:xfrm>
            <a:off x="5003800" y="335756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7782" name="Line 22"/>
          <p:cNvSpPr>
            <a:spLocks noChangeShapeType="1"/>
          </p:cNvSpPr>
          <p:nvPr/>
        </p:nvSpPr>
        <p:spPr bwMode="auto">
          <a:xfrm>
            <a:off x="5435600" y="335756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7783" name="Line 23"/>
          <p:cNvSpPr>
            <a:spLocks noChangeShapeType="1"/>
          </p:cNvSpPr>
          <p:nvPr/>
        </p:nvSpPr>
        <p:spPr bwMode="auto">
          <a:xfrm>
            <a:off x="5795963" y="335756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7784" name="Line 24"/>
          <p:cNvSpPr>
            <a:spLocks noChangeShapeType="1"/>
          </p:cNvSpPr>
          <p:nvPr/>
        </p:nvSpPr>
        <p:spPr bwMode="auto">
          <a:xfrm>
            <a:off x="7380288" y="5011738"/>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7785" name="Line 25"/>
          <p:cNvSpPr>
            <a:spLocks noChangeShapeType="1"/>
          </p:cNvSpPr>
          <p:nvPr/>
        </p:nvSpPr>
        <p:spPr bwMode="auto">
          <a:xfrm>
            <a:off x="6948488" y="335756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7786" name="Line 26"/>
          <p:cNvSpPr>
            <a:spLocks noChangeShapeType="1"/>
          </p:cNvSpPr>
          <p:nvPr/>
        </p:nvSpPr>
        <p:spPr bwMode="auto">
          <a:xfrm>
            <a:off x="8027988" y="508476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7787" name="Line 27"/>
          <p:cNvSpPr>
            <a:spLocks noChangeShapeType="1"/>
          </p:cNvSpPr>
          <p:nvPr/>
        </p:nvSpPr>
        <p:spPr bwMode="auto">
          <a:xfrm>
            <a:off x="5219700" y="5013325"/>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7788" name="Line 28"/>
          <p:cNvSpPr>
            <a:spLocks noChangeShapeType="1"/>
          </p:cNvSpPr>
          <p:nvPr/>
        </p:nvSpPr>
        <p:spPr bwMode="auto">
          <a:xfrm>
            <a:off x="5940425" y="5013325"/>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7789" name="Line 29"/>
          <p:cNvSpPr>
            <a:spLocks noChangeShapeType="1"/>
          </p:cNvSpPr>
          <p:nvPr/>
        </p:nvSpPr>
        <p:spPr bwMode="auto">
          <a:xfrm>
            <a:off x="5580063" y="5013325"/>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7790" name="Line 30"/>
          <p:cNvSpPr>
            <a:spLocks noChangeShapeType="1"/>
          </p:cNvSpPr>
          <p:nvPr/>
        </p:nvSpPr>
        <p:spPr bwMode="auto">
          <a:xfrm>
            <a:off x="6372225" y="5013325"/>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7791" name="Line 31"/>
          <p:cNvSpPr>
            <a:spLocks noChangeShapeType="1"/>
          </p:cNvSpPr>
          <p:nvPr/>
        </p:nvSpPr>
        <p:spPr bwMode="auto">
          <a:xfrm>
            <a:off x="6948488" y="5013325"/>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7792" name="Line 32"/>
          <p:cNvSpPr>
            <a:spLocks noChangeShapeType="1"/>
          </p:cNvSpPr>
          <p:nvPr/>
        </p:nvSpPr>
        <p:spPr bwMode="auto">
          <a:xfrm>
            <a:off x="6154738" y="3355975"/>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7793" name="Line 33"/>
          <p:cNvSpPr>
            <a:spLocks noChangeShapeType="1"/>
          </p:cNvSpPr>
          <p:nvPr/>
        </p:nvSpPr>
        <p:spPr bwMode="auto">
          <a:xfrm>
            <a:off x="7667625" y="335756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7794" name="Line 34"/>
          <p:cNvSpPr>
            <a:spLocks noChangeShapeType="1"/>
          </p:cNvSpPr>
          <p:nvPr/>
        </p:nvSpPr>
        <p:spPr bwMode="auto">
          <a:xfrm>
            <a:off x="7740650" y="508476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7795" name="Text Box 35"/>
          <p:cNvSpPr txBox="1">
            <a:spLocks noChangeArrowheads="1"/>
          </p:cNvSpPr>
          <p:nvPr/>
        </p:nvSpPr>
        <p:spPr bwMode="auto">
          <a:xfrm>
            <a:off x="2051050" y="2636838"/>
            <a:ext cx="1225550" cy="406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ru-RU" sz="2000">
                <a:latin typeface="Times New Roman" pitchFamily="18" charset="0"/>
              </a:rPr>
              <a:t>звонок</a:t>
            </a:r>
          </a:p>
        </p:txBody>
      </p:sp>
      <p:sp>
        <p:nvSpPr>
          <p:cNvPr id="117796" name="Text Box 36"/>
          <p:cNvSpPr txBox="1">
            <a:spLocks noChangeArrowheads="1"/>
          </p:cNvSpPr>
          <p:nvPr/>
        </p:nvSpPr>
        <p:spPr bwMode="auto">
          <a:xfrm rot="10800000" flipV="1">
            <a:off x="5003800" y="2636838"/>
            <a:ext cx="1225550" cy="406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ru-RU" sz="2000">
                <a:latin typeface="Times New Roman" pitchFamily="18" charset="0"/>
              </a:rPr>
              <a:t>пища</a:t>
            </a:r>
          </a:p>
        </p:txBody>
      </p:sp>
      <p:sp>
        <p:nvSpPr>
          <p:cNvPr id="117797" name="Text Box 37"/>
          <p:cNvSpPr txBox="1">
            <a:spLocks noChangeArrowheads="1"/>
          </p:cNvSpPr>
          <p:nvPr/>
        </p:nvSpPr>
        <p:spPr bwMode="auto">
          <a:xfrm rot="10800000" flipV="1">
            <a:off x="6226175" y="4076700"/>
            <a:ext cx="1225550" cy="406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ru-RU" sz="2000">
                <a:latin typeface="Times New Roman" pitchFamily="18" charset="0"/>
              </a:rPr>
              <a:t>пища</a:t>
            </a:r>
          </a:p>
        </p:txBody>
      </p:sp>
      <p:sp>
        <p:nvSpPr>
          <p:cNvPr id="117798" name="Text Box 38"/>
          <p:cNvSpPr txBox="1">
            <a:spLocks noChangeArrowheads="1"/>
          </p:cNvSpPr>
          <p:nvPr/>
        </p:nvSpPr>
        <p:spPr bwMode="auto">
          <a:xfrm rot="10800000" flipV="1">
            <a:off x="6226175" y="5734050"/>
            <a:ext cx="1225550" cy="406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ru-RU" sz="2000">
                <a:latin typeface="Times New Roman" pitchFamily="18" charset="0"/>
              </a:rPr>
              <a:t>пища</a:t>
            </a:r>
          </a:p>
        </p:txBody>
      </p:sp>
      <p:sp>
        <p:nvSpPr>
          <p:cNvPr id="117799" name="Text Box 39"/>
          <p:cNvSpPr txBox="1">
            <a:spLocks noChangeArrowheads="1"/>
          </p:cNvSpPr>
          <p:nvPr/>
        </p:nvSpPr>
        <p:spPr bwMode="auto">
          <a:xfrm>
            <a:off x="2124075" y="4005263"/>
            <a:ext cx="1225550" cy="406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ru-RU" sz="2000">
                <a:latin typeface="Times New Roman" pitchFamily="18" charset="0"/>
              </a:rPr>
              <a:t>звонок</a:t>
            </a:r>
          </a:p>
        </p:txBody>
      </p:sp>
      <p:sp>
        <p:nvSpPr>
          <p:cNvPr id="117800" name="Text Box 40"/>
          <p:cNvSpPr txBox="1">
            <a:spLocks noChangeArrowheads="1"/>
          </p:cNvSpPr>
          <p:nvPr/>
        </p:nvSpPr>
        <p:spPr bwMode="auto">
          <a:xfrm>
            <a:off x="2195513" y="5589588"/>
            <a:ext cx="1225550" cy="406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ru-RU" sz="2000">
                <a:latin typeface="Times New Roman" pitchFamily="18" charset="0"/>
              </a:rPr>
              <a:t>звонок</a:t>
            </a:r>
          </a:p>
        </p:txBody>
      </p:sp>
      <p:sp>
        <p:nvSpPr>
          <p:cNvPr id="117801" name="Line 41"/>
          <p:cNvSpPr>
            <a:spLocks noChangeShapeType="1"/>
          </p:cNvSpPr>
          <p:nvPr/>
        </p:nvSpPr>
        <p:spPr bwMode="auto">
          <a:xfrm>
            <a:off x="3924300" y="2565400"/>
            <a:ext cx="1079500"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7802" name="Line 42"/>
          <p:cNvSpPr>
            <a:spLocks noChangeShapeType="1"/>
          </p:cNvSpPr>
          <p:nvPr/>
        </p:nvSpPr>
        <p:spPr bwMode="auto">
          <a:xfrm>
            <a:off x="3851275" y="4076700"/>
            <a:ext cx="2305050"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7803" name="Line 43"/>
          <p:cNvSpPr>
            <a:spLocks noChangeShapeType="1"/>
          </p:cNvSpPr>
          <p:nvPr/>
        </p:nvSpPr>
        <p:spPr bwMode="auto">
          <a:xfrm>
            <a:off x="5148263" y="5661025"/>
            <a:ext cx="1079500"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extLst>
      <p:ext uri="{BB962C8B-B14F-4D97-AF65-F5344CB8AC3E}">
        <p14:creationId xmlns:p14="http://schemas.microsoft.com/office/powerpoint/2010/main" val="13495335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250825" y="620713"/>
            <a:ext cx="8382000" cy="838200"/>
          </a:xfrm>
        </p:spPr>
        <p:txBody>
          <a:bodyPr/>
          <a:lstStyle/>
          <a:p>
            <a:r>
              <a:rPr lang="ru-RU" sz="4000" b="1" smtClean="0"/>
              <a:t>Дифференцировочное торможение</a:t>
            </a:r>
          </a:p>
        </p:txBody>
      </p:sp>
      <p:grpSp>
        <p:nvGrpSpPr>
          <p:cNvPr id="118787" name="Group 3"/>
          <p:cNvGrpSpPr>
            <a:grpSpLocks/>
          </p:cNvGrpSpPr>
          <p:nvPr/>
        </p:nvGrpSpPr>
        <p:grpSpPr bwMode="auto">
          <a:xfrm>
            <a:off x="755650" y="1844675"/>
            <a:ext cx="7561263" cy="4048125"/>
            <a:chOff x="476" y="1162"/>
            <a:chExt cx="4763" cy="2550"/>
          </a:xfrm>
        </p:grpSpPr>
        <p:sp>
          <p:nvSpPr>
            <p:cNvPr id="118788" name="Line 4"/>
            <p:cNvSpPr>
              <a:spLocks noChangeShapeType="1"/>
            </p:cNvSpPr>
            <p:nvPr/>
          </p:nvSpPr>
          <p:spPr bwMode="auto">
            <a:xfrm>
              <a:off x="567" y="1298"/>
              <a:ext cx="467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8789" name="Line 5"/>
            <p:cNvSpPr>
              <a:spLocks noChangeShapeType="1"/>
            </p:cNvSpPr>
            <p:nvPr/>
          </p:nvSpPr>
          <p:spPr bwMode="auto">
            <a:xfrm>
              <a:off x="521" y="1706"/>
              <a:ext cx="467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8790" name="Line 6"/>
            <p:cNvSpPr>
              <a:spLocks noChangeShapeType="1"/>
            </p:cNvSpPr>
            <p:nvPr/>
          </p:nvSpPr>
          <p:spPr bwMode="auto">
            <a:xfrm>
              <a:off x="476" y="2251"/>
              <a:ext cx="467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8791" name="Line 7"/>
            <p:cNvSpPr>
              <a:spLocks noChangeShapeType="1"/>
            </p:cNvSpPr>
            <p:nvPr/>
          </p:nvSpPr>
          <p:spPr bwMode="auto">
            <a:xfrm>
              <a:off x="521" y="3294"/>
              <a:ext cx="467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8792" name="Line 8"/>
            <p:cNvSpPr>
              <a:spLocks noChangeShapeType="1"/>
            </p:cNvSpPr>
            <p:nvPr/>
          </p:nvSpPr>
          <p:spPr bwMode="auto">
            <a:xfrm>
              <a:off x="521" y="3657"/>
              <a:ext cx="467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8793" name="Line 9"/>
            <p:cNvSpPr>
              <a:spLocks noChangeShapeType="1"/>
            </p:cNvSpPr>
            <p:nvPr/>
          </p:nvSpPr>
          <p:spPr bwMode="auto">
            <a:xfrm>
              <a:off x="476" y="2659"/>
              <a:ext cx="467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8794" name="Line 10"/>
            <p:cNvSpPr>
              <a:spLocks noChangeShapeType="1"/>
            </p:cNvSpPr>
            <p:nvPr/>
          </p:nvSpPr>
          <p:spPr bwMode="auto">
            <a:xfrm>
              <a:off x="2925" y="1162"/>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8795" name="Line 11"/>
            <p:cNvSpPr>
              <a:spLocks noChangeShapeType="1"/>
            </p:cNvSpPr>
            <p:nvPr/>
          </p:nvSpPr>
          <p:spPr bwMode="auto">
            <a:xfrm>
              <a:off x="3198" y="1162"/>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8796" name="Line 12"/>
            <p:cNvSpPr>
              <a:spLocks noChangeShapeType="1"/>
            </p:cNvSpPr>
            <p:nvPr/>
          </p:nvSpPr>
          <p:spPr bwMode="auto">
            <a:xfrm>
              <a:off x="3515" y="1162"/>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8797" name="Line 13"/>
            <p:cNvSpPr>
              <a:spLocks noChangeShapeType="1"/>
            </p:cNvSpPr>
            <p:nvPr/>
          </p:nvSpPr>
          <p:spPr bwMode="auto">
            <a:xfrm>
              <a:off x="3787" y="1162"/>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8798" name="Line 14"/>
            <p:cNvSpPr>
              <a:spLocks noChangeShapeType="1"/>
            </p:cNvSpPr>
            <p:nvPr/>
          </p:nvSpPr>
          <p:spPr bwMode="auto">
            <a:xfrm>
              <a:off x="4059" y="1162"/>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8799" name="Line 15"/>
            <p:cNvSpPr>
              <a:spLocks noChangeShapeType="1"/>
            </p:cNvSpPr>
            <p:nvPr/>
          </p:nvSpPr>
          <p:spPr bwMode="auto">
            <a:xfrm>
              <a:off x="4332" y="1162"/>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8800" name="Line 16"/>
            <p:cNvSpPr>
              <a:spLocks noChangeShapeType="1"/>
            </p:cNvSpPr>
            <p:nvPr/>
          </p:nvSpPr>
          <p:spPr bwMode="auto">
            <a:xfrm>
              <a:off x="2699" y="1162"/>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8801" name="Line 17"/>
            <p:cNvSpPr>
              <a:spLocks noChangeShapeType="1"/>
            </p:cNvSpPr>
            <p:nvPr/>
          </p:nvSpPr>
          <p:spPr bwMode="auto">
            <a:xfrm>
              <a:off x="2426" y="1162"/>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8802" name="Line 18"/>
            <p:cNvSpPr>
              <a:spLocks noChangeShapeType="1"/>
            </p:cNvSpPr>
            <p:nvPr/>
          </p:nvSpPr>
          <p:spPr bwMode="auto">
            <a:xfrm>
              <a:off x="2200" y="1162"/>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8803" name="Line 19"/>
            <p:cNvSpPr>
              <a:spLocks noChangeShapeType="1"/>
            </p:cNvSpPr>
            <p:nvPr/>
          </p:nvSpPr>
          <p:spPr bwMode="auto">
            <a:xfrm>
              <a:off x="2200" y="2115"/>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8804" name="Line 20"/>
            <p:cNvSpPr>
              <a:spLocks noChangeShapeType="1"/>
            </p:cNvSpPr>
            <p:nvPr/>
          </p:nvSpPr>
          <p:spPr bwMode="auto">
            <a:xfrm>
              <a:off x="2472" y="2115"/>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8805" name="Line 21"/>
            <p:cNvSpPr>
              <a:spLocks noChangeShapeType="1"/>
            </p:cNvSpPr>
            <p:nvPr/>
          </p:nvSpPr>
          <p:spPr bwMode="auto">
            <a:xfrm>
              <a:off x="2835" y="2115"/>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8806" name="Line 22"/>
            <p:cNvSpPr>
              <a:spLocks noChangeShapeType="1"/>
            </p:cNvSpPr>
            <p:nvPr/>
          </p:nvSpPr>
          <p:spPr bwMode="auto">
            <a:xfrm>
              <a:off x="3152" y="2115"/>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8807" name="Line 23"/>
            <p:cNvSpPr>
              <a:spLocks noChangeShapeType="1"/>
            </p:cNvSpPr>
            <p:nvPr/>
          </p:nvSpPr>
          <p:spPr bwMode="auto">
            <a:xfrm>
              <a:off x="3424" y="2115"/>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8808" name="Line 24"/>
            <p:cNvSpPr>
              <a:spLocks noChangeShapeType="1"/>
            </p:cNvSpPr>
            <p:nvPr/>
          </p:nvSpPr>
          <p:spPr bwMode="auto">
            <a:xfrm>
              <a:off x="3651" y="2115"/>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8809" name="Line 25"/>
            <p:cNvSpPr>
              <a:spLocks noChangeShapeType="1"/>
            </p:cNvSpPr>
            <p:nvPr/>
          </p:nvSpPr>
          <p:spPr bwMode="auto">
            <a:xfrm>
              <a:off x="4377" y="2115"/>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8810" name="Line 26"/>
            <p:cNvSpPr>
              <a:spLocks noChangeShapeType="1"/>
            </p:cNvSpPr>
            <p:nvPr/>
          </p:nvSpPr>
          <p:spPr bwMode="auto">
            <a:xfrm>
              <a:off x="3877" y="2114"/>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8811" name="Line 27"/>
            <p:cNvSpPr>
              <a:spLocks noChangeShapeType="1"/>
            </p:cNvSpPr>
            <p:nvPr/>
          </p:nvSpPr>
          <p:spPr bwMode="auto">
            <a:xfrm>
              <a:off x="4830" y="2115"/>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8812" name="Text Box 28"/>
            <p:cNvSpPr txBox="1">
              <a:spLocks noChangeArrowheads="1"/>
            </p:cNvSpPr>
            <p:nvPr/>
          </p:nvSpPr>
          <p:spPr bwMode="auto">
            <a:xfrm>
              <a:off x="1292" y="1570"/>
              <a:ext cx="772" cy="2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ru-RU">
                  <a:latin typeface="Times New Roman" pitchFamily="18" charset="0"/>
                </a:rPr>
                <a:t>М - 100гц</a:t>
              </a:r>
            </a:p>
          </p:txBody>
        </p:sp>
        <p:sp>
          <p:nvSpPr>
            <p:cNvPr id="118813" name="Text Box 29"/>
            <p:cNvSpPr txBox="1">
              <a:spLocks noChangeArrowheads="1"/>
            </p:cNvSpPr>
            <p:nvPr/>
          </p:nvSpPr>
          <p:spPr bwMode="auto">
            <a:xfrm rot="10800000" flipV="1">
              <a:off x="3152" y="1661"/>
              <a:ext cx="772" cy="256"/>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ru-RU" sz="2000">
                  <a:latin typeface="Times New Roman" pitchFamily="18" charset="0"/>
                </a:rPr>
                <a:t>пища</a:t>
              </a:r>
            </a:p>
          </p:txBody>
        </p:sp>
        <p:sp>
          <p:nvSpPr>
            <p:cNvPr id="118814" name="Text Box 30"/>
            <p:cNvSpPr txBox="1">
              <a:spLocks noChangeArrowheads="1"/>
            </p:cNvSpPr>
            <p:nvPr/>
          </p:nvSpPr>
          <p:spPr bwMode="auto">
            <a:xfrm>
              <a:off x="1292" y="2478"/>
              <a:ext cx="772" cy="2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ru-RU">
                  <a:latin typeface="Times New Roman" pitchFamily="18" charset="0"/>
                </a:rPr>
                <a:t>М - 50 гц</a:t>
              </a:r>
            </a:p>
          </p:txBody>
        </p:sp>
        <p:sp>
          <p:nvSpPr>
            <p:cNvPr id="118815" name="Text Box 31"/>
            <p:cNvSpPr txBox="1">
              <a:spLocks noChangeArrowheads="1"/>
            </p:cNvSpPr>
            <p:nvPr/>
          </p:nvSpPr>
          <p:spPr bwMode="auto">
            <a:xfrm>
              <a:off x="1338" y="3475"/>
              <a:ext cx="772" cy="2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ru-RU">
                  <a:latin typeface="Times New Roman" pitchFamily="18" charset="0"/>
                </a:rPr>
                <a:t>М -50 гц</a:t>
              </a:r>
            </a:p>
          </p:txBody>
        </p:sp>
      </p:grpSp>
    </p:spTree>
    <p:extLst>
      <p:ext uri="{BB962C8B-B14F-4D97-AF65-F5344CB8AC3E}">
        <p14:creationId xmlns:p14="http://schemas.microsoft.com/office/powerpoint/2010/main" val="2638966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3" name="Text Box 5"/>
          <p:cNvSpPr txBox="1">
            <a:spLocks noChangeArrowheads="1"/>
          </p:cNvSpPr>
          <p:nvPr/>
        </p:nvSpPr>
        <p:spPr bwMode="auto">
          <a:xfrm>
            <a:off x="539750" y="44450"/>
            <a:ext cx="813593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ru-RU" sz="4400" i="1">
                <a:solidFill>
                  <a:srgbClr val="000066"/>
                </a:solidFill>
                <a:effectLst>
                  <a:outerShdw blurRad="38100" dist="38100" dir="2700000" algn="tl">
                    <a:srgbClr val="C0C0C0"/>
                  </a:outerShdw>
                </a:effectLst>
                <a:latin typeface="Tahoma" pitchFamily="34" charset="0"/>
              </a:rPr>
              <a:t>Привыкание </a:t>
            </a:r>
          </a:p>
        </p:txBody>
      </p:sp>
      <p:pic>
        <p:nvPicPr>
          <p:cNvPr id="3993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349500"/>
            <a:ext cx="444817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7"/>
          <p:cNvSpPr txBox="1">
            <a:spLocks noChangeArrowheads="1"/>
          </p:cNvSpPr>
          <p:nvPr/>
        </p:nvSpPr>
        <p:spPr bwMode="auto">
          <a:xfrm>
            <a:off x="179388" y="692150"/>
            <a:ext cx="8964612"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80000"/>
              </a:lnSpc>
              <a:spcBef>
                <a:spcPct val="50000"/>
              </a:spcBef>
            </a:pPr>
            <a:r>
              <a:rPr lang="ru-RU" sz="1600" i="1">
                <a:latin typeface="Tahoma" pitchFamily="34" charset="0"/>
              </a:rPr>
              <a:t>Привыкание проявляется в форме постепенного угасания реакций организма при повторяемости или длительной экспозиции раздражителя. </a:t>
            </a:r>
          </a:p>
          <a:p>
            <a:pPr eaLnBrk="1" hangingPunct="1">
              <a:lnSpc>
                <a:spcPct val="80000"/>
              </a:lnSpc>
              <a:spcBef>
                <a:spcPct val="50000"/>
              </a:spcBef>
            </a:pPr>
            <a:r>
              <a:rPr lang="ru-RU" sz="1600" i="1">
                <a:latin typeface="Tahoma" pitchFamily="34" charset="0"/>
              </a:rPr>
              <a:t>Этот тип научения называется стимул-зависимым, так как эффект состоит в том, чтобы научиться избирательно не реагировать только на определенный стимул. </a:t>
            </a:r>
          </a:p>
          <a:p>
            <a:pPr eaLnBrk="1" hangingPunct="1">
              <a:lnSpc>
                <a:spcPct val="80000"/>
              </a:lnSpc>
              <a:spcBef>
                <a:spcPct val="50000"/>
              </a:spcBef>
            </a:pPr>
            <a:r>
              <a:rPr lang="ru-RU" sz="1600" i="1">
                <a:latin typeface="Tahoma" pitchFamily="34" charset="0"/>
              </a:rPr>
              <a:t>В процессе эволюции привыкание выступает как универсальный механизм подавления «лишних» реакций на несущественные, стабильные, неинформативные раздражители. </a:t>
            </a:r>
          </a:p>
        </p:txBody>
      </p:sp>
      <p:sp>
        <p:nvSpPr>
          <p:cNvPr id="39941" name="Text Box 3"/>
          <p:cNvSpPr txBox="1">
            <a:spLocks noChangeArrowheads="1"/>
          </p:cNvSpPr>
          <p:nvPr/>
        </p:nvSpPr>
        <p:spPr bwMode="auto">
          <a:xfrm>
            <a:off x="323850" y="5229225"/>
            <a:ext cx="3887788" cy="1006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ru-RU" sz="2000" b="0"/>
              <a:t>Изменение реакции в ходе </a:t>
            </a:r>
            <a:r>
              <a:rPr lang="ru-RU" sz="2000">
                <a:solidFill>
                  <a:srgbClr val="FF0000"/>
                </a:solidFill>
              </a:rPr>
              <a:t>привыкания</a:t>
            </a:r>
            <a:r>
              <a:rPr lang="ru-RU" sz="2000" b="0"/>
              <a:t> к многократному воздействию стимула.</a:t>
            </a:r>
          </a:p>
        </p:txBody>
      </p:sp>
      <p:sp>
        <p:nvSpPr>
          <p:cNvPr id="39942" name="Text Box 8"/>
          <p:cNvSpPr txBox="1">
            <a:spLocks noChangeArrowheads="1"/>
          </p:cNvSpPr>
          <p:nvPr/>
        </p:nvSpPr>
        <p:spPr bwMode="auto">
          <a:xfrm>
            <a:off x="4427538" y="2133600"/>
            <a:ext cx="4716462"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i="1">
                <a:solidFill>
                  <a:srgbClr val="000066"/>
                </a:solidFill>
                <a:latin typeface="Tahoma" pitchFamily="34" charset="0"/>
              </a:rPr>
              <a:t>Основные параметры привыкания следующие:</a:t>
            </a:r>
          </a:p>
          <a:p>
            <a:pPr eaLnBrk="1" hangingPunct="1">
              <a:buClr>
                <a:srgbClr val="000066"/>
              </a:buClr>
              <a:buFont typeface="Wingdings" pitchFamily="2" charset="2"/>
              <a:buChar char="ь"/>
            </a:pPr>
            <a:r>
              <a:rPr lang="ru-RU" sz="1200">
                <a:latin typeface="Tahoma" pitchFamily="34" charset="0"/>
              </a:rPr>
              <a:t>при повторении стимула наблюдается снижение амплитуды вызываемого им ответа;</a:t>
            </a:r>
          </a:p>
          <a:p>
            <a:pPr eaLnBrk="1" hangingPunct="1">
              <a:buClr>
                <a:srgbClr val="000066"/>
              </a:buClr>
              <a:buFont typeface="Wingdings" pitchFamily="2" charset="2"/>
              <a:buChar char="ь"/>
            </a:pPr>
            <a:r>
              <a:rPr lang="ru-RU" sz="1200">
                <a:latin typeface="Tahoma" pitchFamily="34" charset="0"/>
              </a:rPr>
              <a:t>чем чаще предъявление стимула, тем быстрее и  отчетливее декремент;</a:t>
            </a:r>
          </a:p>
          <a:p>
            <a:pPr eaLnBrk="1" hangingPunct="1">
              <a:buClr>
                <a:srgbClr val="000066"/>
              </a:buClr>
              <a:buFont typeface="Wingdings" pitchFamily="2" charset="2"/>
              <a:buChar char="ь"/>
            </a:pPr>
            <a:r>
              <a:rPr lang="ru-RU" sz="1200">
                <a:latin typeface="Tahoma" pitchFamily="34" charset="0"/>
              </a:rPr>
              <a:t>на более слабый стимул декремент более отчетливый, на сильные стимулы привыкание возможно только незначительное;</a:t>
            </a:r>
          </a:p>
          <a:p>
            <a:pPr eaLnBrk="1" hangingPunct="1">
              <a:buClr>
                <a:srgbClr val="000066"/>
              </a:buClr>
              <a:buFont typeface="Wingdings" pitchFamily="2" charset="2"/>
              <a:buChar char="ь"/>
            </a:pPr>
            <a:r>
              <a:rPr lang="ru-RU" sz="1200">
                <a:latin typeface="Tahoma" pitchFamily="34" charset="0"/>
              </a:rPr>
              <a:t>восстановление может быть продолжено при помощи повторной стимуляции даже в том случае, когда декремент выражен достаточно ярко, вплоть до полного уничтожения ответа;</a:t>
            </a:r>
          </a:p>
          <a:p>
            <a:pPr eaLnBrk="1" hangingPunct="1">
              <a:buClr>
                <a:srgbClr val="000066"/>
              </a:buClr>
              <a:buFont typeface="Wingdings" pitchFamily="2" charset="2"/>
              <a:buChar char="ь"/>
            </a:pPr>
            <a:r>
              <a:rPr lang="ru-RU" sz="1200">
                <a:latin typeface="Tahoma" pitchFamily="34" charset="0"/>
              </a:rPr>
              <a:t>привыкание ответа на данный стимул может генерализоваться и показывать привыкание к другим похожим стимулам;</a:t>
            </a:r>
          </a:p>
          <a:p>
            <a:pPr eaLnBrk="1" hangingPunct="1">
              <a:buClr>
                <a:srgbClr val="000066"/>
              </a:buClr>
              <a:buFont typeface="Wingdings" pitchFamily="2" charset="2"/>
              <a:buChar char="ь"/>
            </a:pPr>
            <a:r>
              <a:rPr lang="ru-RU" sz="1200">
                <a:latin typeface="Tahoma" pitchFamily="34" charset="0"/>
              </a:rPr>
              <a:t>при прекращении стимуляции происходит спонтанное восстановление ответа;</a:t>
            </a:r>
          </a:p>
          <a:p>
            <a:pPr eaLnBrk="1" hangingPunct="1">
              <a:buClr>
                <a:srgbClr val="000066"/>
              </a:buClr>
              <a:buFont typeface="Wingdings" pitchFamily="2" charset="2"/>
              <a:buChar char="ь"/>
            </a:pPr>
            <a:r>
              <a:rPr lang="ru-RU" sz="1200">
                <a:latin typeface="Tahoma" pitchFamily="34" charset="0"/>
              </a:rPr>
              <a:t>привыкание происходит быстрее при повторных предъявлениях и восстановлениях;</a:t>
            </a:r>
          </a:p>
          <a:p>
            <a:pPr eaLnBrk="1" hangingPunct="1">
              <a:buClr>
                <a:srgbClr val="000066"/>
              </a:buClr>
              <a:buFont typeface="Wingdings" pitchFamily="2" charset="2"/>
              <a:buChar char="ь"/>
            </a:pPr>
            <a:r>
              <a:rPr lang="ru-RU" sz="1200">
                <a:latin typeface="Tahoma" pitchFamily="34" charset="0"/>
              </a:rPr>
              <a:t>предъявление сильного экстрастимула вызывает растормаживание ответа (восстановление реакции);</a:t>
            </a:r>
          </a:p>
          <a:p>
            <a:pPr eaLnBrk="1" hangingPunct="1">
              <a:buClr>
                <a:srgbClr val="000066"/>
              </a:buClr>
              <a:buFont typeface="Wingdings" pitchFamily="2" charset="2"/>
              <a:buChar char="ь"/>
            </a:pPr>
            <a:r>
              <a:rPr lang="ru-RU" sz="1200">
                <a:latin typeface="Tahoma" pitchFamily="34" charset="0"/>
              </a:rPr>
              <a:t>при повторных использованиях эффективность экстрастимула снижается.</a:t>
            </a:r>
          </a:p>
        </p:txBody>
      </p:sp>
    </p:spTree>
    <p:extLst>
      <p:ext uri="{BB962C8B-B14F-4D97-AF65-F5344CB8AC3E}">
        <p14:creationId xmlns:p14="http://schemas.microsoft.com/office/powerpoint/2010/main" val="3472046361"/>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274638"/>
            <a:ext cx="8229600" cy="990600"/>
          </a:xfrm>
        </p:spPr>
        <p:txBody>
          <a:bodyPr/>
          <a:lstStyle/>
          <a:p>
            <a:r>
              <a:rPr lang="ru-RU" sz="4000" b="1" smtClean="0"/>
              <a:t>Сигнальное торможение</a:t>
            </a:r>
          </a:p>
        </p:txBody>
      </p:sp>
      <p:grpSp>
        <p:nvGrpSpPr>
          <p:cNvPr id="119811" name="Group 3"/>
          <p:cNvGrpSpPr>
            <a:grpSpLocks/>
          </p:cNvGrpSpPr>
          <p:nvPr/>
        </p:nvGrpSpPr>
        <p:grpSpPr bwMode="auto">
          <a:xfrm>
            <a:off x="684213" y="1755775"/>
            <a:ext cx="7434262" cy="4481513"/>
            <a:chOff x="431" y="1071"/>
            <a:chExt cx="4683" cy="2823"/>
          </a:xfrm>
        </p:grpSpPr>
        <p:sp>
          <p:nvSpPr>
            <p:cNvPr id="119812" name="Line 4"/>
            <p:cNvSpPr>
              <a:spLocks noChangeShapeType="1"/>
            </p:cNvSpPr>
            <p:nvPr/>
          </p:nvSpPr>
          <p:spPr bwMode="auto">
            <a:xfrm>
              <a:off x="431" y="1253"/>
              <a:ext cx="45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9813" name="Line 5"/>
            <p:cNvSpPr>
              <a:spLocks noChangeShapeType="1"/>
            </p:cNvSpPr>
            <p:nvPr/>
          </p:nvSpPr>
          <p:spPr bwMode="auto">
            <a:xfrm>
              <a:off x="431" y="1525"/>
              <a:ext cx="45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9814" name="Line 6"/>
            <p:cNvSpPr>
              <a:spLocks noChangeShapeType="1"/>
            </p:cNvSpPr>
            <p:nvPr/>
          </p:nvSpPr>
          <p:spPr bwMode="auto">
            <a:xfrm>
              <a:off x="476" y="2115"/>
              <a:ext cx="45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9815" name="Line 7"/>
            <p:cNvSpPr>
              <a:spLocks noChangeShapeType="1"/>
            </p:cNvSpPr>
            <p:nvPr/>
          </p:nvSpPr>
          <p:spPr bwMode="auto">
            <a:xfrm>
              <a:off x="476" y="2704"/>
              <a:ext cx="45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9816" name="Line 8"/>
            <p:cNvSpPr>
              <a:spLocks noChangeShapeType="1"/>
            </p:cNvSpPr>
            <p:nvPr/>
          </p:nvSpPr>
          <p:spPr bwMode="auto">
            <a:xfrm>
              <a:off x="476" y="3385"/>
              <a:ext cx="45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9817" name="Line 9"/>
            <p:cNvSpPr>
              <a:spLocks noChangeShapeType="1"/>
            </p:cNvSpPr>
            <p:nvPr/>
          </p:nvSpPr>
          <p:spPr bwMode="auto">
            <a:xfrm>
              <a:off x="476" y="3702"/>
              <a:ext cx="45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9818" name="Line 10"/>
            <p:cNvSpPr>
              <a:spLocks noChangeShapeType="1"/>
            </p:cNvSpPr>
            <p:nvPr/>
          </p:nvSpPr>
          <p:spPr bwMode="auto">
            <a:xfrm>
              <a:off x="2200" y="1071"/>
              <a:ext cx="0"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9819" name="Line 11"/>
            <p:cNvSpPr>
              <a:spLocks noChangeShapeType="1"/>
            </p:cNvSpPr>
            <p:nvPr/>
          </p:nvSpPr>
          <p:spPr bwMode="auto">
            <a:xfrm>
              <a:off x="2426" y="1071"/>
              <a:ext cx="0"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9820" name="Line 12"/>
            <p:cNvSpPr>
              <a:spLocks noChangeShapeType="1"/>
            </p:cNvSpPr>
            <p:nvPr/>
          </p:nvSpPr>
          <p:spPr bwMode="auto">
            <a:xfrm>
              <a:off x="2744" y="1071"/>
              <a:ext cx="0"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9821" name="Line 13"/>
            <p:cNvSpPr>
              <a:spLocks noChangeShapeType="1"/>
            </p:cNvSpPr>
            <p:nvPr/>
          </p:nvSpPr>
          <p:spPr bwMode="auto">
            <a:xfrm>
              <a:off x="3016" y="1071"/>
              <a:ext cx="0"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9822" name="Line 14"/>
            <p:cNvSpPr>
              <a:spLocks noChangeShapeType="1"/>
            </p:cNvSpPr>
            <p:nvPr/>
          </p:nvSpPr>
          <p:spPr bwMode="auto">
            <a:xfrm>
              <a:off x="3334" y="1071"/>
              <a:ext cx="0"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9823" name="Line 15"/>
            <p:cNvSpPr>
              <a:spLocks noChangeShapeType="1"/>
            </p:cNvSpPr>
            <p:nvPr/>
          </p:nvSpPr>
          <p:spPr bwMode="auto">
            <a:xfrm>
              <a:off x="3606" y="1071"/>
              <a:ext cx="0"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9824" name="Line 16"/>
            <p:cNvSpPr>
              <a:spLocks noChangeShapeType="1"/>
            </p:cNvSpPr>
            <p:nvPr/>
          </p:nvSpPr>
          <p:spPr bwMode="auto">
            <a:xfrm>
              <a:off x="3878" y="1071"/>
              <a:ext cx="0"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9825" name="Line 17"/>
            <p:cNvSpPr>
              <a:spLocks noChangeShapeType="1"/>
            </p:cNvSpPr>
            <p:nvPr/>
          </p:nvSpPr>
          <p:spPr bwMode="auto">
            <a:xfrm>
              <a:off x="4241" y="1071"/>
              <a:ext cx="0"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9826" name="Line 18"/>
            <p:cNvSpPr>
              <a:spLocks noChangeShapeType="1"/>
            </p:cNvSpPr>
            <p:nvPr/>
          </p:nvSpPr>
          <p:spPr bwMode="auto">
            <a:xfrm>
              <a:off x="4649" y="1071"/>
              <a:ext cx="0"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9827" name="Text Box 19"/>
            <p:cNvSpPr txBox="1">
              <a:spLocks noChangeArrowheads="1"/>
            </p:cNvSpPr>
            <p:nvPr/>
          </p:nvSpPr>
          <p:spPr bwMode="auto">
            <a:xfrm>
              <a:off x="1202" y="1434"/>
              <a:ext cx="544" cy="19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ru-RU" sz="1400">
                  <a:latin typeface="Times New Roman" pitchFamily="18" charset="0"/>
                </a:rPr>
                <a:t>звонок</a:t>
              </a:r>
            </a:p>
          </p:txBody>
        </p:sp>
        <p:sp>
          <p:nvSpPr>
            <p:cNvPr id="119828" name="Text Box 20"/>
            <p:cNvSpPr txBox="1">
              <a:spLocks noChangeArrowheads="1"/>
            </p:cNvSpPr>
            <p:nvPr/>
          </p:nvSpPr>
          <p:spPr bwMode="auto">
            <a:xfrm>
              <a:off x="3016" y="1434"/>
              <a:ext cx="544" cy="19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ru-RU" sz="1400">
                  <a:latin typeface="Times New Roman" pitchFamily="18" charset="0"/>
                </a:rPr>
                <a:t>пища</a:t>
              </a:r>
            </a:p>
          </p:txBody>
        </p:sp>
        <p:sp>
          <p:nvSpPr>
            <p:cNvPr id="119829" name="Freeform 21"/>
            <p:cNvSpPr>
              <a:spLocks/>
            </p:cNvSpPr>
            <p:nvPr/>
          </p:nvSpPr>
          <p:spPr bwMode="auto">
            <a:xfrm>
              <a:off x="471" y="1650"/>
              <a:ext cx="4617" cy="391"/>
            </a:xfrm>
            <a:custGeom>
              <a:avLst/>
              <a:gdLst>
                <a:gd name="T0" fmla="*/ 0 w 4617"/>
                <a:gd name="T1" fmla="*/ 296 h 391"/>
                <a:gd name="T2" fmla="*/ 227 w 4617"/>
                <a:gd name="T3" fmla="*/ 331 h 391"/>
                <a:gd name="T4" fmla="*/ 672 w 4617"/>
                <a:gd name="T5" fmla="*/ 375 h 391"/>
                <a:gd name="T6" fmla="*/ 733 w 4617"/>
                <a:gd name="T7" fmla="*/ 366 h 391"/>
                <a:gd name="T8" fmla="*/ 882 w 4617"/>
                <a:gd name="T9" fmla="*/ 340 h 391"/>
                <a:gd name="T10" fmla="*/ 908 w 4617"/>
                <a:gd name="T11" fmla="*/ 322 h 391"/>
                <a:gd name="T12" fmla="*/ 943 w 4617"/>
                <a:gd name="T13" fmla="*/ 314 h 391"/>
                <a:gd name="T14" fmla="*/ 960 w 4617"/>
                <a:gd name="T15" fmla="*/ 287 h 391"/>
                <a:gd name="T16" fmla="*/ 1013 w 4617"/>
                <a:gd name="T17" fmla="*/ 279 h 391"/>
                <a:gd name="T18" fmla="*/ 1117 w 4617"/>
                <a:gd name="T19" fmla="*/ 287 h 391"/>
                <a:gd name="T20" fmla="*/ 1144 w 4617"/>
                <a:gd name="T21" fmla="*/ 296 h 391"/>
                <a:gd name="T22" fmla="*/ 1161 w 4617"/>
                <a:gd name="T23" fmla="*/ 314 h 391"/>
                <a:gd name="T24" fmla="*/ 1309 w 4617"/>
                <a:gd name="T25" fmla="*/ 322 h 391"/>
                <a:gd name="T26" fmla="*/ 1833 w 4617"/>
                <a:gd name="T27" fmla="*/ 287 h 391"/>
                <a:gd name="T28" fmla="*/ 1842 w 4617"/>
                <a:gd name="T29" fmla="*/ 314 h 391"/>
                <a:gd name="T30" fmla="*/ 1885 w 4617"/>
                <a:gd name="T31" fmla="*/ 322 h 391"/>
                <a:gd name="T32" fmla="*/ 2008 w 4617"/>
                <a:gd name="T33" fmla="*/ 331 h 391"/>
                <a:gd name="T34" fmla="*/ 2060 w 4617"/>
                <a:gd name="T35" fmla="*/ 235 h 391"/>
                <a:gd name="T36" fmla="*/ 2104 w 4617"/>
                <a:gd name="T37" fmla="*/ 61 h 391"/>
                <a:gd name="T38" fmla="*/ 2112 w 4617"/>
                <a:gd name="T39" fmla="*/ 287 h 391"/>
                <a:gd name="T40" fmla="*/ 2121 w 4617"/>
                <a:gd name="T41" fmla="*/ 261 h 391"/>
                <a:gd name="T42" fmla="*/ 2191 w 4617"/>
                <a:gd name="T43" fmla="*/ 244 h 391"/>
                <a:gd name="T44" fmla="*/ 2226 w 4617"/>
                <a:gd name="T45" fmla="*/ 95 h 391"/>
                <a:gd name="T46" fmla="*/ 2243 w 4617"/>
                <a:gd name="T47" fmla="*/ 209 h 391"/>
                <a:gd name="T48" fmla="*/ 2261 w 4617"/>
                <a:gd name="T49" fmla="*/ 191 h 391"/>
                <a:gd name="T50" fmla="*/ 2304 w 4617"/>
                <a:gd name="T51" fmla="*/ 157 h 391"/>
                <a:gd name="T52" fmla="*/ 2357 w 4617"/>
                <a:gd name="T53" fmla="*/ 87 h 391"/>
                <a:gd name="T54" fmla="*/ 2409 w 4617"/>
                <a:gd name="T55" fmla="*/ 226 h 391"/>
                <a:gd name="T56" fmla="*/ 2426 w 4617"/>
                <a:gd name="T57" fmla="*/ 200 h 391"/>
                <a:gd name="T58" fmla="*/ 2461 w 4617"/>
                <a:gd name="T59" fmla="*/ 244 h 391"/>
                <a:gd name="T60" fmla="*/ 2522 w 4617"/>
                <a:gd name="T61" fmla="*/ 191 h 391"/>
                <a:gd name="T62" fmla="*/ 2540 w 4617"/>
                <a:gd name="T63" fmla="*/ 296 h 391"/>
                <a:gd name="T64" fmla="*/ 2592 w 4617"/>
                <a:gd name="T65" fmla="*/ 261 h 391"/>
                <a:gd name="T66" fmla="*/ 2618 w 4617"/>
                <a:gd name="T67" fmla="*/ 253 h 391"/>
                <a:gd name="T68" fmla="*/ 2671 w 4617"/>
                <a:gd name="T69" fmla="*/ 218 h 391"/>
                <a:gd name="T70" fmla="*/ 2680 w 4617"/>
                <a:gd name="T71" fmla="*/ 244 h 391"/>
                <a:gd name="T72" fmla="*/ 2741 w 4617"/>
                <a:gd name="T73" fmla="*/ 296 h 391"/>
                <a:gd name="T74" fmla="*/ 2819 w 4617"/>
                <a:gd name="T75" fmla="*/ 253 h 391"/>
                <a:gd name="T76" fmla="*/ 2863 w 4617"/>
                <a:gd name="T77" fmla="*/ 296 h 391"/>
                <a:gd name="T78" fmla="*/ 2924 w 4617"/>
                <a:gd name="T79" fmla="*/ 296 h 391"/>
                <a:gd name="T80" fmla="*/ 3064 w 4617"/>
                <a:gd name="T81" fmla="*/ 261 h 391"/>
                <a:gd name="T82" fmla="*/ 3177 w 4617"/>
                <a:gd name="T83" fmla="*/ 270 h 391"/>
                <a:gd name="T84" fmla="*/ 3343 w 4617"/>
                <a:gd name="T85" fmla="*/ 305 h 391"/>
                <a:gd name="T86" fmla="*/ 3622 w 4617"/>
                <a:gd name="T87" fmla="*/ 296 h 391"/>
                <a:gd name="T88" fmla="*/ 3945 w 4617"/>
                <a:gd name="T89" fmla="*/ 296 h 391"/>
                <a:gd name="T90" fmla="*/ 4242 w 4617"/>
                <a:gd name="T91" fmla="*/ 305 h 391"/>
                <a:gd name="T92" fmla="*/ 4277 w 4617"/>
                <a:gd name="T93" fmla="*/ 296 h 391"/>
                <a:gd name="T94" fmla="*/ 4294 w 4617"/>
                <a:gd name="T95" fmla="*/ 270 h 391"/>
                <a:gd name="T96" fmla="*/ 4399 w 4617"/>
                <a:gd name="T97" fmla="*/ 305 h 391"/>
                <a:gd name="T98" fmla="*/ 4617 w 4617"/>
                <a:gd name="T99" fmla="*/ 314 h 3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7" h="391">
                  <a:moveTo>
                    <a:pt x="0" y="296"/>
                  </a:moveTo>
                  <a:cubicBezTo>
                    <a:pt x="95" y="315"/>
                    <a:pt x="109" y="323"/>
                    <a:pt x="227" y="331"/>
                  </a:cubicBezTo>
                  <a:cubicBezTo>
                    <a:pt x="367" y="379"/>
                    <a:pt x="528" y="370"/>
                    <a:pt x="672" y="375"/>
                  </a:cubicBezTo>
                  <a:cubicBezTo>
                    <a:pt x="741" y="391"/>
                    <a:pt x="676" y="385"/>
                    <a:pt x="733" y="366"/>
                  </a:cubicBezTo>
                  <a:cubicBezTo>
                    <a:pt x="780" y="350"/>
                    <a:pt x="833" y="352"/>
                    <a:pt x="882" y="340"/>
                  </a:cubicBezTo>
                  <a:cubicBezTo>
                    <a:pt x="891" y="334"/>
                    <a:pt x="898" y="326"/>
                    <a:pt x="908" y="322"/>
                  </a:cubicBezTo>
                  <a:cubicBezTo>
                    <a:pt x="919" y="317"/>
                    <a:pt x="933" y="321"/>
                    <a:pt x="943" y="314"/>
                  </a:cubicBezTo>
                  <a:cubicBezTo>
                    <a:pt x="952" y="308"/>
                    <a:pt x="950" y="292"/>
                    <a:pt x="960" y="287"/>
                  </a:cubicBezTo>
                  <a:cubicBezTo>
                    <a:pt x="976" y="279"/>
                    <a:pt x="995" y="282"/>
                    <a:pt x="1013" y="279"/>
                  </a:cubicBezTo>
                  <a:cubicBezTo>
                    <a:pt x="1048" y="282"/>
                    <a:pt x="1083" y="283"/>
                    <a:pt x="1117" y="287"/>
                  </a:cubicBezTo>
                  <a:cubicBezTo>
                    <a:pt x="1126" y="288"/>
                    <a:pt x="1136" y="291"/>
                    <a:pt x="1144" y="296"/>
                  </a:cubicBezTo>
                  <a:cubicBezTo>
                    <a:pt x="1151" y="300"/>
                    <a:pt x="1153" y="313"/>
                    <a:pt x="1161" y="314"/>
                  </a:cubicBezTo>
                  <a:cubicBezTo>
                    <a:pt x="1210" y="322"/>
                    <a:pt x="1260" y="319"/>
                    <a:pt x="1309" y="322"/>
                  </a:cubicBezTo>
                  <a:cubicBezTo>
                    <a:pt x="1404" y="346"/>
                    <a:pt x="1729" y="295"/>
                    <a:pt x="1833" y="287"/>
                  </a:cubicBezTo>
                  <a:cubicBezTo>
                    <a:pt x="1836" y="296"/>
                    <a:pt x="1834" y="309"/>
                    <a:pt x="1842" y="314"/>
                  </a:cubicBezTo>
                  <a:cubicBezTo>
                    <a:pt x="1854" y="322"/>
                    <a:pt x="1870" y="321"/>
                    <a:pt x="1885" y="322"/>
                  </a:cubicBezTo>
                  <a:cubicBezTo>
                    <a:pt x="1926" y="326"/>
                    <a:pt x="1967" y="328"/>
                    <a:pt x="2008" y="331"/>
                  </a:cubicBezTo>
                  <a:cubicBezTo>
                    <a:pt x="2029" y="299"/>
                    <a:pt x="2033" y="262"/>
                    <a:pt x="2060" y="235"/>
                  </a:cubicBezTo>
                  <a:cubicBezTo>
                    <a:pt x="2072" y="167"/>
                    <a:pt x="2078" y="122"/>
                    <a:pt x="2104" y="61"/>
                  </a:cubicBezTo>
                  <a:cubicBezTo>
                    <a:pt x="2107" y="136"/>
                    <a:pt x="2106" y="212"/>
                    <a:pt x="2112" y="287"/>
                  </a:cubicBezTo>
                  <a:cubicBezTo>
                    <a:pt x="2113" y="296"/>
                    <a:pt x="2114" y="267"/>
                    <a:pt x="2121" y="261"/>
                  </a:cubicBezTo>
                  <a:cubicBezTo>
                    <a:pt x="2140" y="246"/>
                    <a:pt x="2168" y="250"/>
                    <a:pt x="2191" y="244"/>
                  </a:cubicBezTo>
                  <a:cubicBezTo>
                    <a:pt x="2198" y="188"/>
                    <a:pt x="2201" y="144"/>
                    <a:pt x="2226" y="95"/>
                  </a:cubicBezTo>
                  <a:cubicBezTo>
                    <a:pt x="2248" y="0"/>
                    <a:pt x="2221" y="102"/>
                    <a:pt x="2243" y="209"/>
                  </a:cubicBezTo>
                  <a:cubicBezTo>
                    <a:pt x="2245" y="217"/>
                    <a:pt x="2256" y="198"/>
                    <a:pt x="2261" y="191"/>
                  </a:cubicBezTo>
                  <a:cubicBezTo>
                    <a:pt x="2289" y="155"/>
                    <a:pt x="2263" y="170"/>
                    <a:pt x="2304" y="157"/>
                  </a:cubicBezTo>
                  <a:cubicBezTo>
                    <a:pt x="2325" y="136"/>
                    <a:pt x="2357" y="87"/>
                    <a:pt x="2357" y="87"/>
                  </a:cubicBezTo>
                  <a:cubicBezTo>
                    <a:pt x="2374" y="142"/>
                    <a:pt x="2334" y="252"/>
                    <a:pt x="2409" y="226"/>
                  </a:cubicBezTo>
                  <a:cubicBezTo>
                    <a:pt x="2415" y="217"/>
                    <a:pt x="2416" y="202"/>
                    <a:pt x="2426" y="200"/>
                  </a:cubicBezTo>
                  <a:cubicBezTo>
                    <a:pt x="2434" y="198"/>
                    <a:pt x="2461" y="244"/>
                    <a:pt x="2461" y="244"/>
                  </a:cubicBezTo>
                  <a:cubicBezTo>
                    <a:pt x="2481" y="224"/>
                    <a:pt x="2503" y="211"/>
                    <a:pt x="2522" y="191"/>
                  </a:cubicBezTo>
                  <a:cubicBezTo>
                    <a:pt x="2528" y="226"/>
                    <a:pt x="2515" y="271"/>
                    <a:pt x="2540" y="296"/>
                  </a:cubicBezTo>
                  <a:cubicBezTo>
                    <a:pt x="2555" y="311"/>
                    <a:pt x="2575" y="273"/>
                    <a:pt x="2592" y="261"/>
                  </a:cubicBezTo>
                  <a:cubicBezTo>
                    <a:pt x="2600" y="256"/>
                    <a:pt x="2609" y="256"/>
                    <a:pt x="2618" y="253"/>
                  </a:cubicBezTo>
                  <a:cubicBezTo>
                    <a:pt x="2629" y="242"/>
                    <a:pt x="2653" y="214"/>
                    <a:pt x="2671" y="218"/>
                  </a:cubicBezTo>
                  <a:cubicBezTo>
                    <a:pt x="2680" y="220"/>
                    <a:pt x="2675" y="236"/>
                    <a:pt x="2680" y="244"/>
                  </a:cubicBezTo>
                  <a:cubicBezTo>
                    <a:pt x="2703" y="284"/>
                    <a:pt x="2702" y="277"/>
                    <a:pt x="2741" y="296"/>
                  </a:cubicBezTo>
                  <a:cubicBezTo>
                    <a:pt x="2769" y="286"/>
                    <a:pt x="2819" y="253"/>
                    <a:pt x="2819" y="253"/>
                  </a:cubicBezTo>
                  <a:cubicBezTo>
                    <a:pt x="2840" y="314"/>
                    <a:pt x="2820" y="311"/>
                    <a:pt x="2863" y="296"/>
                  </a:cubicBezTo>
                  <a:cubicBezTo>
                    <a:pt x="2893" y="250"/>
                    <a:pt x="2897" y="244"/>
                    <a:pt x="2924" y="296"/>
                  </a:cubicBezTo>
                  <a:cubicBezTo>
                    <a:pt x="2969" y="280"/>
                    <a:pt x="3017" y="275"/>
                    <a:pt x="3064" y="261"/>
                  </a:cubicBezTo>
                  <a:cubicBezTo>
                    <a:pt x="3103" y="235"/>
                    <a:pt x="3128" y="261"/>
                    <a:pt x="3177" y="270"/>
                  </a:cubicBezTo>
                  <a:cubicBezTo>
                    <a:pt x="3267" y="287"/>
                    <a:pt x="3256" y="285"/>
                    <a:pt x="3343" y="305"/>
                  </a:cubicBezTo>
                  <a:cubicBezTo>
                    <a:pt x="3439" y="297"/>
                    <a:pt x="3525" y="304"/>
                    <a:pt x="3622" y="296"/>
                  </a:cubicBezTo>
                  <a:cubicBezTo>
                    <a:pt x="3745" y="311"/>
                    <a:pt x="3825" y="307"/>
                    <a:pt x="3945" y="296"/>
                  </a:cubicBezTo>
                  <a:cubicBezTo>
                    <a:pt x="4035" y="237"/>
                    <a:pt x="4148" y="284"/>
                    <a:pt x="4242" y="305"/>
                  </a:cubicBezTo>
                  <a:cubicBezTo>
                    <a:pt x="4254" y="302"/>
                    <a:pt x="4267" y="303"/>
                    <a:pt x="4277" y="296"/>
                  </a:cubicBezTo>
                  <a:cubicBezTo>
                    <a:pt x="4286" y="290"/>
                    <a:pt x="4284" y="273"/>
                    <a:pt x="4294" y="270"/>
                  </a:cubicBezTo>
                  <a:cubicBezTo>
                    <a:pt x="4321" y="261"/>
                    <a:pt x="4371" y="302"/>
                    <a:pt x="4399" y="305"/>
                  </a:cubicBezTo>
                  <a:cubicBezTo>
                    <a:pt x="4498" y="316"/>
                    <a:pt x="4523" y="314"/>
                    <a:pt x="4617" y="31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9830" name="Text Box 22"/>
            <p:cNvSpPr txBox="1">
              <a:spLocks noChangeArrowheads="1"/>
            </p:cNvSpPr>
            <p:nvPr/>
          </p:nvSpPr>
          <p:spPr bwMode="auto">
            <a:xfrm>
              <a:off x="1247" y="1979"/>
              <a:ext cx="590" cy="192"/>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ru-RU" sz="1400">
                  <a:latin typeface="Times New Roman" pitchFamily="18" charset="0"/>
                </a:rPr>
                <a:t>М-50 гц</a:t>
              </a:r>
            </a:p>
          </p:txBody>
        </p:sp>
        <p:sp>
          <p:nvSpPr>
            <p:cNvPr id="119831" name="Text Box 23"/>
            <p:cNvSpPr txBox="1">
              <a:spLocks noChangeArrowheads="1"/>
            </p:cNvSpPr>
            <p:nvPr/>
          </p:nvSpPr>
          <p:spPr bwMode="auto">
            <a:xfrm>
              <a:off x="2472" y="2024"/>
              <a:ext cx="363" cy="19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ru-RU" sz="1400">
                  <a:latin typeface="Times New Roman" pitchFamily="18" charset="0"/>
                </a:rPr>
                <a:t>боль</a:t>
              </a:r>
            </a:p>
          </p:txBody>
        </p:sp>
        <p:sp>
          <p:nvSpPr>
            <p:cNvPr id="119832" name="Text Box 24"/>
            <p:cNvSpPr txBox="1">
              <a:spLocks noChangeArrowheads="1"/>
            </p:cNvSpPr>
            <p:nvPr/>
          </p:nvSpPr>
          <p:spPr bwMode="auto">
            <a:xfrm>
              <a:off x="1247" y="2523"/>
              <a:ext cx="680" cy="192"/>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ru-RU" sz="1400">
                  <a:latin typeface="Times New Roman" pitchFamily="18" charset="0"/>
                </a:rPr>
                <a:t>М-50 гц</a:t>
              </a:r>
            </a:p>
          </p:txBody>
        </p:sp>
        <p:sp>
          <p:nvSpPr>
            <p:cNvPr id="119833" name="Text Box 25"/>
            <p:cNvSpPr txBox="1">
              <a:spLocks noChangeArrowheads="1"/>
            </p:cNvSpPr>
            <p:nvPr/>
          </p:nvSpPr>
          <p:spPr bwMode="auto">
            <a:xfrm>
              <a:off x="1247" y="2704"/>
              <a:ext cx="680" cy="19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ru-RU" sz="1400">
                  <a:latin typeface="Times New Roman" pitchFamily="18" charset="0"/>
                </a:rPr>
                <a:t>Свет</a:t>
              </a:r>
            </a:p>
          </p:txBody>
        </p:sp>
        <p:sp>
          <p:nvSpPr>
            <p:cNvPr id="119834" name="Freeform 26"/>
            <p:cNvSpPr>
              <a:spLocks/>
            </p:cNvSpPr>
            <p:nvPr/>
          </p:nvSpPr>
          <p:spPr bwMode="auto">
            <a:xfrm>
              <a:off x="497" y="2464"/>
              <a:ext cx="4617" cy="103"/>
            </a:xfrm>
            <a:custGeom>
              <a:avLst/>
              <a:gdLst>
                <a:gd name="T0" fmla="*/ 0 w 4617"/>
                <a:gd name="T1" fmla="*/ 58 h 103"/>
                <a:gd name="T2" fmla="*/ 105 w 4617"/>
                <a:gd name="T3" fmla="*/ 32 h 103"/>
                <a:gd name="T4" fmla="*/ 681 w 4617"/>
                <a:gd name="T5" fmla="*/ 49 h 103"/>
                <a:gd name="T6" fmla="*/ 795 w 4617"/>
                <a:gd name="T7" fmla="*/ 67 h 103"/>
                <a:gd name="T8" fmla="*/ 1039 w 4617"/>
                <a:gd name="T9" fmla="*/ 76 h 103"/>
                <a:gd name="T10" fmla="*/ 1458 w 4617"/>
                <a:gd name="T11" fmla="*/ 67 h 103"/>
                <a:gd name="T12" fmla="*/ 1641 w 4617"/>
                <a:gd name="T13" fmla="*/ 67 h 103"/>
                <a:gd name="T14" fmla="*/ 1685 w 4617"/>
                <a:gd name="T15" fmla="*/ 93 h 103"/>
                <a:gd name="T16" fmla="*/ 2060 w 4617"/>
                <a:gd name="T17" fmla="*/ 84 h 103"/>
                <a:gd name="T18" fmla="*/ 2558 w 4617"/>
                <a:gd name="T19" fmla="*/ 67 h 103"/>
                <a:gd name="T20" fmla="*/ 2750 w 4617"/>
                <a:gd name="T21" fmla="*/ 49 h 103"/>
                <a:gd name="T22" fmla="*/ 3151 w 4617"/>
                <a:gd name="T23" fmla="*/ 84 h 103"/>
                <a:gd name="T24" fmla="*/ 3317 w 4617"/>
                <a:gd name="T25" fmla="*/ 76 h 103"/>
                <a:gd name="T26" fmla="*/ 3439 w 4617"/>
                <a:gd name="T27" fmla="*/ 58 h 103"/>
                <a:gd name="T28" fmla="*/ 3614 w 4617"/>
                <a:gd name="T29" fmla="*/ 76 h 103"/>
                <a:gd name="T30" fmla="*/ 4067 w 4617"/>
                <a:gd name="T31" fmla="*/ 58 h 103"/>
                <a:gd name="T32" fmla="*/ 4382 w 4617"/>
                <a:gd name="T33" fmla="*/ 23 h 103"/>
                <a:gd name="T34" fmla="*/ 4416 w 4617"/>
                <a:gd name="T35" fmla="*/ 6 h 103"/>
                <a:gd name="T36" fmla="*/ 4617 w 4617"/>
                <a:gd name="T37" fmla="*/ 49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617" h="103">
                  <a:moveTo>
                    <a:pt x="0" y="58"/>
                  </a:moveTo>
                  <a:cubicBezTo>
                    <a:pt x="34" y="47"/>
                    <a:pt x="105" y="32"/>
                    <a:pt x="105" y="32"/>
                  </a:cubicBezTo>
                  <a:cubicBezTo>
                    <a:pt x="306" y="56"/>
                    <a:pt x="473" y="55"/>
                    <a:pt x="681" y="49"/>
                  </a:cubicBezTo>
                  <a:cubicBezTo>
                    <a:pt x="737" y="39"/>
                    <a:pt x="744" y="50"/>
                    <a:pt x="795" y="67"/>
                  </a:cubicBezTo>
                  <a:cubicBezTo>
                    <a:pt x="1134" y="40"/>
                    <a:pt x="658" y="70"/>
                    <a:pt x="1039" y="76"/>
                  </a:cubicBezTo>
                  <a:cubicBezTo>
                    <a:pt x="1179" y="78"/>
                    <a:pt x="1318" y="70"/>
                    <a:pt x="1458" y="67"/>
                  </a:cubicBezTo>
                  <a:cubicBezTo>
                    <a:pt x="1510" y="63"/>
                    <a:pt x="1585" y="49"/>
                    <a:pt x="1641" y="67"/>
                  </a:cubicBezTo>
                  <a:cubicBezTo>
                    <a:pt x="1657" y="72"/>
                    <a:pt x="1669" y="87"/>
                    <a:pt x="1685" y="93"/>
                  </a:cubicBezTo>
                  <a:cubicBezTo>
                    <a:pt x="1811" y="86"/>
                    <a:pt x="1936" y="56"/>
                    <a:pt x="2060" y="84"/>
                  </a:cubicBezTo>
                  <a:cubicBezTo>
                    <a:pt x="2361" y="66"/>
                    <a:pt x="2063" y="54"/>
                    <a:pt x="2558" y="67"/>
                  </a:cubicBezTo>
                  <a:cubicBezTo>
                    <a:pt x="2621" y="89"/>
                    <a:pt x="2687" y="62"/>
                    <a:pt x="2750" y="49"/>
                  </a:cubicBezTo>
                  <a:cubicBezTo>
                    <a:pt x="2889" y="63"/>
                    <a:pt x="3004" y="75"/>
                    <a:pt x="3151" y="84"/>
                  </a:cubicBezTo>
                  <a:cubicBezTo>
                    <a:pt x="3209" y="96"/>
                    <a:pt x="3259" y="84"/>
                    <a:pt x="3317" y="76"/>
                  </a:cubicBezTo>
                  <a:cubicBezTo>
                    <a:pt x="3355" y="35"/>
                    <a:pt x="3379" y="51"/>
                    <a:pt x="3439" y="58"/>
                  </a:cubicBezTo>
                  <a:cubicBezTo>
                    <a:pt x="3481" y="103"/>
                    <a:pt x="3561" y="80"/>
                    <a:pt x="3614" y="76"/>
                  </a:cubicBezTo>
                  <a:cubicBezTo>
                    <a:pt x="3809" y="35"/>
                    <a:pt x="3685" y="49"/>
                    <a:pt x="4067" y="58"/>
                  </a:cubicBezTo>
                  <a:cubicBezTo>
                    <a:pt x="4173" y="50"/>
                    <a:pt x="4277" y="35"/>
                    <a:pt x="4382" y="23"/>
                  </a:cubicBezTo>
                  <a:cubicBezTo>
                    <a:pt x="4393" y="17"/>
                    <a:pt x="4403" y="7"/>
                    <a:pt x="4416" y="6"/>
                  </a:cubicBezTo>
                  <a:cubicBezTo>
                    <a:pt x="4484" y="0"/>
                    <a:pt x="4548" y="49"/>
                    <a:pt x="4617" y="4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9835" name="Text Box 27"/>
            <p:cNvSpPr txBox="1">
              <a:spLocks noChangeArrowheads="1"/>
            </p:cNvSpPr>
            <p:nvPr/>
          </p:nvSpPr>
          <p:spPr bwMode="auto">
            <a:xfrm>
              <a:off x="1247" y="3521"/>
              <a:ext cx="680" cy="192"/>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ru-RU" sz="1400">
                  <a:latin typeface="Times New Roman" pitchFamily="18" charset="0"/>
                </a:rPr>
                <a:t>Свет</a:t>
              </a:r>
            </a:p>
          </p:txBody>
        </p:sp>
        <p:sp>
          <p:nvSpPr>
            <p:cNvPr id="119836" name="Text Box 28"/>
            <p:cNvSpPr txBox="1">
              <a:spLocks noChangeArrowheads="1"/>
            </p:cNvSpPr>
            <p:nvPr/>
          </p:nvSpPr>
          <p:spPr bwMode="auto">
            <a:xfrm>
              <a:off x="1247" y="3702"/>
              <a:ext cx="680" cy="19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ru-RU" sz="1400">
                  <a:latin typeface="Times New Roman" pitchFamily="18" charset="0"/>
                </a:rPr>
                <a:t>звонок</a:t>
              </a:r>
            </a:p>
          </p:txBody>
        </p:sp>
        <p:sp>
          <p:nvSpPr>
            <p:cNvPr id="119837" name="Text Box 29"/>
            <p:cNvSpPr txBox="1">
              <a:spLocks noChangeArrowheads="1"/>
            </p:cNvSpPr>
            <p:nvPr/>
          </p:nvSpPr>
          <p:spPr bwMode="auto">
            <a:xfrm>
              <a:off x="2971" y="3612"/>
              <a:ext cx="544" cy="19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ru-RU" sz="1400">
                  <a:latin typeface="Times New Roman" pitchFamily="18" charset="0"/>
                </a:rPr>
                <a:t>пища</a:t>
              </a:r>
            </a:p>
          </p:txBody>
        </p:sp>
      </p:grpSp>
    </p:spTree>
    <p:extLst>
      <p:ext uri="{BB962C8B-B14F-4D97-AF65-F5344CB8AC3E}">
        <p14:creationId xmlns:p14="http://schemas.microsoft.com/office/powerpoint/2010/main" val="37391985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ext Box 2"/>
          <p:cNvSpPr txBox="1">
            <a:spLocks noChangeArrowheads="1"/>
          </p:cNvSpPr>
          <p:nvPr/>
        </p:nvSpPr>
        <p:spPr bwMode="auto">
          <a:xfrm>
            <a:off x="0" y="2852738"/>
            <a:ext cx="9144000" cy="31400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ru-RU" sz="4000">
                <a:solidFill>
                  <a:srgbClr val="000066"/>
                </a:solidFill>
                <a:effectLst>
                  <a:outerShdw blurRad="38100" dist="38100" dir="2700000" algn="tl">
                    <a:srgbClr val="C0C0C0"/>
                  </a:outerShdw>
                </a:effectLst>
                <a:latin typeface="Tahoma" pitchFamily="34" charset="0"/>
              </a:rPr>
              <a:t>Некоторые сложные виды условных рефлексов </a:t>
            </a:r>
          </a:p>
          <a:p>
            <a:pPr algn="ctr">
              <a:defRPr/>
            </a:pPr>
            <a:r>
              <a:rPr lang="ru-RU" sz="4000">
                <a:solidFill>
                  <a:srgbClr val="000066"/>
                </a:solidFill>
                <a:effectLst>
                  <a:outerShdw blurRad="38100" dist="38100" dir="2700000" algn="tl">
                    <a:srgbClr val="C0C0C0"/>
                  </a:outerShdw>
                </a:effectLst>
                <a:latin typeface="Tahoma" pitchFamily="34" charset="0"/>
              </a:rPr>
              <a:t>(</a:t>
            </a:r>
            <a:r>
              <a:rPr lang="ru-RU" sz="4000" i="1">
                <a:solidFill>
                  <a:srgbClr val="000066"/>
                </a:solidFill>
                <a:effectLst>
                  <a:outerShdw blurRad="38100" dist="38100" dir="2700000" algn="tl">
                    <a:srgbClr val="C0C0C0"/>
                  </a:outerShdw>
                </a:effectLst>
                <a:latin typeface="Tahoma" pitchFamily="34" charset="0"/>
              </a:rPr>
              <a:t>как</a:t>
            </a:r>
            <a:r>
              <a:rPr lang="ru-RU" sz="4000">
                <a:solidFill>
                  <a:srgbClr val="000066"/>
                </a:solidFill>
                <a:effectLst>
                  <a:outerShdw blurRad="38100" dist="38100" dir="2700000" algn="tl">
                    <a:srgbClr val="C0C0C0"/>
                  </a:outerShdw>
                </a:effectLst>
                <a:latin typeface="Tahoma" pitchFamily="34" charset="0"/>
              </a:rPr>
              <a:t> </a:t>
            </a:r>
            <a:r>
              <a:rPr lang="ru-RU" sz="4000" i="1">
                <a:solidFill>
                  <a:srgbClr val="000066"/>
                </a:solidFill>
                <a:effectLst>
                  <a:outerShdw blurRad="38100" dist="38100" dir="2700000" algn="tl">
                    <a:srgbClr val="C0C0C0"/>
                  </a:outerShdw>
                </a:effectLst>
                <a:latin typeface="Tahoma" pitchFamily="34" charset="0"/>
              </a:rPr>
              <a:t>классических, так и инструментальных</a:t>
            </a:r>
            <a:r>
              <a:rPr lang="ru-RU" sz="4000">
                <a:solidFill>
                  <a:srgbClr val="000066"/>
                </a:solidFill>
                <a:effectLst>
                  <a:outerShdw blurRad="38100" dist="38100" dir="2700000" algn="tl">
                    <a:srgbClr val="C0C0C0"/>
                  </a:outerShdw>
                </a:effectLst>
                <a:latin typeface="Tahoma" pitchFamily="34" charset="0"/>
              </a:rPr>
              <a:t>)</a:t>
            </a:r>
          </a:p>
          <a:p>
            <a:pPr>
              <a:defRPr/>
            </a:pPr>
            <a:endParaRPr lang="ru-RU" sz="4000">
              <a:solidFill>
                <a:srgbClr val="000066"/>
              </a:solidFill>
              <a:effectLst>
                <a:outerShdw blurRad="38100" dist="38100" dir="2700000" algn="tl">
                  <a:srgbClr val="C0C0C0"/>
                </a:outerShdw>
              </a:effectLst>
              <a:latin typeface="Tahoma" pitchFamily="34" charset="0"/>
            </a:endParaRPr>
          </a:p>
        </p:txBody>
      </p:sp>
    </p:spTree>
    <p:extLst>
      <p:ext uri="{BB962C8B-B14F-4D97-AF65-F5344CB8AC3E}">
        <p14:creationId xmlns:p14="http://schemas.microsoft.com/office/powerpoint/2010/main" val="397454041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323850" y="889000"/>
            <a:ext cx="8569325" cy="52038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sz="2400">
                <a:solidFill>
                  <a:srgbClr val="FF0000"/>
                </a:solidFill>
              </a:rPr>
              <a:t>Цепной условный рефлекс</a:t>
            </a:r>
            <a:r>
              <a:rPr lang="ru-RU" sz="2400"/>
              <a:t> – набор из нескольких условнорефлекторных реакций, выполняемых последовательно в заданном порядке.</a:t>
            </a:r>
          </a:p>
          <a:p>
            <a:pPr eaLnBrk="1" hangingPunct="1"/>
            <a:endParaRPr lang="ru-RU" sz="2400"/>
          </a:p>
          <a:p>
            <a:pPr eaLnBrk="1" hangingPunct="1"/>
            <a:r>
              <a:rPr lang="ru-RU" sz="2400"/>
              <a:t>Для его выработки можно применить цепной комплексный стимул, давая свое подкрепление к каждому стимулу (всегда в одном и том же порядке). Можно также наращивать цепной условный рефлекс, вклинивая новые элементы в уже существующую цепь реакций. Можно объединять отдельные рефлексы в цепь.</a:t>
            </a:r>
          </a:p>
          <a:p>
            <a:pPr eaLnBrk="1" hangingPunct="1"/>
            <a:endParaRPr lang="ru-RU" sz="2400"/>
          </a:p>
          <a:p>
            <a:pPr eaLnBrk="1" hangingPunct="1"/>
            <a:r>
              <a:rPr lang="ru-RU" sz="2400"/>
              <a:t>В дальнейшем по мере </a:t>
            </a:r>
            <a:r>
              <a:rPr lang="ru-RU" sz="2400">
                <a:solidFill>
                  <a:srgbClr val="0066FF"/>
                </a:solidFill>
              </a:rPr>
              <a:t>автоматизации</a:t>
            </a:r>
            <a:r>
              <a:rPr lang="ru-RU" sz="2400"/>
              <a:t> вся цепочка реакций будет выполняться автоматически на самый первый элемент цепного раздражителя.</a:t>
            </a:r>
          </a:p>
        </p:txBody>
      </p:sp>
    </p:spTree>
    <p:extLst>
      <p:ext uri="{BB962C8B-B14F-4D97-AF65-F5344CB8AC3E}">
        <p14:creationId xmlns:p14="http://schemas.microsoft.com/office/powerpoint/2010/main" val="300986469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250825" y="476250"/>
            <a:ext cx="8893175" cy="33813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ru-RU" sz="3600">
                <a:solidFill>
                  <a:srgbClr val="000066"/>
                </a:solidFill>
                <a:latin typeface="Tahoma" pitchFamily="34" charset="0"/>
              </a:rPr>
              <a:t>Условный рефлекс на обстановку (обстановочный рефлекс) </a:t>
            </a:r>
            <a:endParaRPr lang="en-US" sz="3600">
              <a:solidFill>
                <a:srgbClr val="000066"/>
              </a:solidFill>
              <a:latin typeface="Tahoma" pitchFamily="34" charset="0"/>
            </a:endParaRPr>
          </a:p>
          <a:p>
            <a:pPr eaLnBrk="1" hangingPunct="1"/>
            <a:r>
              <a:rPr lang="ru-RU" sz="2400"/>
              <a:t>– условный рефлекс, в котором в качестве условного стимула выступает </a:t>
            </a:r>
            <a:r>
              <a:rPr lang="ru-RU" sz="2400">
                <a:solidFill>
                  <a:srgbClr val="0066FF"/>
                </a:solidFill>
              </a:rPr>
              <a:t>обстановка</a:t>
            </a:r>
            <a:r>
              <a:rPr lang="ru-RU" sz="2400"/>
              <a:t> (внешний вид помещения, его запах, освещение и т.п.).</a:t>
            </a:r>
          </a:p>
          <a:p>
            <a:pPr eaLnBrk="1" hangingPunct="1"/>
            <a:endParaRPr lang="ru-RU" sz="2400"/>
          </a:p>
          <a:p>
            <a:pPr eaLnBrk="1" hangingPunct="1"/>
            <a:r>
              <a:rPr lang="ru-RU" sz="2400"/>
              <a:t>Обстановка по сути представляет собой многокомпонентный комплексный условный стимул.</a:t>
            </a:r>
          </a:p>
        </p:txBody>
      </p:sp>
      <p:pic>
        <p:nvPicPr>
          <p:cNvPr id="1228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4005263"/>
            <a:ext cx="3552825" cy="266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701038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 Box 2"/>
          <p:cNvSpPr txBox="1">
            <a:spLocks noChangeArrowheads="1"/>
          </p:cNvSpPr>
          <p:nvPr/>
        </p:nvSpPr>
        <p:spPr bwMode="auto">
          <a:xfrm>
            <a:off x="539750" y="188913"/>
            <a:ext cx="8137525" cy="4359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ru-RU" sz="3600" i="1">
                <a:solidFill>
                  <a:srgbClr val="000066"/>
                </a:solidFill>
                <a:effectLst>
                  <a:outerShdw blurRad="38100" dist="38100" dir="2700000" algn="tl">
                    <a:srgbClr val="C0C0C0"/>
                  </a:outerShdw>
                </a:effectLst>
                <a:latin typeface="Tahoma" pitchFamily="34" charset="0"/>
              </a:rPr>
              <a:t>Условный рефлекс на время</a:t>
            </a:r>
            <a:endParaRPr lang="en-US" sz="3600" i="1">
              <a:solidFill>
                <a:srgbClr val="000066"/>
              </a:solidFill>
              <a:effectLst>
                <a:outerShdw blurRad="38100" dist="38100" dir="2700000" algn="tl">
                  <a:srgbClr val="C0C0C0"/>
                </a:outerShdw>
              </a:effectLst>
              <a:latin typeface="Tahoma" pitchFamily="34" charset="0"/>
            </a:endParaRPr>
          </a:p>
          <a:p>
            <a:pPr>
              <a:defRPr/>
            </a:pPr>
            <a:r>
              <a:rPr lang="ru-RU" sz="2400">
                <a:latin typeface="Tahoma" pitchFamily="34" charset="0"/>
              </a:rPr>
              <a:t> </a:t>
            </a:r>
            <a:endParaRPr lang="en-US" sz="2400">
              <a:latin typeface="Tahoma" pitchFamily="34" charset="0"/>
            </a:endParaRPr>
          </a:p>
          <a:p>
            <a:pPr>
              <a:defRPr/>
            </a:pPr>
            <a:r>
              <a:rPr lang="ru-RU" sz="2000">
                <a:latin typeface="Tahoma" pitchFamily="34" charset="0"/>
              </a:rPr>
              <a:t>– условный рефлекс, в котором в качестве условного стимула выступает </a:t>
            </a:r>
            <a:r>
              <a:rPr lang="ru-RU" sz="2000">
                <a:solidFill>
                  <a:srgbClr val="0066FF"/>
                </a:solidFill>
                <a:latin typeface="Tahoma" pitchFamily="34" charset="0"/>
              </a:rPr>
              <a:t>время</a:t>
            </a:r>
            <a:r>
              <a:rPr lang="ru-RU" sz="2000">
                <a:latin typeface="Tahoma" pitchFamily="34" charset="0"/>
              </a:rPr>
              <a:t> (</a:t>
            </a:r>
            <a:r>
              <a:rPr lang="ru-RU" sz="2000" i="1">
                <a:latin typeface="Tahoma" pitchFamily="34" charset="0"/>
              </a:rPr>
              <a:t>точнее, внутренний отсчет времени</a:t>
            </a:r>
            <a:r>
              <a:rPr lang="ru-RU" sz="2000">
                <a:latin typeface="Tahoma" pitchFamily="34" charset="0"/>
              </a:rPr>
              <a:t>).</a:t>
            </a:r>
          </a:p>
          <a:p>
            <a:pPr>
              <a:defRPr/>
            </a:pPr>
            <a:endParaRPr lang="ru-RU" sz="2000">
              <a:latin typeface="Tahoma" pitchFamily="34" charset="0"/>
            </a:endParaRPr>
          </a:p>
          <a:p>
            <a:pPr>
              <a:defRPr/>
            </a:pPr>
            <a:r>
              <a:rPr lang="ru-RU" sz="2000">
                <a:latin typeface="Tahoma" pitchFamily="34" charset="0"/>
              </a:rPr>
              <a:t>Можно выработать условные рефлексы на </a:t>
            </a:r>
            <a:r>
              <a:rPr lang="ru-RU" sz="2000">
                <a:solidFill>
                  <a:srgbClr val="0066FF"/>
                </a:solidFill>
                <a:latin typeface="Tahoma" pitchFamily="34" charset="0"/>
              </a:rPr>
              <a:t>временные интервалы</a:t>
            </a:r>
            <a:r>
              <a:rPr lang="ru-RU" sz="2000">
                <a:latin typeface="Tahoma" pitchFamily="34" charset="0"/>
              </a:rPr>
              <a:t> (например, если давать подкрепление каждые 30 секунд), а также на </a:t>
            </a:r>
            <a:r>
              <a:rPr lang="ru-RU" sz="2000">
                <a:solidFill>
                  <a:srgbClr val="0066FF"/>
                </a:solidFill>
                <a:latin typeface="Tahoma" pitchFamily="34" charset="0"/>
              </a:rPr>
              <a:t>время суток</a:t>
            </a:r>
            <a:r>
              <a:rPr lang="ru-RU" sz="2000">
                <a:latin typeface="Tahoma" pitchFamily="34" charset="0"/>
              </a:rPr>
              <a:t> (если давать подкрепление каждый день в одно и то же время). В обоих случая условная реакция будет проявляться при наступлении соответствующего времени даже в отсутствии иных условных стимулов.</a:t>
            </a:r>
          </a:p>
        </p:txBody>
      </p:sp>
      <p:pic>
        <p:nvPicPr>
          <p:cNvPr id="12390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988" y="4668838"/>
            <a:ext cx="2736850" cy="218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9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4602163"/>
            <a:ext cx="3384550"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462694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ext Box 2"/>
          <p:cNvSpPr txBox="1">
            <a:spLocks noChangeArrowheads="1"/>
          </p:cNvSpPr>
          <p:nvPr/>
        </p:nvSpPr>
        <p:spPr bwMode="auto">
          <a:xfrm>
            <a:off x="539750" y="476250"/>
            <a:ext cx="8137525" cy="28924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ru-RU" sz="4400" i="1">
                <a:solidFill>
                  <a:srgbClr val="000066"/>
                </a:solidFill>
                <a:effectLst>
                  <a:outerShdw blurRad="38100" dist="38100" dir="2700000" algn="tl">
                    <a:srgbClr val="C0C0C0"/>
                  </a:outerShdw>
                </a:effectLst>
                <a:latin typeface="Tahoma" pitchFamily="34" charset="0"/>
              </a:rPr>
              <a:t>Условнорефлекторная настройка </a:t>
            </a:r>
            <a:endParaRPr lang="en-US" sz="4400" i="1">
              <a:solidFill>
                <a:srgbClr val="000066"/>
              </a:solidFill>
              <a:effectLst>
                <a:outerShdw blurRad="38100" dist="38100" dir="2700000" algn="tl">
                  <a:srgbClr val="C0C0C0"/>
                </a:outerShdw>
              </a:effectLst>
              <a:latin typeface="Tahoma" pitchFamily="34" charset="0"/>
            </a:endParaRPr>
          </a:p>
          <a:p>
            <a:pPr>
              <a:defRPr/>
            </a:pPr>
            <a:r>
              <a:rPr lang="ru-RU" sz="2400">
                <a:latin typeface="Tahoma" pitchFamily="34" charset="0"/>
              </a:rPr>
              <a:t>– формирование состояния </a:t>
            </a:r>
            <a:r>
              <a:rPr lang="ru-RU" sz="2400" u="sng">
                <a:latin typeface="Tahoma" pitchFamily="34" charset="0"/>
              </a:rPr>
              <a:t>готовности</a:t>
            </a:r>
            <a:r>
              <a:rPr lang="ru-RU" sz="2400">
                <a:latin typeface="Tahoma" pitchFamily="34" charset="0"/>
              </a:rPr>
              <a:t> к условнорефлекторной деятельности в ответ на общую обстановку и/или на конкретные условные раздражители.</a:t>
            </a:r>
          </a:p>
        </p:txBody>
      </p:sp>
      <p:pic>
        <p:nvPicPr>
          <p:cNvPr id="1249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3429000"/>
            <a:ext cx="5753100"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630433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ext Box 2"/>
          <p:cNvSpPr txBox="1">
            <a:spLocks noChangeArrowheads="1"/>
          </p:cNvSpPr>
          <p:nvPr/>
        </p:nvSpPr>
        <p:spPr bwMode="auto">
          <a:xfrm>
            <a:off x="611188" y="476250"/>
            <a:ext cx="8137525" cy="57023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ru-RU" sz="4400" i="1">
                <a:solidFill>
                  <a:srgbClr val="000066"/>
                </a:solidFill>
                <a:effectLst>
                  <a:outerShdw blurRad="38100" dist="38100" dir="2700000" algn="tl">
                    <a:srgbClr val="C0C0C0"/>
                  </a:outerShdw>
                </a:effectLst>
                <a:latin typeface="Tahoma" pitchFamily="34" charset="0"/>
              </a:rPr>
              <a:t>Условнорефлекторное переключение</a:t>
            </a:r>
            <a:r>
              <a:rPr lang="ru-RU" sz="2400"/>
              <a:t> </a:t>
            </a:r>
            <a:endParaRPr lang="en-US" sz="2400"/>
          </a:p>
          <a:p>
            <a:pPr>
              <a:defRPr/>
            </a:pPr>
            <a:r>
              <a:rPr lang="ru-RU" sz="2800"/>
              <a:t>(описано Э.А.Асратяном) – возникновение двух или большего числа </a:t>
            </a:r>
            <a:r>
              <a:rPr lang="ru-RU" sz="2800" u="sng"/>
              <a:t>разных</a:t>
            </a:r>
            <a:r>
              <a:rPr lang="ru-RU" sz="2800"/>
              <a:t> условных реакций в ответ на </a:t>
            </a:r>
            <a:r>
              <a:rPr lang="ru-RU" sz="2800" u="sng"/>
              <a:t>один</a:t>
            </a:r>
            <a:r>
              <a:rPr lang="ru-RU" sz="2800"/>
              <a:t> и тот же условный раздражитель.</a:t>
            </a:r>
          </a:p>
          <a:p>
            <a:pPr>
              <a:defRPr/>
            </a:pPr>
            <a:endParaRPr lang="ru-RU" sz="2800"/>
          </a:p>
          <a:p>
            <a:pPr>
              <a:defRPr/>
            </a:pPr>
            <a:r>
              <a:rPr lang="ru-RU" sz="2800">
                <a:solidFill>
                  <a:srgbClr val="0066FF"/>
                </a:solidFill>
              </a:rPr>
              <a:t>Переключателем</a:t>
            </a:r>
            <a:r>
              <a:rPr lang="ru-RU" sz="2800"/>
              <a:t> может выступать обстановка опыта, время суток, какой-либо специальный переключающий сигнал, введенный экспериментатором, либо просто характер последнего подкрепления.</a:t>
            </a:r>
          </a:p>
        </p:txBody>
      </p:sp>
    </p:spTree>
    <p:extLst>
      <p:ext uri="{BB962C8B-B14F-4D97-AF65-F5344CB8AC3E}">
        <p14:creationId xmlns:p14="http://schemas.microsoft.com/office/powerpoint/2010/main" val="286885397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 Box 2"/>
          <p:cNvSpPr txBox="1">
            <a:spLocks noChangeArrowheads="1"/>
          </p:cNvSpPr>
          <p:nvPr/>
        </p:nvSpPr>
        <p:spPr bwMode="auto">
          <a:xfrm>
            <a:off x="395288" y="333375"/>
            <a:ext cx="8137525" cy="56324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ru-RU" sz="4400" i="1">
                <a:solidFill>
                  <a:srgbClr val="000066"/>
                </a:solidFill>
                <a:effectLst>
                  <a:outerShdw blurRad="38100" dist="38100" dir="2700000" algn="tl">
                    <a:srgbClr val="C0C0C0"/>
                  </a:outerShdw>
                </a:effectLst>
                <a:latin typeface="Tahoma" pitchFamily="34" charset="0"/>
              </a:rPr>
              <a:t>Ассоциации индифферентных раздражителей без подкрепления </a:t>
            </a:r>
            <a:endParaRPr lang="en-US" sz="4400" i="1">
              <a:solidFill>
                <a:srgbClr val="000066"/>
              </a:solidFill>
              <a:effectLst>
                <a:outerShdw blurRad="38100" dist="38100" dir="2700000" algn="tl">
                  <a:srgbClr val="C0C0C0"/>
                </a:outerShdw>
              </a:effectLst>
              <a:latin typeface="Tahoma" pitchFamily="34" charset="0"/>
            </a:endParaRPr>
          </a:p>
          <a:p>
            <a:pPr algn="ctr">
              <a:defRPr/>
            </a:pPr>
            <a:endParaRPr lang="en-US" sz="4400" i="1">
              <a:solidFill>
                <a:srgbClr val="000066"/>
              </a:solidFill>
              <a:effectLst>
                <a:outerShdw blurRad="38100" dist="38100" dir="2700000" algn="tl">
                  <a:srgbClr val="C0C0C0"/>
                </a:outerShdw>
              </a:effectLst>
              <a:latin typeface="Tahoma" pitchFamily="34" charset="0"/>
            </a:endParaRPr>
          </a:p>
          <a:p>
            <a:pPr>
              <a:defRPr/>
            </a:pPr>
            <a:r>
              <a:rPr lang="ru-RU" sz="2400">
                <a:latin typeface="Tahoma" pitchFamily="34" charset="0"/>
              </a:rPr>
              <a:t>– чтобы их исследовать, можно сначала сочетать стимулы А и Б без подкрепления, потом выработать условный рефлекс на А. Если затем протестировать отдельно стимул Б, то окажется, что он тоже может вызывать ту же реакцию, которая была выработана на стимул А.</a:t>
            </a:r>
          </a:p>
        </p:txBody>
      </p:sp>
    </p:spTree>
    <p:extLst>
      <p:ext uri="{BB962C8B-B14F-4D97-AF65-F5344CB8AC3E}">
        <p14:creationId xmlns:p14="http://schemas.microsoft.com/office/powerpoint/2010/main" val="13290265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ext Box 2"/>
          <p:cNvSpPr txBox="1">
            <a:spLocks noChangeArrowheads="1"/>
          </p:cNvSpPr>
          <p:nvPr/>
        </p:nvSpPr>
        <p:spPr bwMode="auto">
          <a:xfrm>
            <a:off x="539750" y="188913"/>
            <a:ext cx="8353425"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spcBef>
                <a:spcPct val="50000"/>
              </a:spcBef>
              <a:defRPr/>
            </a:pPr>
            <a:r>
              <a:rPr lang="ru-RU" sz="4000" i="1">
                <a:solidFill>
                  <a:srgbClr val="000066"/>
                </a:solidFill>
                <a:effectLst>
                  <a:outerShdw blurRad="38100" dist="38100" dir="2700000" algn="tl">
                    <a:srgbClr val="C0C0C0"/>
                  </a:outerShdw>
                </a:effectLst>
                <a:latin typeface="Tahoma" pitchFamily="34" charset="0"/>
              </a:rPr>
              <a:t>Аналитико-синтетическая способность корковых нейронов</a:t>
            </a:r>
          </a:p>
        </p:txBody>
      </p:sp>
      <p:sp>
        <p:nvSpPr>
          <p:cNvPr id="219139" name="Text Box 3"/>
          <p:cNvSpPr txBox="1">
            <a:spLocks noChangeArrowheads="1"/>
          </p:cNvSpPr>
          <p:nvPr/>
        </p:nvSpPr>
        <p:spPr bwMode="auto">
          <a:xfrm>
            <a:off x="539750" y="1700213"/>
            <a:ext cx="8353425" cy="471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ru-RU" sz="2400" i="1">
                <a:solidFill>
                  <a:srgbClr val="000066"/>
                </a:solidFill>
                <a:effectLst>
                  <a:outerShdw blurRad="38100" dist="38100" dir="2700000" algn="tl">
                    <a:srgbClr val="C0C0C0"/>
                  </a:outerShdw>
                </a:effectLst>
                <a:latin typeface="Tahoma" pitchFamily="34" charset="0"/>
              </a:rPr>
              <a:t>Анализ</a:t>
            </a:r>
            <a:r>
              <a:rPr lang="ru-RU">
                <a:latin typeface="Tahoma" pitchFamily="34" charset="0"/>
              </a:rPr>
              <a:t> – это дифференцировка, т.е. различение сигналов. </a:t>
            </a:r>
          </a:p>
          <a:p>
            <a:pPr>
              <a:spcBef>
                <a:spcPct val="50000"/>
              </a:spcBef>
              <a:defRPr/>
            </a:pPr>
            <a:r>
              <a:rPr lang="ru-RU" sz="2400" i="1">
                <a:solidFill>
                  <a:srgbClr val="000066"/>
                </a:solidFill>
                <a:effectLst>
                  <a:outerShdw blurRad="38100" dist="38100" dir="2700000" algn="tl">
                    <a:srgbClr val="C0C0C0"/>
                  </a:outerShdw>
                </a:effectLst>
                <a:latin typeface="Tahoma" pitchFamily="34" charset="0"/>
              </a:rPr>
              <a:t>Синтез</a:t>
            </a:r>
            <a:r>
              <a:rPr lang="ru-RU">
                <a:latin typeface="Tahoma" pitchFamily="34" charset="0"/>
              </a:rPr>
              <a:t> – это объединение сигналов и формирование целостного восприятия их группы. Образование любого положительного условного рефлекса является результатом синтетической деятельности нейронов. </a:t>
            </a:r>
          </a:p>
          <a:p>
            <a:pPr>
              <a:spcBef>
                <a:spcPct val="50000"/>
              </a:spcBef>
              <a:defRPr/>
            </a:pPr>
            <a:r>
              <a:rPr lang="ru-RU" sz="2400" i="1">
                <a:solidFill>
                  <a:srgbClr val="000066"/>
                </a:solidFill>
                <a:effectLst>
                  <a:outerShdw blurRad="38100" dist="38100" dir="2700000" algn="tl">
                    <a:srgbClr val="C0C0C0"/>
                  </a:outerShdw>
                </a:effectLst>
                <a:latin typeface="Tahoma" pitchFamily="34" charset="0"/>
              </a:rPr>
              <a:t>Динамический стереотип</a:t>
            </a:r>
            <a:r>
              <a:rPr lang="ru-RU">
                <a:latin typeface="Tahoma" pitchFamily="34" charset="0"/>
              </a:rPr>
              <a:t> (греч. </a:t>
            </a:r>
            <a:r>
              <a:rPr lang="en-US">
                <a:latin typeface="Tahoma" pitchFamily="34" charset="0"/>
              </a:rPr>
              <a:t>dynamikos</a:t>
            </a:r>
            <a:r>
              <a:rPr lang="ru-RU">
                <a:latin typeface="Tahoma" pitchFamily="34" charset="0"/>
              </a:rPr>
              <a:t> сильный, подвижный + </a:t>
            </a:r>
            <a:r>
              <a:rPr lang="en-US">
                <a:latin typeface="Tahoma" pitchFamily="34" charset="0"/>
              </a:rPr>
              <a:t>stereos</a:t>
            </a:r>
            <a:r>
              <a:rPr lang="ru-RU">
                <a:latin typeface="Tahoma" pitchFamily="34" charset="0"/>
              </a:rPr>
              <a:t> твёрдый + </a:t>
            </a:r>
            <a:r>
              <a:rPr lang="en-US">
                <a:latin typeface="Tahoma" pitchFamily="34" charset="0"/>
              </a:rPr>
              <a:t>typos</a:t>
            </a:r>
            <a:r>
              <a:rPr lang="ru-RU">
                <a:latin typeface="Tahoma" pitchFamily="34" charset="0"/>
              </a:rPr>
              <a:t> отпечаток) - понятие в 1932 г. ввёл великий русский физиолог Иван Петрович Павлов (1849-1936).</a:t>
            </a:r>
          </a:p>
          <a:p>
            <a:pPr>
              <a:spcBef>
                <a:spcPct val="50000"/>
              </a:spcBef>
              <a:defRPr/>
            </a:pPr>
            <a:r>
              <a:rPr lang="ru-RU">
                <a:latin typeface="Tahoma" pitchFamily="34" charset="0"/>
              </a:rPr>
              <a:t>– это цепь условно-рефлекторных реакций на последовательное воздействие ряда условных и безусловных раздражителей, повторяемых в строго определённой последовательности. После его закрепления, окончание одного рефлекса запускает следующий и т.д. </a:t>
            </a:r>
          </a:p>
        </p:txBody>
      </p:sp>
    </p:spTree>
    <p:extLst>
      <p:ext uri="{BB962C8B-B14F-4D97-AF65-F5344CB8AC3E}">
        <p14:creationId xmlns:p14="http://schemas.microsoft.com/office/powerpoint/2010/main" val="219814567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ru-RU" smtClean="0"/>
              <a:t>Литература</a:t>
            </a:r>
          </a:p>
        </p:txBody>
      </p:sp>
      <p:sp>
        <p:nvSpPr>
          <p:cNvPr id="129027" name="Rectangle 3"/>
          <p:cNvSpPr>
            <a:spLocks noGrp="1" noChangeArrowheads="1"/>
          </p:cNvSpPr>
          <p:nvPr>
            <p:ph type="body" idx="1"/>
          </p:nvPr>
        </p:nvSpPr>
        <p:spPr/>
        <p:txBody>
          <a:bodyPr/>
          <a:lstStyle/>
          <a:p>
            <a:pPr>
              <a:lnSpc>
                <a:spcPct val="90000"/>
              </a:lnSpc>
              <a:buFontTx/>
              <a:buNone/>
            </a:pPr>
            <a:r>
              <a:rPr lang="ru-RU" sz="2000" i="1" smtClean="0"/>
              <a:t>Основная</a:t>
            </a:r>
            <a:r>
              <a:rPr lang="ru-RU" sz="2000" smtClean="0"/>
              <a:t>: </a:t>
            </a:r>
          </a:p>
          <a:p>
            <a:pPr>
              <a:lnSpc>
                <a:spcPct val="90000"/>
              </a:lnSpc>
              <a:buFontTx/>
              <a:buNone/>
            </a:pPr>
            <a:r>
              <a:rPr lang="ru-RU" sz="2000" smtClean="0"/>
              <a:t>     1. Нормальная физиология: учебник / ред. В.М. Покровский  М.: ГЭОТАР-Медиа, 2005</a:t>
            </a:r>
          </a:p>
          <a:p>
            <a:pPr>
              <a:lnSpc>
                <a:spcPct val="90000"/>
              </a:lnSpc>
              <a:buFontTx/>
              <a:buNone/>
            </a:pPr>
            <a:r>
              <a:rPr lang="ru-RU" sz="2000" smtClean="0"/>
              <a:t>     2. Лекции по физиологии: / Ю.И. Савченков. Т.1-2 , Красноярск: Литтерра – принт, 2009</a:t>
            </a:r>
          </a:p>
          <a:p>
            <a:pPr>
              <a:lnSpc>
                <a:spcPct val="90000"/>
              </a:lnSpc>
              <a:buFontTx/>
              <a:buNone/>
            </a:pPr>
            <a:endParaRPr lang="ru-RU" sz="2000" smtClean="0"/>
          </a:p>
          <a:p>
            <a:pPr>
              <a:lnSpc>
                <a:spcPct val="90000"/>
              </a:lnSpc>
              <a:buFontTx/>
              <a:buNone/>
            </a:pPr>
            <a:r>
              <a:rPr lang="ru-RU" sz="2000" i="1" smtClean="0"/>
              <a:t>Дополнительная</a:t>
            </a:r>
            <a:r>
              <a:rPr lang="ru-RU" sz="2000" smtClean="0"/>
              <a:t>: </a:t>
            </a:r>
          </a:p>
          <a:p>
            <a:pPr>
              <a:lnSpc>
                <a:spcPct val="90000"/>
              </a:lnSpc>
              <a:buFontTx/>
              <a:buNone/>
            </a:pPr>
            <a:r>
              <a:rPr lang="ru-RU" sz="1800" b="1" smtClean="0"/>
              <a:t>       1. Савченков Ю.И., Пац Ю.С. Стоматологическая физиология: учебное пособие. Ростов на/Д.: Феникс, 2007</a:t>
            </a:r>
            <a:r>
              <a:rPr lang="ru-RU" smtClean="0"/>
              <a:t> </a:t>
            </a:r>
            <a:endParaRPr lang="ru-RU" sz="1800" b="1" smtClean="0"/>
          </a:p>
          <a:p>
            <a:pPr>
              <a:lnSpc>
                <a:spcPct val="90000"/>
              </a:lnSpc>
              <a:buFontTx/>
              <a:buNone/>
            </a:pPr>
            <a:endParaRPr lang="ru-RU" sz="2000" smtClean="0"/>
          </a:p>
          <a:p>
            <a:pPr>
              <a:lnSpc>
                <a:spcPct val="90000"/>
              </a:lnSpc>
              <a:buFontTx/>
              <a:buNone/>
            </a:pPr>
            <a:r>
              <a:rPr lang="ru-RU" sz="2000" i="1" smtClean="0"/>
              <a:t>Электоронные ресурсы</a:t>
            </a:r>
            <a:r>
              <a:rPr lang="ru-RU" sz="2000" smtClean="0"/>
              <a:t>:</a:t>
            </a:r>
          </a:p>
          <a:p>
            <a:pPr>
              <a:lnSpc>
                <a:spcPct val="90000"/>
              </a:lnSpc>
            </a:pPr>
            <a:r>
              <a:rPr lang="ru-RU" sz="2000" smtClean="0"/>
              <a:t>Современный курс классической физиологии (электронный ресурс) /ред.     Ю.Н. Наточин.</a:t>
            </a:r>
          </a:p>
        </p:txBody>
      </p:sp>
    </p:spTree>
    <p:extLst>
      <p:ext uri="{BB962C8B-B14F-4D97-AF65-F5344CB8AC3E}">
        <p14:creationId xmlns:p14="http://schemas.microsoft.com/office/powerpoint/2010/main" val="2190788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Aplysia-punctata-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420938"/>
            <a:ext cx="5256213"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3" descr="SeaHare"/>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4930775" y="184150"/>
            <a:ext cx="3889375" cy="382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4"/>
          <p:cNvSpPr txBox="1">
            <a:spLocks noChangeArrowheads="1"/>
          </p:cNvSpPr>
          <p:nvPr/>
        </p:nvSpPr>
        <p:spPr bwMode="auto">
          <a:xfrm>
            <a:off x="5507038" y="4298950"/>
            <a:ext cx="3529012" cy="2225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ru-RU" sz="2000" b="0"/>
              <a:t>Калифорнийская аплизия. На этом морском моллюске были впервые изучены клеточные механизмы привыкания и сенситизации (работы нобелевского лауреата Э.Кендела).</a:t>
            </a:r>
          </a:p>
        </p:txBody>
      </p:sp>
    </p:spTree>
    <p:extLst>
      <p:ext uri="{BB962C8B-B14F-4D97-AF65-F5344CB8AC3E}">
        <p14:creationId xmlns:p14="http://schemas.microsoft.com/office/powerpoint/2010/main" val="1307809562"/>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3268588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0" name="Text Box 4"/>
          <p:cNvSpPr txBox="1">
            <a:spLocks noChangeArrowheads="1"/>
          </p:cNvSpPr>
          <p:nvPr/>
        </p:nvSpPr>
        <p:spPr bwMode="auto">
          <a:xfrm>
            <a:off x="1692275" y="2268538"/>
            <a:ext cx="6048375"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ru-RU" sz="5400" i="1">
                <a:solidFill>
                  <a:srgbClr val="000066"/>
                </a:solidFill>
                <a:effectLst>
                  <a:outerShdw blurRad="38100" dist="38100" dir="2700000" algn="tl">
                    <a:srgbClr val="C0C0C0"/>
                  </a:outerShdw>
                </a:effectLst>
                <a:latin typeface="Tahoma" pitchFamily="34" charset="0"/>
              </a:rPr>
              <a:t>Благодарю за внимание!</a:t>
            </a:r>
          </a:p>
        </p:txBody>
      </p:sp>
    </p:spTree>
    <p:extLst>
      <p:ext uri="{BB962C8B-B14F-4D97-AF65-F5344CB8AC3E}">
        <p14:creationId xmlns:p14="http://schemas.microsoft.com/office/powerpoint/2010/main" val="3137274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3886</Words>
  <Application>Microsoft Office PowerPoint</Application>
  <PresentationFormat>Экран (4:3)</PresentationFormat>
  <Paragraphs>484</Paragraphs>
  <Slides>91</Slides>
  <Notes>67</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91</vt:i4>
      </vt:variant>
    </vt:vector>
  </HeadingPairs>
  <TitlesOfParts>
    <vt:vector size="94" baseType="lpstr">
      <vt:lpstr>Тема Office</vt:lpstr>
      <vt:lpstr>Фотография Microsoft Photo Editor 3.0</vt:lpstr>
      <vt:lpstr>Документ Microsoft Word</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Приобретаемые формы поведения создаются путем научения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Методические приемы применяемы одновременно с изучением условно-рефлекторной деятельности</vt:lpstr>
      <vt:lpstr>Основные  характеристики   условного рефлекса (по И.П.Павлову)</vt:lpstr>
      <vt:lpstr>Классификация условных рефлексов</vt:lpstr>
      <vt:lpstr>Условия выработки условных рефлексов</vt:lpstr>
      <vt:lpstr>Презентация PowerPoint</vt:lpstr>
      <vt:lpstr>Образование временной связи по пути «кора-кора» по И.П.Павлову</vt:lpstr>
      <vt:lpstr>Образование временной связи по пути «кора-подкорка-кора» по Э.А. Асратяну</vt:lpstr>
      <vt:lpstr>Образование временной связи путем конвергенции на нейроне по П.К.Анохину</vt:lpstr>
      <vt:lpstr>Внешнее торможение условного рефлекса</vt:lpstr>
      <vt:lpstr>Угасательное торможение</vt:lpstr>
      <vt:lpstr>Запаздывающее торможение</vt:lpstr>
      <vt:lpstr>Дифференцировочное торможение</vt:lpstr>
      <vt:lpstr>Сигнальное торможение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Литература</vt:lpstr>
      <vt:lpstr>Презентация PowerPoint</vt:lpstr>
      <vt:lpstr>Презентация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Юрий</dc:creator>
  <cp:lastModifiedBy>Юрий</cp:lastModifiedBy>
  <cp:revision>2</cp:revision>
  <dcterms:created xsi:type="dcterms:W3CDTF">2013-02-06T02:51:19Z</dcterms:created>
  <dcterms:modified xsi:type="dcterms:W3CDTF">2013-02-06T02:55:15Z</dcterms:modified>
</cp:coreProperties>
</file>