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03" r:id="rId3"/>
    <p:sldId id="257" r:id="rId4"/>
    <p:sldId id="262" r:id="rId5"/>
    <p:sldId id="312" r:id="rId6"/>
    <p:sldId id="313" r:id="rId7"/>
    <p:sldId id="314" r:id="rId8"/>
    <p:sldId id="260" r:id="rId9"/>
    <p:sldId id="310" r:id="rId10"/>
    <p:sldId id="311" r:id="rId11"/>
    <p:sldId id="263" r:id="rId12"/>
    <p:sldId id="265" r:id="rId13"/>
    <p:sldId id="324" r:id="rId14"/>
    <p:sldId id="316" r:id="rId15"/>
    <p:sldId id="264" r:id="rId16"/>
    <p:sldId id="267" r:id="rId17"/>
    <p:sldId id="268" r:id="rId18"/>
    <p:sldId id="318" r:id="rId19"/>
    <p:sldId id="322" r:id="rId20"/>
    <p:sldId id="270" r:id="rId21"/>
    <p:sldId id="321" r:id="rId22"/>
    <p:sldId id="271" r:id="rId23"/>
    <p:sldId id="272" r:id="rId24"/>
    <p:sldId id="273" r:id="rId25"/>
    <p:sldId id="323" r:id="rId26"/>
    <p:sldId id="274" r:id="rId27"/>
    <p:sldId id="275" r:id="rId28"/>
    <p:sldId id="276" r:id="rId29"/>
    <p:sldId id="308" r:id="rId30"/>
    <p:sldId id="277" r:id="rId31"/>
    <p:sldId id="279" r:id="rId32"/>
    <p:sldId id="280" r:id="rId33"/>
    <p:sldId id="281" r:id="rId34"/>
    <p:sldId id="282" r:id="rId35"/>
    <p:sldId id="283" r:id="rId36"/>
    <p:sldId id="284" r:id="rId37"/>
    <p:sldId id="285" r:id="rId38"/>
    <p:sldId id="286" r:id="rId39"/>
    <p:sldId id="287" r:id="rId40"/>
    <p:sldId id="288" r:id="rId41"/>
    <p:sldId id="292" r:id="rId42"/>
    <p:sldId id="290" r:id="rId43"/>
    <p:sldId id="291" r:id="rId44"/>
    <p:sldId id="354" r:id="rId45"/>
    <p:sldId id="293" r:id="rId46"/>
    <p:sldId id="294" r:id="rId47"/>
    <p:sldId id="296" r:id="rId48"/>
    <p:sldId id="295" r:id="rId49"/>
    <p:sldId id="297" r:id="rId50"/>
    <p:sldId id="298" r:id="rId51"/>
    <p:sldId id="299" r:id="rId52"/>
    <p:sldId id="300" r:id="rId53"/>
    <p:sldId id="330" r:id="rId54"/>
    <p:sldId id="306" r:id="rId55"/>
    <p:sldId id="334" r:id="rId56"/>
    <p:sldId id="335" r:id="rId57"/>
    <p:sldId id="331" r:id="rId58"/>
    <p:sldId id="336" r:id="rId59"/>
    <p:sldId id="307" r:id="rId60"/>
    <p:sldId id="333" r:id="rId61"/>
    <p:sldId id="332" r:id="rId62"/>
    <p:sldId id="305" r:id="rId63"/>
    <p:sldId id="325" r:id="rId64"/>
    <p:sldId id="329" r:id="rId65"/>
    <p:sldId id="328" r:id="rId66"/>
    <p:sldId id="326" r:id="rId67"/>
    <p:sldId id="327" r:id="rId68"/>
    <p:sldId id="302" r:id="rId69"/>
    <p:sldId id="338" r:id="rId70"/>
    <p:sldId id="339" r:id="rId71"/>
    <p:sldId id="341" r:id="rId72"/>
    <p:sldId id="344" r:id="rId73"/>
    <p:sldId id="340" r:id="rId74"/>
    <p:sldId id="342" r:id="rId75"/>
    <p:sldId id="381" r:id="rId76"/>
    <p:sldId id="348" r:id="rId77"/>
    <p:sldId id="345" r:id="rId78"/>
    <p:sldId id="347" r:id="rId79"/>
    <p:sldId id="346" r:id="rId80"/>
    <p:sldId id="353" r:id="rId81"/>
    <p:sldId id="343" r:id="rId82"/>
    <p:sldId id="382" r:id="rId83"/>
    <p:sldId id="349" r:id="rId84"/>
    <p:sldId id="350" r:id="rId85"/>
    <p:sldId id="351" r:id="rId86"/>
    <p:sldId id="352" r:id="rId87"/>
    <p:sldId id="384" r:id="rId88"/>
    <p:sldId id="383" r:id="rId89"/>
    <p:sldId id="355" r:id="rId90"/>
    <p:sldId id="367" r:id="rId91"/>
    <p:sldId id="368" r:id="rId92"/>
    <p:sldId id="358" r:id="rId93"/>
    <p:sldId id="356" r:id="rId94"/>
    <p:sldId id="357" r:id="rId95"/>
    <p:sldId id="359" r:id="rId96"/>
    <p:sldId id="360" r:id="rId97"/>
    <p:sldId id="361" r:id="rId98"/>
    <p:sldId id="362" r:id="rId99"/>
    <p:sldId id="388" r:id="rId100"/>
    <p:sldId id="389" r:id="rId101"/>
    <p:sldId id="387" r:id="rId102"/>
    <p:sldId id="392" r:id="rId103"/>
    <p:sldId id="393" r:id="rId104"/>
    <p:sldId id="390" r:id="rId105"/>
    <p:sldId id="391" r:id="rId106"/>
    <p:sldId id="363" r:id="rId107"/>
    <p:sldId id="364" r:id="rId108"/>
    <p:sldId id="365" r:id="rId109"/>
    <p:sldId id="366" r:id="rId110"/>
    <p:sldId id="371" r:id="rId111"/>
    <p:sldId id="372" r:id="rId112"/>
    <p:sldId id="370" r:id="rId113"/>
    <p:sldId id="373" r:id="rId114"/>
    <p:sldId id="374" r:id="rId115"/>
    <p:sldId id="375" r:id="rId116"/>
    <p:sldId id="376" r:id="rId117"/>
    <p:sldId id="377" r:id="rId118"/>
    <p:sldId id="378" r:id="rId119"/>
    <p:sldId id="379" r:id="rId120"/>
    <p:sldId id="380" r:id="rId121"/>
    <p:sldId id="385" r:id="rId122"/>
    <p:sldId id="386" r:id="rId12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1248"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CED8F653-3400-49A3-8D28-D59BB4D92937}" type="datetimeFigureOut">
              <a:rPr lang="ru-RU"/>
              <a:pPr>
                <a:defRPr/>
              </a:pPr>
              <a:t>15.05.2020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0BBFE16-6254-488D-A0B6-3C8B27123F0E}"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86DA81A-6AD9-40AD-9C49-9911DEEDEA02}" type="datetimeFigureOut">
              <a:rPr lang="ru-RU"/>
              <a:pPr>
                <a:defRPr/>
              </a:pPr>
              <a:t>15.05.2020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225E250-1D8C-446E-A9FE-87AD7786D181}"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7A64637A-FD38-4D96-B447-31FD191D232B}" type="datetimeFigureOut">
              <a:rPr lang="ru-RU"/>
              <a:pPr>
                <a:defRPr/>
              </a:pPr>
              <a:t>15.05.2020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DF53D1E-E408-4828-8C80-161F2FC4D363}"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D5705BE3-26DE-4148-888F-67746CC1C96F}" type="datetimeFigureOut">
              <a:rPr lang="ru-RU"/>
              <a:pPr>
                <a:defRPr/>
              </a:pPr>
              <a:t>15.05.2020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A52FEC5-9336-46B8-BFF4-ACA231A4EF1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5C53F3B3-AC65-4173-91B8-BA31B2B5DF09}" type="datetimeFigureOut">
              <a:rPr lang="ru-RU"/>
              <a:pPr>
                <a:defRPr/>
              </a:pPr>
              <a:t>15.05.2020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E686581-712A-46C7-96E1-5ECC11AB7F46}"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0EED4EE2-0295-4759-B152-9CDFCA5D28EC}" type="datetimeFigureOut">
              <a:rPr lang="ru-RU"/>
              <a:pPr>
                <a:defRPr/>
              </a:pPr>
              <a:t>15.05.2020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2AF3B23-DED3-49B0-9724-F183F3B9A6E3}"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9711D4F7-F096-491D-A095-B7769FC2777E}" type="datetimeFigureOut">
              <a:rPr lang="ru-RU"/>
              <a:pPr>
                <a:defRPr/>
              </a:pPr>
              <a:t>15.05.2020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EA2BEB1A-9059-41EE-9DFE-0A79DECADA67}"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7BD481E4-C284-44DC-9411-6B3AECFF7094}" type="datetimeFigureOut">
              <a:rPr lang="ru-RU"/>
              <a:pPr>
                <a:defRPr/>
              </a:pPr>
              <a:t>15.05.2020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42C30AD7-50F9-4A27-B02B-67BDAB059822}"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8D58541-2DC7-4084-A83E-2B7C3A00AC51}" type="datetimeFigureOut">
              <a:rPr lang="ru-RU"/>
              <a:pPr>
                <a:defRPr/>
              </a:pPr>
              <a:t>15.05.2020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3832D89B-890D-4DAC-92C9-F4B5B3FA4A14}"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4556856D-2611-4992-99F5-E4ABDE4560BA}" type="datetimeFigureOut">
              <a:rPr lang="ru-RU"/>
              <a:pPr>
                <a:defRPr/>
              </a:pPr>
              <a:t>15.05.2020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983571C-8749-4CDC-91CB-B931CFC45013}"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442B91B6-4945-4A34-8D75-0E97A67D9C0C}" type="datetimeFigureOut">
              <a:rPr lang="ru-RU"/>
              <a:pPr>
                <a:defRPr/>
              </a:pPr>
              <a:t>15.05.2020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3CBA9CC-C2A3-4F19-AD48-CD2CE00AB055}"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67524F5-CFC9-48B8-8E8B-09E5B32E133B}" type="datetimeFigureOut">
              <a:rPr lang="ru-RU"/>
              <a:pPr>
                <a:defRPr/>
              </a:pPr>
              <a:t>15.05.2020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EFC1729-2DA9-4AF6-8FB1-6A1DF316DDB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4213" y="2941638"/>
            <a:ext cx="7772400" cy="2000250"/>
          </a:xfrm>
        </p:spPr>
        <p:txBody>
          <a:bodyPr rtlCol="0">
            <a:normAutofit fontScale="90000"/>
          </a:bodyPr>
          <a:lstStyle/>
          <a:p>
            <a:pPr fontAlgn="auto">
              <a:spcAft>
                <a:spcPts val="0"/>
              </a:spcAft>
              <a:defRPr/>
            </a:pPr>
            <a:r>
              <a:rPr lang="ru-RU" b="1" dirty="0">
                <a:solidFill>
                  <a:srgbClr val="FF0000"/>
                </a:solidFill>
              </a:rPr>
              <a:t>Пищевая и биологическая ценность продуктов животного происхождения</a:t>
            </a:r>
            <a:br>
              <a:rPr lang="ru-RU" b="1" dirty="0">
                <a:solidFill>
                  <a:srgbClr val="FF0000"/>
                </a:solidFill>
              </a:rPr>
            </a:br>
            <a:endParaRPr lang="ru-RU" b="1" dirty="0">
              <a:solidFill>
                <a:srgbClr val="FF0000"/>
              </a:solidFill>
            </a:endParaRPr>
          </a:p>
        </p:txBody>
      </p:sp>
      <p:sp>
        <p:nvSpPr>
          <p:cNvPr id="3" name="Подзаголовок 2"/>
          <p:cNvSpPr>
            <a:spLocks noGrp="1"/>
          </p:cNvSpPr>
          <p:nvPr>
            <p:ph type="subTitle" idx="1"/>
          </p:nvPr>
        </p:nvSpPr>
        <p:spPr>
          <a:xfrm>
            <a:off x="4643438" y="5084763"/>
            <a:ext cx="4176712" cy="1416050"/>
          </a:xfrm>
        </p:spPr>
        <p:txBody>
          <a:bodyPr rtlCol="0">
            <a:normAutofit lnSpcReduction="10000"/>
          </a:bodyPr>
          <a:lstStyle/>
          <a:p>
            <a:pPr fontAlgn="auto">
              <a:spcAft>
                <a:spcPts val="0"/>
              </a:spcAft>
              <a:buFont typeface="Arial" panose="020B0604020202020204" pitchFamily="34" charset="0"/>
              <a:buNone/>
              <a:defRPr/>
            </a:pPr>
            <a:r>
              <a:rPr lang="ru-RU" dirty="0">
                <a:solidFill>
                  <a:schemeClr val="accent4"/>
                </a:solidFill>
              </a:rPr>
              <a:t>Преподаватель КФМК  </a:t>
            </a:r>
            <a:r>
              <a:rPr lang="ru-RU" dirty="0" err="1">
                <a:solidFill>
                  <a:schemeClr val="accent4"/>
                </a:solidFill>
              </a:rPr>
              <a:t>Ооржак</a:t>
            </a:r>
            <a:r>
              <a:rPr lang="ru-RU" dirty="0">
                <a:solidFill>
                  <a:schemeClr val="accent4"/>
                </a:solidFill>
              </a:rPr>
              <a:t> Антонина </a:t>
            </a:r>
            <a:r>
              <a:rPr lang="ru-RU" dirty="0" err="1">
                <a:solidFill>
                  <a:schemeClr val="accent4"/>
                </a:solidFill>
              </a:rPr>
              <a:t>Ламажаповна</a:t>
            </a:r>
            <a:endParaRPr lang="ru-RU" dirty="0">
              <a:solidFill>
                <a:schemeClr val="accent4"/>
              </a:solidFill>
            </a:endParaRPr>
          </a:p>
          <a:p>
            <a:pPr fontAlgn="auto">
              <a:spcAft>
                <a:spcPts val="0"/>
              </a:spcAft>
              <a:buFont typeface="Arial" panose="020B0604020202020204" pitchFamily="34" charset="0"/>
              <a:buNone/>
              <a:defRPr/>
            </a:pPr>
            <a:endParaRPr lang="ru-RU" dirty="0">
              <a:solidFill>
                <a:schemeClr val="accent4"/>
              </a:solidFill>
            </a:endParaRPr>
          </a:p>
        </p:txBody>
      </p:sp>
      <p:pic>
        <p:nvPicPr>
          <p:cNvPr id="13315" name="Picture 5"/>
          <p:cNvPicPr>
            <a:picLocks noChangeAspect="1" noChangeArrowheads="1"/>
          </p:cNvPicPr>
          <p:nvPr/>
        </p:nvPicPr>
        <p:blipFill>
          <a:blip r:embed="rId2"/>
          <a:srcRect/>
          <a:stretch>
            <a:fillRect/>
          </a:stretch>
        </p:blipFill>
        <p:spPr bwMode="auto">
          <a:xfrm>
            <a:off x="4427538" y="1358900"/>
            <a:ext cx="2444750" cy="1517650"/>
          </a:xfrm>
          <a:prstGeom prst="rect">
            <a:avLst/>
          </a:prstGeom>
          <a:noFill/>
          <a:ln w="9525">
            <a:noFill/>
            <a:miter lim="800000"/>
            <a:headEnd/>
            <a:tailEnd/>
          </a:ln>
        </p:spPr>
      </p:pic>
      <p:pic>
        <p:nvPicPr>
          <p:cNvPr id="13316" name="Picture 2"/>
          <p:cNvPicPr>
            <a:picLocks noChangeAspect="1" noChangeArrowheads="1"/>
          </p:cNvPicPr>
          <p:nvPr/>
        </p:nvPicPr>
        <p:blipFill>
          <a:blip r:embed="rId3"/>
          <a:srcRect/>
          <a:stretch>
            <a:fillRect/>
          </a:stretch>
        </p:blipFill>
        <p:spPr bwMode="auto">
          <a:xfrm>
            <a:off x="539750" y="476250"/>
            <a:ext cx="3316288" cy="792163"/>
          </a:xfrm>
          <a:prstGeom prst="rect">
            <a:avLst/>
          </a:prstGeom>
          <a:noFill/>
          <a:ln w="9525">
            <a:noFill/>
            <a:miter lim="800000"/>
            <a:headEnd/>
            <a:tailEnd/>
          </a:ln>
        </p:spPr>
      </p:pic>
      <p:pic>
        <p:nvPicPr>
          <p:cNvPr id="13317" name="Picture 3"/>
          <p:cNvPicPr>
            <a:picLocks noChangeAspect="1" noChangeArrowheads="1"/>
          </p:cNvPicPr>
          <p:nvPr/>
        </p:nvPicPr>
        <p:blipFill>
          <a:blip r:embed="rId4"/>
          <a:srcRect/>
          <a:stretch>
            <a:fillRect/>
          </a:stretch>
        </p:blipFill>
        <p:spPr bwMode="auto">
          <a:xfrm>
            <a:off x="4427538" y="23813"/>
            <a:ext cx="2444750" cy="1371600"/>
          </a:xfrm>
          <a:prstGeom prst="rect">
            <a:avLst/>
          </a:prstGeom>
          <a:noFill/>
          <a:ln w="9525">
            <a:noFill/>
            <a:miter lim="800000"/>
            <a:headEnd/>
            <a:tailEnd/>
          </a:ln>
        </p:spPr>
      </p:pic>
      <p:pic>
        <p:nvPicPr>
          <p:cNvPr id="13318" name="Picture 4"/>
          <p:cNvPicPr>
            <a:picLocks noChangeAspect="1" noChangeArrowheads="1"/>
          </p:cNvPicPr>
          <p:nvPr/>
        </p:nvPicPr>
        <p:blipFill>
          <a:blip r:embed="rId5"/>
          <a:srcRect/>
          <a:stretch>
            <a:fillRect/>
          </a:stretch>
        </p:blipFill>
        <p:spPr bwMode="auto">
          <a:xfrm>
            <a:off x="6948488" y="0"/>
            <a:ext cx="2109787" cy="1371600"/>
          </a:xfrm>
          <a:prstGeom prst="rect">
            <a:avLst/>
          </a:prstGeom>
          <a:noFill/>
          <a:ln w="9525">
            <a:noFill/>
            <a:miter lim="800000"/>
            <a:headEnd/>
            <a:tailEnd/>
          </a:ln>
        </p:spPr>
      </p:pic>
      <p:pic>
        <p:nvPicPr>
          <p:cNvPr id="13319" name="Picture 6"/>
          <p:cNvPicPr>
            <a:picLocks noChangeAspect="1" noChangeArrowheads="1"/>
          </p:cNvPicPr>
          <p:nvPr/>
        </p:nvPicPr>
        <p:blipFill>
          <a:blip r:embed="rId6"/>
          <a:srcRect/>
          <a:stretch>
            <a:fillRect/>
          </a:stretch>
        </p:blipFill>
        <p:spPr bwMode="auto">
          <a:xfrm>
            <a:off x="6916738" y="1371600"/>
            <a:ext cx="2084387" cy="1493838"/>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42984"/>
            <a:ext cx="8229600" cy="4983179"/>
          </a:xfrm>
        </p:spPr>
        <p:txBody>
          <a:bodyPr/>
          <a:lstStyle/>
          <a:p>
            <a:pPr>
              <a:buFont typeface="Arial" pitchFamily="34" charset="0"/>
              <a:buChar char="•"/>
            </a:pPr>
            <a:r>
              <a:rPr lang="ru-RU" dirty="0"/>
              <a:t>Белки животного происхождения усваиваются организмом на 93-96%.</a:t>
            </a:r>
          </a:p>
          <a:p>
            <a:endParaRPr lang="ru-RU" dirty="0"/>
          </a:p>
          <a:p>
            <a:r>
              <a:rPr lang="ru-RU" dirty="0"/>
              <a:t>Для взрослых рекомендуемая в суточном рационе</a:t>
            </a:r>
            <a:r>
              <a:rPr lang="ru-RU" b="1" dirty="0"/>
              <a:t> </a:t>
            </a:r>
            <a:r>
              <a:rPr lang="ru-RU" dirty="0"/>
              <a:t>доля белков животного происхождения от общего количества белков – </a:t>
            </a:r>
            <a:r>
              <a:rPr lang="ru-RU" b="1" dirty="0"/>
              <a:t>50%.</a:t>
            </a:r>
            <a:endParaRPr lang="ru-RU" dirty="0"/>
          </a:p>
          <a:p>
            <a:endParaRPr lang="ru-RU"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sz="1200" dirty="0"/>
          </a:p>
        </p:txBody>
      </p:sp>
      <p:sp>
        <p:nvSpPr>
          <p:cNvPr id="3" name="Содержимое 2"/>
          <p:cNvSpPr>
            <a:spLocks noGrp="1"/>
          </p:cNvSpPr>
          <p:nvPr>
            <p:ph idx="1"/>
          </p:nvPr>
        </p:nvSpPr>
        <p:spPr/>
        <p:txBody>
          <a:bodyPr/>
          <a:lstStyle/>
          <a:p>
            <a:r>
              <a:rPr lang="ru-RU" dirty="0"/>
              <a:t>Охлажденная рыба, это скоропортящийся продукт, значит очень важно организовать его максимально быструю транспортировку с самым подходящим маршрутом. </a:t>
            </a:r>
          </a:p>
          <a:p>
            <a:r>
              <a:rPr lang="ru-RU" dirty="0"/>
              <a:t>При этом необходимо задействовать наиболее подходящий транспорт с полным контролем соблюдения нужной температуры перевозки именно для данного груза.</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1800" dirty="0"/>
              <a:t>Транспортировку охлажденной рыбы целесообразнее производить в ящиках от 30 до 60 кг или в контейнерах до 500 кг.</a:t>
            </a:r>
            <a:br>
              <a:rPr lang="ru-RU" sz="1800" dirty="0"/>
            </a:br>
            <a:r>
              <a:rPr lang="ru-RU" sz="1800" b="1" dirty="0"/>
              <a:t>Температурный режим перевозки охлажденной рыбы:</a:t>
            </a:r>
            <a:r>
              <a:rPr lang="ru-RU" sz="1800" dirty="0"/>
              <a:t> до -5</a:t>
            </a:r>
            <a:r>
              <a:rPr lang="ru-RU" sz="1800" baseline="30000" dirty="0"/>
              <a:t>o</a:t>
            </a:r>
            <a:r>
              <a:rPr lang="ru-RU" sz="1800" dirty="0"/>
              <a:t>С</a:t>
            </a:r>
          </a:p>
        </p:txBody>
      </p:sp>
      <p:pic>
        <p:nvPicPr>
          <p:cNvPr id="1026" name="Picture 2" descr="C:\Users\notebook\Desktop\perevozka-ohlagdennaya-ribi.jpg"/>
          <p:cNvPicPr>
            <a:picLocks noGrp="1" noChangeAspect="1" noChangeArrowheads="1"/>
          </p:cNvPicPr>
          <p:nvPr>
            <p:ph idx="1"/>
          </p:nvPr>
        </p:nvPicPr>
        <p:blipFill>
          <a:blip r:embed="rId2"/>
          <a:srcRect/>
          <a:stretch>
            <a:fillRect/>
          </a:stretch>
        </p:blipFill>
        <p:spPr bwMode="auto">
          <a:xfrm>
            <a:off x="714348" y="1571612"/>
            <a:ext cx="7715250" cy="4268007"/>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sz="1600" b="1" dirty="0"/>
              <a:t>Перевозка замороженной рыбы. Шоковая заморозка</a:t>
            </a:r>
          </a:p>
          <a:p>
            <a:r>
              <a:rPr lang="ru-RU" sz="1600" dirty="0"/>
              <a:t>Замороженная рыба имеет уже свои преимущества. Благодаря низкой температуре заморозки и поддержанию соответствующей температуры транспортировки, а затем и хранения, такая продукция может храниться длительное время.</a:t>
            </a:r>
          </a:p>
          <a:p>
            <a:r>
              <a:rPr lang="ru-RU" sz="1600" dirty="0"/>
              <a:t>А если еще используется </a:t>
            </a:r>
            <a:r>
              <a:rPr lang="ru-RU" sz="1600" b="1" dirty="0"/>
              <a:t>шоковая заморозка</a:t>
            </a:r>
            <a:r>
              <a:rPr lang="ru-RU" sz="1600" dirty="0"/>
              <a:t>, то можно максимально сохранить практически все исходные качества свежей рыбы. Благодаря очень быстрой заморозке вода НЕ успевает преобразовываться в кристаллы льда крупного размера, которые разрушают структуру тканей рыбы.</a:t>
            </a:r>
          </a:p>
          <a:p>
            <a:r>
              <a:rPr lang="ru-RU" sz="1600" dirty="0"/>
              <a:t>При шоковой заморозке на поверхности рыбы образуется корочка льда, которая отлично защищает как от деформации продукции и ее усыхания, так и от потери цвета и запаха.</a:t>
            </a:r>
          </a:p>
          <a:p>
            <a:r>
              <a:rPr lang="ru-RU" sz="1600" dirty="0"/>
              <a:t>Перевозить мороженную рыбу можно в разных упаковочных вариантах с разной вместительностью, начиная с картонных ящиков, коробок и пакетов, до блоков, деревянный ящиков, корзин и даже бочек.</a:t>
            </a:r>
          </a:p>
          <a:p>
            <a:endParaRPr lang="ru-RU" sz="16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1800" b="1" dirty="0"/>
              <a:t>Оптимальный температурный режим транспортировки мороженной рыбы</a:t>
            </a:r>
            <a:r>
              <a:rPr lang="ru-RU" sz="1800" dirty="0"/>
              <a:t>: -18</a:t>
            </a:r>
            <a:r>
              <a:rPr lang="ru-RU" sz="1800" baseline="30000" dirty="0"/>
              <a:t>o</a:t>
            </a:r>
            <a:r>
              <a:rPr lang="ru-RU" sz="1800" dirty="0"/>
              <a:t>С</a:t>
            </a:r>
            <a:br>
              <a:rPr lang="ru-RU" sz="1800" dirty="0"/>
            </a:br>
            <a:endParaRPr lang="ru-RU" sz="1800" dirty="0"/>
          </a:p>
        </p:txBody>
      </p:sp>
      <p:pic>
        <p:nvPicPr>
          <p:cNvPr id="3074" name="Picture 2" descr="C:\Users\notebook\Desktop\perevozka-morogennoi-ribi.jpg"/>
          <p:cNvPicPr>
            <a:picLocks noGrp="1" noChangeAspect="1" noChangeArrowheads="1"/>
          </p:cNvPicPr>
          <p:nvPr>
            <p:ph idx="1"/>
          </p:nvPr>
        </p:nvPicPr>
        <p:blipFill>
          <a:blip r:embed="rId2"/>
          <a:srcRect/>
          <a:stretch>
            <a:fillRect/>
          </a:stretch>
        </p:blipFill>
        <p:spPr bwMode="auto">
          <a:xfrm>
            <a:off x="714375" y="1958181"/>
            <a:ext cx="7715250" cy="3810000"/>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lstStyle/>
          <a:p>
            <a:r>
              <a:rPr lang="ru-RU" sz="2400" b="1" dirty="0"/>
              <a:t>Транспортировка морепродуктов</a:t>
            </a:r>
            <a:br>
              <a:rPr lang="ru-RU" sz="2400" b="1" dirty="0"/>
            </a:br>
            <a:endParaRPr lang="ru-RU" sz="2400" dirty="0"/>
          </a:p>
        </p:txBody>
      </p:sp>
      <p:sp>
        <p:nvSpPr>
          <p:cNvPr id="3" name="Содержимое 2"/>
          <p:cNvSpPr>
            <a:spLocks noGrp="1"/>
          </p:cNvSpPr>
          <p:nvPr>
            <p:ph idx="1"/>
          </p:nvPr>
        </p:nvSpPr>
        <p:spPr>
          <a:xfrm>
            <a:off x="457200" y="1142984"/>
            <a:ext cx="8229600" cy="4983179"/>
          </a:xfrm>
        </p:spPr>
        <p:txBody>
          <a:bodyPr/>
          <a:lstStyle/>
          <a:p>
            <a:r>
              <a:rPr lang="ru-RU" sz="1600" dirty="0"/>
              <a:t>Несмотря на то, что рыба тоже является морским обитателем, а значит также может быть причислена к морепродуктам, все же ее осознано отделяют от морепродуктов.</a:t>
            </a:r>
          </a:p>
          <a:p>
            <a:r>
              <a:rPr lang="ru-RU" sz="1600" dirty="0"/>
              <a:t>Сделано это по той причине, что не все морепродукты употребляют исключительно только в пищу, но применяют и в других областях, например, в медицине и промышленности.</a:t>
            </a:r>
          </a:p>
          <a:p>
            <a:r>
              <a:rPr lang="ru-RU" sz="1600" dirty="0"/>
              <a:t>Но, что касается перевозки морепродуктов, правила транспортировки и температурный режим в целом остаются такими же, что и при перевозке рыбы.</a:t>
            </a:r>
          </a:p>
          <a:p>
            <a:r>
              <a:rPr lang="ru-RU" sz="1600" dirty="0"/>
              <a:t>Наиболее </a:t>
            </a:r>
            <a:r>
              <a:rPr lang="ru-RU" sz="1600" b="1" dirty="0"/>
              <a:t>популярные морепродукты</a:t>
            </a:r>
            <a:r>
              <a:rPr lang="ru-RU" sz="1600" dirty="0"/>
              <a:t>:</a:t>
            </a:r>
          </a:p>
          <a:p>
            <a:r>
              <a:rPr lang="ru-RU" sz="1600" dirty="0"/>
              <a:t>Креветки, крабы, раки, гребешки, мидии, кальмары, осьминоги, трепанги, </a:t>
            </a:r>
            <a:r>
              <a:rPr lang="ru-RU" sz="1600" dirty="0" err="1"/>
              <a:t>кукумария</a:t>
            </a:r>
            <a:r>
              <a:rPr lang="ru-RU" sz="1600" dirty="0"/>
              <a:t> и др.</a:t>
            </a:r>
          </a:p>
          <a:p>
            <a:r>
              <a:rPr lang="ru-RU" sz="1600" dirty="0"/>
              <a:t>Перевозка морепродуктов также осуществляется с использованием тары разных видов и объемов.</a:t>
            </a:r>
          </a:p>
          <a:p>
            <a:endParaRPr lang="ru-RU" sz="16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0" name="Picture 2" descr="C:\Users\notebook\Desktop\perevozka-moreproduktov.jpg"/>
          <p:cNvPicPr>
            <a:picLocks noGrp="1" noChangeAspect="1" noChangeArrowheads="1"/>
          </p:cNvPicPr>
          <p:nvPr>
            <p:ph idx="1"/>
          </p:nvPr>
        </p:nvPicPr>
        <p:blipFill>
          <a:blip r:embed="rId2"/>
          <a:srcRect/>
          <a:stretch>
            <a:fillRect/>
          </a:stretch>
        </p:blipFill>
        <p:spPr bwMode="auto">
          <a:xfrm>
            <a:off x="714375" y="1958181"/>
            <a:ext cx="7715250" cy="3810000"/>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71480"/>
            <a:ext cx="8229600" cy="5554683"/>
          </a:xfrm>
        </p:spPr>
        <p:txBody>
          <a:bodyPr/>
          <a:lstStyle/>
          <a:p>
            <a:pPr>
              <a:buNone/>
            </a:pPr>
            <a:r>
              <a:rPr lang="ru-RU" sz="1800" b="1" dirty="0">
                <a:latin typeface="Times New Roman" pitchFamily="18" charset="0"/>
                <a:cs typeface="Times New Roman" pitchFamily="18" charset="0"/>
              </a:rPr>
              <a:t>СИТУАЦИОННАЯ ЗАДАЧА № 11 </a:t>
            </a:r>
            <a:endParaRPr lang="ru-RU" sz="1800" dirty="0">
              <a:latin typeface="Times New Roman" pitchFamily="18" charset="0"/>
              <a:cs typeface="Times New Roman" pitchFamily="18" charset="0"/>
            </a:endParaRPr>
          </a:p>
          <a:p>
            <a:pPr>
              <a:buNone/>
            </a:pPr>
            <a:r>
              <a:rPr lang="ru-RU" sz="1800" dirty="0">
                <a:latin typeface="Times New Roman" pitchFamily="18" charset="0"/>
                <a:cs typeface="Times New Roman" pitchFamily="18" charset="0"/>
              </a:rPr>
              <a:t>При санитарной экспертизе рыбы охлажденной (карпа) обнаружено: </a:t>
            </a:r>
          </a:p>
          <a:p>
            <a:pPr>
              <a:buNone/>
            </a:pPr>
            <a:r>
              <a:rPr lang="ru-RU" sz="1800" b="1" dirty="0">
                <a:latin typeface="Times New Roman" pitchFamily="18" charset="0"/>
                <a:cs typeface="Times New Roman" pitchFamily="18" charset="0"/>
              </a:rPr>
              <a:t>Общая характеристика – </a:t>
            </a:r>
            <a:r>
              <a:rPr lang="ru-RU" sz="1800" dirty="0">
                <a:latin typeface="Times New Roman" pitchFamily="18" charset="0"/>
                <a:cs typeface="Times New Roman" pitchFamily="18" charset="0"/>
              </a:rPr>
              <a:t>рыба неразделанная, доставлена в ящиках деревянных с массой продукции 50 кг, безо льда, в рефрижераторе при температуре – 4°. </a:t>
            </a:r>
            <a:r>
              <a:rPr lang="ru-RU" sz="1800" b="1" dirty="0">
                <a:latin typeface="Times New Roman" pitchFamily="18" charset="0"/>
                <a:cs typeface="Times New Roman" pitchFamily="18" charset="0"/>
              </a:rPr>
              <a:t>Внешний вид </a:t>
            </a:r>
            <a:r>
              <a:rPr lang="ru-RU" sz="1800" dirty="0">
                <a:latin typeface="Times New Roman" pitchFamily="18" charset="0"/>
                <a:cs typeface="Times New Roman" pitchFamily="18" charset="0"/>
              </a:rPr>
              <a:t>– поверхность чистая, естественный окрас. </a:t>
            </a:r>
            <a:r>
              <a:rPr lang="ru-RU" sz="1800" b="1" dirty="0">
                <a:latin typeface="Times New Roman" pitchFamily="18" charset="0"/>
                <a:cs typeface="Times New Roman" pitchFamily="18" charset="0"/>
              </a:rPr>
              <a:t>Консистенция – </a:t>
            </a:r>
            <a:r>
              <a:rPr lang="ru-RU" sz="1800" dirty="0">
                <a:latin typeface="Times New Roman" pitchFamily="18" charset="0"/>
                <a:cs typeface="Times New Roman" pitchFamily="18" charset="0"/>
              </a:rPr>
              <a:t>плотная. </a:t>
            </a:r>
            <a:r>
              <a:rPr lang="ru-RU" sz="1800" b="1" dirty="0">
                <a:latin typeface="Times New Roman" pitchFamily="18" charset="0"/>
                <a:cs typeface="Times New Roman" pitchFamily="18" charset="0"/>
              </a:rPr>
              <a:t>Запах </a:t>
            </a:r>
            <a:r>
              <a:rPr lang="ru-RU" sz="1800" dirty="0">
                <a:latin typeface="Times New Roman" pitchFamily="18" charset="0"/>
                <a:cs typeface="Times New Roman" pitchFamily="18" charset="0"/>
              </a:rPr>
              <a:t>– свойственный свежей рыбе. </a:t>
            </a:r>
            <a:r>
              <a:rPr lang="ru-RU" sz="1800" b="1" dirty="0">
                <a:latin typeface="Times New Roman" pitchFamily="18" charset="0"/>
                <a:cs typeface="Times New Roman" pitchFamily="18" charset="0"/>
              </a:rPr>
              <a:t>Наличие гельминтов </a:t>
            </a:r>
            <a:r>
              <a:rPr lang="ru-RU" sz="1800" dirty="0">
                <a:latin typeface="Times New Roman" pitchFamily="18" charset="0"/>
                <a:cs typeface="Times New Roman" pitchFamily="18" charset="0"/>
              </a:rPr>
              <a:t>– не обнаружено. </a:t>
            </a:r>
          </a:p>
          <a:p>
            <a:pPr>
              <a:buNone/>
            </a:pPr>
            <a:r>
              <a:rPr lang="ru-RU" sz="1800" dirty="0">
                <a:latin typeface="Times New Roman" pitchFamily="18" charset="0"/>
                <a:cs typeface="Times New Roman" pitchFamily="18" charset="0"/>
              </a:rPr>
              <a:t>1. Дайте заключение о качестве продукта. </a:t>
            </a:r>
          </a:p>
          <a:p>
            <a:pPr>
              <a:buNone/>
            </a:pPr>
            <a:r>
              <a:rPr lang="ru-RU" sz="1800" dirty="0">
                <a:latin typeface="Times New Roman" pitchFamily="18" charset="0"/>
                <a:cs typeface="Times New Roman" pitchFamily="18" charset="0"/>
              </a:rPr>
              <a:t>2. Рыба </a:t>
            </a:r>
            <a:r>
              <a:rPr lang="ru-RU" sz="1800" dirty="0" err="1">
                <a:latin typeface="Times New Roman" pitchFamily="18" charset="0"/>
                <a:cs typeface="Times New Roman" pitchFamily="18" charset="0"/>
              </a:rPr>
              <a:t>охлаждѐнная </a:t>
            </a:r>
            <a:r>
              <a:rPr lang="ru-RU" sz="1800" dirty="0">
                <a:latin typeface="Times New Roman" pitchFamily="18" charset="0"/>
                <a:cs typeface="Times New Roman" pitchFamily="18" charset="0"/>
              </a:rPr>
              <a:t>является скоропортящимся продуктом? Обоснуйте ответ. </a:t>
            </a:r>
          </a:p>
          <a:p>
            <a:pPr>
              <a:buNone/>
            </a:pPr>
            <a:r>
              <a:rPr lang="ru-RU" sz="1800" dirty="0">
                <a:latin typeface="Times New Roman" pitchFamily="18" charset="0"/>
                <a:cs typeface="Times New Roman" pitchFamily="18" charset="0"/>
              </a:rPr>
              <a:t>3. Укажите условия хранения и сроки реализации </a:t>
            </a:r>
            <a:r>
              <a:rPr lang="ru-RU" sz="1800" dirty="0" err="1">
                <a:latin typeface="Times New Roman" pitchFamily="18" charset="0"/>
                <a:cs typeface="Times New Roman" pitchFamily="18" charset="0"/>
              </a:rPr>
              <a:t>охлаждѐнной </a:t>
            </a:r>
            <a:r>
              <a:rPr lang="ru-RU" sz="1800" dirty="0">
                <a:latin typeface="Times New Roman" pitchFamily="18" charset="0"/>
                <a:cs typeface="Times New Roman" pitchFamily="18" charset="0"/>
              </a:rPr>
              <a:t>рыбы. </a:t>
            </a:r>
          </a:p>
          <a:p>
            <a:pPr>
              <a:buNone/>
            </a:pPr>
            <a:r>
              <a:rPr lang="ru-RU" sz="1800" b="1" dirty="0">
                <a:latin typeface="Times New Roman" pitchFamily="18" charset="0"/>
                <a:cs typeface="Times New Roman" pitchFamily="18" charset="0"/>
              </a:rPr>
              <a:t> </a:t>
            </a:r>
            <a:endParaRPr lang="ru-RU" sz="1800" dirty="0">
              <a:latin typeface="Times New Roman" pitchFamily="18" charset="0"/>
              <a:cs typeface="Times New Roman" pitchFamily="18" charset="0"/>
            </a:endParaRPr>
          </a:p>
          <a:p>
            <a:pPr>
              <a:buNone/>
            </a:pPr>
            <a:r>
              <a:rPr lang="ru-RU" sz="1800" b="1" dirty="0">
                <a:latin typeface="Times New Roman" pitchFamily="18" charset="0"/>
                <a:cs typeface="Times New Roman" pitchFamily="18" charset="0"/>
              </a:rPr>
              <a:t>СИТУАЦИОННАЯ ЗАДАЧА № 12 </a:t>
            </a:r>
            <a:endParaRPr lang="ru-RU" sz="1800" dirty="0">
              <a:latin typeface="Times New Roman" pitchFamily="18" charset="0"/>
              <a:cs typeface="Times New Roman" pitchFamily="18" charset="0"/>
            </a:endParaRPr>
          </a:p>
          <a:p>
            <a:pPr>
              <a:buNone/>
            </a:pPr>
            <a:r>
              <a:rPr lang="ru-RU" sz="1800" dirty="0">
                <a:latin typeface="Times New Roman" pitchFamily="18" charset="0"/>
                <a:cs typeface="Times New Roman" pitchFamily="18" charset="0"/>
              </a:rPr>
              <a:t>При санитарной экспертизе рыбы охлажденной (щука) обнаружено: </a:t>
            </a:r>
          </a:p>
          <a:p>
            <a:pPr>
              <a:buNone/>
            </a:pPr>
            <a:r>
              <a:rPr lang="ru-RU" sz="1800" b="1" dirty="0">
                <a:latin typeface="Times New Roman" pitchFamily="18" charset="0"/>
                <a:cs typeface="Times New Roman" pitchFamily="18" charset="0"/>
              </a:rPr>
              <a:t>Внешний вид </a:t>
            </a:r>
            <a:r>
              <a:rPr lang="ru-RU" sz="1800" dirty="0">
                <a:latin typeface="Times New Roman" pitchFamily="18" charset="0"/>
                <a:cs typeface="Times New Roman" pitchFamily="18" charset="0"/>
              </a:rPr>
              <a:t>– поверхность сухая. </a:t>
            </a:r>
            <a:r>
              <a:rPr lang="ru-RU" sz="1800" b="1" dirty="0">
                <a:latin typeface="Times New Roman" pitchFamily="18" charset="0"/>
                <a:cs typeface="Times New Roman" pitchFamily="18" charset="0"/>
              </a:rPr>
              <a:t>Запах </a:t>
            </a:r>
            <a:r>
              <a:rPr lang="ru-RU" sz="1800" dirty="0">
                <a:latin typeface="Times New Roman" pitchFamily="18" charset="0"/>
                <a:cs typeface="Times New Roman" pitchFamily="18" charset="0"/>
              </a:rPr>
              <a:t>– затхлый, не свойственный свежей рыбе. </a:t>
            </a:r>
            <a:r>
              <a:rPr lang="ru-RU" sz="1800" b="1" dirty="0">
                <a:latin typeface="Times New Roman" pitchFamily="18" charset="0"/>
                <a:cs typeface="Times New Roman" pitchFamily="18" charset="0"/>
              </a:rPr>
              <a:t>Наличие гельминтов </a:t>
            </a:r>
            <a:r>
              <a:rPr lang="ru-RU" sz="1800" dirty="0">
                <a:latin typeface="Times New Roman" pitchFamily="18" charset="0"/>
                <a:cs typeface="Times New Roman" pitchFamily="18" charset="0"/>
              </a:rPr>
              <a:t>– обнаружена кошачья двуустка. </a:t>
            </a:r>
          </a:p>
          <a:p>
            <a:pPr>
              <a:buNone/>
            </a:pPr>
            <a:r>
              <a:rPr lang="ru-RU" sz="1800" dirty="0">
                <a:latin typeface="Times New Roman" pitchFamily="18" charset="0"/>
                <a:cs typeface="Times New Roman" pitchFamily="18" charset="0"/>
              </a:rPr>
              <a:t>1. Дайте заключение о качестве продукта. </a:t>
            </a:r>
          </a:p>
          <a:p>
            <a:pPr>
              <a:buNone/>
            </a:pPr>
            <a:r>
              <a:rPr lang="ru-RU" sz="1800" dirty="0">
                <a:latin typeface="Times New Roman" pitchFamily="18" charset="0"/>
                <a:cs typeface="Times New Roman" pitchFamily="18" charset="0"/>
              </a:rPr>
              <a:t>2. Укажите причины, на основании которых продукт может быть снят с реализации. </a:t>
            </a:r>
          </a:p>
          <a:p>
            <a:pPr>
              <a:buNone/>
            </a:pPr>
            <a:r>
              <a:rPr lang="ru-RU" sz="1800" dirty="0">
                <a:latin typeface="Times New Roman" pitchFamily="18" charset="0"/>
                <a:cs typeface="Times New Roman" pitchFamily="18" charset="0"/>
              </a:rPr>
              <a:t>3. Перечислите признаки порчи рыбы </a:t>
            </a:r>
          </a:p>
          <a:p>
            <a:endParaRPr lang="ru-RU" sz="1800" dirty="0">
              <a:latin typeface="Times New Roman" pitchFamily="18" charset="0"/>
              <a:cs typeface="Times New Roman"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a:t>Масса бюксы с навеской до высушивания равна    38,88г               после  высушивания -</a:t>
            </a:r>
            <a:r>
              <a:rPr lang="ru-RU"/>
              <a:t>36,62г ,          </a:t>
            </a:r>
            <a:r>
              <a:rPr lang="ru-RU" dirty="0"/>
              <a:t>навеска фарша </a:t>
            </a:r>
            <a:r>
              <a:rPr lang="ru-RU"/>
              <a:t>-   5г.                   </a:t>
            </a:r>
            <a:r>
              <a:rPr lang="ru-RU" dirty="0"/>
              <a:t>Определите содержание влаги в  копченой рыбе и  сопоставьте с нормой.</a:t>
            </a:r>
          </a:p>
          <a:p>
            <a:endParaRPr lang="ru-RU"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r>
              <a:rPr lang="ru-RU" sz="2400" b="1" dirty="0">
                <a:latin typeface="Times New Roman" pitchFamily="18" charset="0"/>
                <a:cs typeface="Times New Roman" pitchFamily="18" charset="0"/>
              </a:rPr>
              <a:t>Окисление («ржавчина»)</a:t>
            </a:r>
            <a:r>
              <a:rPr lang="ru-RU" sz="2400" dirty="0">
                <a:latin typeface="Times New Roman" pitchFamily="18" charset="0"/>
                <a:cs typeface="Times New Roman" pitchFamily="18" charset="0"/>
              </a:rPr>
              <a:t> - наиболее часто встречающийся дефект соленых продук­тов, выражающийся в появлении желтого налета на поверхности рыбы или перешедшего с поверхности в толщу мяса. Этот порок образуется в результате окисления жира кислоро­дом воздуха и встречается преимущественно у жирных рыб (сельдевых, лососевых, скум­бриевых) при хранении без тузлука, особенно при повышенных температуре и влажности воздуха (свыше 90 %). В этих условиях </a:t>
            </a:r>
            <a:r>
              <a:rPr lang="ru-RU" sz="2400" dirty="0" err="1">
                <a:latin typeface="Times New Roman" pitchFamily="18" charset="0"/>
                <a:cs typeface="Times New Roman" pitchFamily="18" charset="0"/>
              </a:rPr>
              <a:t>бестузлучные</a:t>
            </a:r>
            <a:r>
              <a:rPr lang="ru-RU" sz="2400" dirty="0">
                <a:latin typeface="Times New Roman" pitchFamily="18" charset="0"/>
                <a:cs typeface="Times New Roman" pitchFamily="18" charset="0"/>
              </a:rPr>
              <a:t> товары приобретают неприятный вид, запах окислившегося жира и горьковатый вкус</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b="1" u="sng" dirty="0"/>
              <a:t>Загар </a:t>
            </a:r>
            <a:r>
              <a:rPr lang="ru-RU" dirty="0"/>
              <a:t>- наиболее типичный неустранимый дефект, возникает в результате нару­шения технологического процесса. Его определяют по запаху, покраснению или потемне­нию мяса вокруг позвоночника. При загаре изменяется вкус рыбы. Кровь быстрее, чем мышечная ткань, начинает подвергаться распаду, окрашивая слои мяса, появляется непри­ятный запах.</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5918200" y="0"/>
            <a:ext cx="3225800" cy="3068637"/>
          </a:xfrm>
          <a:prstGeom prst="rect">
            <a:avLst/>
          </a:prstGeom>
          <a:noFill/>
          <a:ln w="9525">
            <a:noFill/>
            <a:miter lim="800000"/>
            <a:headEnd/>
            <a:tailEnd/>
          </a:ln>
        </p:spPr>
      </p:pic>
      <p:sp>
        <p:nvSpPr>
          <p:cNvPr id="2" name="Заголовок 1"/>
          <p:cNvSpPr>
            <a:spLocks noGrp="1"/>
          </p:cNvSpPr>
          <p:nvPr>
            <p:ph type="title"/>
          </p:nvPr>
        </p:nvSpPr>
        <p:spPr>
          <a:xfrm>
            <a:off x="214282" y="274638"/>
            <a:ext cx="7643866" cy="1143000"/>
          </a:xfrm>
        </p:spPr>
        <p:txBody>
          <a:bodyPr rtlCol="0">
            <a:normAutofit fontScale="90000"/>
          </a:bodyPr>
          <a:lstStyle/>
          <a:p>
            <a:pPr fontAlgn="auto">
              <a:spcAft>
                <a:spcPts val="0"/>
              </a:spcAft>
              <a:defRPr/>
            </a:pPr>
            <a:r>
              <a:rPr lang="ru-RU" b="1" dirty="0">
                <a:solidFill>
                  <a:srgbClr val="FF0000"/>
                </a:solidFill>
              </a:rPr>
              <a:t>1.Продукты животного происхождения:</a:t>
            </a:r>
            <a:br>
              <a:rPr lang="ru-RU" b="1" dirty="0">
                <a:solidFill>
                  <a:srgbClr val="FF0000"/>
                </a:solidFill>
              </a:rPr>
            </a:br>
            <a:endParaRPr lang="ru-RU" b="1" dirty="0">
              <a:solidFill>
                <a:srgbClr val="FF0000"/>
              </a:solidFill>
            </a:endParaRPr>
          </a:p>
        </p:txBody>
      </p:sp>
      <p:sp>
        <p:nvSpPr>
          <p:cNvPr id="3" name="Объект 2"/>
          <p:cNvSpPr>
            <a:spLocks noGrp="1"/>
          </p:cNvSpPr>
          <p:nvPr>
            <p:ph idx="1"/>
          </p:nvPr>
        </p:nvSpPr>
        <p:spPr>
          <a:xfrm>
            <a:off x="457200" y="1412875"/>
            <a:ext cx="8229600" cy="4713288"/>
          </a:xfrm>
        </p:spPr>
        <p:txBody>
          <a:bodyPr rtlCol="0">
            <a:normAutofit fontScale="85000" lnSpcReduction="20000"/>
          </a:bodyPr>
          <a:lstStyle/>
          <a:p>
            <a:pPr fontAlgn="auto">
              <a:spcAft>
                <a:spcPts val="0"/>
              </a:spcAft>
              <a:buFont typeface="Arial" panose="020B0604020202020204" pitchFamily="34" charset="0"/>
              <a:buChar char="•"/>
              <a:defRPr/>
            </a:pPr>
            <a:r>
              <a:rPr lang="ru-RU" b="1" dirty="0"/>
              <a:t>Биологическая ценность мяса</a:t>
            </a:r>
            <a:br>
              <a:rPr lang="ru-RU" b="1" dirty="0"/>
            </a:br>
            <a:r>
              <a:rPr lang="ru-RU" b="1" dirty="0"/>
              <a:t>Мясо </a:t>
            </a:r>
            <a:r>
              <a:rPr lang="ru-RU" dirty="0"/>
              <a:t>– один из основных источников животных белков и жиров. </a:t>
            </a:r>
          </a:p>
          <a:p>
            <a:pPr fontAlgn="auto">
              <a:spcAft>
                <a:spcPts val="0"/>
              </a:spcAft>
              <a:buFont typeface="Arial" panose="020B0604020202020204" pitchFamily="34" charset="0"/>
              <a:buChar char="•"/>
              <a:defRPr/>
            </a:pPr>
            <a:r>
              <a:rPr lang="ru-RU" dirty="0" err="1"/>
              <a:t>Каллорийность</a:t>
            </a:r>
            <a:r>
              <a:rPr lang="ru-RU" dirty="0"/>
              <a:t> ккал в 100 г 120-180.</a:t>
            </a:r>
          </a:p>
          <a:p>
            <a:pPr fontAlgn="auto">
              <a:spcAft>
                <a:spcPts val="0"/>
              </a:spcAft>
              <a:buFont typeface="Arial" panose="020B0604020202020204" pitchFamily="34" charset="0"/>
              <a:buChar char="•"/>
              <a:defRPr/>
            </a:pPr>
            <a:r>
              <a:rPr lang="ru-RU" dirty="0"/>
              <a:t> Содержание белка в мясе – 16-20%, жиров – 4-30%.</a:t>
            </a:r>
          </a:p>
          <a:p>
            <a:pPr fontAlgn="auto">
              <a:spcAft>
                <a:spcPts val="0"/>
              </a:spcAft>
              <a:buFont typeface="Arial" panose="020B0604020202020204" pitchFamily="34" charset="0"/>
              <a:buChar char="•"/>
              <a:defRPr/>
            </a:pPr>
            <a:r>
              <a:rPr lang="ru-RU" b="1" dirty="0"/>
              <a:t>Белки мяса </a:t>
            </a:r>
            <a:r>
              <a:rPr lang="ru-RU" dirty="0"/>
              <a:t>– это миозин и </a:t>
            </a:r>
            <a:r>
              <a:rPr lang="ru-RU" dirty="0" err="1"/>
              <a:t>миоген</a:t>
            </a:r>
            <a:r>
              <a:rPr lang="ru-RU" dirty="0"/>
              <a:t>, находящиеся в мышечной ткани. Они содержат незаменимые а/к, благоприятно сбалансированные между собой.</a:t>
            </a:r>
          </a:p>
          <a:p>
            <a:pPr fontAlgn="auto">
              <a:spcAft>
                <a:spcPts val="0"/>
              </a:spcAft>
              <a:buNone/>
              <a:defRPr/>
            </a:pPr>
            <a:r>
              <a:rPr lang="ru-RU" dirty="0"/>
              <a:t>    Белки соединительной ткани – коллаген, эластин содержат не все аминокислоты, кроме того, их избыточное потребление отрицательно сказывается на функции почек.</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a:t>Исследование мяса на финноз и трихинеллез.</a:t>
            </a:r>
          </a:p>
        </p:txBody>
      </p:sp>
      <p:sp>
        <p:nvSpPr>
          <p:cNvPr id="3" name="Содержимое 2"/>
          <p:cNvSpPr>
            <a:spLocks noGrp="1"/>
          </p:cNvSpPr>
          <p:nvPr>
            <p:ph idx="1"/>
          </p:nvPr>
        </p:nvSpPr>
        <p:spPr>
          <a:xfrm>
            <a:off x="285720" y="1600200"/>
            <a:ext cx="8401080" cy="4525963"/>
          </a:xfrm>
        </p:spPr>
        <p:txBody>
          <a:bodyPr/>
          <a:lstStyle/>
          <a:p>
            <a:pPr>
              <a:buNone/>
            </a:pPr>
            <a:r>
              <a:rPr lang="ru-RU" dirty="0"/>
              <a:t>Мясо может быть поражено:</a:t>
            </a:r>
          </a:p>
          <a:p>
            <a:pPr>
              <a:buFont typeface="Wingdings" pitchFamily="2" charset="2"/>
              <a:buChar char="Ø"/>
            </a:pPr>
            <a:r>
              <a:rPr lang="ru-RU" dirty="0"/>
              <a:t> трихинеллами (</a:t>
            </a:r>
            <a:r>
              <a:rPr lang="en-US" dirty="0" err="1"/>
              <a:t>Trichinella</a:t>
            </a:r>
            <a:r>
              <a:rPr lang="en-US" dirty="0"/>
              <a:t> </a:t>
            </a:r>
            <a:r>
              <a:rPr lang="en-US" dirty="0" err="1"/>
              <a:t>spiralis</a:t>
            </a:r>
            <a:r>
              <a:rPr lang="en-US" dirty="0"/>
              <a:t>), </a:t>
            </a:r>
            <a:endParaRPr lang="ru-RU" dirty="0"/>
          </a:p>
          <a:p>
            <a:pPr>
              <a:buFont typeface="Wingdings" pitchFamily="2" charset="2"/>
              <a:buChar char="Ø"/>
            </a:pPr>
            <a:r>
              <a:rPr lang="ru-RU" dirty="0"/>
              <a:t>финнами свиного вооруженного цепня (</a:t>
            </a:r>
            <a:r>
              <a:rPr lang="en-US" dirty="0" err="1"/>
              <a:t>Taenia</a:t>
            </a:r>
            <a:r>
              <a:rPr lang="en-US" dirty="0"/>
              <a:t> </a:t>
            </a:r>
            <a:r>
              <a:rPr lang="en-US" dirty="0" err="1"/>
              <a:t>solium</a:t>
            </a:r>
            <a:r>
              <a:rPr lang="en-US" dirty="0"/>
              <a:t>) </a:t>
            </a:r>
            <a:r>
              <a:rPr lang="ru-RU" dirty="0"/>
              <a:t>и бычьего невооруженного цепня (</a:t>
            </a:r>
            <a:r>
              <a:rPr lang="en-US" dirty="0" err="1"/>
              <a:t>Taenia</a:t>
            </a:r>
            <a:r>
              <a:rPr lang="en-US" dirty="0"/>
              <a:t> </a:t>
            </a:r>
            <a:r>
              <a:rPr lang="en-US" dirty="0" err="1"/>
              <a:t>rhynchus</a:t>
            </a:r>
            <a:r>
              <a:rPr lang="en-US" dirty="0"/>
              <a:t> </a:t>
            </a:r>
            <a:r>
              <a:rPr lang="en-US" dirty="0" err="1"/>
              <a:t>saginatus</a:t>
            </a:r>
            <a:r>
              <a:rPr lang="en-US" dirty="0"/>
              <a:t>). </a:t>
            </a:r>
          </a:p>
          <a:p>
            <a:endParaRPr lang="ru-RU"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Микроскопический анализ </a:t>
            </a:r>
            <a:endParaRPr lang="ru-RU" dirty="0"/>
          </a:p>
        </p:txBody>
      </p:sp>
      <p:sp>
        <p:nvSpPr>
          <p:cNvPr id="3" name="Содержимое 2"/>
          <p:cNvSpPr>
            <a:spLocks noGrp="1"/>
          </p:cNvSpPr>
          <p:nvPr>
            <p:ph idx="1"/>
          </p:nvPr>
        </p:nvSpPr>
        <p:spPr/>
        <p:txBody>
          <a:bodyPr/>
          <a:lstStyle/>
          <a:p>
            <a:r>
              <a:rPr lang="ru-RU" dirty="0"/>
              <a:t>Исследование мяса на трихинеллез. </a:t>
            </a:r>
          </a:p>
          <a:p>
            <a:pPr>
              <a:buNone/>
            </a:pPr>
            <a:r>
              <a:rPr lang="ru-RU" dirty="0"/>
              <a:t>Для исследования берут 2 пробы по 60 г из ножек диафрагмы, а при отсутствии их – из мышечной реберной части диафрагмы, межреберных или шейных мышц. </a:t>
            </a:r>
            <a:br>
              <a:rPr lang="ru-RU" dirty="0"/>
            </a:br>
            <a:r>
              <a:rPr lang="ru-RU" dirty="0"/>
              <a:t>От каждой пробы делают по 12 срезов величиной с овсяное зерно (не больше!).</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071546"/>
            <a:ext cx="8229600" cy="2714644"/>
          </a:xfrm>
        </p:spPr>
        <p:txBody>
          <a:bodyPr/>
          <a:lstStyle/>
          <a:p>
            <a:r>
              <a:rPr lang="ru-RU" sz="2400" dirty="0"/>
              <a:t>Срезы помещают между двумя пластинами </a:t>
            </a:r>
            <a:r>
              <a:rPr lang="ru-RU" sz="2400" dirty="0" err="1"/>
              <a:t>компрессориума</a:t>
            </a:r>
            <a:r>
              <a:rPr lang="ru-RU" sz="2400" dirty="0"/>
              <a:t>.</a:t>
            </a:r>
            <a:br>
              <a:rPr lang="ru-RU" sz="2400" dirty="0"/>
            </a:br>
            <a:r>
              <a:rPr lang="ru-RU" sz="2400" dirty="0"/>
              <a:t>Пластины </a:t>
            </a:r>
            <a:r>
              <a:rPr lang="ru-RU" sz="2400" dirty="0" err="1"/>
              <a:t>компрессориума</a:t>
            </a:r>
            <a:r>
              <a:rPr lang="ru-RU" sz="2400" dirty="0"/>
              <a:t> разделены на 24 квадрата.</a:t>
            </a:r>
            <a:br>
              <a:rPr lang="ru-RU" sz="2400" dirty="0"/>
            </a:br>
            <a:r>
              <a:rPr lang="ru-RU" sz="2400" dirty="0"/>
              <a:t> На каждый квадрат наносят по одному кусочку исследуемого мяса, завинчивают винты, расплющивают срезы так, чтобы через них был виден газетный текст. Срезы </a:t>
            </a:r>
            <a:r>
              <a:rPr lang="ru-RU" sz="2400" dirty="0" err="1"/>
              <a:t>микроскопируют</a:t>
            </a:r>
            <a:r>
              <a:rPr lang="ru-RU" sz="2400" dirty="0"/>
              <a:t> при увеличении в 50-70 раз по ходу мышечных волокон. </a:t>
            </a:r>
            <a:br>
              <a:rPr lang="ru-RU" sz="2000" i="1" dirty="0"/>
            </a:br>
            <a:br>
              <a:rPr lang="ru-RU" sz="2000" i="1" dirty="0"/>
            </a:br>
            <a:br>
              <a:rPr lang="ru-RU" sz="2000" i="1" dirty="0"/>
            </a:br>
            <a:br>
              <a:rPr lang="ru-RU" sz="2000" i="1" dirty="0"/>
            </a:br>
            <a:r>
              <a:rPr lang="ru-RU" sz="2000" dirty="0" err="1"/>
              <a:t>Компрессориум</a:t>
            </a:r>
            <a:r>
              <a:rPr lang="ru-RU" sz="2000" dirty="0"/>
              <a:t> для выявления трихинелл в мясе </a:t>
            </a:r>
            <a:br>
              <a:rPr lang="ru-RU" sz="2000" dirty="0"/>
            </a:br>
            <a:endParaRPr lang="ru-RU" sz="2000" dirty="0"/>
          </a:p>
        </p:txBody>
      </p:sp>
      <p:pic>
        <p:nvPicPr>
          <p:cNvPr id="2050" name="Picture 2"/>
          <p:cNvPicPr>
            <a:picLocks noGrp="1" noChangeAspect="1" noChangeArrowheads="1"/>
          </p:cNvPicPr>
          <p:nvPr>
            <p:ph idx="1"/>
          </p:nvPr>
        </p:nvPicPr>
        <p:blipFill>
          <a:blip r:embed="rId2"/>
          <a:srcRect/>
          <a:stretch>
            <a:fillRect/>
          </a:stretch>
        </p:blipFill>
        <p:spPr bwMode="auto">
          <a:xfrm>
            <a:off x="357158" y="4214818"/>
            <a:ext cx="8072494" cy="2357454"/>
          </a:xfrm>
          <a:prstGeom prst="rect">
            <a:avLst/>
          </a:prstGeom>
          <a:noFill/>
          <a:ln w="9525">
            <a:noFill/>
            <a:miter lim="800000"/>
            <a:headEnd/>
            <a:tailEnd/>
          </a:ln>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439982"/>
          </a:xfrm>
        </p:spPr>
        <p:txBody>
          <a:bodyPr/>
          <a:lstStyle/>
          <a:p>
            <a:br>
              <a:rPr lang="ru-RU" sz="2800" dirty="0"/>
            </a:br>
            <a:r>
              <a:rPr lang="ru-RU" sz="2800" dirty="0"/>
              <a:t> </a:t>
            </a:r>
            <a:r>
              <a:rPr lang="ru-RU" sz="2400" dirty="0"/>
              <a:t>Ввиду значительной опасности трихинеллеза для человека действующим пищевым законодательством предусмотрено, что в случае обнаружения при </a:t>
            </a:r>
            <a:r>
              <a:rPr lang="ru-RU" sz="2400" dirty="0" err="1"/>
              <a:t>трихинеллоскопии</a:t>
            </a:r>
            <a:r>
              <a:rPr lang="ru-RU" sz="2400" dirty="0"/>
              <a:t> хотя бы одной трихинеллы мясо бракуется и передается на техническую утилизацию. </a:t>
            </a:r>
            <a:br>
              <a:rPr lang="ru-RU" sz="2400" dirty="0"/>
            </a:br>
            <a:br>
              <a:rPr lang="ru-RU" sz="2400" dirty="0"/>
            </a:br>
            <a:r>
              <a:rPr lang="ru-RU" sz="2400" b="1" i="1" dirty="0"/>
              <a:t>Трихинеллы видны в виде свернутых в спираль или изогнутых червей</a:t>
            </a:r>
          </a:p>
        </p:txBody>
      </p:sp>
      <p:pic>
        <p:nvPicPr>
          <p:cNvPr id="3074" name="Picture 2"/>
          <p:cNvPicPr>
            <a:picLocks noGrp="1" noChangeAspect="1" noChangeArrowheads="1"/>
          </p:cNvPicPr>
          <p:nvPr>
            <p:ph idx="1"/>
          </p:nvPr>
        </p:nvPicPr>
        <p:blipFill>
          <a:blip r:embed="rId2"/>
          <a:srcRect/>
          <a:stretch>
            <a:fillRect/>
          </a:stretch>
        </p:blipFill>
        <p:spPr bwMode="auto">
          <a:xfrm>
            <a:off x="785786" y="3286124"/>
            <a:ext cx="7715304" cy="2857520"/>
          </a:xfrm>
          <a:prstGeom prst="rect">
            <a:avLst/>
          </a:prstGeom>
          <a:noFill/>
          <a:ln w="9525">
            <a:noFill/>
            <a:miter lim="800000"/>
            <a:headEnd/>
            <a:tailEnd/>
          </a:ln>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Исследование мяса на финноз</a:t>
            </a:r>
          </a:p>
        </p:txBody>
      </p:sp>
      <p:sp>
        <p:nvSpPr>
          <p:cNvPr id="3" name="Содержимое 2"/>
          <p:cNvSpPr>
            <a:spLocks noGrp="1"/>
          </p:cNvSpPr>
          <p:nvPr>
            <p:ph idx="1"/>
          </p:nvPr>
        </p:nvSpPr>
        <p:spPr/>
        <p:txBody>
          <a:bodyPr/>
          <a:lstStyle/>
          <a:p>
            <a:pPr>
              <a:buNone/>
            </a:pPr>
            <a:r>
              <a:rPr lang="ru-RU" b="1" i="1" dirty="0"/>
              <a:t>Мясо исследуется путем осмотра надрезов мышц: </a:t>
            </a:r>
          </a:p>
          <a:p>
            <a:r>
              <a:rPr lang="ru-RU" i="1" dirty="0"/>
              <a:t>жевательных, </a:t>
            </a:r>
          </a:p>
          <a:p>
            <a:r>
              <a:rPr lang="ru-RU" i="1" dirty="0"/>
              <a:t>шеи, </a:t>
            </a:r>
          </a:p>
          <a:p>
            <a:r>
              <a:rPr lang="ru-RU" i="1" dirty="0"/>
              <a:t>диафрагмы, </a:t>
            </a:r>
          </a:p>
          <a:p>
            <a:r>
              <a:rPr lang="ru-RU" i="1" dirty="0"/>
              <a:t>поясничных и конечностей, </a:t>
            </a:r>
          </a:p>
          <a:p>
            <a:r>
              <a:rPr lang="ru-RU" i="1" dirty="0"/>
              <a:t>у крупного рогатого скота и мышцы сердца (миокард).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71480"/>
            <a:ext cx="8229600" cy="1428760"/>
          </a:xfrm>
        </p:spPr>
        <p:txBody>
          <a:bodyPr/>
          <a:lstStyle/>
          <a:p>
            <a:r>
              <a:rPr lang="ru-RU" sz="2800" dirty="0"/>
              <a:t>При наличии финн они видны в виде мелких белых включений величиной с горошину или зерно чечевицы </a:t>
            </a:r>
            <a:br>
              <a:rPr lang="ru-RU" i="1" dirty="0"/>
            </a:br>
            <a:endParaRPr lang="ru-RU" dirty="0"/>
          </a:p>
        </p:txBody>
      </p:sp>
      <p:pic>
        <p:nvPicPr>
          <p:cNvPr id="4098" name="Picture 2"/>
          <p:cNvPicPr>
            <a:picLocks noGrp="1" noChangeAspect="1" noChangeArrowheads="1"/>
          </p:cNvPicPr>
          <p:nvPr>
            <p:ph idx="1"/>
          </p:nvPr>
        </p:nvPicPr>
        <p:blipFill>
          <a:blip r:embed="rId2"/>
          <a:srcRect/>
          <a:stretch>
            <a:fillRect/>
          </a:stretch>
        </p:blipFill>
        <p:spPr bwMode="auto">
          <a:xfrm>
            <a:off x="1214414" y="1857364"/>
            <a:ext cx="6786610" cy="3929090"/>
          </a:xfrm>
          <a:prstGeom prst="rect">
            <a:avLst/>
          </a:prstGeom>
          <a:noFill/>
          <a:ln w="9525">
            <a:noFill/>
            <a:miter lim="800000"/>
            <a:headEnd/>
            <a:tailEnd/>
          </a:ln>
          <a:effec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5840435"/>
          </a:xfrm>
        </p:spPr>
        <p:txBody>
          <a:bodyPr/>
          <a:lstStyle/>
          <a:p>
            <a:r>
              <a:rPr lang="ru-RU" sz="2800" dirty="0"/>
              <a:t>При обнаружении </a:t>
            </a:r>
            <a:r>
              <a:rPr lang="ru-RU" sz="2800" u="sng" dirty="0"/>
              <a:t>более трех финн </a:t>
            </a:r>
            <a:r>
              <a:rPr lang="ru-RU" sz="2800" dirty="0"/>
              <a:t>на площади 40 см2 мышц, взятых из мест наибольшего сосредоточения финн, туша и субпродукты подлежат </a:t>
            </a:r>
            <a:r>
              <a:rPr lang="ru-RU" sz="2800" u="sng" dirty="0"/>
              <a:t>технической утилизации</a:t>
            </a:r>
            <a:r>
              <a:rPr lang="ru-RU" sz="2800" dirty="0"/>
              <a:t>; </a:t>
            </a:r>
          </a:p>
          <a:p>
            <a:r>
              <a:rPr lang="ru-RU" sz="2800" dirty="0"/>
              <a:t>При количестве финн </a:t>
            </a:r>
            <a:r>
              <a:rPr lang="ru-RU" sz="2800" u="sng" dirty="0"/>
              <a:t>меньше трех н</a:t>
            </a:r>
            <a:r>
              <a:rPr lang="ru-RU" sz="2800" dirty="0"/>
              <a:t>а площади мышц 40 см2 мясо считается </a:t>
            </a:r>
            <a:r>
              <a:rPr lang="ru-RU" sz="2800" u="sng" dirty="0"/>
              <a:t>условно годным </a:t>
            </a:r>
            <a:r>
              <a:rPr lang="ru-RU" sz="2800" dirty="0"/>
              <a:t>и допускается к употреблению только после предварительного обезвреживания </a:t>
            </a:r>
            <a:r>
              <a:rPr lang="ru-RU" sz="2800" dirty="0" err="1"/>
              <a:t>провариванием</a:t>
            </a:r>
            <a:r>
              <a:rPr lang="ru-RU" sz="2800" dirty="0"/>
              <a:t>, замораживанием или </a:t>
            </a:r>
            <a:r>
              <a:rPr lang="ru-RU" sz="2800" dirty="0" err="1"/>
              <a:t>посолкой</a:t>
            </a:r>
            <a:r>
              <a:rPr lang="ru-RU" sz="2800" dirty="0"/>
              <a:t>  (может быть использовано в общепите или для приготовления консервов). </a:t>
            </a:r>
          </a:p>
          <a:p>
            <a:pPr>
              <a:buNone/>
            </a:pPr>
            <a:r>
              <a:rPr lang="ru-RU" sz="2800" dirty="0"/>
              <a: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85794"/>
            <a:ext cx="8229600" cy="5340369"/>
          </a:xfrm>
        </p:spPr>
        <p:txBody>
          <a:bodyPr/>
          <a:lstStyle/>
          <a:p>
            <a:pPr>
              <a:buNone/>
            </a:pPr>
            <a:r>
              <a:rPr lang="ru-RU" dirty="0"/>
              <a:t> </a:t>
            </a:r>
            <a:r>
              <a:rPr lang="ru-RU" u="sng" dirty="0" err="1"/>
              <a:t>Проваривание</a:t>
            </a:r>
            <a:r>
              <a:rPr lang="ru-RU" u="sng" dirty="0"/>
              <a:t> </a:t>
            </a:r>
            <a:r>
              <a:rPr lang="ru-RU" dirty="0"/>
              <a:t>производится кусками массой не более 2 кг, толщиной до 8 см в открытых котлах в течение 2 ч, в закрытых – в течение 1,5 ч при давлении пара 1,5 атм.</a:t>
            </a:r>
          </a:p>
          <a:p>
            <a:r>
              <a:rPr lang="ru-RU" u="sng" dirty="0"/>
              <a:t>Обезвреживание</a:t>
            </a:r>
            <a:r>
              <a:rPr lang="ru-RU" dirty="0"/>
              <a:t> финнозного мяса можно произвести </a:t>
            </a:r>
            <a:r>
              <a:rPr lang="ru-RU" u="sng" dirty="0"/>
              <a:t>крепким посолом </a:t>
            </a:r>
            <a:r>
              <a:rPr lang="ru-RU" dirty="0"/>
              <a:t>(при концентрации соли в толще мышц не менее 7%) и последующим выдерживанием в крепком рассоле в течение 20 суток.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a:t>На титрование 20 мл водной вытяжки  фарша </a:t>
            </a:r>
            <a:r>
              <a:rPr lang="ru-RU" dirty="0" err="1"/>
              <a:t>израсходованно</a:t>
            </a:r>
            <a:r>
              <a:rPr lang="ru-RU" dirty="0"/>
              <a:t> 3,6 мл 0,1 Н раствора </a:t>
            </a:r>
            <a:r>
              <a:rPr lang="en-US" dirty="0" err="1"/>
              <a:t>AgNO</a:t>
            </a:r>
            <a:r>
              <a:rPr lang="en-US" dirty="0"/>
              <a:t>₃</a:t>
            </a:r>
            <a:r>
              <a:rPr lang="ru-RU" dirty="0"/>
              <a:t>.Навеска фарша 3г. </a:t>
            </a:r>
          </a:p>
          <a:p>
            <a:r>
              <a:rPr lang="ru-RU" dirty="0"/>
              <a:t>Масса бюксы с песком ,палочкой и навеской до высушивания равна 37,78г, после высушивания 36,22, навеска 3г.</a:t>
            </a:r>
          </a:p>
          <a:p>
            <a:endParaRPr lang="ru-RU"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a:t>Масса бюксы с песком ,палочкой и навеской до высушивания равна 37,78г, после высушивания 36,22, навеска 3г.</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20713"/>
            <a:ext cx="8229600" cy="5505450"/>
          </a:xfrm>
        </p:spPr>
        <p:txBody>
          <a:bodyPr rtlCol="0">
            <a:normAutofit fontScale="92500" lnSpcReduction="20000"/>
          </a:bodyPr>
          <a:lstStyle/>
          <a:p>
            <a:pPr marL="0" indent="0" fontAlgn="auto">
              <a:spcAft>
                <a:spcPts val="0"/>
              </a:spcAft>
              <a:buFont typeface="Arial" panose="020B0604020202020204" pitchFamily="34" charset="0"/>
              <a:buNone/>
              <a:defRPr/>
            </a:pPr>
            <a:r>
              <a:rPr lang="ru-RU" b="1" dirty="0">
                <a:solidFill>
                  <a:srgbClr val="FF0000"/>
                </a:solidFill>
              </a:rPr>
              <a:t>Жиры мяса </a:t>
            </a:r>
          </a:p>
          <a:p>
            <a:pPr fontAlgn="auto">
              <a:spcAft>
                <a:spcPts val="0"/>
              </a:spcAft>
              <a:buFont typeface="Arial" panose="020B0604020202020204" pitchFamily="34" charset="0"/>
              <a:buChar char="•"/>
              <a:defRPr/>
            </a:pPr>
            <a:r>
              <a:rPr lang="ru-RU" dirty="0"/>
              <a:t>относятся к тугоплавким жирам, что обусловлено содержанием твердых насыщенных жирных кислот (говядина и баранина). </a:t>
            </a:r>
          </a:p>
          <a:p>
            <a:pPr fontAlgn="auto">
              <a:spcAft>
                <a:spcPts val="0"/>
              </a:spcAft>
              <a:buFont typeface="Arial" panose="020B0604020202020204" pitchFamily="34" charset="0"/>
              <a:buChar char="•"/>
              <a:defRPr/>
            </a:pPr>
            <a:r>
              <a:rPr lang="ru-RU" dirty="0"/>
              <a:t>Свиной жир содержит некоторые полиненасыщенные жирные кислоты, он менее тугоплавкий.</a:t>
            </a:r>
          </a:p>
          <a:p>
            <a:pPr fontAlgn="auto">
              <a:spcAft>
                <a:spcPts val="0"/>
              </a:spcAft>
              <a:buFont typeface="Arial" panose="020B0604020202020204" pitchFamily="34" charset="0"/>
              <a:buChar char="•"/>
              <a:defRPr/>
            </a:pPr>
            <a:r>
              <a:rPr lang="ru-RU" dirty="0"/>
              <a:t>Холестерин: в говяжьем жире – 77 мг %, в бараньем – 29 мг %, в свином – 74 мг %.</a:t>
            </a:r>
          </a:p>
          <a:p>
            <a:pPr fontAlgn="auto">
              <a:spcAft>
                <a:spcPts val="0"/>
              </a:spcAft>
              <a:buNone/>
              <a:defRPr/>
            </a:pPr>
            <a:r>
              <a:rPr lang="ru-RU" dirty="0"/>
              <a:t>Жир тощего скота обладает меньшей биологической ценностью и характеризуется низкой усвояемостью.</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71480"/>
            <a:ext cx="8229600" cy="5554683"/>
          </a:xfrm>
        </p:spPr>
        <p:txBody>
          <a:bodyPr/>
          <a:lstStyle/>
          <a:p>
            <a:r>
              <a:rPr lang="ru-RU" sz="2400" dirty="0"/>
              <a:t>При осмотре говяжьего мяса, поступившего в пищеблок ДДУ, обнаружено следующее: цвет – темно-красный, поверхность сухая, обветренная, с темной корочкой, на разрезе бледнее обычного, ямка после надавливания пальцем выравнивается плохо, запах слегка кисловатый, тканевой жир – кисловатый, слегка липнет к пальцам, мозг трубчатых костей немного отстает от костей. Бульон мутноватый, запах его без особых изменений, при добавлении сернокислой меди появляются хлопья. Финны и трихинеллы не обнаружены. При бактериоскопии на мазках-отпечатках около 250 кокков в поле зрения, несколько палочек. </a:t>
            </a:r>
          </a:p>
          <a:p>
            <a:r>
              <a:rPr lang="ru-RU" sz="2400" dirty="0"/>
              <a:t>Оценить качество мяса. Указать возможности и условия его использования.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96842"/>
          </a:xfrm>
        </p:spPr>
        <p:txBody>
          <a:bodyPr/>
          <a:lstStyle/>
          <a:p>
            <a:endParaRPr lang="ru-RU" dirty="0"/>
          </a:p>
        </p:txBody>
      </p:sp>
      <p:sp>
        <p:nvSpPr>
          <p:cNvPr id="3" name="Содержимое 2"/>
          <p:cNvSpPr>
            <a:spLocks noGrp="1"/>
          </p:cNvSpPr>
          <p:nvPr>
            <p:ph idx="1"/>
          </p:nvPr>
        </p:nvSpPr>
        <p:spPr>
          <a:xfrm>
            <a:off x="457200" y="714356"/>
            <a:ext cx="8229600" cy="5411807"/>
          </a:xfrm>
        </p:spPr>
        <p:txBody>
          <a:bodyPr/>
          <a:lstStyle/>
          <a:p>
            <a:pPr>
              <a:buNone/>
            </a:pPr>
            <a:r>
              <a:rPr lang="ru-RU" sz="1600" dirty="0"/>
              <a:t>1. Показатели полноценности: </a:t>
            </a:r>
          </a:p>
          <a:p>
            <a:r>
              <a:rPr lang="ru-RU" sz="1600" b="1" dirty="0"/>
              <a:t>А. </a:t>
            </a:r>
            <a:r>
              <a:rPr lang="ru-RU" sz="1600" b="1" i="1" dirty="0"/>
              <a:t>Пищевая ценность (потребительские свойства) </a:t>
            </a:r>
          </a:p>
          <a:p>
            <a:r>
              <a:rPr lang="ru-RU" sz="1600" dirty="0"/>
              <a:t> ассортимент блюд (перечень блюд, которые можно изготовить из продукта); </a:t>
            </a:r>
          </a:p>
          <a:p>
            <a:r>
              <a:rPr lang="ru-RU" sz="1600" dirty="0"/>
              <a:t> органолептические свойства (вкус, запах, цвет, консистенция, внешний вид); </a:t>
            </a:r>
          </a:p>
          <a:p>
            <a:r>
              <a:rPr lang="ru-RU" sz="1600" dirty="0"/>
              <a:t> </a:t>
            </a:r>
            <a:r>
              <a:rPr lang="ru-RU" sz="1600" dirty="0" err="1"/>
              <a:t>приедаемость</a:t>
            </a:r>
            <a:r>
              <a:rPr lang="ru-RU" sz="1600" dirty="0"/>
              <a:t>, </a:t>
            </a:r>
          </a:p>
          <a:p>
            <a:r>
              <a:rPr lang="ru-RU" sz="1600" dirty="0"/>
              <a:t> перевариваемость (перевод пищевых веществ в усвояемую форму); </a:t>
            </a:r>
          </a:p>
          <a:p>
            <a:r>
              <a:rPr lang="ru-RU" sz="1600" dirty="0"/>
              <a:t> удобоваримость (степень напряжения сил органов пищеварения); </a:t>
            </a:r>
          </a:p>
          <a:p>
            <a:r>
              <a:rPr lang="ru-RU" sz="1600" b="1" dirty="0"/>
              <a:t>Б. </a:t>
            </a:r>
            <a:r>
              <a:rPr lang="ru-RU" sz="1600" b="1" i="1" dirty="0"/>
              <a:t>Биологическая ценность (физиологические свойства) </a:t>
            </a:r>
          </a:p>
          <a:p>
            <a:r>
              <a:rPr lang="ru-RU" sz="1600" dirty="0"/>
              <a:t> органический состав (Б,Ж,У, липоиды); </a:t>
            </a:r>
          </a:p>
          <a:p>
            <a:r>
              <a:rPr lang="ru-RU" sz="1600" dirty="0"/>
              <a:t> витаминный состав; </a:t>
            </a:r>
          </a:p>
          <a:p>
            <a:r>
              <a:rPr lang="ru-RU" sz="1600" dirty="0"/>
              <a:t> минеральный состав; </a:t>
            </a:r>
          </a:p>
          <a:p>
            <a:r>
              <a:rPr lang="ru-RU" sz="1600" dirty="0"/>
              <a:t> активность питательных веществ; </a:t>
            </a:r>
          </a:p>
          <a:p>
            <a:r>
              <a:rPr lang="ru-RU" sz="1600" dirty="0"/>
              <a:t> усвояемость. </a:t>
            </a:r>
          </a:p>
          <a:p>
            <a:pPr>
              <a:buNone/>
            </a:pPr>
            <a:r>
              <a:rPr lang="ru-RU" sz="1600" dirty="0"/>
              <a:t>2. </a:t>
            </a:r>
            <a:r>
              <a:rPr lang="ru-RU" sz="1600" b="1" dirty="0"/>
              <a:t>Показатели санитарно-эпидемической безупречности</a:t>
            </a:r>
            <a:endParaRPr lang="ru-RU" sz="1600" dirty="0"/>
          </a:p>
          <a:p>
            <a:r>
              <a:rPr lang="ru-RU" sz="1600" dirty="0"/>
              <a:t>А. </a:t>
            </a:r>
            <a:r>
              <a:rPr lang="ru-RU" sz="1600" i="1" dirty="0"/>
              <a:t>Доброкачественность (отсутствие процессов порчи) </a:t>
            </a:r>
          </a:p>
          <a:p>
            <a:r>
              <a:rPr lang="ru-RU" sz="1600" dirty="0"/>
              <a:t> гниение; </a:t>
            </a:r>
          </a:p>
          <a:p>
            <a:r>
              <a:rPr lang="ru-RU" sz="1600" dirty="0"/>
              <a:t> окисление, </a:t>
            </a:r>
            <a:r>
              <a:rPr lang="ru-RU" sz="1600" dirty="0" err="1"/>
              <a:t>прогоркание</a:t>
            </a:r>
            <a:r>
              <a:rPr lang="ru-RU" sz="1600" dirty="0"/>
              <a:t>, </a:t>
            </a:r>
            <a:r>
              <a:rPr lang="ru-RU" sz="1600" dirty="0" err="1"/>
              <a:t>осаливание</a:t>
            </a:r>
            <a:r>
              <a:rPr lang="ru-RU" sz="1600" dirty="0"/>
              <a:t>; </a:t>
            </a:r>
          </a:p>
          <a:p>
            <a:r>
              <a:rPr lang="ru-RU" sz="1600" dirty="0"/>
              <a:t> брожение; </a:t>
            </a:r>
          </a:p>
          <a:p>
            <a:r>
              <a:rPr lang="ru-RU" sz="1600" dirty="0"/>
              <a:t> </a:t>
            </a:r>
            <a:r>
              <a:rPr lang="ru-RU" sz="1600" dirty="0" err="1"/>
              <a:t>плесневение</a:t>
            </a:r>
            <a:r>
              <a:rPr lang="ru-RU" sz="1600" dirty="0"/>
              <a:t>.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lstStyle/>
          <a:p>
            <a:endParaRPr lang="ru-RU" dirty="0"/>
          </a:p>
        </p:txBody>
      </p:sp>
      <p:sp>
        <p:nvSpPr>
          <p:cNvPr id="3" name="Содержимое 2"/>
          <p:cNvSpPr>
            <a:spLocks noGrp="1"/>
          </p:cNvSpPr>
          <p:nvPr>
            <p:ph idx="1"/>
          </p:nvPr>
        </p:nvSpPr>
        <p:spPr>
          <a:xfrm>
            <a:off x="457200" y="1142984"/>
            <a:ext cx="8229600" cy="4983179"/>
          </a:xfrm>
        </p:spPr>
        <p:txBody>
          <a:bodyPr/>
          <a:lstStyle/>
          <a:p>
            <a:r>
              <a:rPr lang="ru-RU" sz="1200" b="1" dirty="0"/>
              <a:t>Б. </a:t>
            </a:r>
            <a:r>
              <a:rPr lang="ru-RU" sz="1200" b="1" i="1" dirty="0"/>
              <a:t>Безвредность ( отсутствие </a:t>
            </a:r>
            <a:r>
              <a:rPr lang="ru-RU" sz="1200" b="1" i="1" dirty="0" err="1"/>
              <a:t>контаминантов</a:t>
            </a:r>
            <a:r>
              <a:rPr lang="ru-RU" sz="1200" b="1" i="1" dirty="0"/>
              <a:t> биологической, химической и механической природы) </a:t>
            </a:r>
          </a:p>
          <a:p>
            <a:r>
              <a:rPr lang="ru-RU" sz="1200" dirty="0"/>
              <a:t> патогенные микробы (бактерии, вирусы и риккетсии, простейшие) </a:t>
            </a:r>
          </a:p>
          <a:p>
            <a:r>
              <a:rPr lang="ru-RU" sz="1200" dirty="0"/>
              <a:t> токсические штаммы грибов; </a:t>
            </a:r>
          </a:p>
          <a:p>
            <a:r>
              <a:rPr lang="ru-RU" sz="1200" dirty="0"/>
              <a:t> личинки гельминтов; </a:t>
            </a:r>
          </a:p>
          <a:p>
            <a:r>
              <a:rPr lang="ru-RU" sz="1200" dirty="0"/>
              <a:t> ядовитые вещества органической и неорганической природы; </a:t>
            </a:r>
          </a:p>
          <a:p>
            <a:r>
              <a:rPr lang="ru-RU" sz="1200" dirty="0"/>
              <a:t> вредные механические примеси; </a:t>
            </a:r>
          </a:p>
          <a:p>
            <a:r>
              <a:rPr lang="ru-RU" sz="1200" dirty="0"/>
              <a:t> насекомые - вредители. </a:t>
            </a:r>
          </a:p>
          <a:p>
            <a:pPr>
              <a:buNone/>
            </a:pPr>
            <a:endParaRPr lang="ru-RU" sz="1200" dirty="0"/>
          </a:p>
          <a:p>
            <a:pPr>
              <a:buNone/>
            </a:pPr>
            <a:r>
              <a:rPr lang="ru-RU" sz="1200" dirty="0"/>
              <a:t>При определении санитарно-эпидемического состояния продукта получают представление о степени его безвредности и</a:t>
            </a:r>
          </a:p>
          <a:p>
            <a:pPr>
              <a:buNone/>
            </a:pPr>
            <a:r>
              <a:rPr lang="ru-RU" sz="1200" dirty="0"/>
              <a:t>наличия признаков порчи. Продукты не должны содержать патогенных микроорганизмов и их токсинов, ядовитых</a:t>
            </a:r>
          </a:p>
          <a:p>
            <a:pPr>
              <a:buNone/>
            </a:pPr>
            <a:r>
              <a:rPr lang="ru-RU" sz="1200" dirty="0"/>
              <a:t>веществ органической и неорганической природы, механической вредной примеси и др. Не должно </a:t>
            </a:r>
            <a:r>
              <a:rPr lang="ru-RU" sz="1200"/>
              <a:t>быть признаков</a:t>
            </a:r>
          </a:p>
          <a:p>
            <a:pPr>
              <a:buNone/>
            </a:pPr>
            <a:r>
              <a:rPr lang="ru-RU" sz="1200"/>
              <a:t>микробной </a:t>
            </a:r>
            <a:r>
              <a:rPr lang="ru-RU" sz="1200" dirty="0"/>
              <a:t>(гниение, брожение, </a:t>
            </a:r>
            <a:r>
              <a:rPr lang="ru-RU" sz="1200" dirty="0" err="1"/>
              <a:t>плесневение</a:t>
            </a:r>
            <a:r>
              <a:rPr lang="ru-RU" sz="1200" dirty="0"/>
              <a:t>) и физико-химической порчи (окисление, </a:t>
            </a:r>
            <a:r>
              <a:rPr lang="ru-RU" sz="1200" dirty="0" err="1"/>
              <a:t>прогоркание</a:t>
            </a:r>
            <a:r>
              <a:rPr lang="ru-RU" sz="1200" dirty="0"/>
              <a:t>, </a:t>
            </a:r>
            <a:r>
              <a:rPr lang="ru-RU" sz="1200" dirty="0" err="1"/>
              <a:t>осаливание</a:t>
            </a:r>
            <a:r>
              <a:rPr lang="ru-RU" sz="1200"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301" t="31756" r="5949" b="13178"/>
          <a:stretch/>
        </p:blipFill>
        <p:spPr bwMode="auto">
          <a:xfrm>
            <a:off x="0" y="357166"/>
            <a:ext cx="9144000" cy="6072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642918"/>
            <a:ext cx="8686800" cy="5483245"/>
          </a:xfrm>
        </p:spPr>
        <p:txBody>
          <a:bodyPr/>
          <a:lstStyle/>
          <a:p>
            <a:pPr fontAlgn="auto">
              <a:spcAft>
                <a:spcPts val="0"/>
              </a:spcAft>
              <a:buNone/>
              <a:defRPr/>
            </a:pPr>
            <a:r>
              <a:rPr lang="ru-RU" sz="2800" b="1" dirty="0">
                <a:solidFill>
                  <a:srgbClr val="FF0000"/>
                </a:solidFill>
              </a:rPr>
              <a:t>Углеводы</a:t>
            </a:r>
            <a:r>
              <a:rPr lang="ru-RU" sz="2800" b="1" dirty="0"/>
              <a:t>: </a:t>
            </a:r>
            <a:r>
              <a:rPr lang="ru-RU" sz="2800" dirty="0"/>
              <a:t>содержатся в виде гликогена в мышцах </a:t>
            </a:r>
          </a:p>
          <a:p>
            <a:pPr fontAlgn="auto">
              <a:spcAft>
                <a:spcPts val="0"/>
              </a:spcAft>
              <a:buNone/>
              <a:defRPr/>
            </a:pPr>
            <a:r>
              <a:rPr lang="ru-RU" sz="2800" dirty="0"/>
              <a:t>1-2%, в печени 5%.</a:t>
            </a:r>
          </a:p>
          <a:p>
            <a:pPr fontAlgn="auto">
              <a:spcAft>
                <a:spcPts val="0"/>
              </a:spcAft>
              <a:buNone/>
              <a:defRPr/>
            </a:pPr>
            <a:r>
              <a:rPr lang="ru-RU" sz="2800" b="1" dirty="0">
                <a:solidFill>
                  <a:srgbClr val="FF0000"/>
                </a:solidFill>
              </a:rPr>
              <a:t>Минеральный состав: </a:t>
            </a:r>
          </a:p>
          <a:p>
            <a:pPr fontAlgn="auto">
              <a:spcAft>
                <a:spcPts val="0"/>
              </a:spcAft>
              <a:buFont typeface="Wingdings" pitchFamily="2" charset="2"/>
              <a:buChar char="Ø"/>
              <a:defRPr/>
            </a:pPr>
            <a:r>
              <a:rPr lang="ru-RU" sz="2800" dirty="0"/>
              <a:t>Макроэлементы: Р,K; </a:t>
            </a:r>
            <a:r>
              <a:rPr lang="ru-RU" sz="2800" dirty="0" err="1"/>
              <a:t>натрий,магний</a:t>
            </a:r>
            <a:endParaRPr lang="ru-RU" sz="2800" dirty="0"/>
          </a:p>
          <a:p>
            <a:pPr fontAlgn="auto">
              <a:spcAft>
                <a:spcPts val="0"/>
              </a:spcAft>
              <a:buFont typeface="Wingdings" pitchFamily="2" charset="2"/>
              <a:buChar char="Ø"/>
              <a:defRPr/>
            </a:pPr>
            <a:r>
              <a:rPr lang="ru-RU" sz="2800" dirty="0"/>
              <a:t>Микроэлементы:  </a:t>
            </a:r>
            <a:r>
              <a:rPr lang="ru-RU" sz="2800" dirty="0" err="1"/>
              <a:t>Fe</a:t>
            </a:r>
            <a:r>
              <a:rPr lang="ru-RU" sz="2800" dirty="0"/>
              <a:t>, </a:t>
            </a:r>
            <a:r>
              <a:rPr lang="ru-RU" sz="2800" dirty="0" err="1"/>
              <a:t>Cu</a:t>
            </a:r>
            <a:r>
              <a:rPr lang="ru-RU" sz="2800" dirty="0"/>
              <a:t>, </a:t>
            </a:r>
            <a:r>
              <a:rPr lang="ru-RU" sz="2800" dirty="0" err="1"/>
              <a:t>Zn</a:t>
            </a:r>
            <a:r>
              <a:rPr lang="ru-RU" sz="2800" dirty="0"/>
              <a:t>, J;.</a:t>
            </a:r>
          </a:p>
          <a:p>
            <a:pPr fontAlgn="auto">
              <a:spcAft>
                <a:spcPts val="0"/>
              </a:spcAft>
              <a:buFont typeface="Wingdings" pitchFamily="2" charset="2"/>
              <a:buChar char="Ø"/>
              <a:defRPr/>
            </a:pPr>
            <a:r>
              <a:rPr lang="ru-RU" sz="2800" dirty="0"/>
              <a:t>Витамины</a:t>
            </a:r>
            <a:r>
              <a:rPr lang="ru-RU" sz="2800" b="1" dirty="0"/>
              <a:t>:</a:t>
            </a:r>
            <a:r>
              <a:rPr lang="ru-RU" sz="2800" dirty="0"/>
              <a:t> тиамин, рибофлавин, пиридоксин, никотиновая и пантотеновая кислота, холин, В12, А.</a:t>
            </a:r>
          </a:p>
          <a:p>
            <a:pPr fontAlgn="auto">
              <a:spcAft>
                <a:spcPts val="0"/>
              </a:spcAft>
              <a:buNone/>
              <a:defRPr/>
            </a:pPr>
            <a:r>
              <a:rPr lang="ru-RU" sz="2800" dirty="0"/>
              <a:t>Внутренности (субпродукты) – печень, почки и др. содержат меньше белков, но очень богаты витаминами А, группы В и другими.</a:t>
            </a:r>
          </a:p>
          <a:p>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3375"/>
            <a:ext cx="8686800" cy="738171"/>
          </a:xfrm>
        </p:spPr>
        <p:txBody>
          <a:bodyPr rtlCol="0">
            <a:normAutofit fontScale="90000"/>
          </a:bodyPr>
          <a:lstStyle/>
          <a:p>
            <a:pPr fontAlgn="auto">
              <a:spcAft>
                <a:spcPts val="0"/>
              </a:spcAft>
              <a:defRPr/>
            </a:pPr>
            <a:br>
              <a:rPr lang="ru-RU" sz="4000" b="1" dirty="0">
                <a:solidFill>
                  <a:srgbClr val="FF0000"/>
                </a:solidFill>
              </a:rPr>
            </a:br>
            <a:r>
              <a:rPr lang="ru-RU" sz="4000" b="1" dirty="0">
                <a:solidFill>
                  <a:srgbClr val="FF0000"/>
                </a:solidFill>
              </a:rPr>
              <a:t>Экстрактивные вещества мяса </a:t>
            </a:r>
            <a:br>
              <a:rPr lang="ru-RU" sz="4000" b="1" dirty="0">
                <a:solidFill>
                  <a:srgbClr val="FF0000"/>
                </a:solidFill>
              </a:rPr>
            </a:br>
            <a:br>
              <a:rPr lang="ru-RU" b="1" dirty="0">
                <a:solidFill>
                  <a:srgbClr val="FF0000"/>
                </a:solidFill>
              </a:rPr>
            </a:br>
            <a:endParaRPr lang="ru-RU" b="1" dirty="0">
              <a:solidFill>
                <a:srgbClr val="FF0000"/>
              </a:solidFill>
            </a:endParaRPr>
          </a:p>
        </p:txBody>
      </p:sp>
      <p:sp>
        <p:nvSpPr>
          <p:cNvPr id="3" name="Объект 2"/>
          <p:cNvSpPr>
            <a:spLocks noGrp="1"/>
          </p:cNvSpPr>
          <p:nvPr>
            <p:ph idx="1"/>
          </p:nvPr>
        </p:nvSpPr>
        <p:spPr>
          <a:xfrm>
            <a:off x="285720" y="714356"/>
            <a:ext cx="8401080" cy="5411807"/>
          </a:xfrm>
        </p:spPr>
        <p:txBody>
          <a:bodyPr rtlCol="0">
            <a:normAutofit fontScale="77500" lnSpcReduction="20000"/>
          </a:bodyPr>
          <a:lstStyle/>
          <a:p>
            <a:pPr marL="0" indent="0" fontAlgn="auto">
              <a:spcAft>
                <a:spcPts val="0"/>
              </a:spcAft>
              <a:buFont typeface="Arial" panose="020B0604020202020204" pitchFamily="34" charset="0"/>
              <a:buNone/>
              <a:defRPr/>
            </a:pPr>
            <a:endParaRPr lang="ru-RU" dirty="0"/>
          </a:p>
          <a:p>
            <a:pPr marL="0" indent="0" fontAlgn="auto">
              <a:spcAft>
                <a:spcPts val="0"/>
              </a:spcAft>
              <a:buFont typeface="Arial" panose="020B0604020202020204" pitchFamily="34" charset="0"/>
              <a:buNone/>
              <a:defRPr/>
            </a:pPr>
            <a:r>
              <a:rPr lang="ru-RU" dirty="0"/>
              <a:t>Растворимые в воде азотистые экстрактивные вещества мяса придают ему своеобразный аромат и вкус и возбуждают секрецию пищеварительных соков и деятельность нервной системы.</a:t>
            </a:r>
          </a:p>
          <a:p>
            <a:pPr marL="0" indent="0" fontAlgn="auto">
              <a:spcAft>
                <a:spcPts val="0"/>
              </a:spcAft>
              <a:buFont typeface="Arial" panose="020B0604020202020204" pitchFamily="34" charset="0"/>
              <a:buNone/>
              <a:defRPr/>
            </a:pPr>
            <a:r>
              <a:rPr lang="ru-RU" dirty="0"/>
              <a:t> При варке мяса от 1/3 до 2/3 экстрактивных веществ переходит в бульон, поэтому отварное мясо предпочтительно в химически щадящих диетах.</a:t>
            </a:r>
          </a:p>
          <a:p>
            <a:pPr marL="0" indent="0" fontAlgn="auto">
              <a:spcAft>
                <a:spcPts val="0"/>
              </a:spcAft>
              <a:buFont typeface="Arial" panose="020B0604020202020204" pitchFamily="34" charset="0"/>
              <a:buNone/>
              <a:defRPr/>
            </a:pPr>
            <a:r>
              <a:rPr lang="ru-RU" b="1" dirty="0"/>
              <a:t> </a:t>
            </a:r>
            <a:r>
              <a:rPr lang="ru-RU" i="1" dirty="0"/>
              <a:t>Виды азотистых экстрактивных веществ</a:t>
            </a:r>
          </a:p>
          <a:p>
            <a:pPr fontAlgn="auto">
              <a:spcAft>
                <a:spcPts val="0"/>
              </a:spcAft>
              <a:buNone/>
              <a:defRPr/>
            </a:pPr>
            <a:r>
              <a:rPr lang="ru-RU" dirty="0"/>
              <a:t>1. Азотистые (</a:t>
            </a:r>
            <a:r>
              <a:rPr lang="ru-RU" dirty="0" err="1"/>
              <a:t>креатинин</a:t>
            </a:r>
            <a:r>
              <a:rPr lang="ru-RU" dirty="0"/>
              <a:t>, креатин-фосфат, пуриновые основания). </a:t>
            </a:r>
          </a:p>
          <a:p>
            <a:pPr fontAlgn="auto">
              <a:spcAft>
                <a:spcPts val="0"/>
              </a:spcAft>
              <a:buNone/>
              <a:defRPr/>
            </a:pPr>
            <a:r>
              <a:rPr lang="ru-RU" dirty="0"/>
              <a:t>2. </a:t>
            </a:r>
            <a:r>
              <a:rPr lang="ru-RU" dirty="0" err="1"/>
              <a:t>Безазотистые</a:t>
            </a:r>
            <a:r>
              <a:rPr lang="ru-RU" dirty="0"/>
              <a:t> (гликоген, глюкоза, молочная кислота). </a:t>
            </a:r>
          </a:p>
          <a:p>
            <a:pPr fontAlgn="auto">
              <a:spcAft>
                <a:spcPts val="0"/>
              </a:spcAft>
              <a:buFont typeface="Arial" panose="020B0604020202020204" pitchFamily="34" charset="0"/>
              <a:buChar char="•"/>
              <a:defRPr/>
            </a:pPr>
            <a:endParaRPr lang="ru-RU" dirty="0"/>
          </a:p>
          <a:p>
            <a:pPr marL="0" indent="0" fontAlgn="auto">
              <a:spcAft>
                <a:spcPts val="0"/>
              </a:spcAft>
              <a:buFont typeface="Arial" panose="020B0604020202020204" pitchFamily="34" charset="0"/>
              <a:buNone/>
              <a:defRPr/>
            </a:pPr>
            <a:r>
              <a:rPr lang="ru-RU" dirty="0"/>
              <a:t>Мясо взрослых животных более богато экстрактивными веществами, чем молодого.</a:t>
            </a:r>
          </a:p>
          <a:p>
            <a:pPr fontAlgn="auto">
              <a:spcAft>
                <a:spcPts val="0"/>
              </a:spcAft>
              <a:buFont typeface="Arial" panose="020B0604020202020204" pitchFamily="34" charset="0"/>
              <a:buChar char="•"/>
              <a:defRPr/>
            </a:pPr>
            <a:endParaRPr lang="ru-RU" dirty="0"/>
          </a:p>
        </p:txBody>
      </p:sp>
      <p:sp>
        <p:nvSpPr>
          <p:cNvPr id="4" name="Заголовок 1"/>
          <p:cNvSpPr txBox="1">
            <a:spLocks/>
          </p:cNvSpPr>
          <p:nvPr/>
        </p:nvSpPr>
        <p:spPr bwMode="auto">
          <a:xfrm>
            <a:off x="0" y="285728"/>
            <a:ext cx="8686800" cy="73817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3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ru-RU" sz="4000" b="1" i="0" u="none" strike="noStrike" kern="1200" cap="none" spc="0" normalizeH="0" baseline="0" noProof="0" dirty="0">
                <a:ln>
                  <a:noFill/>
                </a:ln>
                <a:solidFill>
                  <a:srgbClr val="FF0000"/>
                </a:solidFill>
                <a:effectLst/>
                <a:uLnTx/>
                <a:uFillTx/>
                <a:latin typeface="+mj-lt"/>
                <a:ea typeface="+mj-ea"/>
                <a:cs typeface="+mj-cs"/>
              </a:rPr>
            </a:br>
            <a:br>
              <a:rPr kumimoji="0" lang="ru-RU" sz="4000" b="1" i="0" u="none" strike="noStrike" kern="1200" cap="none" spc="0" normalizeH="0" baseline="0" noProof="0" dirty="0">
                <a:ln>
                  <a:noFill/>
                </a:ln>
                <a:solidFill>
                  <a:srgbClr val="FF0000"/>
                </a:solidFill>
                <a:effectLst/>
                <a:uLnTx/>
                <a:uFillTx/>
                <a:latin typeface="+mj-lt"/>
                <a:ea typeface="+mj-ea"/>
                <a:cs typeface="+mj-cs"/>
              </a:rPr>
            </a:br>
            <a:br>
              <a:rPr kumimoji="0" lang="ru-RU" sz="4400" b="1" i="0" u="none" strike="noStrike" kern="1200" cap="none" spc="0" normalizeH="0" baseline="0" noProof="0" dirty="0">
                <a:ln>
                  <a:noFill/>
                </a:ln>
                <a:solidFill>
                  <a:srgbClr val="FF0000"/>
                </a:solidFill>
                <a:effectLst/>
                <a:uLnTx/>
                <a:uFillTx/>
                <a:latin typeface="+mj-lt"/>
                <a:ea typeface="+mj-ea"/>
                <a:cs typeface="+mj-cs"/>
              </a:rPr>
            </a:br>
            <a:endParaRPr kumimoji="0" lang="ru-RU" sz="4400"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333375"/>
            <a:ext cx="8229600" cy="574675"/>
          </a:xfrm>
        </p:spPr>
        <p:txBody>
          <a:bodyPr rtlCol="0">
            <a:normAutofit fontScale="90000"/>
          </a:bodyPr>
          <a:lstStyle/>
          <a:p>
            <a:pPr fontAlgn="auto">
              <a:spcAft>
                <a:spcPts val="0"/>
              </a:spcAft>
              <a:defRPr/>
            </a:pPr>
            <a:r>
              <a:rPr lang="ru-RU" b="1" dirty="0">
                <a:solidFill>
                  <a:srgbClr val="FF0000"/>
                </a:solidFill>
              </a:rPr>
              <a:t>Пищевая ценность мяса</a:t>
            </a:r>
          </a:p>
        </p:txBody>
      </p:sp>
      <p:sp>
        <p:nvSpPr>
          <p:cNvPr id="3" name="Объект 2"/>
          <p:cNvSpPr>
            <a:spLocks noGrp="1"/>
          </p:cNvSpPr>
          <p:nvPr>
            <p:ph idx="1"/>
          </p:nvPr>
        </p:nvSpPr>
        <p:spPr>
          <a:xfrm>
            <a:off x="457200" y="981075"/>
            <a:ext cx="8229600" cy="5145088"/>
          </a:xfrm>
        </p:spPr>
        <p:txBody>
          <a:bodyPr rtlCol="0">
            <a:normAutofit fontScale="92500" lnSpcReduction="10000"/>
          </a:bodyPr>
          <a:lstStyle/>
          <a:p>
            <a:pPr fontAlgn="auto">
              <a:spcAft>
                <a:spcPts val="0"/>
              </a:spcAft>
              <a:buNone/>
              <a:defRPr/>
            </a:pPr>
            <a:r>
              <a:rPr lang="ru-RU" b="1" dirty="0"/>
              <a:t>К показателям, характеризующим пищевую ценность мяса относят:</a:t>
            </a:r>
            <a:endParaRPr lang="ru-RU" dirty="0"/>
          </a:p>
          <a:p>
            <a:pPr fontAlgn="auto">
              <a:spcAft>
                <a:spcPts val="0"/>
              </a:spcAft>
              <a:buFont typeface="Wingdings" panose="05000000000000000000" pitchFamily="2" charset="2"/>
              <a:buChar char="Ø"/>
              <a:defRPr/>
            </a:pPr>
            <a:r>
              <a:rPr lang="ru-RU" dirty="0"/>
              <a:t>Содержание внутримышечного жира (содержит комплекс липидных соединений, обеспечивающих вкус и аромат мяса). </a:t>
            </a:r>
          </a:p>
          <a:p>
            <a:pPr fontAlgn="auto">
              <a:spcAft>
                <a:spcPts val="0"/>
              </a:spcAft>
              <a:buFont typeface="Wingdings" panose="05000000000000000000" pitchFamily="2" charset="2"/>
              <a:buChar char="Ø"/>
              <a:defRPr/>
            </a:pPr>
            <a:r>
              <a:rPr lang="ru-RU" dirty="0"/>
              <a:t>Влагосвязывающая (</a:t>
            </a:r>
            <a:r>
              <a:rPr lang="ru-RU" dirty="0" err="1"/>
              <a:t>влагоудерживающая</a:t>
            </a:r>
            <a:r>
              <a:rPr lang="ru-RU" dirty="0"/>
              <a:t>) способность мяса (обеспечивает сочность).</a:t>
            </a:r>
          </a:p>
          <a:p>
            <a:pPr fontAlgn="auto">
              <a:spcAft>
                <a:spcPts val="0"/>
              </a:spcAft>
              <a:buFont typeface="Wingdings" panose="05000000000000000000" pitchFamily="2" charset="2"/>
              <a:buChar char="Ø"/>
              <a:defRPr/>
            </a:pPr>
            <a:r>
              <a:rPr lang="ru-RU" dirty="0"/>
              <a:t>К показателям, характеризующим пищевую ценность мяса относят: интенсивность окраски (зависит от содержания миоглобина, которого больше в упитанных животных)</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dirty="0">
                <a:solidFill>
                  <a:srgbClr val="FF0000"/>
                </a:solidFill>
              </a:rPr>
              <a:t>Для получения доброкачественного мяса необходимо учитывать: </a:t>
            </a:r>
            <a:br>
              <a:rPr lang="ru-RU" b="1" dirty="0"/>
            </a:br>
            <a:endParaRPr lang="ru-RU" b="1" dirty="0"/>
          </a:p>
        </p:txBody>
      </p:sp>
      <p:pic>
        <p:nvPicPr>
          <p:cNvPr id="23554" name="Picture 2"/>
          <p:cNvPicPr>
            <a:picLocks noChangeAspect="1" noChangeArrowheads="1"/>
          </p:cNvPicPr>
          <p:nvPr/>
        </p:nvPicPr>
        <p:blipFill>
          <a:blip r:embed="rId2"/>
          <a:srcRect/>
          <a:stretch>
            <a:fillRect/>
          </a:stretch>
        </p:blipFill>
        <p:spPr bwMode="auto">
          <a:xfrm>
            <a:off x="5940425" y="4724400"/>
            <a:ext cx="3097213" cy="2060575"/>
          </a:xfrm>
          <a:prstGeom prst="rect">
            <a:avLst/>
          </a:prstGeom>
          <a:noFill/>
          <a:ln w="9525">
            <a:noFill/>
            <a:miter lim="800000"/>
            <a:headEnd/>
            <a:tailEnd/>
          </a:ln>
        </p:spPr>
      </p:pic>
      <p:sp>
        <p:nvSpPr>
          <p:cNvPr id="3" name="Объект 2"/>
          <p:cNvSpPr>
            <a:spLocks noGrp="1"/>
          </p:cNvSpPr>
          <p:nvPr>
            <p:ph idx="1"/>
          </p:nvPr>
        </p:nvSpPr>
        <p:spPr>
          <a:xfrm>
            <a:off x="250825" y="1125538"/>
            <a:ext cx="8435975" cy="5000625"/>
          </a:xfrm>
        </p:spPr>
        <p:txBody>
          <a:bodyPr rtlCol="0">
            <a:normAutofit/>
          </a:bodyPr>
          <a:lstStyle/>
          <a:p>
            <a:pPr marL="0" indent="0" fontAlgn="auto">
              <a:spcAft>
                <a:spcPts val="0"/>
              </a:spcAft>
              <a:buFont typeface="Arial" panose="020B0604020202020204" pitchFamily="34" charset="0"/>
              <a:buNone/>
              <a:defRPr/>
            </a:pPr>
            <a:endParaRPr lang="ru-RU" dirty="0"/>
          </a:p>
          <a:p>
            <a:pPr marL="0" indent="0" fontAlgn="auto">
              <a:spcAft>
                <a:spcPts val="0"/>
              </a:spcAft>
              <a:buFont typeface="Arial" panose="020B0604020202020204" pitchFamily="34" charset="0"/>
              <a:buNone/>
              <a:defRPr/>
            </a:pPr>
            <a:r>
              <a:rPr lang="ru-RU" dirty="0"/>
              <a:t>1.Состояние здоровья животного</a:t>
            </a:r>
          </a:p>
          <a:p>
            <a:pPr marL="0" indent="0" fontAlgn="auto">
              <a:spcAft>
                <a:spcPts val="0"/>
              </a:spcAft>
              <a:buFont typeface="Arial" panose="020B0604020202020204" pitchFamily="34" charset="0"/>
              <a:buNone/>
              <a:defRPr/>
            </a:pPr>
            <a:r>
              <a:rPr lang="ru-RU" dirty="0"/>
              <a:t>2. Правильность убоя ,экспертизу животного и мясной туши</a:t>
            </a:r>
          </a:p>
          <a:p>
            <a:pPr marL="0" indent="0" fontAlgn="auto">
              <a:spcAft>
                <a:spcPts val="0"/>
              </a:spcAft>
              <a:buFont typeface="Arial" panose="020B0604020202020204" pitchFamily="34" charset="0"/>
              <a:buNone/>
              <a:defRPr/>
            </a:pPr>
            <a:r>
              <a:rPr lang="ru-RU" dirty="0"/>
              <a:t>3. Контроль за </a:t>
            </a:r>
            <a:r>
              <a:rPr lang="ru-RU" dirty="0" err="1"/>
              <a:t>хранением,транспортировкой</a:t>
            </a:r>
            <a:r>
              <a:rPr lang="ru-RU" dirty="0"/>
              <a:t>  и реализацией мяса.</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lstStyle/>
          <a:p>
            <a:r>
              <a:rPr lang="ru-RU" b="1" dirty="0">
                <a:solidFill>
                  <a:srgbClr val="FF0000"/>
                </a:solidFill>
              </a:rPr>
              <a:t>Способы консервирования мяса:</a:t>
            </a:r>
            <a:endParaRPr lang="ru-RU" dirty="0"/>
          </a:p>
        </p:txBody>
      </p:sp>
      <p:sp>
        <p:nvSpPr>
          <p:cNvPr id="3" name="Содержимое 2"/>
          <p:cNvSpPr>
            <a:spLocks noGrp="1"/>
          </p:cNvSpPr>
          <p:nvPr>
            <p:ph idx="1"/>
          </p:nvPr>
        </p:nvSpPr>
        <p:spPr>
          <a:xfrm>
            <a:off x="457200" y="928670"/>
            <a:ext cx="8229600" cy="5197493"/>
          </a:xfrm>
        </p:spPr>
        <p:txBody>
          <a:bodyPr/>
          <a:lstStyle/>
          <a:p>
            <a:pPr fontAlgn="auto">
              <a:spcAft>
                <a:spcPts val="0"/>
              </a:spcAft>
              <a:buNone/>
              <a:defRPr/>
            </a:pPr>
            <a:endParaRPr lang="ru-RU" b="1" dirty="0"/>
          </a:p>
          <a:p>
            <a:pPr fontAlgn="auto">
              <a:spcAft>
                <a:spcPts val="0"/>
              </a:spcAft>
              <a:buNone/>
              <a:defRPr/>
            </a:pPr>
            <a:r>
              <a:rPr lang="ru-RU" b="1" dirty="0"/>
              <a:t>1.</a:t>
            </a:r>
            <a:r>
              <a:rPr lang="ru-RU" dirty="0"/>
              <a:t>Замораживание- лучший способ, не теряется питательная ценность.</a:t>
            </a:r>
          </a:p>
          <a:p>
            <a:pPr fontAlgn="auto">
              <a:spcAft>
                <a:spcPts val="0"/>
              </a:spcAft>
              <a:buNone/>
              <a:defRPr/>
            </a:pPr>
            <a:r>
              <a:rPr lang="ru-RU" b="1" dirty="0"/>
              <a:t>2.</a:t>
            </a:r>
            <a:r>
              <a:rPr lang="ru-RU" dirty="0"/>
              <a:t>Стерилизация – консервирование в банках, мало меняется пищевая ценность.</a:t>
            </a:r>
          </a:p>
          <a:p>
            <a:pPr fontAlgn="auto">
              <a:spcAft>
                <a:spcPts val="0"/>
              </a:spcAft>
              <a:buNone/>
              <a:defRPr/>
            </a:pPr>
            <a:r>
              <a:rPr lang="ru-RU" b="1" dirty="0"/>
              <a:t>3.</a:t>
            </a:r>
            <a:r>
              <a:rPr lang="ru-RU" dirty="0"/>
              <a:t>Соление – самый плохой способ, ибо пищевые вещества переходят в рассол, который не используется.</a:t>
            </a:r>
          </a:p>
          <a:p>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14356"/>
            <a:ext cx="8229600" cy="5411807"/>
          </a:xfrm>
        </p:spPr>
        <p:txBody>
          <a:bodyPr/>
          <a:lstStyle/>
          <a:p>
            <a:pPr>
              <a:buNone/>
            </a:pPr>
            <a:r>
              <a:rPr lang="ru-RU" b="1" i="1" dirty="0">
                <a:solidFill>
                  <a:srgbClr val="FF0000"/>
                </a:solidFill>
              </a:rPr>
              <a:t>Санитарно-гигиеническая экспертиза мяса</a:t>
            </a:r>
            <a:r>
              <a:rPr lang="ru-RU" dirty="0">
                <a:solidFill>
                  <a:srgbClr val="FF0000"/>
                </a:solidFill>
              </a:rPr>
              <a:t> </a:t>
            </a:r>
            <a:r>
              <a:rPr lang="ru-RU" dirty="0"/>
              <a:t>базируется на показателях его свежести и данных гельминтологического исследования.</a:t>
            </a:r>
          </a:p>
          <a:p>
            <a:r>
              <a:rPr lang="ru-RU" b="1" i="1" dirty="0"/>
              <a:t> </a:t>
            </a:r>
            <a:r>
              <a:rPr lang="ru-RU" dirty="0"/>
              <a:t>Оценка свежести мяса проводится по результатам органолептического исследования, физико-химического исследования и бактериоскопии.</a:t>
            </a:r>
            <a:endParaRPr lang="ru-RU" b="1" i="1" dirty="0"/>
          </a:p>
          <a:p>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15888"/>
            <a:ext cx="8507413" cy="6010275"/>
          </a:xfrm>
        </p:spPr>
        <p:txBody>
          <a:bodyPr rtlCol="0">
            <a:normAutofit/>
          </a:bodyPr>
          <a:lstStyle/>
          <a:p>
            <a:pPr marL="0" indent="0" fontAlgn="auto">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План лекции:</a:t>
            </a:r>
          </a:p>
          <a:p>
            <a:pPr marL="0" indent="0" fontAlgn="auto">
              <a:spcAft>
                <a:spcPts val="0"/>
              </a:spcAft>
              <a:buFont typeface="Arial" panose="020B0604020202020204" pitchFamily="34" charset="0"/>
              <a:buNone/>
              <a:defRPr/>
            </a:pPr>
            <a:r>
              <a:rPr lang="ru-RU" sz="2800" dirty="0">
                <a:latin typeface="Times New Roman" panose="02020603050405020304" pitchFamily="18" charset="0"/>
                <a:cs typeface="Times New Roman" panose="02020603050405020304" pitchFamily="18" charset="0"/>
              </a:rPr>
              <a:t>1.Основные требования к пищевым </a:t>
            </a:r>
          </a:p>
          <a:p>
            <a:pPr marL="0" indent="0" fontAlgn="auto">
              <a:spcAft>
                <a:spcPts val="0"/>
              </a:spcAft>
              <a:buFont typeface="Arial" panose="020B0604020202020204" pitchFamily="34" charset="0"/>
              <a:buNone/>
              <a:defRPr/>
            </a:pPr>
            <a:r>
              <a:rPr lang="ru-RU" sz="2800" dirty="0">
                <a:latin typeface="Times New Roman" panose="02020603050405020304" pitchFamily="18" charset="0"/>
                <a:cs typeface="Times New Roman" panose="02020603050405020304" pitchFamily="18" charset="0"/>
              </a:rPr>
              <a:t>  продуктам.</a:t>
            </a:r>
          </a:p>
          <a:p>
            <a:pPr marL="0" indent="0" fontAlgn="auto">
              <a:spcAft>
                <a:spcPts val="0"/>
              </a:spcAft>
              <a:buFont typeface="Arial" panose="020B0604020202020204" pitchFamily="34" charset="0"/>
              <a:buNone/>
              <a:defRPr/>
            </a:pPr>
            <a:r>
              <a:rPr lang="ru-RU" sz="2800" dirty="0">
                <a:latin typeface="Times New Roman" panose="02020603050405020304" pitchFamily="18" charset="0"/>
                <a:cs typeface="Times New Roman" panose="02020603050405020304" pitchFamily="18" charset="0"/>
              </a:rPr>
              <a:t>2.Классификация пищевых продуктов по устойчивости к хранению.</a:t>
            </a:r>
          </a:p>
          <a:p>
            <a:pPr marL="0" indent="0" fontAlgn="auto">
              <a:spcAft>
                <a:spcPts val="0"/>
              </a:spcAft>
              <a:buFont typeface="Arial" panose="020B0604020202020204" pitchFamily="34" charset="0"/>
              <a:buNone/>
              <a:defRPr/>
            </a:pPr>
            <a:r>
              <a:rPr lang="ru-RU" sz="2800" dirty="0">
                <a:latin typeface="Times New Roman" panose="02020603050405020304" pitchFamily="18" charset="0"/>
                <a:cs typeface="Times New Roman" panose="02020603050405020304" pitchFamily="18" charset="0"/>
              </a:rPr>
              <a:t>3.Классификация пищевых продуктов по  </a:t>
            </a:r>
          </a:p>
          <a:p>
            <a:pPr marL="0" indent="0" fontAlgn="auto">
              <a:spcAft>
                <a:spcPts val="0"/>
              </a:spcAft>
              <a:buFont typeface="Arial" panose="020B0604020202020204" pitchFamily="34" charset="0"/>
              <a:buNone/>
              <a:defRPr/>
            </a:pPr>
            <a:r>
              <a:rPr lang="ru-RU" sz="2800" dirty="0">
                <a:latin typeface="Times New Roman" panose="02020603050405020304" pitchFamily="18" charset="0"/>
                <a:cs typeface="Times New Roman" panose="02020603050405020304" pitchFamily="18" charset="0"/>
              </a:rPr>
              <a:t>    своей природе.</a:t>
            </a:r>
          </a:p>
          <a:p>
            <a:pPr marL="0" indent="0" fontAlgn="auto">
              <a:spcAft>
                <a:spcPts val="0"/>
              </a:spcAft>
              <a:buFont typeface="Arial" panose="020B0604020202020204" pitchFamily="34" charset="0"/>
              <a:buNone/>
              <a:defRPr/>
            </a:pPr>
            <a:r>
              <a:rPr lang="ru-RU" sz="2800" dirty="0">
                <a:latin typeface="Times New Roman" panose="02020603050405020304" pitchFamily="18" charset="0"/>
                <a:cs typeface="Times New Roman" panose="02020603050405020304" pitchFamily="18" charset="0"/>
              </a:rPr>
              <a:t>4.Пищевая и биологическая ценность   </a:t>
            </a:r>
          </a:p>
          <a:p>
            <a:pPr marL="0" indent="0" fontAlgn="auto">
              <a:spcAft>
                <a:spcPts val="0"/>
              </a:spcAft>
              <a:buFont typeface="Arial" panose="020B0604020202020204" pitchFamily="34" charset="0"/>
              <a:buNone/>
              <a:defRPr/>
            </a:pPr>
            <a:r>
              <a:rPr lang="ru-RU" sz="2800" dirty="0">
                <a:latin typeface="Times New Roman" panose="02020603050405020304" pitchFamily="18" charset="0"/>
                <a:cs typeface="Times New Roman" panose="02020603050405020304" pitchFamily="18" charset="0"/>
              </a:rPr>
              <a:t>   продуктов животного происхождения   </a:t>
            </a:r>
          </a:p>
          <a:p>
            <a:pPr marL="0" indent="0" fontAlgn="auto">
              <a:spcAft>
                <a:spcPts val="0"/>
              </a:spcAft>
              <a:buFont typeface="Arial" panose="020B0604020202020204" pitchFamily="34" charset="0"/>
              <a:buNone/>
              <a:defRPr/>
            </a:pP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мясные,молочные</a:t>
            </a:r>
            <a:r>
              <a:rPr lang="ru-RU" sz="2800" dirty="0">
                <a:latin typeface="Times New Roman" panose="02020603050405020304" pitchFamily="18" charset="0"/>
                <a:cs typeface="Times New Roman" panose="02020603050405020304" pitchFamily="18" charset="0"/>
              </a:rPr>
              <a:t>, рыбные).</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a:xfrm>
            <a:off x="107950" y="274638"/>
            <a:ext cx="8578850" cy="868346"/>
          </a:xfrm>
        </p:spPr>
        <p:txBody>
          <a:bodyPr/>
          <a:lstStyle/>
          <a:p>
            <a:r>
              <a:rPr lang="ru-RU" b="1" dirty="0"/>
              <a:t>Органолептические свойства</a:t>
            </a:r>
          </a:p>
        </p:txBody>
      </p:sp>
      <p:sp>
        <p:nvSpPr>
          <p:cNvPr id="3" name="Объект 2"/>
          <p:cNvSpPr>
            <a:spLocks noGrp="1"/>
          </p:cNvSpPr>
          <p:nvPr>
            <p:ph idx="1"/>
          </p:nvPr>
        </p:nvSpPr>
        <p:spPr>
          <a:xfrm>
            <a:off x="500034" y="1000108"/>
            <a:ext cx="8229600" cy="4954591"/>
          </a:xfrm>
        </p:spPr>
        <p:txBody>
          <a:bodyPr rtlCol="0">
            <a:normAutofit fontScale="92500" lnSpcReduction="20000"/>
          </a:bodyPr>
          <a:lstStyle/>
          <a:p>
            <a:pPr marL="0" indent="0" fontAlgn="auto">
              <a:spcAft>
                <a:spcPts val="0"/>
              </a:spcAft>
              <a:buFont typeface="Arial" panose="020B0604020202020204" pitchFamily="34" charset="0"/>
              <a:buNone/>
              <a:defRPr/>
            </a:pPr>
            <a:r>
              <a:rPr lang="ru-RU" dirty="0"/>
              <a:t>Свежее мясо имеет: </a:t>
            </a:r>
          </a:p>
          <a:p>
            <a:pPr fontAlgn="auto">
              <a:spcAft>
                <a:spcPts val="0"/>
              </a:spcAft>
              <a:buFont typeface="Wingdings" panose="05000000000000000000" pitchFamily="2" charset="2"/>
              <a:buChar char="Ø"/>
              <a:defRPr/>
            </a:pPr>
            <a:r>
              <a:rPr lang="ru-RU" dirty="0"/>
              <a:t>темно-красный цвет, поверхность блестящая, сухая (корочка </a:t>
            </a:r>
            <a:r>
              <a:rPr lang="ru-RU" dirty="0" err="1"/>
              <a:t>подсыхания</a:t>
            </a:r>
            <a:r>
              <a:rPr lang="ru-RU" dirty="0"/>
              <a:t>), ямка от надавливания пальцем быстро (1 мин.) выравнивается (тургор мяса), запах приятный.</a:t>
            </a:r>
          </a:p>
          <a:p>
            <a:pPr fontAlgn="auto">
              <a:spcAft>
                <a:spcPts val="0"/>
              </a:spcAft>
              <a:buNone/>
              <a:defRPr/>
            </a:pPr>
            <a:endParaRPr lang="ru-RU" dirty="0"/>
          </a:p>
          <a:p>
            <a:pPr fontAlgn="auto">
              <a:spcAft>
                <a:spcPts val="0"/>
              </a:spcAft>
              <a:buNone/>
              <a:defRPr/>
            </a:pPr>
            <a:r>
              <a:rPr lang="ru-RU" dirty="0"/>
              <a:t>Для доброкачественности мяса имеет большое</a:t>
            </a:r>
          </a:p>
          <a:p>
            <a:pPr fontAlgn="auto">
              <a:spcAft>
                <a:spcPts val="0"/>
              </a:spcAft>
              <a:buNone/>
              <a:defRPr/>
            </a:pPr>
            <a:r>
              <a:rPr lang="ru-RU" dirty="0"/>
              <a:t>значение </a:t>
            </a:r>
            <a:r>
              <a:rPr lang="ru-RU" i="1" dirty="0"/>
              <a:t>корочка </a:t>
            </a:r>
            <a:r>
              <a:rPr lang="ru-RU" i="1" dirty="0" err="1"/>
              <a:t>подсыхания</a:t>
            </a:r>
            <a:r>
              <a:rPr lang="ru-RU" i="1" dirty="0"/>
              <a:t>.</a:t>
            </a:r>
          </a:p>
          <a:p>
            <a:pPr marL="0" indent="0" fontAlgn="auto">
              <a:spcAft>
                <a:spcPts val="0"/>
              </a:spcAft>
              <a:buFont typeface="Arial" panose="020B0604020202020204" pitchFamily="34" charset="0"/>
              <a:buNone/>
              <a:defRPr/>
            </a:pPr>
            <a:r>
              <a:rPr lang="ru-RU" dirty="0"/>
              <a:t>Она имеет большое санитарное значение для предупреждения от проникновения микробов в толщу мяса</a:t>
            </a:r>
          </a:p>
          <a:p>
            <a:pPr fontAlgn="auto">
              <a:spcAft>
                <a:spcPts val="0"/>
              </a:spcAft>
              <a:buFont typeface="Arial" panose="020B0604020202020204" pitchFamily="34" charset="0"/>
              <a:buChar char="•"/>
              <a:defRPr/>
            </a:pPr>
            <a:endParaRPr lang="ru-RU" b="1" dirty="0"/>
          </a:p>
          <a:p>
            <a:pPr fontAlgn="auto">
              <a:spcAft>
                <a:spcPts val="0"/>
              </a:spcAft>
              <a:buFont typeface="Arial" panose="020B0604020202020204" pitchFamily="34" charset="0"/>
              <a:buChar char="•"/>
              <a:defRPr/>
            </a:pPr>
            <a:endParaRPr lang="ru-RU"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857232"/>
            <a:ext cx="8329642" cy="5268931"/>
          </a:xfrm>
        </p:spPr>
        <p:txBody>
          <a:bodyPr/>
          <a:lstStyle/>
          <a:p>
            <a:pPr>
              <a:buFont typeface="Wingdings" pitchFamily="2" charset="2"/>
              <a:buChar char="Ø"/>
            </a:pPr>
            <a:r>
              <a:rPr lang="ru-RU" sz="2400" b="1" i="1" dirty="0"/>
              <a:t>Мясо подозрительной свежести </a:t>
            </a:r>
            <a:r>
              <a:rPr lang="ru-RU" sz="2400" dirty="0"/>
              <a:t>имеет сухую поверхность с темной корочкой или покрыто слизью. </a:t>
            </a:r>
          </a:p>
          <a:p>
            <a:pPr>
              <a:buFont typeface="Arial" pitchFamily="34" charset="0"/>
              <a:buChar char="•"/>
            </a:pPr>
            <a:r>
              <a:rPr lang="ru-RU" sz="2400" dirty="0"/>
              <a:t>На разрезе – бледное, без блеска, липкое.</a:t>
            </a:r>
          </a:p>
          <a:p>
            <a:pPr>
              <a:buFont typeface="Arial" pitchFamily="34" charset="0"/>
              <a:buChar char="•"/>
            </a:pPr>
            <a:r>
              <a:rPr lang="ru-RU" sz="2400" dirty="0"/>
              <a:t> Упругость снижена: ямка после надавливания выравнивается медленно. </a:t>
            </a:r>
          </a:p>
          <a:p>
            <a:pPr>
              <a:buFont typeface="Arial" pitchFamily="34" charset="0"/>
              <a:buChar char="•"/>
            </a:pPr>
            <a:r>
              <a:rPr lang="ru-RU" sz="2400" dirty="0"/>
              <a:t>Запах кисловатый со слегка затхлым оттенком. </a:t>
            </a:r>
          </a:p>
          <a:p>
            <a:pPr>
              <a:buFont typeface="Arial" pitchFamily="34" charset="0"/>
              <a:buChar char="•"/>
            </a:pPr>
            <a:r>
              <a:rPr lang="ru-RU" sz="2400" dirty="0"/>
              <a:t>Тканевой жир имеет сероватый цвет, размазывается, немного липкий. Костный мозг темно-желтый, уменьшен в объеме.</a:t>
            </a:r>
          </a:p>
          <a:p>
            <a:pPr>
              <a:buFont typeface="Wingdings" pitchFamily="2" charset="2"/>
              <a:buChar char="Ø"/>
            </a:pPr>
            <a:r>
              <a:rPr lang="ru-RU" sz="2400" i="1" dirty="0"/>
              <a:t> </a:t>
            </a:r>
            <a:r>
              <a:rPr lang="ru-RU" sz="2400" b="1" i="1" dirty="0"/>
              <a:t>Несвежее мясо </a:t>
            </a:r>
            <a:r>
              <a:rPr lang="ru-RU" sz="2400" dirty="0"/>
              <a:t>на поверхности сухое, местами позеленевшее или покрыто слизью. На разрезе имеет зеленоватый или сероватый цвет. Упругость утрачена: ямка после надавливания не выравнивается. Запах гнилостный. Тканевой жир серый, липнет к пальцам. Костный мозг темный, мягкий, не заполняет просвета трубчатых костей.</a:t>
            </a:r>
            <a:endParaRPr lang="ru-RU" sz="2400" b="1" i="1" dirty="0"/>
          </a:p>
          <a:p>
            <a:endParaRPr lang="ru-RU"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571480"/>
            <a:ext cx="8229600" cy="5554683"/>
          </a:xfrm>
        </p:spPr>
        <p:txBody>
          <a:bodyPr rtlCol="0">
            <a:noAutofit/>
          </a:bodyPr>
          <a:lstStyle/>
          <a:p>
            <a:pPr marL="514350" indent="-514350" fontAlgn="auto">
              <a:spcAft>
                <a:spcPts val="0"/>
              </a:spcAft>
              <a:buNone/>
              <a:defRPr/>
            </a:pPr>
            <a:r>
              <a:rPr lang="ru-RU" sz="2800" b="1" dirty="0">
                <a:solidFill>
                  <a:srgbClr val="FF0000"/>
                </a:solidFill>
              </a:rPr>
              <a:t>Для распознавания </a:t>
            </a:r>
            <a:r>
              <a:rPr lang="ru-RU" sz="2800" b="1" i="1" dirty="0">
                <a:solidFill>
                  <a:srgbClr val="FF0000"/>
                </a:solidFill>
              </a:rPr>
              <a:t>начальных признаков порчи </a:t>
            </a:r>
            <a:r>
              <a:rPr lang="ru-RU" sz="2800" b="1" dirty="0">
                <a:solidFill>
                  <a:srgbClr val="FF0000"/>
                </a:solidFill>
              </a:rPr>
              <a:t>рекомендуется проделать  пробы на свежесть: </a:t>
            </a:r>
          </a:p>
          <a:p>
            <a:pPr marL="514350" indent="-514350" fontAlgn="auto">
              <a:spcAft>
                <a:spcPts val="0"/>
              </a:spcAft>
              <a:buNone/>
              <a:defRPr/>
            </a:pPr>
            <a:r>
              <a:rPr lang="ru-RU" sz="2800" dirty="0"/>
              <a:t>1.Нагреть острый нож, проткнуть мясо ближе к суставам – запах от ножа слегка  гнилостный (проба шпилькой).</a:t>
            </a:r>
          </a:p>
          <a:p>
            <a:pPr marL="0" indent="0" fontAlgn="auto">
              <a:spcAft>
                <a:spcPts val="0"/>
              </a:spcAft>
              <a:buFont typeface="Arial" panose="020B0604020202020204" pitchFamily="34" charset="0"/>
              <a:buNone/>
              <a:defRPr/>
            </a:pPr>
            <a:r>
              <a:rPr lang="ru-RU" sz="2800" dirty="0"/>
              <a:t>2. Опустить мясо в кипяток на короткое время – слабый неприятный запах.</a:t>
            </a:r>
          </a:p>
          <a:p>
            <a:pPr marL="0" indent="0" fontAlgn="auto">
              <a:spcAft>
                <a:spcPts val="0"/>
              </a:spcAft>
              <a:buFont typeface="Arial" panose="020B0604020202020204" pitchFamily="34" charset="0"/>
              <a:buNone/>
              <a:defRPr/>
            </a:pPr>
            <a:r>
              <a:rPr lang="ru-RU" sz="2800" dirty="0"/>
              <a:t>3. Пробная варка 20 – 30 минут – бульон мутный, серый, хлопья с неприятным запахом</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1"/>
          <p:cNvSpPr>
            <a:spLocks noGrp="1"/>
          </p:cNvSpPr>
          <p:nvPr>
            <p:ph type="title"/>
          </p:nvPr>
        </p:nvSpPr>
        <p:spPr>
          <a:xfrm>
            <a:off x="457200" y="274638"/>
            <a:ext cx="8229600" cy="725470"/>
          </a:xfrm>
        </p:spPr>
        <p:txBody>
          <a:bodyPr/>
          <a:lstStyle/>
          <a:p>
            <a:r>
              <a:rPr lang="ru-RU" b="1" dirty="0">
                <a:solidFill>
                  <a:srgbClr val="FF0000"/>
                </a:solidFill>
              </a:rPr>
              <a:t>Эпидемиологическое значение</a:t>
            </a:r>
          </a:p>
        </p:txBody>
      </p:sp>
      <p:sp>
        <p:nvSpPr>
          <p:cNvPr id="3" name="Объект 2"/>
          <p:cNvSpPr>
            <a:spLocks noGrp="1"/>
          </p:cNvSpPr>
          <p:nvPr>
            <p:ph idx="1"/>
          </p:nvPr>
        </p:nvSpPr>
        <p:spPr>
          <a:xfrm>
            <a:off x="0" y="1125538"/>
            <a:ext cx="8624888" cy="4957762"/>
          </a:xfrm>
        </p:spPr>
        <p:txBody>
          <a:bodyPr rtlCol="0">
            <a:normAutofit fontScale="92500" lnSpcReduction="20000"/>
          </a:bodyPr>
          <a:lstStyle/>
          <a:p>
            <a:pPr fontAlgn="auto">
              <a:spcAft>
                <a:spcPts val="0"/>
              </a:spcAft>
              <a:buFont typeface="Wingdings" panose="05000000000000000000" pitchFamily="2" charset="2"/>
              <a:buChar char="Ø"/>
              <a:defRPr/>
            </a:pPr>
            <a:endParaRPr lang="ru-RU" dirty="0"/>
          </a:p>
          <a:p>
            <a:pPr fontAlgn="auto">
              <a:spcAft>
                <a:spcPts val="0"/>
              </a:spcAft>
              <a:buFont typeface="Wingdings" panose="05000000000000000000" pitchFamily="2" charset="2"/>
              <a:buChar char="Ø"/>
              <a:defRPr/>
            </a:pPr>
            <a:r>
              <a:rPr lang="ru-RU" dirty="0"/>
              <a:t>С потреблением мяса связано возникновение у человека некоторых </a:t>
            </a:r>
            <a:r>
              <a:rPr lang="ru-RU" b="1" dirty="0"/>
              <a:t>гельминтозов</a:t>
            </a:r>
            <a:r>
              <a:rPr lang="ru-RU" dirty="0"/>
              <a:t>. К ним относятся тениидоз, трихинеллез, эхинококкоз и </a:t>
            </a:r>
            <a:r>
              <a:rPr lang="ru-RU" dirty="0" err="1"/>
              <a:t>фасциолез</a:t>
            </a:r>
            <a:r>
              <a:rPr lang="ru-RU" dirty="0"/>
              <a:t>. </a:t>
            </a:r>
          </a:p>
          <a:p>
            <a:pPr fontAlgn="auto">
              <a:spcAft>
                <a:spcPts val="0"/>
              </a:spcAft>
              <a:buFont typeface="Wingdings" panose="05000000000000000000" pitchFamily="2" charset="2"/>
              <a:buChar char="Ø"/>
              <a:defRPr/>
            </a:pPr>
            <a:r>
              <a:rPr lang="ru-RU" dirty="0"/>
              <a:t> </a:t>
            </a:r>
            <a:r>
              <a:rPr lang="ru-RU" b="1" dirty="0"/>
              <a:t>Инфекционные болезни:</a:t>
            </a:r>
            <a:r>
              <a:rPr lang="ru-RU" dirty="0"/>
              <a:t> </a:t>
            </a:r>
            <a:r>
              <a:rPr lang="ru-RU" b="1" dirty="0"/>
              <a:t> </a:t>
            </a:r>
            <a:r>
              <a:rPr lang="ru-RU" dirty="0"/>
              <a:t>сибирская язва, сап, бешенство, бруцеллез, чума свиней туберкулез, ботулизм.</a:t>
            </a:r>
          </a:p>
          <a:p>
            <a:pPr fontAlgn="auto">
              <a:spcAft>
                <a:spcPts val="0"/>
              </a:spcAft>
              <a:buFont typeface="Arial" panose="020B0604020202020204" pitchFamily="34" charset="0"/>
              <a:buChar char="•"/>
              <a:defRPr/>
            </a:pPr>
            <a:endParaRPr lang="ru-RU" dirty="0"/>
          </a:p>
          <a:p>
            <a:pPr marL="0" indent="0" fontAlgn="auto">
              <a:spcAft>
                <a:spcPts val="0"/>
              </a:spcAft>
              <a:buFont typeface="Arial" panose="020B0604020202020204" pitchFamily="34" charset="0"/>
              <a:buNone/>
              <a:defRPr/>
            </a:pPr>
            <a:r>
              <a:rPr lang="ru-RU" dirty="0"/>
              <a:t>Такое мясо подлежит уничтожению с соблюдением необходимых мер. </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title"/>
          </p:nvPr>
        </p:nvSpPr>
        <p:spPr>
          <a:xfrm>
            <a:off x="107950" y="0"/>
            <a:ext cx="9217025" cy="1052513"/>
          </a:xfrm>
        </p:spPr>
        <p:txBody>
          <a:bodyPr/>
          <a:lstStyle/>
          <a:p>
            <a:r>
              <a:rPr lang="ru-RU" b="1" dirty="0">
                <a:solidFill>
                  <a:srgbClr val="FF0000"/>
                </a:solidFill>
              </a:rPr>
              <a:t>2.Молоко и </a:t>
            </a:r>
            <a:r>
              <a:rPr lang="ru-RU" b="1">
                <a:solidFill>
                  <a:srgbClr val="FF0000"/>
                </a:solidFill>
              </a:rPr>
              <a:t>молочные продукты</a:t>
            </a:r>
          </a:p>
        </p:txBody>
      </p:sp>
      <p:sp>
        <p:nvSpPr>
          <p:cNvPr id="3" name="Объект 2"/>
          <p:cNvSpPr>
            <a:spLocks noGrp="1"/>
          </p:cNvSpPr>
          <p:nvPr>
            <p:ph idx="1"/>
          </p:nvPr>
        </p:nvSpPr>
        <p:spPr>
          <a:xfrm>
            <a:off x="0" y="1196975"/>
            <a:ext cx="8686800" cy="4929188"/>
          </a:xfrm>
        </p:spPr>
        <p:txBody>
          <a:bodyPr rtlCol="0">
            <a:normAutofit fontScale="77500" lnSpcReduction="20000"/>
          </a:bodyPr>
          <a:lstStyle/>
          <a:p>
            <a:pPr marL="0" indent="0" fontAlgn="auto">
              <a:spcAft>
                <a:spcPts val="0"/>
              </a:spcAft>
              <a:buFont typeface="Arial" panose="020B0604020202020204" pitchFamily="34" charset="0"/>
              <a:buNone/>
              <a:defRPr/>
            </a:pPr>
            <a:r>
              <a:rPr lang="ru-RU" sz="4000" b="1" dirty="0"/>
              <a:t>Пищевая и биологическая ценность молока </a:t>
            </a:r>
          </a:p>
          <a:p>
            <a:pPr marL="0" indent="0" fontAlgn="auto">
              <a:spcAft>
                <a:spcPts val="0"/>
              </a:spcAft>
              <a:buFont typeface="Arial" panose="020B0604020202020204" pitchFamily="34" charset="0"/>
              <a:buNone/>
              <a:defRPr/>
            </a:pPr>
            <a:r>
              <a:rPr lang="ru-RU" b="1" dirty="0">
                <a:solidFill>
                  <a:srgbClr val="FF0000"/>
                </a:solidFill>
              </a:rPr>
              <a:t>Пищевая ценность</a:t>
            </a:r>
            <a:r>
              <a:rPr lang="ru-RU" dirty="0"/>
              <a:t>: </a:t>
            </a:r>
          </a:p>
          <a:p>
            <a:pPr marL="0" indent="0" fontAlgn="auto">
              <a:spcAft>
                <a:spcPts val="0"/>
              </a:spcAft>
              <a:buFont typeface="Arial" panose="020B0604020202020204" pitchFamily="34" charset="0"/>
              <a:buNone/>
              <a:defRPr/>
            </a:pPr>
            <a:r>
              <a:rPr lang="ru-RU" dirty="0"/>
              <a:t>1.Сбалансированность компонентов</a:t>
            </a:r>
          </a:p>
          <a:p>
            <a:pPr marL="0" indent="0" fontAlgn="auto">
              <a:spcAft>
                <a:spcPts val="0"/>
              </a:spcAft>
              <a:buFont typeface="Arial" panose="020B0604020202020204" pitchFamily="34" charset="0"/>
              <a:buNone/>
              <a:defRPr/>
            </a:pPr>
            <a:r>
              <a:rPr lang="ru-RU" dirty="0"/>
              <a:t>2.Легкая усвояемость</a:t>
            </a:r>
          </a:p>
          <a:p>
            <a:pPr marL="0" indent="0" fontAlgn="auto">
              <a:spcAft>
                <a:spcPts val="0"/>
              </a:spcAft>
              <a:buFont typeface="Arial" panose="020B0604020202020204" pitchFamily="34" charset="0"/>
              <a:buNone/>
              <a:defRPr/>
            </a:pPr>
            <a:r>
              <a:rPr lang="ru-RU" dirty="0"/>
              <a:t>3.Высокая используемость организмом</a:t>
            </a:r>
          </a:p>
          <a:p>
            <a:pPr marL="0" indent="0" fontAlgn="auto">
              <a:spcAft>
                <a:spcPts val="0"/>
              </a:spcAft>
              <a:buFont typeface="Arial" panose="020B0604020202020204" pitchFamily="34" charset="0"/>
              <a:buNone/>
              <a:defRPr/>
            </a:pPr>
            <a:r>
              <a:rPr lang="ru-RU" dirty="0"/>
              <a:t>компонентов молока на пластические и синтетические цели.</a:t>
            </a:r>
          </a:p>
          <a:p>
            <a:pPr marL="0" indent="0" fontAlgn="auto">
              <a:spcAft>
                <a:spcPts val="0"/>
              </a:spcAft>
              <a:buFont typeface="Arial" panose="020B0604020202020204" pitchFamily="34" charset="0"/>
              <a:buNone/>
              <a:defRPr/>
            </a:pPr>
            <a:r>
              <a:rPr lang="ru-RU" dirty="0"/>
              <a:t>4. Антисклеротическая направленность (нормализация холестерина крови).</a:t>
            </a:r>
          </a:p>
          <a:p>
            <a:pPr marL="0" indent="0" fontAlgn="auto">
              <a:spcAft>
                <a:spcPts val="0"/>
              </a:spcAft>
              <a:buFont typeface="Arial" panose="020B0604020202020204" pitchFamily="34" charset="0"/>
              <a:buNone/>
              <a:defRPr/>
            </a:pPr>
            <a:r>
              <a:rPr lang="ru-RU" dirty="0"/>
              <a:t>5. Наименьшее возбуждающее действие на секрецию пищеварительных желез (диетический продукт).</a:t>
            </a:r>
          </a:p>
          <a:p>
            <a:pPr marL="0" indent="0" fontAlgn="auto">
              <a:spcAft>
                <a:spcPts val="0"/>
              </a:spcAft>
              <a:buFont typeface="Arial" panose="020B0604020202020204" pitchFamily="34" charset="0"/>
              <a:buNone/>
              <a:defRPr/>
            </a:pPr>
            <a:r>
              <a:rPr lang="ru-RU" dirty="0"/>
              <a:t>6. Низкая </a:t>
            </a:r>
            <a:r>
              <a:rPr lang="ru-RU" dirty="0" err="1"/>
              <a:t>приедаемость</a:t>
            </a:r>
            <a:r>
              <a:rPr lang="ru-RU" dirty="0"/>
              <a:t> (можно употреблять несколько раз в день).</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85728"/>
            <a:ext cx="8786874" cy="5840435"/>
          </a:xfrm>
        </p:spPr>
        <p:txBody>
          <a:bodyPr/>
          <a:lstStyle/>
          <a:p>
            <a:pPr>
              <a:buNone/>
            </a:pPr>
            <a:r>
              <a:rPr lang="ru-RU" sz="2800" b="1" dirty="0"/>
              <a:t>Химический состав коровьего молока следующий: </a:t>
            </a:r>
          </a:p>
          <a:p>
            <a:pPr>
              <a:buFont typeface="Wingdings" pitchFamily="2" charset="2"/>
              <a:buChar char="q"/>
            </a:pPr>
            <a:r>
              <a:rPr lang="ru-RU" sz="2800" dirty="0"/>
              <a:t>белков 3,5%, </a:t>
            </a:r>
          </a:p>
          <a:p>
            <a:pPr>
              <a:buFont typeface="Wingdings" pitchFamily="2" charset="2"/>
              <a:buChar char="q"/>
            </a:pPr>
            <a:r>
              <a:rPr lang="ru-RU" sz="2800" dirty="0"/>
              <a:t>жиров 3,4% (не менее 3,2%), </a:t>
            </a:r>
          </a:p>
          <a:p>
            <a:pPr>
              <a:buFont typeface="Wingdings" pitchFamily="2" charset="2"/>
              <a:buChar char="q"/>
            </a:pPr>
            <a:r>
              <a:rPr lang="ru-RU" sz="2800" dirty="0"/>
              <a:t>углеводов в виде молочного сахара (лактозы) – 4,6%, </a:t>
            </a:r>
          </a:p>
          <a:p>
            <a:pPr>
              <a:buFont typeface="Wingdings" pitchFamily="2" charset="2"/>
              <a:buChar char="q"/>
            </a:pPr>
            <a:r>
              <a:rPr lang="ru-RU" sz="2800" dirty="0"/>
              <a:t>минеральных солей 0,75%, </a:t>
            </a:r>
          </a:p>
          <a:p>
            <a:pPr>
              <a:buFont typeface="Wingdings" pitchFamily="2" charset="2"/>
              <a:buChar char="q"/>
            </a:pPr>
            <a:r>
              <a:rPr lang="ru-RU" sz="2800" dirty="0"/>
              <a:t>воды 87,8%. </a:t>
            </a:r>
          </a:p>
          <a:p>
            <a:pPr>
              <a:buFont typeface="Wingdings" pitchFamily="2" charset="2"/>
              <a:buChar char="q"/>
            </a:pPr>
            <a:endParaRPr lang="ru-RU" sz="2800" dirty="0"/>
          </a:p>
          <a:p>
            <a:pPr>
              <a:buNone/>
            </a:pPr>
            <a:r>
              <a:rPr lang="ru-RU" sz="2800" dirty="0"/>
              <a:t>Калорийность - 69 ккал</a:t>
            </a:r>
          </a:p>
          <a:p>
            <a:r>
              <a:rPr lang="ru-RU" sz="2400" dirty="0"/>
              <a:t>Женское молоко содержит 1,25% белка, следовательно, и коровье и всякое другое молоко требует разбавления при вскармливании грудных детей.</a:t>
            </a:r>
          </a:p>
          <a:p>
            <a:pPr>
              <a:buNone/>
            </a:pPr>
            <a:endParaRPr lang="ru-RU" sz="2400" dirty="0"/>
          </a:p>
          <a:p>
            <a:pPr>
              <a:buNone/>
            </a:pPr>
            <a:endParaRPr lang="ru-RU"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dirty="0">
                <a:solidFill>
                  <a:srgbClr val="FF0000"/>
                </a:solidFill>
              </a:rPr>
              <a:t>Биологическая ценность: </a:t>
            </a:r>
            <a:br>
              <a:rPr lang="ru-RU" b="1" dirty="0">
                <a:solidFill>
                  <a:srgbClr val="FF0000"/>
                </a:solidFill>
              </a:rPr>
            </a:br>
            <a:endParaRPr lang="ru-RU" b="1" dirty="0">
              <a:solidFill>
                <a:srgbClr val="FF0000"/>
              </a:solidFill>
            </a:endParaRPr>
          </a:p>
        </p:txBody>
      </p:sp>
      <p:sp>
        <p:nvSpPr>
          <p:cNvPr id="3" name="Объект 2"/>
          <p:cNvSpPr>
            <a:spLocks noGrp="1"/>
          </p:cNvSpPr>
          <p:nvPr>
            <p:ph idx="1"/>
          </p:nvPr>
        </p:nvSpPr>
        <p:spPr>
          <a:xfrm>
            <a:off x="457200" y="981075"/>
            <a:ext cx="8229600" cy="5145088"/>
          </a:xfrm>
        </p:spPr>
        <p:txBody>
          <a:bodyPr rtlCol="0">
            <a:normAutofit lnSpcReduction="10000"/>
          </a:bodyPr>
          <a:lstStyle/>
          <a:p>
            <a:pPr marL="0" indent="0" fontAlgn="auto">
              <a:spcAft>
                <a:spcPts val="0"/>
              </a:spcAft>
              <a:buFont typeface="Arial" panose="020B0604020202020204" pitchFamily="34" charset="0"/>
              <a:buNone/>
              <a:defRPr/>
            </a:pPr>
            <a:r>
              <a:rPr lang="ru-RU" sz="2400" dirty="0"/>
              <a:t>1</a:t>
            </a:r>
            <a:r>
              <a:rPr lang="ru-RU" sz="2400" b="1" dirty="0"/>
              <a:t>. Белки </a:t>
            </a:r>
            <a:r>
              <a:rPr lang="ru-RU" sz="2400" dirty="0"/>
              <a:t>молока биологически полноценные, содержат незаменимые аминокислоты.</a:t>
            </a:r>
          </a:p>
          <a:p>
            <a:pPr marL="0" indent="0" fontAlgn="auto">
              <a:spcAft>
                <a:spcPts val="0"/>
              </a:spcAft>
              <a:buFont typeface="Arial" panose="020B0604020202020204" pitchFamily="34" charset="0"/>
              <a:buNone/>
              <a:defRPr/>
            </a:pPr>
            <a:r>
              <a:rPr lang="ru-RU" sz="2400" dirty="0"/>
              <a:t>Представлены белки: </a:t>
            </a:r>
            <a:r>
              <a:rPr lang="ru-RU" sz="2400" dirty="0">
                <a:solidFill>
                  <a:schemeClr val="tx2">
                    <a:lumMod val="60000"/>
                    <a:lumOff val="40000"/>
                  </a:schemeClr>
                </a:solidFill>
              </a:rPr>
              <a:t>казеином, </a:t>
            </a:r>
            <a:r>
              <a:rPr lang="ru-RU" sz="2400" dirty="0" err="1">
                <a:solidFill>
                  <a:schemeClr val="tx2">
                    <a:lumMod val="60000"/>
                    <a:lumOff val="40000"/>
                  </a:schemeClr>
                </a:solidFill>
              </a:rPr>
              <a:t>лактоальбумином</a:t>
            </a:r>
            <a:r>
              <a:rPr lang="ru-RU" sz="2400" dirty="0">
                <a:solidFill>
                  <a:schemeClr val="tx2">
                    <a:lumMod val="60000"/>
                    <a:lumOff val="40000"/>
                  </a:schemeClr>
                </a:solidFill>
              </a:rPr>
              <a:t>, </a:t>
            </a:r>
            <a:r>
              <a:rPr lang="ru-RU" sz="2400" dirty="0" err="1">
                <a:solidFill>
                  <a:schemeClr val="tx2">
                    <a:lumMod val="60000"/>
                    <a:lumOff val="40000"/>
                  </a:schemeClr>
                </a:solidFill>
              </a:rPr>
              <a:t>лактоглобулином</a:t>
            </a:r>
            <a:endParaRPr lang="ru-RU" sz="2400" dirty="0">
              <a:solidFill>
                <a:schemeClr val="tx2">
                  <a:lumMod val="60000"/>
                  <a:lumOff val="40000"/>
                </a:schemeClr>
              </a:solidFill>
            </a:endParaRPr>
          </a:p>
          <a:p>
            <a:pPr fontAlgn="auto">
              <a:spcAft>
                <a:spcPts val="0"/>
              </a:spcAft>
              <a:buFont typeface="Wingdings" panose="05000000000000000000" pitchFamily="2" charset="2"/>
              <a:buChar char="Ø"/>
              <a:defRPr/>
            </a:pPr>
            <a:r>
              <a:rPr lang="ru-RU" sz="2400" b="1" dirty="0"/>
              <a:t>Казеин – </a:t>
            </a:r>
            <a:r>
              <a:rPr lang="ru-RU" sz="2400" b="1" dirty="0" err="1"/>
              <a:t>фосфопротеин</a:t>
            </a:r>
            <a:r>
              <a:rPr lang="ru-RU" sz="2400" b="1" dirty="0"/>
              <a:t>, связан с кальцием молока, образуя </a:t>
            </a:r>
            <a:r>
              <a:rPr lang="ru-RU" sz="2400" b="1" dirty="0" err="1"/>
              <a:t>фосфаткальциевый</a:t>
            </a:r>
            <a:r>
              <a:rPr lang="ru-RU" sz="2400" b="1" dirty="0"/>
              <a:t> комплекс – биоактивное вещество.</a:t>
            </a:r>
          </a:p>
          <a:p>
            <a:pPr fontAlgn="auto">
              <a:spcAft>
                <a:spcPts val="0"/>
              </a:spcAft>
              <a:buFont typeface="Wingdings" panose="05000000000000000000" pitchFamily="2" charset="2"/>
              <a:buChar char="Ø"/>
              <a:defRPr/>
            </a:pPr>
            <a:r>
              <a:rPr lang="ru-RU" sz="2400" b="1" dirty="0"/>
              <a:t>Альбумин – содержит </a:t>
            </a:r>
            <a:r>
              <a:rPr lang="ru-RU" sz="2400" b="1" dirty="0" err="1"/>
              <a:t>серусодержащие</a:t>
            </a:r>
            <a:r>
              <a:rPr lang="ru-RU" sz="2400" b="1" dirty="0"/>
              <a:t> аминокислоты, близок к альбумину сыворотки крови.</a:t>
            </a:r>
          </a:p>
          <a:p>
            <a:pPr fontAlgn="auto">
              <a:spcAft>
                <a:spcPts val="0"/>
              </a:spcAft>
              <a:buNone/>
              <a:defRPr/>
            </a:pPr>
            <a:endParaRPr lang="ru-RU" sz="2400" b="1" dirty="0"/>
          </a:p>
          <a:p>
            <a:pPr fontAlgn="auto">
              <a:spcAft>
                <a:spcPts val="0"/>
              </a:spcAft>
              <a:buFont typeface="Wingdings" panose="05000000000000000000" pitchFamily="2" charset="2"/>
              <a:buChar char="Ø"/>
              <a:defRPr/>
            </a:pPr>
            <a:r>
              <a:rPr lang="ru-RU" sz="2400" b="1" dirty="0"/>
              <a:t> Глобулин молока обладает антибиотическими свойствами, является фракцией сывороточных белков, в которую входят антитела</a:t>
            </a:r>
            <a:r>
              <a:rPr lang="ru-RU" sz="2400" dirty="0">
                <a:solidFill>
                  <a:schemeClr val="tx2">
                    <a:lumMod val="60000"/>
                    <a:lumOff val="40000"/>
                  </a:schemeClr>
                </a:solidFill>
              </a:rPr>
              <a:t>.</a:t>
            </a:r>
          </a:p>
          <a:p>
            <a:pPr fontAlgn="auto">
              <a:spcAft>
                <a:spcPts val="0"/>
              </a:spcAft>
              <a:buFont typeface="Arial" panose="020B0604020202020204" pitchFamily="34" charset="0"/>
              <a:buChar char="•"/>
              <a:defRPr/>
            </a:pPr>
            <a:endParaRPr lang="ru-RU" sz="2400" dirty="0">
              <a:solidFill>
                <a:schemeClr val="tx2">
                  <a:lumMod val="60000"/>
                  <a:lumOff val="4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dirty="0"/>
              <a:t>Липиды молока</a:t>
            </a:r>
            <a:br>
              <a:rPr lang="ru-RU" b="1" dirty="0"/>
            </a:br>
            <a:endParaRPr lang="ru-RU" b="1" dirty="0"/>
          </a:p>
        </p:txBody>
      </p:sp>
      <p:sp>
        <p:nvSpPr>
          <p:cNvPr id="3" name="Объект 2"/>
          <p:cNvSpPr>
            <a:spLocks noGrp="1"/>
          </p:cNvSpPr>
          <p:nvPr>
            <p:ph idx="1"/>
          </p:nvPr>
        </p:nvSpPr>
        <p:spPr>
          <a:xfrm>
            <a:off x="0" y="1125538"/>
            <a:ext cx="8686800" cy="5000625"/>
          </a:xfrm>
        </p:spPr>
        <p:txBody>
          <a:bodyPr rtlCol="0">
            <a:normAutofit fontScale="92500" lnSpcReduction="20000"/>
          </a:bodyPr>
          <a:lstStyle/>
          <a:p>
            <a:pPr fontAlgn="auto">
              <a:spcAft>
                <a:spcPts val="0"/>
              </a:spcAft>
              <a:buNone/>
              <a:defRPr/>
            </a:pPr>
            <a:r>
              <a:rPr lang="ru-RU" dirty="0"/>
              <a:t>1. Благодаря низкой температуре плавления (в пределах 28-36˚С) и высокой дисперсности молочный жир усваивается на 94-96%. </a:t>
            </a:r>
          </a:p>
          <a:p>
            <a:pPr fontAlgn="auto">
              <a:spcAft>
                <a:spcPts val="0"/>
              </a:spcAft>
              <a:buNone/>
              <a:defRPr/>
            </a:pPr>
            <a:r>
              <a:rPr lang="ru-RU" dirty="0"/>
              <a:t>2. Богаты ненасыщенными жирными кислотами (20 жирных кислот).</a:t>
            </a:r>
          </a:p>
          <a:p>
            <a:pPr fontAlgn="auto">
              <a:spcAft>
                <a:spcPts val="0"/>
              </a:spcAft>
              <a:buNone/>
              <a:defRPr/>
            </a:pPr>
            <a:r>
              <a:rPr lang="ru-RU" dirty="0"/>
              <a:t>3. В молочном жире представлены </a:t>
            </a:r>
            <a:r>
              <a:rPr lang="ru-RU" dirty="0" err="1"/>
              <a:t>фосфолипиды</a:t>
            </a:r>
            <a:r>
              <a:rPr lang="ru-RU" dirty="0"/>
              <a:t> (0,03 г в 100 г коровьего молока) и холестерин (0,01 г).</a:t>
            </a:r>
          </a:p>
          <a:p>
            <a:pPr fontAlgn="auto">
              <a:spcAft>
                <a:spcPts val="0"/>
              </a:spcAft>
              <a:buNone/>
              <a:defRPr/>
            </a:pPr>
            <a:r>
              <a:rPr lang="ru-RU" dirty="0"/>
              <a:t>4. Содержат жирорастворимые витамины.</a:t>
            </a:r>
          </a:p>
          <a:p>
            <a:pPr fontAlgn="auto">
              <a:spcAft>
                <a:spcPts val="0"/>
              </a:spcAft>
              <a:buNone/>
              <a:defRPr/>
            </a:pPr>
            <a:r>
              <a:rPr lang="ru-RU" dirty="0"/>
              <a:t>5. Имеют хорошую усвояемость.</a:t>
            </a:r>
          </a:p>
          <a:p>
            <a:pPr fontAlgn="auto">
              <a:spcAft>
                <a:spcPts val="0"/>
              </a:spcAft>
              <a:buNone/>
              <a:defRPr/>
            </a:pPr>
            <a:r>
              <a:rPr lang="ru-RU" dirty="0"/>
              <a:t>6. Высокие вкусовые свойства и низкую </a:t>
            </a:r>
            <a:r>
              <a:rPr lang="ru-RU" dirty="0" err="1"/>
              <a:t>приедаемость</a:t>
            </a: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Заголовок 1"/>
          <p:cNvSpPr>
            <a:spLocks noGrp="1"/>
          </p:cNvSpPr>
          <p:nvPr>
            <p:ph type="title"/>
          </p:nvPr>
        </p:nvSpPr>
        <p:spPr>
          <a:xfrm>
            <a:off x="457200" y="274638"/>
            <a:ext cx="8229600" cy="511156"/>
          </a:xfrm>
        </p:spPr>
        <p:txBody>
          <a:bodyPr/>
          <a:lstStyle/>
          <a:p>
            <a:r>
              <a:rPr lang="ru-RU" b="1" dirty="0"/>
              <a:t>Углеводы молока</a:t>
            </a:r>
          </a:p>
        </p:txBody>
      </p:sp>
      <p:sp>
        <p:nvSpPr>
          <p:cNvPr id="3" name="Объект 2"/>
          <p:cNvSpPr>
            <a:spLocks noGrp="1"/>
          </p:cNvSpPr>
          <p:nvPr>
            <p:ph idx="1"/>
          </p:nvPr>
        </p:nvSpPr>
        <p:spPr>
          <a:xfrm>
            <a:off x="0" y="857232"/>
            <a:ext cx="9144000" cy="5268931"/>
          </a:xfrm>
        </p:spPr>
        <p:txBody>
          <a:bodyPr rtlCol="0">
            <a:normAutofit fontScale="85000" lnSpcReduction="20000"/>
          </a:bodyPr>
          <a:lstStyle/>
          <a:p>
            <a:pPr fontAlgn="auto">
              <a:spcAft>
                <a:spcPts val="0"/>
              </a:spcAft>
              <a:buNone/>
              <a:defRPr/>
            </a:pPr>
            <a:r>
              <a:rPr lang="ru-RU" dirty="0"/>
              <a:t>Углеводы в молоке находятся в виде молочного сахара или лактозы.</a:t>
            </a:r>
          </a:p>
          <a:p>
            <a:pPr fontAlgn="auto">
              <a:spcAft>
                <a:spcPts val="0"/>
              </a:spcAft>
              <a:buNone/>
              <a:defRPr/>
            </a:pPr>
            <a:r>
              <a:rPr lang="ru-RU" dirty="0"/>
              <a:t> Это единственный углевод молока, нигде более ни встречающийся.</a:t>
            </a:r>
          </a:p>
          <a:p>
            <a:pPr fontAlgn="auto">
              <a:spcAft>
                <a:spcPts val="0"/>
              </a:spcAft>
              <a:buNone/>
              <a:defRPr/>
            </a:pPr>
            <a:r>
              <a:rPr lang="ru-RU" dirty="0"/>
              <a:t>Лактоза – дисахарид, при гидролизе распадается на глюкозу и галактозу.</a:t>
            </a:r>
          </a:p>
          <a:p>
            <a:pPr marL="0" indent="0" fontAlgn="auto">
              <a:spcAft>
                <a:spcPts val="0"/>
              </a:spcAft>
              <a:buFont typeface="Arial" panose="020B0604020202020204" pitchFamily="34" charset="0"/>
              <a:buNone/>
              <a:defRPr/>
            </a:pPr>
            <a:r>
              <a:rPr lang="ru-RU" b="1" dirty="0"/>
              <a:t>Преимущества:</a:t>
            </a:r>
          </a:p>
          <a:p>
            <a:pPr fontAlgn="auto">
              <a:spcAft>
                <a:spcPts val="0"/>
              </a:spcAft>
              <a:buNone/>
              <a:defRPr/>
            </a:pPr>
            <a:r>
              <a:rPr lang="ru-RU" dirty="0"/>
              <a:t>1. Не вызывает интенсивного брожения в кишечнике.</a:t>
            </a:r>
          </a:p>
          <a:p>
            <a:pPr fontAlgn="auto">
              <a:spcAft>
                <a:spcPts val="0"/>
              </a:spcAft>
              <a:buNone/>
              <a:defRPr/>
            </a:pPr>
            <a:r>
              <a:rPr lang="ru-RU" dirty="0"/>
              <a:t>2. Оказывает нормализующее действие на кишечную микрофлору.</a:t>
            </a:r>
          </a:p>
          <a:p>
            <a:pPr fontAlgn="auto">
              <a:spcAft>
                <a:spcPts val="0"/>
              </a:spcAft>
              <a:buNone/>
              <a:defRPr/>
            </a:pPr>
            <a:r>
              <a:rPr lang="ru-RU" dirty="0"/>
              <a:t> Непереносимость молока, отмечаемая у многих людей, обуславливается отсутствием в организме ферментов, расщепляющих галактозу</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dirty="0"/>
              <a:t>ВИТАМИНЫ</a:t>
            </a:r>
            <a:br>
              <a:rPr lang="ru-RU" dirty="0"/>
            </a:br>
            <a:endParaRPr lang="ru-RU" dirty="0"/>
          </a:p>
        </p:txBody>
      </p:sp>
      <p:sp>
        <p:nvSpPr>
          <p:cNvPr id="32770" name="Объект 2"/>
          <p:cNvSpPr>
            <a:spLocks noGrp="1"/>
          </p:cNvSpPr>
          <p:nvPr>
            <p:ph idx="1"/>
          </p:nvPr>
        </p:nvSpPr>
        <p:spPr/>
        <p:txBody>
          <a:bodyPr/>
          <a:lstStyle/>
          <a:p>
            <a:r>
              <a:rPr lang="ru-RU" sz="4000"/>
              <a:t>Молоко содержит все жиро-(К,Е,Д,А) и практически все водорастворимые витамины (С,В1,В2,В6,В12,РР), биотин, фолиевую пантотеновую кислоту</a:t>
            </a:r>
            <a:r>
              <a:rPr lang="ru-RU"/>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dirty="0">
                <a:solidFill>
                  <a:srgbClr val="FF0000"/>
                </a:solidFill>
              </a:rPr>
              <a:t>Основные требования к пищевым продуктам</a:t>
            </a:r>
            <a:br>
              <a:rPr lang="ru-RU" dirty="0"/>
            </a:br>
            <a:endParaRPr lang="ru-RU" dirty="0"/>
          </a:p>
        </p:txBody>
      </p:sp>
      <p:sp>
        <p:nvSpPr>
          <p:cNvPr id="3" name="Объект 2"/>
          <p:cNvSpPr>
            <a:spLocks noGrp="1"/>
          </p:cNvSpPr>
          <p:nvPr>
            <p:ph idx="1"/>
          </p:nvPr>
        </p:nvSpPr>
        <p:spPr>
          <a:xfrm>
            <a:off x="285720" y="1000108"/>
            <a:ext cx="8643998" cy="5226067"/>
          </a:xfrm>
        </p:spPr>
        <p:txBody>
          <a:bodyPr rtlCol="0">
            <a:normAutofit fontScale="92500" lnSpcReduction="20000"/>
          </a:bodyPr>
          <a:lstStyle/>
          <a:p>
            <a:pPr marL="514350" indent="-514350" fontAlgn="auto">
              <a:spcAft>
                <a:spcPts val="0"/>
              </a:spcAft>
              <a:buNone/>
              <a:defRPr/>
            </a:pPr>
            <a:r>
              <a:rPr lang="ru-RU" dirty="0"/>
              <a:t>1.Пищевые продукты должны обеспечивать организм питательными веществами: </a:t>
            </a:r>
          </a:p>
          <a:p>
            <a:pPr marL="514350" indent="-514350" fontAlgn="auto">
              <a:spcAft>
                <a:spcPts val="0"/>
              </a:spcAft>
              <a:buNone/>
              <a:defRPr/>
            </a:pPr>
            <a:r>
              <a:rPr lang="ru-RU" dirty="0"/>
              <a:t>     белками, липидами, углеводами, витаминами, минеральными солями.</a:t>
            </a:r>
          </a:p>
          <a:p>
            <a:pPr marL="0" indent="0" fontAlgn="auto">
              <a:spcAft>
                <a:spcPts val="0"/>
              </a:spcAft>
              <a:buFont typeface="Arial" panose="020B0604020202020204" pitchFamily="34" charset="0"/>
              <a:buNone/>
              <a:defRPr/>
            </a:pPr>
            <a:r>
              <a:rPr lang="ru-RU" dirty="0"/>
              <a:t>2. Продукты должны обладать определенной      </a:t>
            </a:r>
          </a:p>
          <a:p>
            <a:pPr marL="0" indent="0" fontAlgn="auto">
              <a:spcAft>
                <a:spcPts val="0"/>
              </a:spcAft>
              <a:buFont typeface="Arial" panose="020B0604020202020204" pitchFamily="34" charset="0"/>
              <a:buNone/>
              <a:defRPr/>
            </a:pPr>
            <a:r>
              <a:rPr lang="ru-RU" dirty="0"/>
              <a:t>     калорийностью</a:t>
            </a:r>
          </a:p>
          <a:p>
            <a:pPr marL="0" indent="0" fontAlgn="auto">
              <a:spcAft>
                <a:spcPts val="0"/>
              </a:spcAft>
              <a:buFont typeface="Arial" panose="020B0604020202020204" pitchFamily="34" charset="0"/>
              <a:buNone/>
              <a:defRPr/>
            </a:pPr>
            <a:r>
              <a:rPr lang="ru-RU" dirty="0"/>
              <a:t>3. Потребляемая пища должна быть  безопасной    </a:t>
            </a:r>
          </a:p>
          <a:p>
            <a:pPr marL="0" indent="0" fontAlgn="auto">
              <a:spcAft>
                <a:spcPts val="0"/>
              </a:spcAft>
              <a:buFont typeface="Arial" panose="020B0604020202020204" pitchFamily="34" charset="0"/>
              <a:buNone/>
              <a:defRPr/>
            </a:pPr>
            <a:r>
              <a:rPr lang="ru-RU" dirty="0"/>
              <a:t>     и безвредной</a:t>
            </a:r>
          </a:p>
          <a:p>
            <a:pPr marL="0" indent="0" fontAlgn="auto">
              <a:spcAft>
                <a:spcPts val="0"/>
              </a:spcAft>
              <a:buFont typeface="Arial" panose="020B0604020202020204" pitchFamily="34" charset="0"/>
              <a:buNone/>
              <a:defRPr/>
            </a:pPr>
            <a:r>
              <a:rPr lang="ru-RU" dirty="0">
                <a:solidFill>
                  <a:srgbClr val="FF0000"/>
                </a:solidFill>
              </a:rPr>
              <a:t>Качество продуктов обеспечивается</a:t>
            </a:r>
          </a:p>
          <a:p>
            <a:pPr marL="0" indent="0" fontAlgn="auto">
              <a:spcAft>
                <a:spcPts val="0"/>
              </a:spcAft>
              <a:buFont typeface="Arial" panose="020B0604020202020204" pitchFamily="34" charset="0"/>
              <a:buNone/>
              <a:defRPr/>
            </a:pPr>
            <a:r>
              <a:rPr lang="ru-RU" dirty="0">
                <a:solidFill>
                  <a:srgbClr val="FF0000"/>
                </a:solidFill>
              </a:rPr>
              <a:t>соблюдением : </a:t>
            </a:r>
            <a:r>
              <a:rPr lang="ru-RU" dirty="0"/>
              <a:t>ГОСТ, ОСТ, ТУ</a:t>
            </a:r>
            <a:r>
              <a:rPr lang="ru-RU" dirty="0">
                <a:solidFill>
                  <a:srgbClr val="FF0000"/>
                </a:solidFill>
              </a:rPr>
              <a:t>.</a:t>
            </a:r>
          </a:p>
          <a:p>
            <a:pPr marL="0" indent="0" fontAlgn="auto">
              <a:spcAft>
                <a:spcPts val="0"/>
              </a:spcAft>
              <a:buFont typeface="Arial" panose="020B0604020202020204" pitchFamily="34" charset="0"/>
              <a:buNone/>
              <a:defRPr/>
            </a:pPr>
            <a:r>
              <a:rPr lang="ru-RU" dirty="0">
                <a:solidFill>
                  <a:srgbClr val="FF0000"/>
                </a:solidFill>
              </a:rPr>
              <a:t>Безопасность – </a:t>
            </a:r>
            <a:r>
              <a:rPr lang="ru-RU" dirty="0"/>
              <a:t>СанПиН, ГН</a:t>
            </a:r>
          </a:p>
          <a:p>
            <a:pPr marL="0" indent="0" fontAlgn="auto">
              <a:spcAft>
                <a:spcPts val="0"/>
              </a:spcAft>
              <a:buFont typeface="Arial" panose="020B0604020202020204" pitchFamily="34" charset="0"/>
              <a:buNone/>
              <a:defRPr/>
            </a:pPr>
            <a:endParaRPr lang="ru-RU" dirty="0">
              <a:solidFill>
                <a:srgbClr val="FF0000"/>
              </a:solidFill>
            </a:endParaRPr>
          </a:p>
          <a:p>
            <a:pPr marL="0" indent="0" fontAlgn="auto">
              <a:spcAft>
                <a:spcPts val="0"/>
              </a:spcAft>
              <a:buFont typeface="Arial" panose="020B0604020202020204" pitchFamily="34" charset="0"/>
              <a:buNone/>
              <a:defRPr/>
            </a:pPr>
            <a:endParaRPr lang="ru-RU" dirty="0"/>
          </a:p>
          <a:p>
            <a:pPr marL="0" indent="0" fontAlgn="auto">
              <a:spcAft>
                <a:spcPts val="0"/>
              </a:spcAft>
              <a:buFont typeface="Arial" panose="020B0604020202020204" pitchFamily="34" charset="0"/>
              <a:buNone/>
              <a:defRPr/>
            </a:pPr>
            <a:endParaRPr lang="ru-RU" dirty="0"/>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dirty="0"/>
              <a:t>Минеральные соли </a:t>
            </a:r>
            <a:br>
              <a:rPr lang="ru-RU" dirty="0"/>
            </a:br>
            <a:endParaRPr lang="ru-RU" dirty="0"/>
          </a:p>
        </p:txBody>
      </p:sp>
      <p:sp>
        <p:nvSpPr>
          <p:cNvPr id="3" name="Объект 2"/>
          <p:cNvSpPr>
            <a:spLocks noGrp="1"/>
          </p:cNvSpPr>
          <p:nvPr>
            <p:ph idx="1"/>
          </p:nvPr>
        </p:nvSpPr>
        <p:spPr>
          <a:xfrm>
            <a:off x="457200" y="1000108"/>
            <a:ext cx="8401080" cy="5126055"/>
          </a:xfrm>
        </p:spPr>
        <p:txBody>
          <a:bodyPr rtlCol="0">
            <a:normAutofit fontScale="92500" lnSpcReduction="20000"/>
          </a:bodyPr>
          <a:lstStyle/>
          <a:p>
            <a:pPr fontAlgn="auto">
              <a:spcAft>
                <a:spcPts val="0"/>
              </a:spcAft>
              <a:buFont typeface="Wingdings" pitchFamily="2" charset="2"/>
              <a:buChar char="q"/>
              <a:defRPr/>
            </a:pPr>
            <a:r>
              <a:rPr lang="ru-RU" dirty="0"/>
              <a:t>Макроэлементы входящие состав молока кальций </a:t>
            </a:r>
            <a:r>
              <a:rPr lang="ru-RU" dirty="0" err="1"/>
              <a:t>фосфор,калий</a:t>
            </a:r>
            <a:r>
              <a:rPr lang="ru-RU" dirty="0"/>
              <a:t>, натрий, железо, сера</a:t>
            </a:r>
          </a:p>
          <a:p>
            <a:pPr fontAlgn="auto">
              <a:spcAft>
                <a:spcPts val="0"/>
              </a:spcAft>
              <a:buFont typeface="Wingdings" pitchFamily="2" charset="2"/>
              <a:buChar char="q"/>
              <a:defRPr/>
            </a:pPr>
            <a:r>
              <a:rPr lang="ru-RU" dirty="0"/>
              <a:t>Из микроэлементов содержится цинк, медь, йод, фтор, марганец и др. </a:t>
            </a:r>
          </a:p>
          <a:p>
            <a:pPr marL="0" indent="0" fontAlgn="auto">
              <a:spcAft>
                <a:spcPts val="0"/>
              </a:spcAft>
              <a:buFont typeface="Arial" panose="020B0604020202020204" pitchFamily="34" charset="0"/>
              <a:buNone/>
              <a:defRPr/>
            </a:pPr>
            <a:r>
              <a:rPr lang="ru-RU" dirty="0"/>
              <a:t>Кальций – трудноусвояемый элемент.</a:t>
            </a:r>
          </a:p>
          <a:p>
            <a:pPr marL="0" indent="0" fontAlgn="auto">
              <a:spcAft>
                <a:spcPts val="0"/>
              </a:spcAft>
              <a:buFont typeface="Arial" panose="020B0604020202020204" pitchFamily="34" charset="0"/>
              <a:buNone/>
              <a:defRPr/>
            </a:pPr>
            <a:r>
              <a:rPr lang="ru-RU" dirty="0"/>
              <a:t> Его усвояемость зависит от количества жира (на 1г жира -0,008г </a:t>
            </a:r>
            <a:r>
              <a:rPr lang="ru-RU" dirty="0" err="1"/>
              <a:t>Са</a:t>
            </a:r>
            <a:r>
              <a:rPr lang="ru-RU" dirty="0"/>
              <a:t> )</a:t>
            </a:r>
          </a:p>
          <a:p>
            <a:pPr marL="0" indent="0" fontAlgn="auto">
              <a:spcAft>
                <a:spcPts val="0"/>
              </a:spcAft>
              <a:buFont typeface="Arial" panose="020B0604020202020204" pitchFamily="34" charset="0"/>
              <a:buNone/>
              <a:defRPr/>
            </a:pPr>
            <a:r>
              <a:rPr lang="ru-RU" dirty="0"/>
              <a:t>Молоко – основной источник усвояемого </a:t>
            </a:r>
            <a:r>
              <a:rPr lang="ru-RU" dirty="0" err="1"/>
              <a:t>Са</a:t>
            </a:r>
            <a:r>
              <a:rPr lang="ru-RU" dirty="0"/>
              <a:t> и Р.</a:t>
            </a:r>
          </a:p>
          <a:p>
            <a:pPr marL="0" indent="0" fontAlgn="auto">
              <a:spcAft>
                <a:spcPts val="0"/>
              </a:spcAft>
              <a:buFont typeface="Arial" panose="020B0604020202020204" pitchFamily="34" charset="0"/>
              <a:buNone/>
              <a:defRPr/>
            </a:pPr>
            <a:r>
              <a:rPr lang="ru-RU" dirty="0"/>
              <a:t>Соотношение  </a:t>
            </a:r>
            <a:r>
              <a:rPr lang="ru-RU" dirty="0" err="1"/>
              <a:t>Са</a:t>
            </a:r>
            <a:r>
              <a:rPr lang="ru-RU" dirty="0"/>
              <a:t> : Р = 1: 1,5 </a:t>
            </a:r>
          </a:p>
          <a:p>
            <a:pPr marL="0" indent="0" fontAlgn="auto">
              <a:spcAft>
                <a:spcPts val="0"/>
              </a:spcAft>
              <a:buFont typeface="Arial" panose="020B0604020202020204" pitchFamily="34" charset="0"/>
              <a:buNone/>
              <a:defRPr/>
            </a:pPr>
            <a:r>
              <a:rPr lang="ru-RU" dirty="0"/>
              <a:t>                           </a:t>
            </a:r>
            <a:r>
              <a:rPr lang="ru-RU" dirty="0" err="1"/>
              <a:t>Са</a:t>
            </a:r>
            <a:r>
              <a:rPr lang="ru-RU" dirty="0"/>
              <a:t> : </a:t>
            </a:r>
            <a:r>
              <a:rPr lang="ru-RU" dirty="0" err="1"/>
              <a:t>Mg</a:t>
            </a:r>
            <a:r>
              <a:rPr lang="ru-RU" dirty="0"/>
              <a:t> = 1 : 0,7.</a:t>
            </a:r>
          </a:p>
          <a:p>
            <a:pPr fontAlgn="auto">
              <a:spcAft>
                <a:spcPts val="0"/>
              </a:spcAft>
              <a:buFont typeface="Arial" panose="020B0604020202020204" pitchFamily="34" charset="0"/>
              <a:buChar char="•"/>
              <a:defRPr/>
            </a:pPr>
            <a:r>
              <a:rPr lang="ru-RU" dirty="0"/>
              <a:t>Потребление 0,5 л молока в сутки на 80 % обеспечивает организм усвояемым кальцием. </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title"/>
          </p:nvPr>
        </p:nvSpPr>
        <p:spPr/>
        <p:txBody>
          <a:bodyPr/>
          <a:lstStyle/>
          <a:p>
            <a:r>
              <a:rPr lang="ru-RU" b="1"/>
              <a:t>Пастеризация молока -</a:t>
            </a:r>
          </a:p>
        </p:txBody>
      </p:sp>
      <p:sp>
        <p:nvSpPr>
          <p:cNvPr id="3" name="Объект 2"/>
          <p:cNvSpPr>
            <a:spLocks noGrp="1"/>
          </p:cNvSpPr>
          <p:nvPr>
            <p:ph idx="1"/>
          </p:nvPr>
        </p:nvSpPr>
        <p:spPr/>
        <p:txBody>
          <a:bodyPr rtlCol="0">
            <a:normAutofit fontScale="77500" lnSpcReduction="20000"/>
          </a:bodyPr>
          <a:lstStyle/>
          <a:p>
            <a:pPr fontAlgn="auto">
              <a:spcAft>
                <a:spcPts val="0"/>
              </a:spcAft>
              <a:buFont typeface="Arial" panose="020B0604020202020204" pitchFamily="34" charset="0"/>
              <a:buChar char="•"/>
              <a:defRPr/>
            </a:pPr>
            <a:r>
              <a:rPr lang="ru-RU" dirty="0"/>
              <a:t>Массовый обязательный метод обработки молока с целью ликвидации кишечных инфекционных вспышек и отравлений.</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Длительная пастеризация – при температуре 65 град. С 30 минут.</a:t>
            </a:r>
          </a:p>
          <a:p>
            <a:pPr fontAlgn="auto">
              <a:spcAft>
                <a:spcPts val="0"/>
              </a:spcAft>
              <a:buFont typeface="Arial" panose="020B0604020202020204" pitchFamily="34" charset="0"/>
              <a:buChar char="•"/>
              <a:defRPr/>
            </a:pPr>
            <a:r>
              <a:rPr lang="ru-RU" dirty="0"/>
              <a:t>Кратковременная – 75 град. С 20 минут.</a:t>
            </a:r>
          </a:p>
          <a:p>
            <a:pPr fontAlgn="auto">
              <a:spcAft>
                <a:spcPts val="0"/>
              </a:spcAft>
              <a:buFont typeface="Arial" panose="020B0604020202020204" pitchFamily="34" charset="0"/>
              <a:buChar char="•"/>
              <a:defRPr/>
            </a:pPr>
            <a:r>
              <a:rPr lang="ru-RU" dirty="0"/>
              <a:t>Моментальная пастеризация – 90 град. С при температуре 1-2 минуты.</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Пастеризация молока обеспечивает отмирание 99 % микроорганизмов.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dirty="0">
                <a:solidFill>
                  <a:srgbClr val="FF0000"/>
                </a:solidFill>
              </a:rPr>
              <a:t>Эпидемиологическая значимость молока</a:t>
            </a:r>
            <a:br>
              <a:rPr lang="ru-RU" dirty="0"/>
            </a:br>
            <a:endParaRPr lang="ru-RU" dirty="0"/>
          </a:p>
        </p:txBody>
      </p:sp>
      <p:pic>
        <p:nvPicPr>
          <p:cNvPr id="35842" name="Picture 2"/>
          <p:cNvPicPr>
            <a:picLocks noChangeAspect="1" noChangeArrowheads="1"/>
          </p:cNvPicPr>
          <p:nvPr/>
        </p:nvPicPr>
        <p:blipFill>
          <a:blip r:embed="rId2"/>
          <a:srcRect/>
          <a:stretch>
            <a:fillRect/>
          </a:stretch>
        </p:blipFill>
        <p:spPr bwMode="auto">
          <a:xfrm>
            <a:off x="5976938" y="600075"/>
            <a:ext cx="2809875" cy="2816225"/>
          </a:xfrm>
          <a:prstGeom prst="rect">
            <a:avLst/>
          </a:prstGeom>
          <a:noFill/>
          <a:ln w="9525">
            <a:noFill/>
            <a:miter lim="800000"/>
            <a:headEnd/>
            <a:tailEnd/>
          </a:ln>
        </p:spPr>
      </p:pic>
      <p:sp>
        <p:nvSpPr>
          <p:cNvPr id="3" name="Объект 2"/>
          <p:cNvSpPr>
            <a:spLocks noGrp="1"/>
          </p:cNvSpPr>
          <p:nvPr>
            <p:ph idx="1"/>
          </p:nvPr>
        </p:nvSpPr>
        <p:spPr/>
        <p:txBody>
          <a:bodyPr rtlCol="0">
            <a:normAutofit lnSpcReduction="10000"/>
          </a:bodyPr>
          <a:lstStyle/>
          <a:p>
            <a:pPr marL="0" indent="0" fontAlgn="auto">
              <a:spcAft>
                <a:spcPts val="0"/>
              </a:spcAft>
              <a:buFont typeface="Arial" panose="020B0604020202020204" pitchFamily="34" charset="0"/>
              <a:buNone/>
              <a:defRPr/>
            </a:pPr>
            <a:r>
              <a:rPr lang="ru-RU" dirty="0"/>
              <a:t>1. Пищевые отравления.</a:t>
            </a:r>
          </a:p>
          <a:p>
            <a:pPr marL="0" indent="0" fontAlgn="auto">
              <a:spcAft>
                <a:spcPts val="0"/>
              </a:spcAft>
              <a:buFont typeface="Arial" panose="020B0604020202020204" pitchFamily="34" charset="0"/>
              <a:buNone/>
              <a:defRPr/>
            </a:pPr>
            <a:r>
              <a:rPr lang="ru-RU" dirty="0"/>
              <a:t>2. Глистные инвазии.</a:t>
            </a:r>
          </a:p>
          <a:p>
            <a:pPr marL="0" indent="0" fontAlgn="auto">
              <a:spcAft>
                <a:spcPts val="0"/>
              </a:spcAft>
              <a:buFont typeface="Arial" panose="020B0604020202020204" pitchFamily="34" charset="0"/>
              <a:buNone/>
              <a:defRPr/>
            </a:pPr>
            <a:r>
              <a:rPr lang="ru-RU" dirty="0"/>
              <a:t>3. Инфекционные кишечные</a:t>
            </a:r>
          </a:p>
          <a:p>
            <a:pPr marL="0" indent="0" fontAlgn="auto">
              <a:spcAft>
                <a:spcPts val="0"/>
              </a:spcAft>
              <a:buFont typeface="Arial" panose="020B0604020202020204" pitchFamily="34" charset="0"/>
              <a:buNone/>
              <a:defRPr/>
            </a:pPr>
            <a:r>
              <a:rPr lang="ru-RU" dirty="0"/>
              <a:t>    заболевания (дизентерия, сальмонеллез).</a:t>
            </a:r>
          </a:p>
          <a:p>
            <a:pPr marL="0" indent="0" fontAlgn="auto">
              <a:spcAft>
                <a:spcPts val="0"/>
              </a:spcAft>
              <a:buFont typeface="Arial" panose="020B0604020202020204" pitchFamily="34" charset="0"/>
              <a:buNone/>
              <a:defRPr/>
            </a:pPr>
            <a:r>
              <a:rPr lang="ru-RU" dirty="0"/>
              <a:t>4. Туберкулез. </a:t>
            </a:r>
          </a:p>
          <a:p>
            <a:pPr marL="0" indent="0" fontAlgn="auto">
              <a:spcAft>
                <a:spcPts val="0"/>
              </a:spcAft>
              <a:buFont typeface="Arial" panose="020B0604020202020204" pitchFamily="34" charset="0"/>
              <a:buNone/>
              <a:defRPr/>
            </a:pPr>
            <a:r>
              <a:rPr lang="ru-RU" dirty="0"/>
              <a:t>5. Зоонозные инфекции (ящур, бруцеллез).</a:t>
            </a:r>
          </a:p>
          <a:p>
            <a:pPr marL="0" indent="0" fontAlgn="auto">
              <a:spcAft>
                <a:spcPts val="0"/>
              </a:spcAft>
              <a:buFont typeface="Arial" panose="020B0604020202020204" pitchFamily="34" charset="0"/>
              <a:buNone/>
              <a:defRPr/>
            </a:pPr>
            <a:r>
              <a:rPr lang="ru-RU" dirty="0"/>
              <a:t>6. ООИ (сибирская язва, бешенство, чума рогатого скота)</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dirty="0">
                <a:solidFill>
                  <a:srgbClr val="FF0000"/>
                </a:solidFill>
              </a:rPr>
              <a:t>Определение фальсификации  молока</a:t>
            </a:r>
            <a:br>
              <a:rPr lang="ru-RU" b="1" dirty="0">
                <a:solidFill>
                  <a:srgbClr val="FF0000"/>
                </a:solidFill>
              </a:rPr>
            </a:br>
            <a:endParaRPr lang="ru-RU" b="1" dirty="0">
              <a:solidFill>
                <a:srgbClr val="FF0000"/>
              </a:solidFill>
            </a:endParaRPr>
          </a:p>
        </p:txBody>
      </p:sp>
      <p:sp>
        <p:nvSpPr>
          <p:cNvPr id="3" name="Объект 2"/>
          <p:cNvSpPr>
            <a:spLocks noGrp="1"/>
          </p:cNvSpPr>
          <p:nvPr>
            <p:ph idx="1"/>
          </p:nvPr>
        </p:nvSpPr>
        <p:spPr>
          <a:xfrm>
            <a:off x="457200" y="1125538"/>
            <a:ext cx="8229600" cy="5000625"/>
          </a:xfrm>
        </p:spPr>
        <p:txBody>
          <a:bodyPr rtlCol="0">
            <a:normAutofit fontScale="85000" lnSpcReduction="20000"/>
          </a:bodyPr>
          <a:lstStyle/>
          <a:p>
            <a:pPr marL="0" indent="0" fontAlgn="auto">
              <a:spcAft>
                <a:spcPts val="0"/>
              </a:spcAft>
              <a:buFont typeface="Arial" panose="020B0604020202020204" pitchFamily="34" charset="0"/>
              <a:buNone/>
              <a:defRPr/>
            </a:pPr>
            <a:endParaRPr lang="ru-RU" dirty="0"/>
          </a:p>
          <a:p>
            <a:pPr fontAlgn="auto">
              <a:spcAft>
                <a:spcPts val="0"/>
              </a:spcAft>
              <a:buFont typeface="Arial" panose="020B0604020202020204" pitchFamily="34" charset="0"/>
              <a:buChar char="•"/>
              <a:defRPr/>
            </a:pPr>
            <a:r>
              <a:rPr lang="ru-RU" b="1" dirty="0"/>
              <a:t>1. Разбавление водой </a:t>
            </a:r>
            <a:r>
              <a:rPr lang="ru-RU" dirty="0"/>
              <a:t>– определяется по уменьшению плотности молока.</a:t>
            </a:r>
          </a:p>
          <a:p>
            <a:pPr fontAlgn="auto">
              <a:spcAft>
                <a:spcPts val="0"/>
              </a:spcAft>
              <a:buFont typeface="Arial" panose="020B0604020202020204" pitchFamily="34" charset="0"/>
              <a:buChar char="•"/>
              <a:defRPr/>
            </a:pPr>
            <a:r>
              <a:rPr lang="ru-RU" b="1" dirty="0"/>
              <a:t>2. Снятие сливок </a:t>
            </a:r>
            <a:r>
              <a:rPr lang="ru-RU" dirty="0"/>
              <a:t>– определяется по увеличению плотности.</a:t>
            </a:r>
          </a:p>
          <a:p>
            <a:pPr fontAlgn="auto">
              <a:spcAft>
                <a:spcPts val="0"/>
              </a:spcAft>
              <a:buFont typeface="Arial" panose="020B0604020202020204" pitchFamily="34" charset="0"/>
              <a:buChar char="•"/>
              <a:defRPr/>
            </a:pPr>
            <a:r>
              <a:rPr lang="ru-RU" b="1" dirty="0"/>
              <a:t>3. Разбавление водой </a:t>
            </a:r>
            <a:r>
              <a:rPr lang="ru-RU" dirty="0"/>
              <a:t>и снятие сливок – определяется по цвету и количеству жира.</a:t>
            </a:r>
          </a:p>
          <a:p>
            <a:pPr fontAlgn="auto">
              <a:spcAft>
                <a:spcPts val="0"/>
              </a:spcAft>
              <a:buFont typeface="Arial" panose="020B0604020202020204" pitchFamily="34" charset="0"/>
              <a:buChar char="•"/>
              <a:defRPr/>
            </a:pPr>
            <a:r>
              <a:rPr lang="ru-RU" b="1" dirty="0"/>
              <a:t>4. Наличие соды в молоке </a:t>
            </a:r>
            <a:r>
              <a:rPr lang="ru-RU" dirty="0"/>
              <a:t>– сода добавляется для того, чтобы задержать скисание молока, определяется по реакции с </a:t>
            </a:r>
            <a:r>
              <a:rPr lang="ru-RU" dirty="0" err="1"/>
              <a:t>розоловой</a:t>
            </a:r>
            <a:r>
              <a:rPr lang="ru-RU" dirty="0"/>
              <a:t> кислотой.</a:t>
            </a:r>
          </a:p>
          <a:p>
            <a:pPr fontAlgn="auto">
              <a:spcAft>
                <a:spcPts val="0"/>
              </a:spcAft>
              <a:buFont typeface="Arial" panose="020B0604020202020204" pitchFamily="34" charset="0"/>
              <a:buChar char="•"/>
              <a:defRPr/>
            </a:pPr>
            <a:r>
              <a:rPr lang="ru-RU" b="1" dirty="0"/>
              <a:t>5. Наличие примеси крахмала </a:t>
            </a:r>
            <a:r>
              <a:rPr lang="ru-RU" dirty="0"/>
              <a:t>– добавляется с целью маскировки разбавления водой, определяется по реакции с йодистым калием.</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a:xfrm>
            <a:off x="457200" y="274638"/>
            <a:ext cx="8229600" cy="922337"/>
          </a:xfrm>
        </p:spPr>
        <p:txBody>
          <a:bodyPr/>
          <a:lstStyle/>
          <a:p>
            <a:r>
              <a:rPr lang="ru-RU"/>
              <a:t>Молочные продукты</a:t>
            </a:r>
          </a:p>
        </p:txBody>
      </p:sp>
      <p:pic>
        <p:nvPicPr>
          <p:cNvPr id="37890" name="Picture 2"/>
          <p:cNvPicPr>
            <a:picLocks noChangeAspect="1" noChangeArrowheads="1"/>
          </p:cNvPicPr>
          <p:nvPr/>
        </p:nvPicPr>
        <p:blipFill>
          <a:blip r:embed="rId2"/>
          <a:srcRect/>
          <a:stretch>
            <a:fillRect/>
          </a:stretch>
        </p:blipFill>
        <p:spPr bwMode="auto">
          <a:xfrm>
            <a:off x="5435600" y="4221163"/>
            <a:ext cx="3708400" cy="2636837"/>
          </a:xfrm>
          <a:prstGeom prst="rect">
            <a:avLst/>
          </a:prstGeom>
          <a:noFill/>
          <a:ln w="9525">
            <a:noFill/>
            <a:miter lim="800000"/>
            <a:headEnd/>
            <a:tailEnd/>
          </a:ln>
        </p:spPr>
      </p:pic>
      <p:sp>
        <p:nvSpPr>
          <p:cNvPr id="3" name="Объект 2"/>
          <p:cNvSpPr>
            <a:spLocks noGrp="1"/>
          </p:cNvSpPr>
          <p:nvPr>
            <p:ph idx="1"/>
          </p:nvPr>
        </p:nvSpPr>
        <p:spPr>
          <a:xfrm>
            <a:off x="457200" y="1125538"/>
            <a:ext cx="8229600" cy="5000625"/>
          </a:xfrm>
        </p:spPr>
        <p:txBody>
          <a:bodyPr rtlCol="0">
            <a:normAutofit fontScale="92500" lnSpcReduction="10000"/>
          </a:bodyPr>
          <a:lstStyle/>
          <a:p>
            <a:pPr fontAlgn="auto">
              <a:spcAft>
                <a:spcPts val="0"/>
              </a:spcAft>
              <a:buFont typeface="Arial" panose="020B0604020202020204" pitchFamily="34" charset="0"/>
              <a:buChar char="•"/>
              <a:defRPr/>
            </a:pPr>
            <a:r>
              <a:rPr lang="ru-RU" dirty="0"/>
              <a:t>Результат направленной и регулируемой деятельности молочнокислых бактерий. В результате их жизнедеятельности молоко изменяется и приобретает новые: </a:t>
            </a:r>
          </a:p>
          <a:p>
            <a:pPr marL="0" indent="0" fontAlgn="auto">
              <a:spcAft>
                <a:spcPts val="0"/>
              </a:spcAft>
              <a:buFont typeface="Arial" panose="020B0604020202020204" pitchFamily="34" charset="0"/>
              <a:buNone/>
              <a:defRPr/>
            </a:pPr>
            <a:r>
              <a:rPr lang="ru-RU" dirty="0"/>
              <a:t>а) вкусовые, б) диетические, в) биологические,</a:t>
            </a:r>
          </a:p>
          <a:p>
            <a:pPr marL="0" indent="0" fontAlgn="auto">
              <a:spcAft>
                <a:spcPts val="0"/>
              </a:spcAft>
              <a:buFont typeface="Arial" panose="020B0604020202020204" pitchFamily="34" charset="0"/>
              <a:buNone/>
              <a:defRPr/>
            </a:pPr>
            <a:r>
              <a:rPr lang="ru-RU" dirty="0"/>
              <a:t> г) лечебные свойства.</a:t>
            </a:r>
          </a:p>
          <a:p>
            <a:pPr marL="0" indent="0" fontAlgn="auto">
              <a:spcAft>
                <a:spcPts val="0"/>
              </a:spcAft>
              <a:buFont typeface="Arial" panose="020B0604020202020204" pitchFamily="34" charset="0"/>
              <a:buNone/>
              <a:defRPr/>
            </a:pPr>
            <a:r>
              <a:rPr lang="ru-RU" b="1" dirty="0"/>
              <a:t>Кисломолочные напитки </a:t>
            </a:r>
            <a:r>
              <a:rPr lang="ru-RU" dirty="0"/>
              <a:t>- простокваша, </a:t>
            </a:r>
          </a:p>
          <a:p>
            <a:pPr marL="0" indent="0" fontAlgn="auto">
              <a:spcAft>
                <a:spcPts val="0"/>
              </a:spcAft>
              <a:buFont typeface="Arial" panose="020B0604020202020204" pitchFamily="34" charset="0"/>
              <a:buNone/>
              <a:defRPr/>
            </a:pPr>
            <a:r>
              <a:rPr lang="ru-RU" dirty="0"/>
              <a:t>кефир, ацидофилин, ряженка, йогурт, </a:t>
            </a:r>
          </a:p>
          <a:p>
            <a:pPr marL="0" indent="0" fontAlgn="auto">
              <a:spcAft>
                <a:spcPts val="0"/>
              </a:spcAft>
              <a:buFont typeface="Arial" panose="020B0604020202020204" pitchFamily="34" charset="0"/>
              <a:buNone/>
              <a:defRPr/>
            </a:pPr>
            <a:r>
              <a:rPr lang="ru-RU" dirty="0"/>
              <a:t>айран, варенец, кумыс.</a:t>
            </a:r>
          </a:p>
          <a:p>
            <a:pPr marL="0" indent="0" fontAlgn="auto">
              <a:spcAft>
                <a:spcPts val="0"/>
              </a:spcAft>
              <a:buFont typeface="Arial" panose="020B0604020202020204" pitchFamily="34" charset="0"/>
              <a:buNone/>
              <a:defRPr/>
            </a:pPr>
            <a:r>
              <a:rPr lang="ru-RU" dirty="0"/>
              <a:t> </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Заголовок 1"/>
          <p:cNvSpPr>
            <a:spLocks noGrp="1"/>
          </p:cNvSpPr>
          <p:nvPr>
            <p:ph type="title"/>
          </p:nvPr>
        </p:nvSpPr>
        <p:spPr/>
        <p:txBody>
          <a:bodyPr/>
          <a:lstStyle/>
          <a:p>
            <a:r>
              <a:rPr lang="ru-RU"/>
              <a:t>Молочнокислые продукты</a:t>
            </a:r>
          </a:p>
        </p:txBody>
      </p:sp>
      <p:sp>
        <p:nvSpPr>
          <p:cNvPr id="3" name="Объект 2"/>
          <p:cNvSpPr>
            <a:spLocks noGrp="1"/>
          </p:cNvSpPr>
          <p:nvPr>
            <p:ph idx="1"/>
          </p:nvPr>
        </p:nvSpPr>
        <p:spPr>
          <a:xfrm>
            <a:off x="457200" y="1268413"/>
            <a:ext cx="8229600" cy="4857750"/>
          </a:xfrm>
        </p:spPr>
        <p:txBody>
          <a:bodyPr rtlCol="0">
            <a:normAutofit fontScale="77500" lnSpcReduction="20000"/>
          </a:bodyPr>
          <a:lstStyle/>
          <a:p>
            <a:pPr marL="0" indent="0" fontAlgn="auto">
              <a:spcAft>
                <a:spcPts val="0"/>
              </a:spcAft>
              <a:buFont typeface="Arial" panose="020B0604020202020204" pitchFamily="34" charset="0"/>
              <a:buNone/>
              <a:defRPr/>
            </a:pPr>
            <a:r>
              <a:rPr lang="ru-RU" dirty="0"/>
              <a:t>1. Лучше и быстрее усваиваются (через час молоко усваивается на 30 %, кефир – на 100 %).</a:t>
            </a:r>
          </a:p>
          <a:p>
            <a:pPr marL="0" indent="0" fontAlgn="auto">
              <a:spcAft>
                <a:spcPts val="0"/>
              </a:spcAft>
              <a:buFont typeface="Arial" panose="020B0604020202020204" pitchFamily="34" charset="0"/>
              <a:buNone/>
              <a:defRPr/>
            </a:pPr>
            <a:r>
              <a:rPr lang="ru-RU" dirty="0"/>
              <a:t>Что же происходит:</a:t>
            </a:r>
          </a:p>
          <a:p>
            <a:pPr marL="0" indent="0" fontAlgn="auto">
              <a:spcAft>
                <a:spcPts val="0"/>
              </a:spcAft>
              <a:buFont typeface="Arial" panose="020B0604020202020204" pitchFamily="34" charset="0"/>
              <a:buNone/>
              <a:defRPr/>
            </a:pPr>
            <a:r>
              <a:rPr lang="ru-RU" dirty="0"/>
              <a:t>При сквашивании белок молока подвергается </a:t>
            </a:r>
            <a:r>
              <a:rPr lang="ru-RU" dirty="0" err="1"/>
              <a:t>пептонизации</a:t>
            </a:r>
            <a:r>
              <a:rPr lang="ru-RU" dirty="0"/>
              <a:t> (частичному расщеплению) и для усвоения в желудке не требуется обработки, как для  молока.</a:t>
            </a:r>
          </a:p>
          <a:p>
            <a:pPr fontAlgn="auto">
              <a:spcAft>
                <a:spcPts val="0"/>
              </a:spcAft>
              <a:buFont typeface="Arial" panose="020B0604020202020204" pitchFamily="34" charset="0"/>
              <a:buChar char="•"/>
              <a:defRPr/>
            </a:pPr>
            <a:endParaRPr lang="ru-RU" dirty="0"/>
          </a:p>
          <a:p>
            <a:pPr marL="0" indent="0" fontAlgn="auto">
              <a:spcAft>
                <a:spcPts val="0"/>
              </a:spcAft>
              <a:buFont typeface="Arial" panose="020B0604020202020204" pitchFamily="34" charset="0"/>
              <a:buNone/>
              <a:defRPr/>
            </a:pPr>
            <a:r>
              <a:rPr lang="ru-RU" dirty="0"/>
              <a:t>2. Молочная кислота обладает антибиотической активностью (ацидофильная, молочнокислый стрептококк).</a:t>
            </a:r>
          </a:p>
          <a:p>
            <a:pPr fontAlgn="auto">
              <a:spcAft>
                <a:spcPts val="0"/>
              </a:spcAft>
              <a:buFont typeface="Arial" panose="020B0604020202020204" pitchFamily="34" charset="0"/>
              <a:buChar char="•"/>
              <a:defRPr/>
            </a:pPr>
            <a:endParaRPr lang="ru-RU" dirty="0"/>
          </a:p>
          <a:p>
            <a:pPr marL="0" indent="0" fontAlgn="auto">
              <a:spcAft>
                <a:spcPts val="0"/>
              </a:spcAft>
              <a:buFont typeface="Arial" panose="020B0604020202020204" pitchFamily="34" charset="0"/>
              <a:buNone/>
              <a:defRPr/>
            </a:pPr>
            <a:r>
              <a:rPr lang="ru-RU" dirty="0"/>
              <a:t>3. Молочная кислота и молочнокислые живые бактерии тормозят развитие гнилостных и других немолочных, в т. ч. патогенных бактерий</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Заголовок 1"/>
          <p:cNvSpPr>
            <a:spLocks noGrp="1"/>
          </p:cNvSpPr>
          <p:nvPr>
            <p:ph type="title"/>
          </p:nvPr>
        </p:nvSpPr>
        <p:spPr/>
        <p:txBody>
          <a:bodyPr/>
          <a:lstStyle/>
          <a:p>
            <a:r>
              <a:rPr lang="ru-RU" dirty="0"/>
              <a:t>Молочнокислые продукты</a:t>
            </a:r>
          </a:p>
        </p:txBody>
      </p:sp>
      <p:sp>
        <p:nvSpPr>
          <p:cNvPr id="3" name="Объект 2"/>
          <p:cNvSpPr>
            <a:spLocks noGrp="1"/>
          </p:cNvSpPr>
          <p:nvPr>
            <p:ph idx="1"/>
          </p:nvPr>
        </p:nvSpPr>
        <p:spPr/>
        <p:txBody>
          <a:bodyPr rtlCol="0">
            <a:normAutofit fontScale="85000" lnSpcReduction="20000"/>
          </a:bodyPr>
          <a:lstStyle/>
          <a:p>
            <a:pPr fontAlgn="auto">
              <a:spcAft>
                <a:spcPts val="0"/>
              </a:spcAft>
              <a:buFont typeface="Arial" panose="020B0604020202020204" pitchFamily="34" charset="0"/>
              <a:buChar char="•"/>
              <a:defRPr/>
            </a:pPr>
            <a:r>
              <a:rPr lang="ru-RU" dirty="0"/>
              <a:t>4. Молочно-кислые бактерии продуцируют витамины группы В.</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5. Оказывают оздоровляющее действие на кишечную микрофлору.</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6. Улучшают желудочную секрецию.</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7. Нормализуют перистальтику кишечника. </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8. Снижают газообразование в кишечнике.</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2"/>
          <a:srcRect/>
          <a:stretch>
            <a:fillRect/>
          </a:stretch>
        </p:blipFill>
        <p:spPr bwMode="auto">
          <a:xfrm>
            <a:off x="5940425" y="12700"/>
            <a:ext cx="3086100" cy="2481263"/>
          </a:xfrm>
          <a:prstGeom prst="rect">
            <a:avLst/>
          </a:prstGeom>
          <a:noFill/>
          <a:ln w="9525">
            <a:noFill/>
            <a:miter lim="800000"/>
            <a:headEnd/>
            <a:tailEnd/>
          </a:ln>
        </p:spPr>
      </p:pic>
      <p:sp>
        <p:nvSpPr>
          <p:cNvPr id="2" name="Заголовок 1"/>
          <p:cNvSpPr>
            <a:spLocks noGrp="1"/>
          </p:cNvSpPr>
          <p:nvPr>
            <p:ph type="title"/>
          </p:nvPr>
        </p:nvSpPr>
        <p:spPr>
          <a:xfrm>
            <a:off x="395288" y="109538"/>
            <a:ext cx="8229600" cy="1143000"/>
          </a:xfrm>
        </p:spPr>
        <p:txBody>
          <a:bodyPr rtlCol="0">
            <a:normAutofit fontScale="90000"/>
          </a:bodyPr>
          <a:lstStyle/>
          <a:p>
            <a:pPr fontAlgn="auto">
              <a:spcAft>
                <a:spcPts val="0"/>
              </a:spcAft>
              <a:defRPr/>
            </a:pPr>
            <a:r>
              <a:rPr lang="ru-RU" dirty="0"/>
              <a:t>Молочнокислые продукты</a:t>
            </a:r>
            <a:br>
              <a:rPr lang="ru-RU" dirty="0"/>
            </a:br>
            <a:endParaRPr lang="ru-RU" dirty="0"/>
          </a:p>
        </p:txBody>
      </p:sp>
      <p:sp>
        <p:nvSpPr>
          <p:cNvPr id="3" name="Объект 2"/>
          <p:cNvSpPr>
            <a:spLocks noGrp="1"/>
          </p:cNvSpPr>
          <p:nvPr>
            <p:ph idx="1"/>
          </p:nvPr>
        </p:nvSpPr>
        <p:spPr>
          <a:xfrm>
            <a:off x="457200" y="981075"/>
            <a:ext cx="8229600" cy="5145088"/>
          </a:xfrm>
        </p:spPr>
        <p:txBody>
          <a:bodyPr rtlCol="0">
            <a:normAutofit fontScale="25000" lnSpcReduction="20000"/>
          </a:bodyPr>
          <a:lstStyle/>
          <a:p>
            <a:pPr marL="0" indent="0" fontAlgn="auto">
              <a:spcAft>
                <a:spcPts val="0"/>
              </a:spcAft>
              <a:buFont typeface="Arial" panose="020B0604020202020204" pitchFamily="34" charset="0"/>
              <a:buNone/>
              <a:defRPr/>
            </a:pPr>
            <a:r>
              <a:rPr lang="ru-RU" sz="9000" b="1" dirty="0"/>
              <a:t>Творог </a:t>
            </a:r>
          </a:p>
          <a:p>
            <a:pPr marL="0" indent="0" fontAlgn="auto">
              <a:spcAft>
                <a:spcPts val="0"/>
              </a:spcAft>
              <a:buFont typeface="Arial" panose="020B0604020202020204" pitchFamily="34" charset="0"/>
              <a:buNone/>
              <a:defRPr/>
            </a:pPr>
            <a:r>
              <a:rPr lang="ru-RU" sz="8000" u="sng" dirty="0"/>
              <a:t>Обладает большой биологической ценностью:</a:t>
            </a:r>
          </a:p>
          <a:p>
            <a:pPr fontAlgn="auto">
              <a:spcAft>
                <a:spcPts val="0"/>
              </a:spcAft>
              <a:buFont typeface="Arial" panose="020B0604020202020204" pitchFamily="34" charset="0"/>
              <a:buChar char="•"/>
              <a:defRPr/>
            </a:pPr>
            <a:endParaRPr lang="ru-RU" sz="3400" dirty="0"/>
          </a:p>
          <a:p>
            <a:pPr marL="0" indent="0" fontAlgn="auto">
              <a:spcAft>
                <a:spcPts val="0"/>
              </a:spcAft>
              <a:buFont typeface="Arial" panose="020B0604020202020204" pitchFamily="34" charset="0"/>
              <a:buNone/>
              <a:defRPr/>
            </a:pPr>
            <a:r>
              <a:rPr lang="ru-RU" sz="9800" dirty="0"/>
              <a:t>1. Большое содержание а/к метионин (предупреждает жировую инфильтрацию печени).</a:t>
            </a:r>
          </a:p>
          <a:p>
            <a:pPr fontAlgn="auto">
              <a:spcAft>
                <a:spcPts val="0"/>
              </a:spcAft>
              <a:buFont typeface="Arial" panose="020B0604020202020204" pitchFamily="34" charset="0"/>
              <a:buChar char="•"/>
              <a:defRPr/>
            </a:pPr>
            <a:endParaRPr lang="ru-RU" sz="9800" dirty="0"/>
          </a:p>
          <a:p>
            <a:pPr marL="0" indent="0" fontAlgn="auto">
              <a:spcAft>
                <a:spcPts val="0"/>
              </a:spcAft>
              <a:buFont typeface="Arial" panose="020B0604020202020204" pitchFamily="34" charset="0"/>
              <a:buNone/>
              <a:defRPr/>
            </a:pPr>
            <a:r>
              <a:rPr lang="ru-RU" sz="9800" dirty="0"/>
              <a:t>2.Белок и кальций в значительно большей концентрации.</a:t>
            </a:r>
          </a:p>
          <a:p>
            <a:pPr marL="0" indent="0" fontAlgn="auto">
              <a:spcAft>
                <a:spcPts val="0"/>
              </a:spcAft>
              <a:buFont typeface="Arial" panose="020B0604020202020204" pitchFamily="34" charset="0"/>
              <a:buNone/>
              <a:defRPr/>
            </a:pPr>
            <a:r>
              <a:rPr lang="ru-RU" sz="9800" dirty="0"/>
              <a:t> Способствует выведению из организма холестерина (лечебное средство при атеросклерозе)</a:t>
            </a:r>
          </a:p>
          <a:p>
            <a:pPr fontAlgn="auto">
              <a:spcAft>
                <a:spcPts val="0"/>
              </a:spcAft>
              <a:buFont typeface="Arial" panose="020B0604020202020204" pitchFamily="34" charset="0"/>
              <a:buChar char="•"/>
              <a:defRPr/>
            </a:pPr>
            <a:endParaRPr lang="ru-RU" sz="9800" dirty="0"/>
          </a:p>
          <a:p>
            <a:pPr marL="0" indent="0" fontAlgn="auto">
              <a:spcAft>
                <a:spcPts val="0"/>
              </a:spcAft>
              <a:buFont typeface="Arial" panose="020B0604020202020204" pitchFamily="34" charset="0"/>
              <a:buNone/>
              <a:defRPr/>
            </a:pPr>
            <a:r>
              <a:rPr lang="ru-RU" sz="9800" dirty="0"/>
              <a:t>3. Обладает диуретическим действием, показан при нарушении </a:t>
            </a:r>
            <a:r>
              <a:rPr lang="ru-RU" sz="9800" dirty="0" err="1"/>
              <a:t>азотвыделительной</a:t>
            </a:r>
            <a:r>
              <a:rPr lang="ru-RU" sz="9800" dirty="0"/>
              <a:t> функции почек, декомпенсированных заболеваниях сердца, гипертонической болезни</a:t>
            </a:r>
          </a:p>
          <a:p>
            <a:pPr fontAlgn="auto">
              <a:spcAft>
                <a:spcPts val="0"/>
              </a:spcAft>
              <a:buFont typeface="Arial" panose="020B0604020202020204" pitchFamily="34" charset="0"/>
              <a:buChar char="•"/>
              <a:defRPr/>
            </a:pPr>
            <a:endParaRPr lang="ru-RU" sz="9800" dirty="0"/>
          </a:p>
          <a:p>
            <a:pPr fontAlgn="auto">
              <a:spcAft>
                <a:spcPts val="0"/>
              </a:spcAft>
              <a:buFont typeface="Arial" panose="020B0604020202020204" pitchFamily="34" charset="0"/>
              <a:buChar char="•"/>
              <a:defRPr/>
            </a:pPr>
            <a:endParaRPr lang="ru-RU" sz="5900" dirty="0"/>
          </a:p>
          <a:p>
            <a:pPr fontAlgn="auto">
              <a:spcAft>
                <a:spcPts val="0"/>
              </a:spcAft>
              <a:buFont typeface="Arial" panose="020B0604020202020204" pitchFamily="34" charset="0"/>
              <a:buChar char="•"/>
              <a:defRPr/>
            </a:pPr>
            <a:endParaRPr lang="ru-RU" sz="5900" dirty="0"/>
          </a:p>
          <a:p>
            <a:pPr fontAlgn="auto">
              <a:spcAft>
                <a:spcPts val="0"/>
              </a:spcAft>
              <a:buFont typeface="Arial" panose="020B0604020202020204" pitchFamily="34" charset="0"/>
              <a:buChar char="•"/>
              <a:defRPr/>
            </a:pPr>
            <a:endParaRPr lang="ru-RU" sz="5900" dirty="0"/>
          </a:p>
          <a:p>
            <a:pPr fontAlgn="auto">
              <a:spcAft>
                <a:spcPts val="0"/>
              </a:spcAft>
              <a:buFont typeface="Arial" panose="020B0604020202020204" pitchFamily="34" charset="0"/>
              <a:buChar char="•"/>
              <a:defRPr/>
            </a:pPr>
            <a:endParaRPr lang="ru-RU" sz="59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srcRect/>
          <a:stretch>
            <a:fillRect/>
          </a:stretch>
        </p:blipFill>
        <p:spPr bwMode="auto">
          <a:xfrm>
            <a:off x="5867400" y="3141663"/>
            <a:ext cx="3141663" cy="2465387"/>
          </a:xfrm>
          <a:prstGeom prst="rect">
            <a:avLst/>
          </a:prstGeom>
          <a:noFill/>
          <a:ln w="9525">
            <a:noFill/>
            <a:miter lim="800000"/>
            <a:headEnd/>
            <a:tailEnd/>
          </a:ln>
        </p:spPr>
      </p:pic>
      <p:sp>
        <p:nvSpPr>
          <p:cNvPr id="3" name="Объект 2"/>
          <p:cNvSpPr>
            <a:spLocks noGrp="1"/>
          </p:cNvSpPr>
          <p:nvPr>
            <p:ph idx="1"/>
          </p:nvPr>
        </p:nvSpPr>
        <p:spPr>
          <a:xfrm>
            <a:off x="457200" y="1249363"/>
            <a:ext cx="8229600" cy="4876800"/>
          </a:xfrm>
        </p:spPr>
        <p:txBody>
          <a:bodyPr rtlCol="0">
            <a:normAutofit fontScale="85000" lnSpcReduction="10000"/>
          </a:bodyPr>
          <a:lstStyle/>
          <a:p>
            <a:pPr fontAlgn="auto">
              <a:spcAft>
                <a:spcPts val="0"/>
              </a:spcAft>
              <a:buNone/>
              <a:defRPr/>
            </a:pPr>
            <a:r>
              <a:rPr lang="ru-RU" dirty="0"/>
              <a:t>В процессе производства сыров происходят </a:t>
            </a:r>
          </a:p>
          <a:p>
            <a:pPr fontAlgn="auto">
              <a:spcAft>
                <a:spcPts val="0"/>
              </a:spcAft>
              <a:buNone/>
              <a:defRPr/>
            </a:pPr>
            <a:r>
              <a:rPr lang="ru-RU" dirty="0"/>
              <a:t>изменения белков, что положительно </a:t>
            </a:r>
          </a:p>
          <a:p>
            <a:pPr fontAlgn="auto">
              <a:spcAft>
                <a:spcPts val="0"/>
              </a:spcAft>
              <a:buNone/>
              <a:defRPr/>
            </a:pPr>
            <a:r>
              <a:rPr lang="ru-RU" dirty="0"/>
              <a:t>сказывается на усвоении и использовании для</a:t>
            </a:r>
          </a:p>
          <a:p>
            <a:pPr fontAlgn="auto">
              <a:spcAft>
                <a:spcPts val="0"/>
              </a:spcAft>
              <a:buFont typeface="Arial" panose="020B0604020202020204" pitchFamily="34" charset="0"/>
              <a:buChar char="•"/>
              <a:defRPr/>
            </a:pPr>
            <a:r>
              <a:rPr lang="ru-RU" dirty="0"/>
              <a:t> тканевого синтеза, при этом не образуются вредные соединения (индол, скатол), свойственные распаду белков.</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СЫР - Биологически ценный продукт:</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Высокоценные белки (20-30 %), жиры (25-30 %), кальций, фосфор, которые хорошо сбалансированы.</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endParaRPr lang="ru-RU" dirty="0"/>
          </a:p>
        </p:txBody>
      </p:sp>
      <p:sp>
        <p:nvSpPr>
          <p:cNvPr id="41987" name="Заголовок 1"/>
          <p:cNvSpPr>
            <a:spLocks noGrp="1"/>
          </p:cNvSpPr>
          <p:nvPr>
            <p:ph type="title"/>
          </p:nvPr>
        </p:nvSpPr>
        <p:spPr>
          <a:xfrm>
            <a:off x="457200" y="274638"/>
            <a:ext cx="4978400" cy="1143000"/>
          </a:xfrm>
        </p:spPr>
        <p:txBody>
          <a:bodyPr/>
          <a:lstStyle/>
          <a:p>
            <a:r>
              <a:rPr lang="ru-RU" sz="5400" b="1">
                <a:solidFill>
                  <a:srgbClr val="FF0000"/>
                </a:solidFill>
              </a:rPr>
              <a:t>СЫРЫ</a:t>
            </a:r>
            <a:br>
              <a:rPr lang="ru-RU" sz="5400" b="1">
                <a:solidFill>
                  <a:srgbClr val="FF0000"/>
                </a:solidFill>
              </a:rPr>
            </a:br>
            <a:endParaRPr lang="ru-RU" sz="5400" b="1">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Заголовок 1"/>
          <p:cNvSpPr>
            <a:spLocks noGrp="1"/>
          </p:cNvSpPr>
          <p:nvPr>
            <p:ph type="title"/>
          </p:nvPr>
        </p:nvSpPr>
        <p:spPr/>
        <p:txBody>
          <a:bodyPr/>
          <a:lstStyle/>
          <a:p>
            <a:r>
              <a:rPr lang="ru-RU" sz="6000" b="1" dirty="0">
                <a:solidFill>
                  <a:srgbClr val="FF0000"/>
                </a:solidFill>
              </a:rPr>
              <a:t> масло</a:t>
            </a:r>
            <a:br>
              <a:rPr lang="ru-RU" sz="6000" b="1" dirty="0">
                <a:solidFill>
                  <a:srgbClr val="FF0000"/>
                </a:solidFill>
              </a:rPr>
            </a:br>
            <a:endParaRPr lang="ru-RU" sz="6000" b="1" dirty="0">
              <a:solidFill>
                <a:srgbClr val="FF0000"/>
              </a:solidFill>
            </a:endParaRPr>
          </a:p>
        </p:txBody>
      </p:sp>
      <p:sp>
        <p:nvSpPr>
          <p:cNvPr id="3" name="Объект 2"/>
          <p:cNvSpPr>
            <a:spLocks noGrp="1"/>
          </p:cNvSpPr>
          <p:nvPr>
            <p:ph idx="1"/>
          </p:nvPr>
        </p:nvSpPr>
        <p:spPr>
          <a:xfrm>
            <a:off x="457200" y="981075"/>
            <a:ext cx="8229600" cy="5145088"/>
          </a:xfrm>
        </p:spPr>
        <p:txBody>
          <a:bodyPr rtlCol="0">
            <a:normAutofit lnSpcReduction="10000"/>
          </a:bodyPr>
          <a:lstStyle/>
          <a:p>
            <a:pPr fontAlgn="auto">
              <a:spcAft>
                <a:spcPts val="0"/>
              </a:spcAft>
              <a:buFont typeface="Arial" panose="020B0604020202020204" pitchFamily="34" charset="0"/>
              <a:buChar char="•"/>
              <a:defRPr/>
            </a:pPr>
            <a:r>
              <a:rPr lang="ru-RU" dirty="0"/>
              <a:t>Масло сливочное – жиров до 83 %, комплекс жирорастворимых витаминов, белково-лецитиновый комплекс.</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Масло топленое – до 99 % молочного жира.</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Маргарин – готовится на основе гидрогенизированного растительного масла; к основе добавляется молоко, сливочное масло.</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dirty="0"/>
              <a:t>Классификация пищевых продуктов по устойчивости к хранению </a:t>
            </a:r>
          </a:p>
        </p:txBody>
      </p:sp>
      <p:sp>
        <p:nvSpPr>
          <p:cNvPr id="3" name="Объект 2"/>
          <p:cNvSpPr>
            <a:spLocks noGrp="1"/>
          </p:cNvSpPr>
          <p:nvPr>
            <p:ph idx="1"/>
          </p:nvPr>
        </p:nvSpPr>
        <p:spPr/>
        <p:txBody>
          <a:bodyPr rtlCol="0">
            <a:normAutofit/>
          </a:bodyPr>
          <a:lstStyle/>
          <a:p>
            <a:pPr fontAlgn="auto">
              <a:spcAft>
                <a:spcPts val="0"/>
              </a:spcAft>
              <a:buFont typeface="Arial" panose="020B0604020202020204" pitchFamily="34" charset="0"/>
              <a:buChar char="•"/>
              <a:defRPr/>
            </a:pPr>
            <a:endParaRPr lang="ru-RU" b="1" dirty="0"/>
          </a:p>
          <a:p>
            <a:pPr fontAlgn="auto">
              <a:spcAft>
                <a:spcPts val="0"/>
              </a:spcAft>
              <a:buNone/>
              <a:defRPr/>
            </a:pPr>
            <a:r>
              <a:rPr lang="ru-RU" dirty="0"/>
              <a:t>1. Особо скоропортящиеся продукты;</a:t>
            </a:r>
          </a:p>
          <a:p>
            <a:pPr fontAlgn="auto">
              <a:spcAft>
                <a:spcPts val="0"/>
              </a:spcAft>
              <a:buNone/>
              <a:defRPr/>
            </a:pPr>
            <a:r>
              <a:rPr lang="ru-RU" dirty="0"/>
              <a:t>2. Скоропортящиеся изделия;</a:t>
            </a:r>
          </a:p>
          <a:p>
            <a:pPr fontAlgn="auto">
              <a:spcAft>
                <a:spcPts val="0"/>
              </a:spcAft>
              <a:buNone/>
              <a:defRPr/>
            </a:pPr>
            <a:r>
              <a:rPr lang="ru-RU" dirty="0"/>
              <a:t>3. Не скоропортящиеся.</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Заголовок 1"/>
          <p:cNvSpPr>
            <a:spLocks noGrp="1"/>
          </p:cNvSpPr>
          <p:nvPr>
            <p:ph type="title"/>
          </p:nvPr>
        </p:nvSpPr>
        <p:spPr/>
        <p:txBody>
          <a:bodyPr/>
          <a:lstStyle/>
          <a:p>
            <a:r>
              <a:rPr lang="ru-RU" b="1">
                <a:solidFill>
                  <a:srgbClr val="FF0000"/>
                </a:solidFill>
              </a:rPr>
              <a:t>3. Рыба </a:t>
            </a:r>
          </a:p>
        </p:txBody>
      </p:sp>
      <p:pic>
        <p:nvPicPr>
          <p:cNvPr id="44034" name="Picture 2"/>
          <p:cNvPicPr>
            <a:picLocks noChangeAspect="1" noChangeArrowheads="1"/>
          </p:cNvPicPr>
          <p:nvPr/>
        </p:nvPicPr>
        <p:blipFill>
          <a:blip r:embed="rId2"/>
          <a:srcRect/>
          <a:stretch>
            <a:fillRect/>
          </a:stretch>
        </p:blipFill>
        <p:spPr bwMode="auto">
          <a:xfrm>
            <a:off x="5219700" y="1268413"/>
            <a:ext cx="3816350" cy="3240087"/>
          </a:xfrm>
          <a:prstGeom prst="rect">
            <a:avLst/>
          </a:prstGeom>
          <a:noFill/>
          <a:ln w="9525">
            <a:noFill/>
            <a:miter lim="800000"/>
            <a:headEnd/>
            <a:tailEnd/>
          </a:ln>
        </p:spPr>
      </p:pic>
      <p:sp>
        <p:nvSpPr>
          <p:cNvPr id="3" name="Объект 2"/>
          <p:cNvSpPr>
            <a:spLocks noGrp="1"/>
          </p:cNvSpPr>
          <p:nvPr>
            <p:ph idx="1"/>
          </p:nvPr>
        </p:nvSpPr>
        <p:spPr/>
        <p:txBody>
          <a:bodyPr rtlCol="0">
            <a:normAutofit fontScale="77500" lnSpcReduction="20000"/>
          </a:bodyPr>
          <a:lstStyle/>
          <a:p>
            <a:pPr fontAlgn="auto">
              <a:spcAft>
                <a:spcPts val="0"/>
              </a:spcAft>
              <a:buFont typeface="Arial" panose="020B0604020202020204" pitchFamily="34" charset="0"/>
              <a:buChar char="•"/>
              <a:defRPr/>
            </a:pPr>
            <a:r>
              <a:rPr lang="ru-RU" sz="5200" b="1" dirty="0"/>
              <a:t>Биологическая ценность</a:t>
            </a:r>
          </a:p>
          <a:p>
            <a:pPr marL="0" indent="0" fontAlgn="auto">
              <a:spcAft>
                <a:spcPts val="0"/>
              </a:spcAft>
              <a:buFont typeface="Arial" panose="020B0604020202020204" pitchFamily="34" charset="0"/>
              <a:buNone/>
              <a:defRPr/>
            </a:pPr>
            <a:r>
              <a:rPr lang="ru-RU" dirty="0"/>
              <a:t>1. Белки – в рыбе до 12% это –  </a:t>
            </a:r>
          </a:p>
          <a:p>
            <a:pPr marL="0" indent="0" fontAlgn="auto">
              <a:spcAft>
                <a:spcPts val="0"/>
              </a:spcAft>
              <a:buFont typeface="Arial" panose="020B0604020202020204" pitchFamily="34" charset="0"/>
              <a:buNone/>
              <a:defRPr/>
            </a:pPr>
            <a:r>
              <a:rPr lang="ru-RU" dirty="0"/>
              <a:t>полноценные белки, некоторых аминокислот </a:t>
            </a:r>
          </a:p>
          <a:p>
            <a:pPr marL="0" indent="0" fontAlgn="auto">
              <a:spcAft>
                <a:spcPts val="0"/>
              </a:spcAft>
              <a:buFont typeface="Arial" panose="020B0604020202020204" pitchFamily="34" charset="0"/>
              <a:buNone/>
              <a:defRPr/>
            </a:pPr>
            <a:r>
              <a:rPr lang="ru-RU" dirty="0"/>
              <a:t>(лизина, тирозина, триптофана) </a:t>
            </a:r>
          </a:p>
          <a:p>
            <a:pPr marL="0" indent="0" fontAlgn="auto">
              <a:spcAft>
                <a:spcPts val="0"/>
              </a:spcAft>
              <a:buFont typeface="Arial" panose="020B0604020202020204" pitchFamily="34" charset="0"/>
              <a:buNone/>
              <a:defRPr/>
            </a:pPr>
            <a:r>
              <a:rPr lang="ru-RU" dirty="0"/>
              <a:t>в рыбе больше чем в мясе. </a:t>
            </a:r>
          </a:p>
          <a:p>
            <a:pPr fontAlgn="auto">
              <a:spcAft>
                <a:spcPts val="0"/>
              </a:spcAft>
              <a:buFont typeface="Arial" panose="020B0604020202020204" pitchFamily="34" charset="0"/>
              <a:buChar char="•"/>
              <a:defRPr/>
            </a:pPr>
            <a:endParaRPr lang="ru-RU" dirty="0"/>
          </a:p>
          <a:p>
            <a:pPr marL="0" indent="0" fontAlgn="auto">
              <a:spcAft>
                <a:spcPts val="0"/>
              </a:spcAft>
              <a:buFont typeface="Arial" panose="020B0604020202020204" pitchFamily="34" charset="0"/>
              <a:buNone/>
              <a:defRPr/>
            </a:pPr>
            <a:r>
              <a:rPr lang="ru-RU" dirty="0"/>
              <a:t>Большое содержание аргинина, </a:t>
            </a:r>
          </a:p>
          <a:p>
            <a:pPr marL="0" indent="0" fontAlgn="auto">
              <a:spcAft>
                <a:spcPts val="0"/>
              </a:spcAft>
              <a:buFont typeface="Arial" panose="020B0604020202020204" pitchFamily="34" charset="0"/>
              <a:buNone/>
              <a:defRPr/>
            </a:pPr>
            <a:r>
              <a:rPr lang="ru-RU" dirty="0"/>
              <a:t>гистидина, лизина, триптофана позволяет широко включать рыбу в рацион детей.</a:t>
            </a:r>
          </a:p>
          <a:p>
            <a:pPr marL="0" indent="0" fontAlgn="auto">
              <a:spcAft>
                <a:spcPts val="0"/>
              </a:spcAft>
              <a:buFont typeface="Arial" panose="020B0604020202020204" pitchFamily="34" charset="0"/>
              <a:buNone/>
              <a:defRPr/>
            </a:pPr>
            <a:r>
              <a:rPr lang="ru-RU" dirty="0"/>
              <a:t>Большое содержание метионина относит рыбу к продуктам, имеющим </a:t>
            </a:r>
            <a:r>
              <a:rPr lang="ru-RU" dirty="0" err="1"/>
              <a:t>липотропные</a:t>
            </a:r>
            <a:r>
              <a:rPr lang="ru-RU" dirty="0"/>
              <a:t> свойства.</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836613"/>
            <a:ext cx="4546600" cy="5289550"/>
          </a:xfrm>
        </p:spPr>
        <p:txBody>
          <a:bodyPr rtlCol="0">
            <a:normAutofit/>
          </a:bodyPr>
          <a:lstStyle/>
          <a:p>
            <a:pPr marL="0" indent="0" fontAlgn="auto">
              <a:spcAft>
                <a:spcPts val="0"/>
              </a:spcAft>
              <a:buFont typeface="Arial" panose="020B0604020202020204" pitchFamily="34" charset="0"/>
              <a:buNone/>
              <a:defRPr/>
            </a:pPr>
            <a:r>
              <a:rPr lang="ru-RU" dirty="0"/>
              <a:t>2. Липиды - до 8%, распределены они неравномерно. Ненасыщенные жирные кислоты составляют 80-92%, </a:t>
            </a:r>
          </a:p>
          <a:p>
            <a:pPr marL="0" indent="0" fontAlgn="auto">
              <a:spcAft>
                <a:spcPts val="0"/>
              </a:spcAft>
              <a:buFont typeface="Arial" panose="020B0604020202020204" pitchFamily="34" charset="0"/>
              <a:buNone/>
              <a:defRPr/>
            </a:pPr>
            <a:endParaRPr lang="ru-RU" dirty="0"/>
          </a:p>
          <a:p>
            <a:pPr marL="0" indent="0" fontAlgn="auto">
              <a:spcAft>
                <a:spcPts val="0"/>
              </a:spcAft>
              <a:buFont typeface="Arial" panose="020B0604020202020204" pitchFamily="34" charset="0"/>
              <a:buNone/>
              <a:defRPr/>
            </a:pPr>
            <a:r>
              <a:rPr lang="ru-RU" dirty="0"/>
              <a:t>3. Витамины группы В, никотиновую кислоту. </a:t>
            </a:r>
          </a:p>
          <a:p>
            <a:pPr marL="0" indent="0" fontAlgn="auto">
              <a:spcAft>
                <a:spcPts val="0"/>
              </a:spcAft>
              <a:buFont typeface="Arial" panose="020B0604020202020204" pitchFamily="34" charset="0"/>
              <a:buNone/>
              <a:defRPr/>
            </a:pPr>
            <a:r>
              <a:rPr lang="ru-RU" dirty="0"/>
              <a:t>Рыбий  жир витамины А и Д. </a:t>
            </a:r>
          </a:p>
          <a:p>
            <a:pPr fontAlgn="auto">
              <a:spcAft>
                <a:spcPts val="0"/>
              </a:spcAft>
              <a:buFont typeface="Arial" panose="020B0604020202020204" pitchFamily="34" charset="0"/>
              <a:buChar char="•"/>
              <a:defRPr/>
            </a:pPr>
            <a:endParaRPr lang="ru-RU" dirty="0"/>
          </a:p>
        </p:txBody>
      </p:sp>
      <p:pic>
        <p:nvPicPr>
          <p:cNvPr id="45058" name="Picture 2"/>
          <p:cNvPicPr>
            <a:picLocks noGrp="1" noChangeAspect="1" noChangeArrowheads="1"/>
          </p:cNvPicPr>
          <p:nvPr>
            <p:ph sz="half" idx="2"/>
          </p:nvPr>
        </p:nvPicPr>
        <p:blipFill>
          <a:blip r:embed="rId2"/>
          <a:srcRect/>
          <a:stretch>
            <a:fillRect/>
          </a:stretch>
        </p:blipFill>
        <p:spPr>
          <a:xfrm>
            <a:off x="5095875" y="1628775"/>
            <a:ext cx="4038600" cy="3741738"/>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8313" y="620713"/>
            <a:ext cx="8229600" cy="4525962"/>
          </a:xfrm>
        </p:spPr>
        <p:txBody>
          <a:bodyPr rtlCol="0">
            <a:normAutofit fontScale="92500" lnSpcReduction="20000"/>
          </a:bodyPr>
          <a:lstStyle/>
          <a:p>
            <a:pPr fontAlgn="auto">
              <a:spcAft>
                <a:spcPts val="0"/>
              </a:spcAft>
              <a:buFont typeface="Arial" panose="020B0604020202020204" pitchFamily="34" charset="0"/>
              <a:buChar char="•"/>
              <a:defRPr/>
            </a:pPr>
            <a:r>
              <a:rPr lang="ru-RU" dirty="0"/>
              <a:t>4.Углеводы до 5 %. </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5.Минеральные вещества-  больше всего кальция; имеется магний, натрий, калий, фосфор, железо. </a:t>
            </a:r>
          </a:p>
          <a:p>
            <a:pPr fontAlgn="auto">
              <a:spcAft>
                <a:spcPts val="0"/>
              </a:spcAft>
              <a:buFont typeface="Arial" panose="020B0604020202020204" pitchFamily="34" charset="0"/>
              <a:buChar char="•"/>
              <a:defRPr/>
            </a:pPr>
            <a:r>
              <a:rPr lang="ru-RU" dirty="0"/>
              <a:t>6.Микроэлементы- йод, медь, цинк, мышьяк, свинец.  </a:t>
            </a:r>
          </a:p>
          <a:p>
            <a:pPr fontAlgn="auto">
              <a:spcAft>
                <a:spcPts val="0"/>
              </a:spcAft>
              <a:buFont typeface="Arial" panose="020B0604020202020204" pitchFamily="34" charset="0"/>
              <a:buChar char="•"/>
              <a:defRPr/>
            </a:pPr>
            <a:r>
              <a:rPr lang="ru-RU" dirty="0"/>
              <a:t>Химический состав мяса рыбы зависит: от возраста, времени года, условий питания и других факторов. </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288" y="908050"/>
            <a:ext cx="8229600" cy="4525963"/>
          </a:xfrm>
        </p:spPr>
        <p:txBody>
          <a:bodyPr rtlCol="0">
            <a:normAutofit lnSpcReduction="10000"/>
          </a:bodyPr>
          <a:lstStyle/>
          <a:p>
            <a:pPr marL="0" indent="0" fontAlgn="auto">
              <a:spcAft>
                <a:spcPts val="0"/>
              </a:spcAft>
              <a:buFont typeface="Arial" panose="020B0604020202020204" pitchFamily="34" charset="0"/>
              <a:buNone/>
              <a:defRPr/>
            </a:pPr>
            <a:r>
              <a:rPr lang="ru-RU" sz="4000" b="1" dirty="0">
                <a:solidFill>
                  <a:srgbClr val="FF0000"/>
                </a:solidFill>
              </a:rPr>
              <a:t>Эпидемиологическое значение:</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1. Гельминтозы – дифиллоботриоз, описторхоз.</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2. Инфекционные заболевания.</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3. Пищевые отравления</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lstStyle/>
          <a:p>
            <a:r>
              <a:rPr lang="ru-RU" b="1" dirty="0"/>
              <a:t>Отбор </a:t>
            </a:r>
            <a:r>
              <a:rPr lang="ru-RU" b="1"/>
              <a:t>проб рыбы</a:t>
            </a:r>
            <a:r>
              <a:rPr lang="ru-RU"/>
              <a:t>. </a:t>
            </a:r>
            <a:r>
              <a:rPr lang="ru-RU" dirty="0"/>
              <a:t>При отборе обращают внимание на состояние тары и маркировки исследуемой партии.</a:t>
            </a:r>
            <a:endParaRPr lang="ru-RU" u="sng" dirty="0"/>
          </a:p>
          <a:p>
            <a:r>
              <a:rPr lang="ru-RU" u="sng" dirty="0"/>
              <a:t>Исходный образец </a:t>
            </a:r>
            <a:r>
              <a:rPr lang="ru-RU" dirty="0"/>
              <a:t>–сумма отдельных  выемок, отобранных из разных мест партии.</a:t>
            </a:r>
          </a:p>
          <a:p>
            <a:r>
              <a:rPr lang="ru-RU" u="sng" dirty="0"/>
              <a:t>Средняя проба(лабораторная</a:t>
            </a:r>
            <a:r>
              <a:rPr lang="ru-RU" dirty="0"/>
              <a:t>)-часть исходного образца, направляемая для лабораторных испытаний</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ru-RU" sz="4400" b="1" dirty="0">
                <a:solidFill>
                  <a:srgbClr val="FF0000"/>
                </a:solidFill>
              </a:rPr>
              <a:t>Гигиеническое нормирование продуктов животного происхождения  по показателям безопасности</a:t>
            </a:r>
          </a:p>
          <a:p>
            <a:pPr fontAlgn="auto">
              <a:spcAft>
                <a:spcPts val="0"/>
              </a:spcAft>
              <a:buFont typeface="Arial" panose="020B0604020202020204" pitchFamily="34" charset="0"/>
              <a:buChar char="•"/>
              <a:defRPr/>
            </a:pPr>
            <a:endParaRPr lang="ru-RU" sz="4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0825" y="571480"/>
            <a:ext cx="8435975" cy="5554683"/>
          </a:xfrm>
        </p:spPr>
        <p:txBody>
          <a:bodyPr rtlCol="0">
            <a:normAutofit fontScale="85000" lnSpcReduction="20000"/>
          </a:bodyPr>
          <a:lstStyle/>
          <a:p>
            <a:pPr fontAlgn="auto">
              <a:spcAft>
                <a:spcPts val="0"/>
              </a:spcAft>
              <a:buNone/>
              <a:defRPr/>
            </a:pPr>
            <a:r>
              <a:rPr lang="ru-RU" b="1" dirty="0"/>
              <a:t>Мясо, в том числе полуфабрикаты</a:t>
            </a:r>
            <a:r>
              <a:rPr lang="ru-RU" dirty="0"/>
              <a:t>, </a:t>
            </a:r>
          </a:p>
          <a:p>
            <a:pPr marL="0" indent="0" fontAlgn="auto">
              <a:spcAft>
                <a:spcPts val="0"/>
              </a:spcAft>
              <a:buFont typeface="Arial" panose="020B0604020202020204" pitchFamily="34" charset="0"/>
              <a:buNone/>
              <a:defRPr/>
            </a:pPr>
            <a:r>
              <a:rPr lang="ru-RU" dirty="0"/>
              <a:t>Показатели:</a:t>
            </a:r>
          </a:p>
          <a:p>
            <a:pPr fontAlgn="auto">
              <a:spcAft>
                <a:spcPts val="0"/>
              </a:spcAft>
              <a:buNone/>
              <a:defRPr/>
            </a:pPr>
            <a:r>
              <a:rPr lang="ru-RU" b="1" dirty="0"/>
              <a:t>Токсичные элементы</a:t>
            </a:r>
            <a:r>
              <a:rPr lang="ru-RU" dirty="0"/>
              <a:t>:</a:t>
            </a:r>
          </a:p>
          <a:p>
            <a:pPr fontAlgn="auto">
              <a:spcAft>
                <a:spcPts val="0"/>
              </a:spcAft>
              <a:buFont typeface="Arial" panose="020B0604020202020204" pitchFamily="34" charset="0"/>
              <a:buChar char="•"/>
              <a:defRPr/>
            </a:pPr>
            <a:r>
              <a:rPr lang="ru-RU" dirty="0"/>
              <a:t>свинец 0,5 мг/кг</a:t>
            </a:r>
          </a:p>
          <a:p>
            <a:pPr fontAlgn="auto">
              <a:spcAft>
                <a:spcPts val="0"/>
              </a:spcAft>
              <a:buFont typeface="Arial" panose="020B0604020202020204" pitchFamily="34" charset="0"/>
              <a:buChar char="•"/>
              <a:defRPr/>
            </a:pPr>
            <a:r>
              <a:rPr lang="ru-RU" dirty="0"/>
              <a:t>мышьяк 0,1 мг/кг</a:t>
            </a:r>
          </a:p>
          <a:p>
            <a:pPr fontAlgn="auto">
              <a:spcAft>
                <a:spcPts val="0"/>
              </a:spcAft>
              <a:buFont typeface="Arial" panose="020B0604020202020204" pitchFamily="34" charset="0"/>
              <a:buChar char="•"/>
              <a:defRPr/>
            </a:pPr>
            <a:r>
              <a:rPr lang="ru-RU" dirty="0"/>
              <a:t>кадмий 0,05 мг/кг</a:t>
            </a:r>
          </a:p>
          <a:p>
            <a:pPr fontAlgn="auto">
              <a:spcAft>
                <a:spcPts val="0"/>
              </a:spcAft>
              <a:buFont typeface="Arial" panose="020B0604020202020204" pitchFamily="34" charset="0"/>
              <a:buChar char="•"/>
              <a:defRPr/>
            </a:pPr>
            <a:r>
              <a:rPr lang="ru-RU" dirty="0"/>
              <a:t>ртуть 0,03 мг/кг</a:t>
            </a:r>
          </a:p>
          <a:p>
            <a:pPr fontAlgn="auto">
              <a:spcAft>
                <a:spcPts val="0"/>
              </a:spcAft>
              <a:buFont typeface="Arial" panose="020B0604020202020204" pitchFamily="34" charset="0"/>
              <a:buChar char="•"/>
              <a:defRPr/>
            </a:pPr>
            <a:endParaRPr lang="ru-RU" dirty="0"/>
          </a:p>
          <a:p>
            <a:pPr marL="0" indent="0" fontAlgn="auto">
              <a:spcAft>
                <a:spcPts val="0"/>
              </a:spcAft>
              <a:buFont typeface="Arial" panose="020B0604020202020204" pitchFamily="34" charset="0"/>
              <a:buNone/>
              <a:defRPr/>
            </a:pPr>
            <a:r>
              <a:rPr lang="ru-RU" dirty="0"/>
              <a:t>Избыточное количество данных элементов может привести к последствиям, таким как:</a:t>
            </a:r>
          </a:p>
          <a:p>
            <a:pPr marL="0" indent="0" fontAlgn="auto">
              <a:spcAft>
                <a:spcPts val="0"/>
              </a:spcAft>
              <a:buFont typeface="Arial" panose="020B0604020202020204" pitchFamily="34" charset="0"/>
              <a:buNone/>
              <a:defRPr/>
            </a:pPr>
            <a:r>
              <a:rPr lang="ru-RU" b="1" u="sng" dirty="0"/>
              <a:t>Свинец:</a:t>
            </a:r>
            <a:r>
              <a:rPr lang="ru-RU" u="sng" dirty="0"/>
              <a:t> </a:t>
            </a:r>
            <a:r>
              <a:rPr lang="ru-RU" dirty="0"/>
              <a:t>заболевание костной системы, кариес зубов, </a:t>
            </a:r>
            <a:r>
              <a:rPr lang="ru-RU" dirty="0" err="1"/>
              <a:t>артропатия</a:t>
            </a:r>
            <a:r>
              <a:rPr lang="ru-RU" dirty="0"/>
              <a:t>, развитие атеросклероза, повышение артериального давления, запор, боли в животе, истощение, анемия, снижение иммунитета</a:t>
            </a:r>
          </a:p>
        </p:txBody>
      </p:sp>
      <p:pic>
        <p:nvPicPr>
          <p:cNvPr id="49155" name="Picture 2"/>
          <p:cNvPicPr>
            <a:picLocks noChangeAspect="1" noChangeArrowheads="1"/>
          </p:cNvPicPr>
          <p:nvPr/>
        </p:nvPicPr>
        <p:blipFill>
          <a:blip r:embed="rId2"/>
          <a:srcRect/>
          <a:stretch>
            <a:fillRect/>
          </a:stretch>
        </p:blipFill>
        <p:spPr bwMode="auto">
          <a:xfrm>
            <a:off x="6156325" y="757238"/>
            <a:ext cx="2670175" cy="2808287"/>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571480"/>
            <a:ext cx="8229600" cy="5554683"/>
          </a:xfrm>
        </p:spPr>
        <p:txBody>
          <a:bodyPr rtlCol="0">
            <a:normAutofit fontScale="85000" lnSpcReduction="20000"/>
          </a:bodyPr>
          <a:lstStyle/>
          <a:p>
            <a:pPr fontAlgn="auto">
              <a:spcAft>
                <a:spcPts val="0"/>
              </a:spcAft>
              <a:buFont typeface="Arial" panose="020B0604020202020204" pitchFamily="34" charset="0"/>
              <a:buChar char="•"/>
              <a:defRPr/>
            </a:pPr>
            <a:r>
              <a:rPr lang="ru-RU" b="1" u="sng" dirty="0"/>
              <a:t>Мышьяк:</a:t>
            </a:r>
            <a:r>
              <a:rPr lang="ru-RU" b="1" dirty="0"/>
              <a:t>  </a:t>
            </a:r>
            <a:r>
              <a:rPr lang="ru-RU" dirty="0"/>
              <a:t>сильные боли в животе, понос и рвота, затруднение дыхания, </a:t>
            </a:r>
            <a:r>
              <a:rPr lang="ru-RU" dirty="0" err="1"/>
              <a:t>синюшность</a:t>
            </a:r>
            <a:r>
              <a:rPr lang="ru-RU" dirty="0"/>
              <a:t> лица, судороги. Такое острое отравление в большинстве случаев заканчивается смертью, причиной которой является острая сердечная недостаточность.</a:t>
            </a:r>
          </a:p>
          <a:p>
            <a:pPr fontAlgn="auto">
              <a:spcAft>
                <a:spcPts val="0"/>
              </a:spcAft>
              <a:buFont typeface="Arial" panose="020B0604020202020204" pitchFamily="34" charset="0"/>
              <a:buChar char="•"/>
              <a:defRPr/>
            </a:pPr>
            <a:r>
              <a:rPr lang="ru-RU" b="1" u="sng" dirty="0"/>
              <a:t>Кадмий:</a:t>
            </a:r>
            <a:r>
              <a:rPr lang="ru-RU" b="1" dirty="0"/>
              <a:t> </a:t>
            </a:r>
            <a:r>
              <a:rPr lang="ru-RU" dirty="0"/>
              <a:t>невыносимая боль в мышцах, непроизвольные переломы костей (кадмий способен вымывать кальций из организма), деформация скелета, нарушения функций легких, почек и других органов. Излишек кадмия может вызывать злокачественные опухоли.</a:t>
            </a:r>
          </a:p>
          <a:p>
            <a:pPr fontAlgn="auto">
              <a:spcAft>
                <a:spcPts val="0"/>
              </a:spcAft>
              <a:buFont typeface="Arial" panose="020B0604020202020204" pitchFamily="34" charset="0"/>
              <a:buChar char="•"/>
              <a:defRPr/>
            </a:pPr>
            <a:r>
              <a:rPr lang="ru-RU" b="1" u="sng" dirty="0"/>
              <a:t>Ртуть:</a:t>
            </a:r>
            <a:r>
              <a:rPr lang="ru-RU" dirty="0"/>
              <a:t> общая слабость, отсутствие аппетита, головная боль, боль при глотании, металлический вкус во рту, слюнотечение, набухание и кровоточивость десен, тошнота и рвота. </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a:srcRect/>
          <a:stretch>
            <a:fillRect/>
          </a:stretch>
        </p:blipFill>
        <p:spPr bwMode="auto">
          <a:xfrm>
            <a:off x="6372225" y="333375"/>
            <a:ext cx="2474913" cy="1798638"/>
          </a:xfrm>
          <a:prstGeom prst="rect">
            <a:avLst/>
          </a:prstGeom>
          <a:noFill/>
          <a:ln w="9525">
            <a:noFill/>
            <a:miter lim="800000"/>
            <a:headEnd/>
            <a:tailEnd/>
          </a:ln>
        </p:spPr>
      </p:pic>
      <p:pic>
        <p:nvPicPr>
          <p:cNvPr id="51202" name="Picture 3"/>
          <p:cNvPicPr>
            <a:picLocks noChangeAspect="1" noChangeArrowheads="1"/>
          </p:cNvPicPr>
          <p:nvPr/>
        </p:nvPicPr>
        <p:blipFill>
          <a:blip r:embed="rId3"/>
          <a:srcRect/>
          <a:stretch>
            <a:fillRect/>
          </a:stretch>
        </p:blipFill>
        <p:spPr bwMode="auto">
          <a:xfrm>
            <a:off x="6372225" y="4997450"/>
            <a:ext cx="2590800" cy="1841500"/>
          </a:xfrm>
          <a:prstGeom prst="rect">
            <a:avLst/>
          </a:prstGeom>
          <a:noFill/>
          <a:ln w="9525">
            <a:noFill/>
            <a:miter lim="800000"/>
            <a:headEnd/>
            <a:tailEnd/>
          </a:ln>
        </p:spPr>
      </p:pic>
      <p:sp>
        <p:nvSpPr>
          <p:cNvPr id="3" name="Объект 2"/>
          <p:cNvSpPr>
            <a:spLocks noGrp="1"/>
          </p:cNvSpPr>
          <p:nvPr>
            <p:ph idx="1"/>
          </p:nvPr>
        </p:nvSpPr>
        <p:spPr>
          <a:xfrm>
            <a:off x="468313" y="493713"/>
            <a:ext cx="8229600" cy="5672137"/>
          </a:xfrm>
        </p:spPr>
        <p:txBody>
          <a:bodyPr rtlCol="0">
            <a:normAutofit fontScale="92500" lnSpcReduction="10000"/>
          </a:bodyPr>
          <a:lstStyle/>
          <a:p>
            <a:pPr marL="0" indent="0" fontAlgn="auto">
              <a:spcAft>
                <a:spcPts val="0"/>
              </a:spcAft>
              <a:buFont typeface="Arial" panose="020B0604020202020204" pitchFamily="34" charset="0"/>
              <a:buNone/>
              <a:defRPr/>
            </a:pPr>
            <a:r>
              <a:rPr lang="ru-RU" b="1" dirty="0"/>
              <a:t>Антибиотики: </a:t>
            </a:r>
          </a:p>
          <a:p>
            <a:pPr fontAlgn="auto">
              <a:spcAft>
                <a:spcPts val="0"/>
              </a:spcAft>
              <a:buFont typeface="Arial" panose="020B0604020202020204" pitchFamily="34" charset="0"/>
              <a:buChar char="•"/>
              <a:defRPr/>
            </a:pPr>
            <a:r>
              <a:rPr lang="ru-RU" dirty="0"/>
              <a:t>левомицетин - не допускается </a:t>
            </a:r>
          </a:p>
          <a:p>
            <a:pPr fontAlgn="auto">
              <a:spcAft>
                <a:spcPts val="0"/>
              </a:spcAft>
              <a:buFont typeface="Arial" panose="020B0604020202020204" pitchFamily="34" charset="0"/>
              <a:buChar char="•"/>
              <a:defRPr/>
            </a:pPr>
            <a:r>
              <a:rPr lang="ru-RU" dirty="0"/>
              <a:t>тетрациклиновая группа - не допускается </a:t>
            </a:r>
          </a:p>
          <a:p>
            <a:pPr fontAlgn="auto">
              <a:spcAft>
                <a:spcPts val="0"/>
              </a:spcAft>
              <a:buFont typeface="Arial" panose="020B0604020202020204" pitchFamily="34" charset="0"/>
              <a:buChar char="•"/>
              <a:defRPr/>
            </a:pPr>
            <a:r>
              <a:rPr lang="ru-RU" dirty="0" err="1"/>
              <a:t>гризин</a:t>
            </a:r>
            <a:r>
              <a:rPr lang="ru-RU" dirty="0"/>
              <a:t> - не допускается </a:t>
            </a:r>
          </a:p>
          <a:p>
            <a:pPr fontAlgn="auto">
              <a:spcAft>
                <a:spcPts val="0"/>
              </a:spcAft>
              <a:buFont typeface="Arial" panose="020B0604020202020204" pitchFamily="34" charset="0"/>
              <a:buChar char="•"/>
              <a:defRPr/>
            </a:pPr>
            <a:r>
              <a:rPr lang="ru-RU" dirty="0" err="1"/>
              <a:t>бацитрацин</a:t>
            </a:r>
            <a:r>
              <a:rPr lang="ru-RU" dirty="0"/>
              <a:t> - не допускается</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r>
              <a:rPr lang="ru-RU" dirty="0"/>
              <a:t>Всем известно, что прием антибиотиков понижает сопротивляемость и на какой-то период после организм становится более восприимчивым к различным заболеваниям, вызываемым болезнетворными микроорганизмами. </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85728"/>
            <a:ext cx="8229600" cy="5840435"/>
          </a:xfrm>
        </p:spPr>
        <p:txBody>
          <a:bodyPr rtlCol="0">
            <a:normAutofit lnSpcReduction="10000"/>
          </a:bodyPr>
          <a:lstStyle/>
          <a:p>
            <a:pPr fontAlgn="auto">
              <a:spcAft>
                <a:spcPts val="0"/>
              </a:spcAft>
              <a:buNone/>
              <a:defRPr/>
            </a:pPr>
            <a:r>
              <a:rPr lang="ru-RU" sz="2000" b="1" dirty="0"/>
              <a:t>Пестициды:</a:t>
            </a:r>
          </a:p>
          <a:p>
            <a:pPr fontAlgn="auto">
              <a:spcAft>
                <a:spcPts val="0"/>
              </a:spcAft>
              <a:buFont typeface="Arial" panose="020B0604020202020204" pitchFamily="34" charset="0"/>
              <a:buChar char="•"/>
              <a:defRPr/>
            </a:pPr>
            <a:r>
              <a:rPr lang="ru-RU" sz="2000" dirty="0" err="1"/>
              <a:t>Гексахлорциклогексан</a:t>
            </a:r>
            <a:r>
              <a:rPr lang="ru-RU" sz="2000" dirty="0"/>
              <a:t>  0,1</a:t>
            </a:r>
          </a:p>
          <a:p>
            <a:pPr fontAlgn="auto">
              <a:spcAft>
                <a:spcPts val="0"/>
              </a:spcAft>
              <a:buFont typeface="Arial" panose="020B0604020202020204" pitchFamily="34" charset="0"/>
              <a:buChar char="•"/>
              <a:defRPr/>
            </a:pPr>
            <a:r>
              <a:rPr lang="ru-RU" sz="2000" dirty="0"/>
              <a:t>ДДТ и его метаболиты   0,1</a:t>
            </a:r>
          </a:p>
          <a:p>
            <a:pPr fontAlgn="auto">
              <a:spcAft>
                <a:spcPts val="0"/>
              </a:spcAft>
              <a:buNone/>
              <a:defRPr/>
            </a:pPr>
            <a:endParaRPr lang="ru-RU" sz="2000" dirty="0"/>
          </a:p>
          <a:p>
            <a:pPr fontAlgn="auto">
              <a:spcAft>
                <a:spcPts val="0"/>
              </a:spcAft>
              <a:buNone/>
              <a:defRPr/>
            </a:pPr>
            <a:r>
              <a:rPr lang="ru-RU" sz="2000" dirty="0"/>
              <a:t>Пестициды оказывают токсичное </a:t>
            </a:r>
          </a:p>
          <a:p>
            <a:pPr fontAlgn="auto">
              <a:spcAft>
                <a:spcPts val="0"/>
              </a:spcAft>
              <a:buFont typeface="Arial" panose="020B0604020202020204" pitchFamily="34" charset="0"/>
              <a:buChar char="•"/>
              <a:defRPr/>
            </a:pPr>
            <a:r>
              <a:rPr lang="ru-RU" sz="2000" dirty="0"/>
              <a:t>действие на организм, поражают центральную нервную систему, внутренние органы, обладают мутагенным эффектом.</a:t>
            </a:r>
          </a:p>
          <a:p>
            <a:pPr fontAlgn="auto">
              <a:spcAft>
                <a:spcPts val="0"/>
              </a:spcAft>
              <a:buNone/>
              <a:defRPr/>
            </a:pPr>
            <a:endParaRPr lang="ru-RU" sz="2000" b="1" dirty="0"/>
          </a:p>
          <a:p>
            <a:pPr fontAlgn="auto">
              <a:spcAft>
                <a:spcPts val="0"/>
              </a:spcAft>
              <a:buNone/>
              <a:defRPr/>
            </a:pPr>
            <a:r>
              <a:rPr lang="ru-RU" sz="2000" b="1" dirty="0"/>
              <a:t>Радионуклиды:</a:t>
            </a:r>
          </a:p>
          <a:p>
            <a:pPr fontAlgn="auto">
              <a:spcAft>
                <a:spcPts val="0"/>
              </a:spcAft>
              <a:buFont typeface="Arial" panose="020B0604020202020204" pitchFamily="34" charset="0"/>
              <a:buChar char="•"/>
              <a:defRPr/>
            </a:pPr>
            <a:r>
              <a:rPr lang="ru-RU" sz="2000" dirty="0"/>
              <a:t>цезий-137    160</a:t>
            </a:r>
          </a:p>
          <a:p>
            <a:pPr fontAlgn="auto">
              <a:spcAft>
                <a:spcPts val="0"/>
              </a:spcAft>
              <a:buFont typeface="Arial" panose="020B0604020202020204" pitchFamily="34" charset="0"/>
              <a:buChar char="•"/>
              <a:defRPr/>
            </a:pPr>
            <a:r>
              <a:rPr lang="ru-RU" sz="2000" dirty="0"/>
              <a:t>стронций-90   50</a:t>
            </a:r>
          </a:p>
          <a:p>
            <a:pPr fontAlgn="auto">
              <a:spcAft>
                <a:spcPts val="0"/>
              </a:spcAft>
              <a:buFont typeface="Arial" panose="020B0604020202020204" pitchFamily="34" charset="0"/>
              <a:buChar char="•"/>
              <a:defRPr/>
            </a:pPr>
            <a:endParaRPr lang="ru-RU" sz="2000" dirty="0"/>
          </a:p>
          <a:p>
            <a:pPr fontAlgn="auto">
              <a:spcAft>
                <a:spcPts val="0"/>
              </a:spcAft>
              <a:buNone/>
              <a:defRPr/>
            </a:pPr>
            <a:r>
              <a:rPr lang="ru-RU" sz="2000" dirty="0"/>
              <a:t>Радионуклиды убивают иммунные клетки, нарушая способность</a:t>
            </a:r>
          </a:p>
          <a:p>
            <a:pPr fontAlgn="auto">
              <a:spcAft>
                <a:spcPts val="0"/>
              </a:spcAft>
              <a:buNone/>
              <a:defRPr/>
            </a:pPr>
            <a:r>
              <a:rPr lang="ru-RU" sz="2000" dirty="0"/>
              <a:t>лейкоцитов к фагоцитозу.  Кроме того, радионуклиды вызывают</a:t>
            </a:r>
          </a:p>
          <a:p>
            <a:pPr fontAlgn="auto">
              <a:spcAft>
                <a:spcPts val="0"/>
              </a:spcAft>
              <a:buNone/>
              <a:defRPr/>
            </a:pPr>
            <a:r>
              <a:rPr lang="ru-RU" sz="2000" dirty="0"/>
              <a:t>различные мутации, нарушая иногда даже код ДНК. </a:t>
            </a:r>
          </a:p>
          <a:p>
            <a:pPr fontAlgn="auto">
              <a:spcAft>
                <a:spcPts val="0"/>
              </a:spcAft>
              <a:buNone/>
              <a:defRPr/>
            </a:pPr>
            <a:r>
              <a:rPr lang="ru-RU" sz="2000" dirty="0"/>
              <a:t>Накапливаясь в организме, радионуклиды вызывают лейкозы, саркомы,</a:t>
            </a:r>
          </a:p>
          <a:p>
            <a:pPr fontAlgn="auto">
              <a:spcAft>
                <a:spcPts val="0"/>
              </a:spcAft>
              <a:buNone/>
              <a:defRPr/>
            </a:pPr>
            <a:r>
              <a:rPr lang="ru-RU" sz="2000" dirty="0"/>
              <a:t>онкологические заболевания. </a:t>
            </a:r>
          </a:p>
        </p:txBody>
      </p:sp>
      <p:pic>
        <p:nvPicPr>
          <p:cNvPr id="52226" name="Picture 2"/>
          <p:cNvPicPr>
            <a:picLocks noChangeAspect="1" noChangeArrowheads="1"/>
          </p:cNvPicPr>
          <p:nvPr/>
        </p:nvPicPr>
        <p:blipFill>
          <a:blip r:embed="rId2"/>
          <a:srcRect/>
          <a:stretch>
            <a:fillRect/>
          </a:stretch>
        </p:blipFill>
        <p:spPr bwMode="auto">
          <a:xfrm>
            <a:off x="6435368" y="188913"/>
            <a:ext cx="2530832" cy="195420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lstStyle/>
          <a:p>
            <a:pPr>
              <a:buNone/>
            </a:pPr>
            <a:r>
              <a:rPr lang="ru-RU" sz="2800" dirty="0">
                <a:solidFill>
                  <a:srgbClr val="FF0000"/>
                </a:solidFill>
              </a:rPr>
              <a:t>      </a:t>
            </a:r>
            <a:r>
              <a:rPr lang="ru-RU" sz="2800" b="1" dirty="0">
                <a:solidFill>
                  <a:srgbClr val="FF0000"/>
                </a:solidFill>
              </a:rPr>
              <a:t>Особо скоропортящиеся продукты </a:t>
            </a:r>
            <a:r>
              <a:rPr lang="ru-RU" sz="2800" dirty="0"/>
              <a:t>- </a:t>
            </a:r>
            <a:r>
              <a:rPr lang="ru-RU" sz="2800" dirty="0" err="1"/>
              <a:t>продукты</a:t>
            </a:r>
            <a:r>
              <a:rPr lang="ru-RU" sz="2800" dirty="0"/>
              <a:t>, которые не подлежат хранению без холода и предназначены для краткосрочной реализации: </a:t>
            </a:r>
          </a:p>
          <a:p>
            <a:pPr>
              <a:buFont typeface="Wingdings" pitchFamily="2" charset="2"/>
              <a:buChar char="Ø"/>
            </a:pPr>
            <a:r>
              <a:rPr lang="ru-RU" sz="2800" dirty="0"/>
              <a:t>молоко, сливки пастеризованные; </a:t>
            </a:r>
          </a:p>
          <a:p>
            <a:pPr>
              <a:buFont typeface="Wingdings" pitchFamily="2" charset="2"/>
              <a:buChar char="Ø"/>
            </a:pPr>
            <a:r>
              <a:rPr lang="ru-RU" sz="2800" dirty="0"/>
              <a:t>охлажденные полуфабрикаты из мяса, птицы, рыбы, морепродуктов, сырых и вареных овощей, все продукты и блюда общественного питания; </a:t>
            </a:r>
          </a:p>
          <a:p>
            <a:pPr>
              <a:buFont typeface="Wingdings" pitchFamily="2" charset="2"/>
              <a:buChar char="Ø"/>
            </a:pPr>
            <a:r>
              <a:rPr lang="ru-RU" sz="2800" dirty="0"/>
              <a:t>свежеотжатые соки;</a:t>
            </a:r>
          </a:p>
          <a:p>
            <a:pPr>
              <a:buFont typeface="Wingdings" pitchFamily="2" charset="2"/>
              <a:buChar char="Ø"/>
            </a:pPr>
            <a:r>
              <a:rPr lang="ru-RU" sz="2800" dirty="0"/>
              <a:t> кремово-кондитерские изделия, изготовленные с применением ручных операций; </a:t>
            </a:r>
          </a:p>
          <a:p>
            <a:pPr>
              <a:buFont typeface="Wingdings" pitchFamily="2" charset="2"/>
              <a:buChar char="Ø"/>
            </a:pPr>
            <a:r>
              <a:rPr lang="ru-RU" sz="2800" dirty="0"/>
              <a:t>скоропортящиеся продукты во вскрытых в процессе реализации упаковках.</a:t>
            </a:r>
          </a:p>
          <a:p>
            <a:endParaRPr lang="ru-R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92150"/>
            <a:ext cx="8229600" cy="5880122"/>
          </a:xfrm>
        </p:spPr>
        <p:txBody>
          <a:bodyPr rtlCol="0">
            <a:normAutofit fontScale="85000" lnSpcReduction="20000"/>
          </a:bodyPr>
          <a:lstStyle/>
          <a:p>
            <a:pPr fontAlgn="auto">
              <a:spcAft>
                <a:spcPts val="0"/>
              </a:spcAft>
              <a:buFont typeface="Arial" panose="020B0604020202020204" pitchFamily="34" charset="0"/>
              <a:buChar char="•"/>
              <a:defRPr/>
            </a:pPr>
            <a:r>
              <a:rPr lang="ru-RU" u="sng" dirty="0"/>
              <a:t>Высокое содержание </a:t>
            </a:r>
            <a:r>
              <a:rPr lang="ru-RU" u="sng" dirty="0" err="1"/>
              <a:t>КМАФАнМ</a:t>
            </a:r>
            <a:r>
              <a:rPr lang="ru-RU" u="sng" dirty="0"/>
              <a:t> </a:t>
            </a:r>
            <a:r>
              <a:rPr lang="ru-RU" dirty="0"/>
              <a:t>(количество </a:t>
            </a:r>
            <a:r>
              <a:rPr lang="ru-RU" dirty="0" err="1"/>
              <a:t>мезофильно</a:t>
            </a:r>
            <a:r>
              <a:rPr lang="ru-RU" dirty="0"/>
              <a:t> аэробных и факультативно анаэробных микроорганизмов в продуктах питания может вызвать пищевое отравление с признаками диареи, гастроэнтерита.</a:t>
            </a:r>
          </a:p>
          <a:p>
            <a:pPr fontAlgn="auto">
              <a:spcAft>
                <a:spcPts val="0"/>
              </a:spcAft>
              <a:buFont typeface="Arial" panose="020B0604020202020204" pitchFamily="34" charset="0"/>
              <a:buChar char="•"/>
              <a:defRPr/>
            </a:pPr>
            <a:r>
              <a:rPr lang="ru-RU" dirty="0"/>
              <a:t>Некоторые типы кишечной палочки вырабатывают опасные токсины в процессе своей жизнедеятельности (преимущественно эндотоксины), которые могут привести к возникновению </a:t>
            </a:r>
            <a:r>
              <a:rPr lang="ru-RU" u="sng" dirty="0"/>
              <a:t>отравления.</a:t>
            </a:r>
          </a:p>
          <a:p>
            <a:pPr fontAlgn="auto">
              <a:spcAft>
                <a:spcPts val="0"/>
              </a:spcAft>
              <a:buFont typeface="Arial" panose="020B0604020202020204" pitchFamily="34" charset="0"/>
              <a:buChar char="•"/>
              <a:defRPr/>
            </a:pPr>
            <a:r>
              <a:rPr lang="ru-RU" dirty="0"/>
              <a:t>В наибольшей степени восприимчивы к данному заболеванию дети раннего возраста, пожилые и ослабленные люди. </a:t>
            </a:r>
          </a:p>
          <a:p>
            <a:pPr fontAlgn="auto">
              <a:spcAft>
                <a:spcPts val="0"/>
              </a:spcAft>
              <a:buFont typeface="Arial" panose="020B0604020202020204" pitchFamily="34" charset="0"/>
              <a:buChar char="•"/>
              <a:defRPr/>
            </a:pPr>
            <a:r>
              <a:rPr lang="ru-RU" dirty="0"/>
              <a:t>Данное заболевание протекает в виде различной тяжести энтеритов, энтероколитов в сочетании с синдромом общей интоксикации.</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Grp="1" noChangeAspect="1" noChangeArrowheads="1"/>
          </p:cNvPicPr>
          <p:nvPr>
            <p:ph idx="1"/>
          </p:nvPr>
        </p:nvPicPr>
        <p:blipFill>
          <a:blip r:embed="rId2"/>
          <a:srcRect/>
          <a:stretch>
            <a:fillRect/>
          </a:stretch>
        </p:blipFill>
        <p:spPr>
          <a:xfrm>
            <a:off x="285720" y="428604"/>
            <a:ext cx="8242303" cy="5740409"/>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p:txBody>
          <a:bodyPr/>
          <a:lstStyle/>
          <a:p>
            <a:endParaRPr lang="ru-RU"/>
          </a:p>
        </p:txBody>
      </p:sp>
      <p:sp>
        <p:nvSpPr>
          <p:cNvPr id="5" name="Подзаголовок 4"/>
          <p:cNvSpPr>
            <a:spLocks noGrp="1"/>
          </p:cNvSpPr>
          <p:nvPr>
            <p:ph type="subTitle" idx="1"/>
          </p:nvPr>
        </p:nvSpPr>
        <p:spPr/>
        <p:txBody>
          <a:bodyPr/>
          <a:lstStyle/>
          <a:p>
            <a:endParaRPr lang="ru-RU"/>
          </a:p>
        </p:txBody>
      </p:sp>
      <p:pic>
        <p:nvPicPr>
          <p:cNvPr id="55298" name="Picture 2"/>
          <p:cNvPicPr>
            <a:picLocks noGrp="1" noChangeAspect="1" noChangeArrowheads="1"/>
          </p:cNvPicPr>
          <p:nvPr>
            <p:ph idx="4294967295"/>
          </p:nvPr>
        </p:nvPicPr>
        <p:blipFill>
          <a:blip r:embed="rId2"/>
          <a:srcRect/>
          <a:stretch>
            <a:fillRect/>
          </a:stretch>
        </p:blipFill>
        <p:spPr>
          <a:xfrm>
            <a:off x="107950" y="115888"/>
            <a:ext cx="9036050" cy="6626225"/>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lgn="ctr">
              <a:buNone/>
            </a:pPr>
            <a:r>
              <a:rPr lang="ru-RU" sz="3600" b="1" dirty="0">
                <a:solidFill>
                  <a:srgbClr val="FF0000"/>
                </a:solidFill>
              </a:rPr>
              <a:t>Гигиеническое нормирование продуктов животного происхождения  по показателям безопасности</a:t>
            </a:r>
          </a:p>
          <a:p>
            <a:endParaRPr lang="ru-RU" sz="3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85728"/>
            <a:ext cx="8229600" cy="5840435"/>
          </a:xfrm>
        </p:spPr>
        <p:txBody>
          <a:bodyPr rtlCol="0">
            <a:normAutofit lnSpcReduction="10000"/>
          </a:bodyPr>
          <a:lstStyle/>
          <a:p>
            <a:pPr fontAlgn="auto">
              <a:spcAft>
                <a:spcPts val="0"/>
              </a:spcAft>
              <a:buFont typeface="Arial" panose="020B0604020202020204" pitchFamily="34" charset="0"/>
              <a:buChar char="•"/>
              <a:defRPr/>
            </a:pPr>
            <a:r>
              <a:rPr lang="ru-RU" dirty="0"/>
              <a:t>Молоко, сливки сырые и термически обработанные, пахта, сыворотка молочная, жидкие кисломолочные продукты, в </a:t>
            </a:r>
            <a:r>
              <a:rPr lang="ru-RU" dirty="0" err="1"/>
              <a:t>т.ч</a:t>
            </a:r>
            <a:r>
              <a:rPr lang="ru-RU" dirty="0"/>
              <a:t>. йогурт, сметана, напитки на молочной основе.</a:t>
            </a:r>
          </a:p>
          <a:p>
            <a:pPr marL="0" indent="0" fontAlgn="auto">
              <a:spcAft>
                <a:spcPts val="0"/>
              </a:spcAft>
              <a:buFont typeface="Arial" panose="020B0604020202020204" pitchFamily="34" charset="0"/>
              <a:buNone/>
              <a:defRPr/>
            </a:pPr>
            <a:r>
              <a:rPr lang="ru-RU" b="1" dirty="0"/>
              <a:t>Показатели:</a:t>
            </a:r>
          </a:p>
          <a:p>
            <a:pPr marL="0" indent="0" fontAlgn="auto">
              <a:spcAft>
                <a:spcPts val="0"/>
              </a:spcAft>
              <a:buFont typeface="Arial" panose="020B0604020202020204" pitchFamily="34" charset="0"/>
              <a:buNone/>
              <a:defRPr/>
            </a:pPr>
            <a:r>
              <a:rPr lang="ru-RU" dirty="0">
                <a:solidFill>
                  <a:srgbClr val="FF0000"/>
                </a:solidFill>
              </a:rPr>
              <a:t>Токсичные элементы:</a:t>
            </a:r>
          </a:p>
          <a:p>
            <a:pPr fontAlgn="auto">
              <a:spcAft>
                <a:spcPts val="0"/>
              </a:spcAft>
              <a:buFont typeface="Arial" panose="020B0604020202020204" pitchFamily="34" charset="0"/>
              <a:buChar char="•"/>
              <a:defRPr/>
            </a:pPr>
            <a:r>
              <a:rPr lang="ru-RU" dirty="0"/>
              <a:t>свинец 0,1 мг/кг(л)</a:t>
            </a:r>
          </a:p>
          <a:p>
            <a:pPr fontAlgn="auto">
              <a:spcAft>
                <a:spcPts val="0"/>
              </a:spcAft>
              <a:buFont typeface="Arial" panose="020B0604020202020204" pitchFamily="34" charset="0"/>
              <a:buChar char="•"/>
              <a:defRPr/>
            </a:pPr>
            <a:r>
              <a:rPr lang="ru-RU" dirty="0"/>
              <a:t>мышьяк 0,05 мг/кг(л)</a:t>
            </a:r>
          </a:p>
          <a:p>
            <a:pPr fontAlgn="auto">
              <a:spcAft>
                <a:spcPts val="0"/>
              </a:spcAft>
              <a:buFont typeface="Arial" panose="020B0604020202020204" pitchFamily="34" charset="0"/>
              <a:buChar char="•"/>
              <a:defRPr/>
            </a:pPr>
            <a:r>
              <a:rPr lang="ru-RU" dirty="0"/>
              <a:t>кадмий 0,03 мг/кг(л)</a:t>
            </a:r>
          </a:p>
          <a:p>
            <a:pPr fontAlgn="auto">
              <a:spcAft>
                <a:spcPts val="0"/>
              </a:spcAft>
              <a:buFont typeface="Arial" panose="020B0604020202020204" pitchFamily="34" charset="0"/>
              <a:buChar char="•"/>
              <a:defRPr/>
            </a:pPr>
            <a:r>
              <a:rPr lang="ru-RU" dirty="0"/>
              <a:t>ртуть 0,005 мг/кг(л)</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lstStyle/>
          <a:p>
            <a:pPr marL="0" indent="0" fontAlgn="auto">
              <a:spcAft>
                <a:spcPts val="0"/>
              </a:spcAft>
              <a:buFont typeface="Arial" panose="020B0604020202020204" pitchFamily="34" charset="0"/>
              <a:buNone/>
              <a:defRPr/>
            </a:pPr>
            <a:r>
              <a:rPr lang="ru-RU" sz="2800" b="1" dirty="0"/>
              <a:t>Избыточное количество данных элементов может привести к последствиям, таким как:</a:t>
            </a:r>
          </a:p>
          <a:p>
            <a:pPr marL="0" indent="0" fontAlgn="auto">
              <a:spcAft>
                <a:spcPts val="0"/>
              </a:spcAft>
              <a:buFont typeface="Arial" pitchFamily="34" charset="0"/>
              <a:buChar char="•"/>
              <a:defRPr/>
            </a:pPr>
            <a:r>
              <a:rPr lang="ru-RU" sz="1800" b="1" u="sng" dirty="0"/>
              <a:t>  </a:t>
            </a:r>
            <a:r>
              <a:rPr lang="ru-RU" sz="2800" b="1" u="sng" dirty="0"/>
              <a:t>Свинец:</a:t>
            </a:r>
            <a:r>
              <a:rPr lang="ru-RU" sz="2800" u="sng" dirty="0"/>
              <a:t> </a:t>
            </a:r>
            <a:r>
              <a:rPr lang="ru-RU" sz="2800" dirty="0"/>
              <a:t>заболевание костной системы, кариес зубов, </a:t>
            </a:r>
            <a:r>
              <a:rPr lang="ru-RU" sz="2800" dirty="0" err="1"/>
              <a:t>артропатия</a:t>
            </a:r>
            <a:r>
              <a:rPr lang="ru-RU" sz="2800" dirty="0"/>
              <a:t>, развитие атеросклероза, повышение артериального давления, запор, боли в животе, истощение, анемия, снижение иммунитета.</a:t>
            </a:r>
          </a:p>
          <a:p>
            <a:pPr fontAlgn="auto">
              <a:spcAft>
                <a:spcPts val="0"/>
              </a:spcAft>
              <a:buFont typeface="Arial" panose="020B0604020202020204" pitchFamily="34" charset="0"/>
              <a:buChar char="•"/>
              <a:defRPr/>
            </a:pPr>
            <a:r>
              <a:rPr lang="ru-RU" sz="2800" b="1" u="sng" dirty="0"/>
              <a:t>Мышьяк:</a:t>
            </a:r>
            <a:r>
              <a:rPr lang="ru-RU" sz="2800" b="1" dirty="0"/>
              <a:t>  </a:t>
            </a:r>
            <a:r>
              <a:rPr lang="ru-RU" sz="2800" dirty="0"/>
              <a:t>сильные боли в животе, понос и рвота, затруднение дыхания, </a:t>
            </a:r>
            <a:r>
              <a:rPr lang="ru-RU" sz="2800" dirty="0" err="1"/>
              <a:t>синюшность</a:t>
            </a:r>
            <a:r>
              <a:rPr lang="ru-RU" sz="2800" dirty="0"/>
              <a:t> лица, судороги. Такое острое отравление в большинстве случаев заканчивается смертью, причиной которой является острая сердечная недостаточность.</a:t>
            </a:r>
          </a:p>
          <a:p>
            <a:pPr fontAlgn="auto">
              <a:spcAft>
                <a:spcPts val="0"/>
              </a:spcAft>
              <a:buFont typeface="Arial" panose="020B0604020202020204" pitchFamily="34" charset="0"/>
              <a:buChar char="•"/>
              <a:defRPr/>
            </a:pPr>
            <a:endParaRPr lang="ru-RU" sz="2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85794"/>
            <a:ext cx="8229600" cy="5340369"/>
          </a:xfrm>
        </p:spPr>
        <p:txBody>
          <a:bodyPr/>
          <a:lstStyle/>
          <a:p>
            <a:pPr fontAlgn="auto">
              <a:spcAft>
                <a:spcPts val="0"/>
              </a:spcAft>
              <a:buFont typeface="Arial" panose="020B0604020202020204" pitchFamily="34" charset="0"/>
              <a:buChar char="•"/>
              <a:defRPr/>
            </a:pPr>
            <a:r>
              <a:rPr lang="ru-RU" sz="2800" b="1" u="sng" dirty="0"/>
              <a:t>Кадмий:</a:t>
            </a:r>
            <a:r>
              <a:rPr lang="ru-RU" sz="2800" b="1" dirty="0"/>
              <a:t> </a:t>
            </a:r>
            <a:r>
              <a:rPr lang="ru-RU" sz="2800" dirty="0"/>
              <a:t>невыносимая боль в мышцах, непроизвольные переломы костей (кадмий способен вымывать кальций из организма), деформация скелета, нарушения функций легких, почек и других органов. Излишек кадмия может вызывать злокачественные опухоли.</a:t>
            </a:r>
          </a:p>
          <a:p>
            <a:pPr fontAlgn="auto">
              <a:spcAft>
                <a:spcPts val="0"/>
              </a:spcAft>
              <a:buFont typeface="Arial" panose="020B0604020202020204" pitchFamily="34" charset="0"/>
              <a:buChar char="•"/>
              <a:defRPr/>
            </a:pPr>
            <a:r>
              <a:rPr lang="ru-RU" sz="2800" b="1" u="sng" dirty="0"/>
              <a:t>Ртуть:</a:t>
            </a:r>
            <a:r>
              <a:rPr lang="ru-RU" sz="2800" dirty="0"/>
              <a:t> общая слабость, отсутствие аппетита, головная боль, боль при глотании, металлический вкус во рту, слюнотечение, набухание и кровоточивость десен, тошнота и рвота. </a:t>
            </a:r>
          </a:p>
          <a:p>
            <a:endParaRPr lang="ru-RU"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785794"/>
            <a:ext cx="8229600" cy="5383219"/>
          </a:xfrm>
        </p:spPr>
        <p:txBody>
          <a:bodyPr/>
          <a:lstStyle/>
          <a:p>
            <a:pPr marL="0" indent="0" fontAlgn="auto">
              <a:spcAft>
                <a:spcPts val="0"/>
              </a:spcAft>
              <a:buFont typeface="Arial" panose="020B0604020202020204" pitchFamily="34" charset="0"/>
              <a:buNone/>
              <a:defRPr/>
            </a:pPr>
            <a:r>
              <a:rPr lang="ru-RU" sz="2800" b="1" dirty="0" err="1">
                <a:solidFill>
                  <a:srgbClr val="FF0000"/>
                </a:solidFill>
              </a:rPr>
              <a:t>Микотоксины</a:t>
            </a:r>
            <a:r>
              <a:rPr lang="ru-RU" sz="2800" b="1" dirty="0">
                <a:solidFill>
                  <a:srgbClr val="FF0000"/>
                </a:solidFill>
              </a:rPr>
              <a:t>:</a:t>
            </a:r>
          </a:p>
          <a:p>
            <a:pPr fontAlgn="auto">
              <a:spcAft>
                <a:spcPts val="0"/>
              </a:spcAft>
              <a:buFont typeface="Arial" panose="020B0604020202020204" pitchFamily="34" charset="0"/>
              <a:buChar char="•"/>
              <a:defRPr/>
            </a:pPr>
            <a:r>
              <a:rPr lang="ru-RU" sz="2400" dirty="0" err="1"/>
              <a:t>афлатоксин</a:t>
            </a:r>
            <a:r>
              <a:rPr lang="ru-RU" sz="2400" dirty="0"/>
              <a:t> М1        0,0005 мг/кг(л)</a:t>
            </a:r>
          </a:p>
          <a:p>
            <a:pPr fontAlgn="auto">
              <a:spcAft>
                <a:spcPts val="0"/>
              </a:spcAft>
              <a:buFont typeface="Wingdings" pitchFamily="2" charset="2"/>
              <a:buChar char="Ø"/>
              <a:defRPr/>
            </a:pPr>
            <a:endParaRPr lang="ru-RU" sz="2400" dirty="0"/>
          </a:p>
          <a:p>
            <a:pPr fontAlgn="auto">
              <a:spcAft>
                <a:spcPts val="0"/>
              </a:spcAft>
              <a:buFont typeface="Wingdings" pitchFamily="2" charset="2"/>
              <a:buChar char="Ø"/>
              <a:defRPr/>
            </a:pPr>
            <a:r>
              <a:rPr lang="ru-RU" sz="2400" dirty="0" err="1"/>
              <a:t>Афлатоксины</a:t>
            </a:r>
            <a:r>
              <a:rPr lang="ru-RU" sz="2400" dirty="0"/>
              <a:t> — смертельно опасные </a:t>
            </a:r>
            <a:r>
              <a:rPr lang="ru-RU" sz="2400" dirty="0" err="1"/>
              <a:t>микотоксины</a:t>
            </a:r>
            <a:r>
              <a:rPr lang="ru-RU" sz="2400" dirty="0"/>
              <a:t>.</a:t>
            </a:r>
          </a:p>
          <a:p>
            <a:pPr fontAlgn="auto">
              <a:spcAft>
                <a:spcPts val="0"/>
              </a:spcAft>
              <a:buNone/>
              <a:defRPr/>
            </a:pPr>
            <a:r>
              <a:rPr lang="ru-RU" sz="2400" dirty="0"/>
              <a:t>Доза всего в 2 мкг на килограмм массы тела может вызвать </a:t>
            </a:r>
          </a:p>
          <a:p>
            <a:pPr fontAlgn="auto">
              <a:spcAft>
                <a:spcPts val="0"/>
              </a:spcAft>
              <a:buNone/>
              <a:defRPr/>
            </a:pPr>
            <a:r>
              <a:rPr lang="ru-RU" sz="2400" dirty="0"/>
              <a:t>системное заболевание – </a:t>
            </a:r>
            <a:r>
              <a:rPr lang="ru-RU" sz="2400" u="sng" dirty="0" err="1"/>
              <a:t>афлатоксикоз</a:t>
            </a:r>
            <a:r>
              <a:rPr lang="ru-RU" sz="2400" u="sng" dirty="0"/>
              <a:t>. </a:t>
            </a:r>
          </a:p>
          <a:p>
            <a:pPr fontAlgn="auto">
              <a:spcAft>
                <a:spcPts val="0"/>
              </a:spcAft>
              <a:buFont typeface="Wingdings" pitchFamily="2" charset="2"/>
              <a:buChar char="Ø"/>
              <a:defRPr/>
            </a:pPr>
            <a:r>
              <a:rPr lang="ru-RU" sz="2400" dirty="0" err="1"/>
              <a:t>Афлатоксины</a:t>
            </a:r>
            <a:r>
              <a:rPr lang="ru-RU" sz="2400" dirty="0"/>
              <a:t> опасны своими канцерогенными свойствами. Они могут накапливаться в печени и способствовать возникновению опухолей, провоцировать мутации в клетках. Отмечено иммунодепрессивное действие </a:t>
            </a:r>
            <a:r>
              <a:rPr lang="ru-RU" sz="2400" dirty="0" err="1"/>
              <a:t>афлатоксинов</a:t>
            </a:r>
            <a:r>
              <a:rPr lang="ru-RU" sz="2400" dirty="0"/>
              <a:t> – снижение общих защитных сил организма.</a:t>
            </a:r>
          </a:p>
          <a:p>
            <a:endParaRPr lang="ru-RU" sz="2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a:t>  Очень важно проверять эти составляющие и уделять внимание поддержанию анаэробных условий при заготовке силоса и хлопчатника с целью профилактики размножения грибов, так как большинство плесневых грибов являются аэробами. </a:t>
            </a:r>
          </a:p>
          <a:p>
            <a:endParaRPr lang="ru-RU"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Заголовок 1"/>
          <p:cNvSpPr>
            <a:spLocks noGrp="1"/>
          </p:cNvSpPr>
          <p:nvPr>
            <p:ph type="title"/>
          </p:nvPr>
        </p:nvSpPr>
        <p:spPr>
          <a:xfrm>
            <a:off x="457200" y="274638"/>
            <a:ext cx="8229600" cy="725470"/>
          </a:xfrm>
        </p:spPr>
        <p:txBody>
          <a:bodyPr/>
          <a:lstStyle/>
          <a:p>
            <a:r>
              <a:rPr lang="ru-RU" dirty="0"/>
              <a:t>Молоко и молочные продукты</a:t>
            </a:r>
          </a:p>
        </p:txBody>
      </p:sp>
      <p:sp>
        <p:nvSpPr>
          <p:cNvPr id="3" name="Объект 2"/>
          <p:cNvSpPr>
            <a:spLocks noGrp="1"/>
          </p:cNvSpPr>
          <p:nvPr>
            <p:ph idx="1"/>
          </p:nvPr>
        </p:nvSpPr>
        <p:spPr>
          <a:xfrm>
            <a:off x="500034" y="1000108"/>
            <a:ext cx="8229600" cy="5500726"/>
          </a:xfrm>
        </p:spPr>
        <p:txBody>
          <a:bodyPr rtlCol="0">
            <a:normAutofit fontScale="92500" lnSpcReduction="20000"/>
          </a:bodyPr>
          <a:lstStyle/>
          <a:p>
            <a:pPr marL="0" indent="0" fontAlgn="auto">
              <a:spcAft>
                <a:spcPts val="0"/>
              </a:spcAft>
              <a:buFont typeface="Arial" panose="020B0604020202020204" pitchFamily="34" charset="0"/>
              <a:buNone/>
              <a:defRPr/>
            </a:pPr>
            <a:r>
              <a:rPr lang="ru-RU" b="1" dirty="0">
                <a:solidFill>
                  <a:srgbClr val="FF0000"/>
                </a:solidFill>
              </a:rPr>
              <a:t>Антибиотики:</a:t>
            </a:r>
          </a:p>
          <a:p>
            <a:pPr fontAlgn="auto">
              <a:spcAft>
                <a:spcPts val="0"/>
              </a:spcAft>
              <a:buFont typeface="Arial" panose="020B0604020202020204" pitchFamily="34" charset="0"/>
              <a:buChar char="•"/>
              <a:defRPr/>
            </a:pPr>
            <a:r>
              <a:rPr lang="ru-RU" dirty="0"/>
              <a:t>левомицетин не допускается</a:t>
            </a:r>
          </a:p>
          <a:p>
            <a:pPr fontAlgn="auto">
              <a:spcAft>
                <a:spcPts val="0"/>
              </a:spcAft>
              <a:buFont typeface="Arial" panose="020B0604020202020204" pitchFamily="34" charset="0"/>
              <a:buChar char="•"/>
              <a:defRPr/>
            </a:pPr>
            <a:r>
              <a:rPr lang="ru-RU" dirty="0"/>
              <a:t>Тетрациклиновая группа не допускаются </a:t>
            </a:r>
          </a:p>
          <a:p>
            <a:pPr fontAlgn="auto">
              <a:spcAft>
                <a:spcPts val="0"/>
              </a:spcAft>
              <a:buFont typeface="Arial" panose="020B0604020202020204" pitchFamily="34" charset="0"/>
              <a:buChar char="•"/>
              <a:defRPr/>
            </a:pPr>
            <a:r>
              <a:rPr lang="ru-RU" dirty="0"/>
              <a:t>стрептомицин не допускается </a:t>
            </a:r>
          </a:p>
          <a:p>
            <a:pPr fontAlgn="auto">
              <a:spcAft>
                <a:spcPts val="0"/>
              </a:spcAft>
              <a:buFont typeface="Arial" panose="020B0604020202020204" pitchFamily="34" charset="0"/>
              <a:buChar char="•"/>
              <a:defRPr/>
            </a:pPr>
            <a:r>
              <a:rPr lang="ru-RU" dirty="0"/>
              <a:t>пенициллин не допускается</a:t>
            </a:r>
          </a:p>
          <a:p>
            <a:pPr fontAlgn="auto">
              <a:spcAft>
                <a:spcPts val="0"/>
              </a:spcAft>
              <a:buNone/>
              <a:defRPr/>
            </a:pPr>
            <a:endParaRPr lang="ru-RU" dirty="0"/>
          </a:p>
          <a:p>
            <a:pPr fontAlgn="auto">
              <a:spcAft>
                <a:spcPts val="0"/>
              </a:spcAft>
              <a:buNone/>
              <a:defRPr/>
            </a:pPr>
            <a:r>
              <a:rPr lang="ru-RU" dirty="0"/>
              <a:t>Всем известно, что прием антибиотиков понижает сопротивляемость и на какой-то период после организм становится более восприимчивым к различным заболеваниям, вызываемым болезнетворными микроорганизмами. </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126163"/>
          </a:xfrm>
        </p:spPr>
        <p:txBody>
          <a:bodyPr/>
          <a:lstStyle/>
          <a:p>
            <a:pPr>
              <a:buNone/>
            </a:pPr>
            <a:r>
              <a:rPr lang="ru-RU" sz="2800" b="1" dirty="0">
                <a:solidFill>
                  <a:srgbClr val="FF0000"/>
                </a:solidFill>
              </a:rPr>
              <a:t>К скоропортящимся относятся :</a:t>
            </a:r>
          </a:p>
          <a:p>
            <a:pPr>
              <a:buFont typeface="Wingdings" pitchFamily="2" charset="2"/>
              <a:buChar char="Ø"/>
            </a:pPr>
            <a:r>
              <a:rPr lang="ru-RU" sz="2400" dirty="0"/>
              <a:t>продукты переработки мяса, птицы, яиц, молока, рыбы и нерыбных объектов промысла; </a:t>
            </a:r>
          </a:p>
          <a:p>
            <a:pPr>
              <a:buFont typeface="Wingdings" pitchFamily="2" charset="2"/>
              <a:buChar char="Ø"/>
            </a:pPr>
            <a:r>
              <a:rPr lang="ru-RU" sz="2400" dirty="0"/>
              <a:t>мучные кремово-кондитерские изделия с массовой долей влаги более 13%; </a:t>
            </a:r>
          </a:p>
          <a:p>
            <a:pPr>
              <a:buFont typeface="Wingdings" pitchFamily="2" charset="2"/>
              <a:buChar char="Ø"/>
            </a:pPr>
            <a:r>
              <a:rPr lang="ru-RU" sz="2400" dirty="0"/>
              <a:t>кремы и отделочные полуфабрикаты, в т.ч. на растительных маслах; </a:t>
            </a:r>
          </a:p>
          <a:p>
            <a:pPr>
              <a:buFont typeface="Wingdings" pitchFamily="2" charset="2"/>
              <a:buChar char="Ø"/>
            </a:pPr>
            <a:r>
              <a:rPr lang="ru-RU" sz="2400" dirty="0"/>
              <a:t>напитки; </a:t>
            </a:r>
          </a:p>
          <a:p>
            <a:pPr>
              <a:buFont typeface="Wingdings" pitchFamily="2" charset="2"/>
              <a:buChar char="Ø"/>
            </a:pPr>
            <a:r>
              <a:rPr lang="ru-RU" sz="2400" dirty="0"/>
              <a:t>продукты переработки овощей;</a:t>
            </a:r>
          </a:p>
          <a:p>
            <a:pPr>
              <a:buFont typeface="Wingdings" pitchFamily="2" charset="2"/>
              <a:buChar char="Ø"/>
            </a:pPr>
            <a:r>
              <a:rPr lang="ru-RU" sz="2400" dirty="0"/>
              <a:t> жировые и жиросодержащие продукты, в т.ч. майонезы, маргарины; </a:t>
            </a:r>
          </a:p>
          <a:p>
            <a:pPr>
              <a:buFont typeface="Wingdings" pitchFamily="2" charset="2"/>
              <a:buChar char="Ø"/>
            </a:pPr>
            <a:r>
              <a:rPr lang="ru-RU" sz="2400" dirty="0"/>
              <a:t>быстрозамороженные готовые блюда и полуфабрикаты; все виды пресервов; </a:t>
            </a:r>
          </a:p>
          <a:p>
            <a:pPr>
              <a:buFont typeface="Wingdings" pitchFamily="2" charset="2"/>
              <a:buChar char="Ø"/>
            </a:pPr>
            <a:r>
              <a:rPr lang="ru-RU" sz="2400" dirty="0" err="1"/>
              <a:t>термизированные</a:t>
            </a:r>
            <a:r>
              <a:rPr lang="ru-RU" sz="2400" dirty="0"/>
              <a:t> кисломолочные продукты ,стерилизованные молочные продукты</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428604"/>
            <a:ext cx="8229600" cy="5911873"/>
          </a:xfrm>
        </p:spPr>
        <p:txBody>
          <a:bodyPr/>
          <a:lstStyle/>
          <a:p>
            <a:pPr fontAlgn="auto">
              <a:spcAft>
                <a:spcPts val="0"/>
              </a:spcAft>
              <a:buNone/>
              <a:defRPr/>
            </a:pPr>
            <a:r>
              <a:rPr lang="ru-RU" sz="2000" b="1" dirty="0">
                <a:latin typeface="Times New Roman" pitchFamily="18" charset="0"/>
                <a:cs typeface="Times New Roman" pitchFamily="18" charset="0"/>
              </a:rPr>
              <a:t>Ингибирующие вещества: не допускаются</a:t>
            </a:r>
          </a:p>
          <a:p>
            <a:pPr marL="0" indent="0" fontAlgn="auto">
              <a:spcAft>
                <a:spcPts val="0"/>
              </a:spcAft>
              <a:buFont typeface="Arial" panose="020B0604020202020204" pitchFamily="34" charset="0"/>
              <a:buNone/>
              <a:defRPr/>
            </a:pPr>
            <a:r>
              <a:rPr lang="ru-RU" sz="2000" b="1" dirty="0">
                <a:solidFill>
                  <a:srgbClr val="FF0000"/>
                </a:solidFill>
                <a:latin typeface="Times New Roman" pitchFamily="18" charset="0"/>
                <a:cs typeface="Times New Roman" pitchFamily="18" charset="0"/>
              </a:rPr>
              <a:t>Пестициды :</a:t>
            </a:r>
          </a:p>
          <a:p>
            <a:pPr fontAlgn="auto">
              <a:spcAft>
                <a:spcPts val="0"/>
              </a:spcAft>
              <a:buFont typeface="Arial" panose="020B0604020202020204" pitchFamily="34" charset="0"/>
              <a:buChar char="•"/>
              <a:defRPr/>
            </a:pPr>
            <a:r>
              <a:rPr lang="ru-RU" sz="2000" dirty="0" err="1">
                <a:latin typeface="Times New Roman" pitchFamily="18" charset="0"/>
                <a:cs typeface="Times New Roman" pitchFamily="18" charset="0"/>
              </a:rPr>
              <a:t>Гексахлорциклогексан</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(α,β,γ-изомеры</a:t>
            </a:r>
            <a:r>
              <a:rPr lang="ru-RU" sz="2000" dirty="0">
                <a:latin typeface="Times New Roman" pitchFamily="18" charset="0"/>
                <a:cs typeface="Times New Roman" pitchFamily="18" charset="0"/>
              </a:rPr>
              <a:t>)   0,05 мг/кг(л)</a:t>
            </a:r>
          </a:p>
          <a:p>
            <a:pPr fontAlgn="auto">
              <a:spcAft>
                <a:spcPts val="0"/>
              </a:spcAft>
              <a:buFont typeface="Arial" panose="020B0604020202020204" pitchFamily="34" charset="0"/>
              <a:buChar char="•"/>
              <a:defRPr/>
            </a:pPr>
            <a:r>
              <a:rPr lang="ru-RU" sz="2000" dirty="0">
                <a:latin typeface="Times New Roman" pitchFamily="18" charset="0"/>
                <a:cs typeface="Times New Roman" pitchFamily="18" charset="0"/>
              </a:rPr>
              <a:t>ДДТ и его метаболиты (</a:t>
            </a:r>
            <a:r>
              <a:rPr lang="ru-RU" sz="1600" dirty="0" err="1">
                <a:latin typeface="Times New Roman" pitchFamily="18" charset="0"/>
                <a:cs typeface="Times New Roman" pitchFamily="18" charset="0"/>
              </a:rPr>
              <a:t>дихлордифенил</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трихлорметилметан</a:t>
            </a:r>
            <a:r>
              <a:rPr lang="ru-RU" sz="1600" dirty="0">
                <a:latin typeface="Times New Roman" pitchFamily="18" charset="0"/>
                <a:cs typeface="Times New Roman" pitchFamily="18" charset="0"/>
              </a:rPr>
              <a:t> )      </a:t>
            </a:r>
            <a:r>
              <a:rPr lang="ru-RU" sz="2000" dirty="0">
                <a:latin typeface="Times New Roman" pitchFamily="18" charset="0"/>
                <a:cs typeface="Times New Roman" pitchFamily="18" charset="0"/>
              </a:rPr>
              <a:t>0,05 мг/кг(л)</a:t>
            </a:r>
          </a:p>
          <a:p>
            <a:pPr fontAlgn="auto">
              <a:spcAft>
                <a:spcPts val="0"/>
              </a:spcAft>
              <a:buNone/>
              <a:defRPr/>
            </a:pPr>
            <a:endParaRPr lang="ru-RU" sz="2000" dirty="0">
              <a:latin typeface="Times New Roman" pitchFamily="18" charset="0"/>
              <a:cs typeface="Times New Roman" pitchFamily="18" charset="0"/>
            </a:endParaRPr>
          </a:p>
          <a:p>
            <a:pPr fontAlgn="auto">
              <a:spcAft>
                <a:spcPts val="0"/>
              </a:spcAft>
              <a:buNone/>
              <a:defRPr/>
            </a:pPr>
            <a:r>
              <a:rPr lang="ru-RU" sz="2400" dirty="0">
                <a:latin typeface="Times New Roman" pitchFamily="18" charset="0"/>
                <a:cs typeface="Times New Roman" pitchFamily="18" charset="0"/>
              </a:rPr>
              <a:t>Пестициды – химические соединения, которые используются</a:t>
            </a:r>
          </a:p>
          <a:p>
            <a:pPr fontAlgn="auto">
              <a:spcAft>
                <a:spcPts val="0"/>
              </a:spcAft>
              <a:buNone/>
              <a:defRPr/>
            </a:pPr>
            <a:r>
              <a:rPr lang="ru-RU" sz="2400" dirty="0">
                <a:latin typeface="Times New Roman" pitchFamily="18" charset="0"/>
                <a:cs typeface="Times New Roman" pitchFamily="18" charset="0"/>
              </a:rPr>
              <a:t>в с/</a:t>
            </a:r>
            <a:r>
              <a:rPr lang="ru-RU" sz="2400" dirty="0" err="1">
                <a:latin typeface="Times New Roman" pitchFamily="18" charset="0"/>
                <a:cs typeface="Times New Roman" pitchFamily="18" charset="0"/>
              </a:rPr>
              <a:t>х</a:t>
            </a:r>
            <a:r>
              <a:rPr lang="ru-RU" sz="2400" dirty="0">
                <a:latin typeface="Times New Roman" pitchFamily="18" charset="0"/>
                <a:cs typeface="Times New Roman" pitchFamily="18" charset="0"/>
              </a:rPr>
              <a:t> для повышения урожайности кормовых культур, для</a:t>
            </a:r>
          </a:p>
          <a:p>
            <a:pPr fontAlgn="auto">
              <a:spcAft>
                <a:spcPts val="0"/>
              </a:spcAft>
              <a:buNone/>
              <a:defRPr/>
            </a:pPr>
            <a:r>
              <a:rPr lang="ru-RU" sz="2400" dirty="0">
                <a:latin typeface="Times New Roman" pitchFamily="18" charset="0"/>
                <a:cs typeface="Times New Roman" pitchFamily="18" charset="0"/>
              </a:rPr>
              <a:t>борьбы с насекомыми(инсектициды).</a:t>
            </a:r>
          </a:p>
          <a:p>
            <a:pPr fontAlgn="auto">
              <a:spcAft>
                <a:spcPts val="0"/>
              </a:spcAft>
              <a:buNone/>
              <a:defRPr/>
            </a:pPr>
            <a:r>
              <a:rPr lang="ru-RU" sz="2400" dirty="0">
                <a:latin typeface="Times New Roman" pitchFamily="18" charset="0"/>
                <a:cs typeface="Times New Roman" pitchFamily="18" charset="0"/>
              </a:rPr>
              <a:t> Как известно большинство пестицидов выводиться из организма именно с молоком.</a:t>
            </a:r>
          </a:p>
          <a:p>
            <a:pPr fontAlgn="auto">
              <a:spcAft>
                <a:spcPts val="0"/>
              </a:spcAft>
              <a:buNone/>
              <a:defRPr/>
            </a:pPr>
            <a:r>
              <a:rPr lang="ru-RU" sz="2400" dirty="0">
                <a:latin typeface="Times New Roman" pitchFamily="18" charset="0"/>
                <a:cs typeface="Times New Roman" pitchFamily="18" charset="0"/>
              </a:rPr>
              <a:t>Пестициды оказывают токсичное действие на организм, поражают центральную нервную систему, внутренние органы, обладают мутагенным эффектом.</a:t>
            </a:r>
          </a:p>
          <a:p>
            <a:pPr fontAlgn="auto">
              <a:spcAft>
                <a:spcPts val="0"/>
              </a:spcAft>
              <a:buNone/>
              <a:defRPr/>
            </a:pPr>
            <a:endParaRPr lang="ru-RU" sz="2000" dirty="0">
              <a:latin typeface="Times New Roman" pitchFamily="18" charset="0"/>
              <a:cs typeface="Times New Roman" pitchFamily="18" charset="0"/>
            </a:endParaRPr>
          </a:p>
          <a:p>
            <a:pPr fontAlgn="auto">
              <a:spcAft>
                <a:spcPts val="0"/>
              </a:spcAft>
              <a:buNone/>
              <a:defRPr/>
            </a:pPr>
            <a:endParaRPr lang="ru-RU" sz="2400" dirty="0">
              <a:latin typeface="Times New Roman" pitchFamily="18" charset="0"/>
              <a:cs typeface="Times New Roman" pitchFamily="18" charset="0"/>
            </a:endParaRPr>
          </a:p>
          <a:p>
            <a:pPr fontAlgn="auto">
              <a:spcAft>
                <a:spcPts val="0"/>
              </a:spcAft>
              <a:buNone/>
              <a:defRPr/>
            </a:pPr>
            <a:endParaRPr lang="ru-RU" sz="2400" dirty="0"/>
          </a:p>
          <a:p>
            <a:pPr fontAlgn="auto">
              <a:spcAft>
                <a:spcPts val="0"/>
              </a:spcAft>
              <a:buFont typeface="Arial" panose="020B0604020202020204" pitchFamily="34" charset="0"/>
              <a:buChar char="•"/>
              <a:defRPr/>
            </a:pPr>
            <a:endParaRPr lang="ru-RU"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571480"/>
            <a:ext cx="8472518" cy="5554683"/>
          </a:xfrm>
        </p:spPr>
        <p:txBody>
          <a:bodyPr/>
          <a:lstStyle/>
          <a:p>
            <a:pPr fontAlgn="auto">
              <a:spcAft>
                <a:spcPts val="0"/>
              </a:spcAft>
              <a:buNone/>
              <a:defRPr/>
            </a:pPr>
            <a:r>
              <a:rPr lang="ru-RU" b="1" dirty="0">
                <a:solidFill>
                  <a:srgbClr val="FF0000"/>
                </a:solidFill>
              </a:rPr>
              <a:t>Радионуклиды:</a:t>
            </a:r>
          </a:p>
          <a:p>
            <a:pPr fontAlgn="auto">
              <a:spcAft>
                <a:spcPts val="0"/>
              </a:spcAft>
              <a:buFont typeface="Arial" panose="020B0604020202020204" pitchFamily="34" charset="0"/>
              <a:buChar char="•"/>
              <a:defRPr/>
            </a:pPr>
            <a:r>
              <a:rPr lang="ru-RU" dirty="0"/>
              <a:t>цезий-137         100 мг/кг(л)</a:t>
            </a:r>
          </a:p>
          <a:p>
            <a:pPr fontAlgn="auto">
              <a:spcAft>
                <a:spcPts val="0"/>
              </a:spcAft>
              <a:buFont typeface="Arial" panose="020B0604020202020204" pitchFamily="34" charset="0"/>
              <a:buChar char="•"/>
              <a:defRPr/>
            </a:pPr>
            <a:r>
              <a:rPr lang="ru-RU" dirty="0"/>
              <a:t>стронций-90     25 мг/кг(л</a:t>
            </a:r>
          </a:p>
          <a:p>
            <a:pPr fontAlgn="auto">
              <a:spcAft>
                <a:spcPts val="0"/>
              </a:spcAft>
              <a:buNone/>
              <a:defRPr/>
            </a:pPr>
            <a:endParaRPr lang="ru-RU" sz="2800" dirty="0"/>
          </a:p>
          <a:p>
            <a:pPr fontAlgn="auto">
              <a:spcAft>
                <a:spcPts val="0"/>
              </a:spcAft>
              <a:buFont typeface="Wingdings" pitchFamily="2" charset="2"/>
              <a:buChar char="Ø"/>
              <a:defRPr/>
            </a:pPr>
            <a:r>
              <a:rPr lang="ru-RU" sz="2800" dirty="0"/>
              <a:t>Радионуклиды убивают иммунные клетки, нарушая способность лейкоцитов к фагоцитозу.  </a:t>
            </a:r>
          </a:p>
          <a:p>
            <a:pPr fontAlgn="auto">
              <a:spcAft>
                <a:spcPts val="0"/>
              </a:spcAft>
              <a:buFont typeface="Wingdings" pitchFamily="2" charset="2"/>
              <a:buChar char="Ø"/>
              <a:defRPr/>
            </a:pPr>
            <a:r>
              <a:rPr lang="ru-RU" sz="2800" dirty="0"/>
              <a:t>Кроме того, радионуклиды вызывают различные мутации, нарушая иногда даже код ДНК. </a:t>
            </a:r>
          </a:p>
          <a:p>
            <a:pPr fontAlgn="auto">
              <a:spcAft>
                <a:spcPts val="0"/>
              </a:spcAft>
              <a:buFont typeface="Wingdings" pitchFamily="2" charset="2"/>
              <a:buChar char="Ø"/>
              <a:defRPr/>
            </a:pPr>
            <a:r>
              <a:rPr lang="ru-RU" sz="2800" dirty="0"/>
              <a:t>Накапливаясь в организме, радионуклиды вызывают лейкозы, саркомы, онкологические заболевания</a:t>
            </a:r>
          </a:p>
          <a:p>
            <a:endParaRPr lang="ru-RU" sz="2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dirty="0"/>
              <a:t>Микробиологические показатели:</a:t>
            </a:r>
            <a:br>
              <a:rPr lang="ru-RU" dirty="0"/>
            </a:br>
            <a:endParaRPr lang="ru-RU" dirty="0"/>
          </a:p>
        </p:txBody>
      </p:sp>
      <p:pic>
        <p:nvPicPr>
          <p:cNvPr id="58370" name="Picture 2"/>
          <p:cNvPicPr>
            <a:picLocks noChangeAspect="1" noChangeArrowheads="1"/>
          </p:cNvPicPr>
          <p:nvPr/>
        </p:nvPicPr>
        <p:blipFill>
          <a:blip r:embed="rId2"/>
          <a:srcRect/>
          <a:stretch>
            <a:fillRect/>
          </a:stretch>
        </p:blipFill>
        <p:spPr bwMode="auto">
          <a:xfrm>
            <a:off x="6477000" y="4049713"/>
            <a:ext cx="2646363" cy="2808287"/>
          </a:xfrm>
          <a:prstGeom prst="rect">
            <a:avLst/>
          </a:prstGeom>
          <a:noFill/>
          <a:ln w="9525">
            <a:noFill/>
            <a:miter lim="800000"/>
            <a:headEnd/>
            <a:tailEnd/>
          </a:ln>
        </p:spPr>
      </p:pic>
      <p:sp>
        <p:nvSpPr>
          <p:cNvPr id="3" name="Объект 2"/>
          <p:cNvSpPr>
            <a:spLocks noGrp="1"/>
          </p:cNvSpPr>
          <p:nvPr>
            <p:ph idx="1"/>
          </p:nvPr>
        </p:nvSpPr>
        <p:spPr>
          <a:xfrm>
            <a:off x="214282" y="1000108"/>
            <a:ext cx="8555068" cy="5226067"/>
          </a:xfrm>
        </p:spPr>
        <p:txBody>
          <a:bodyPr rtlCol="0">
            <a:normAutofit lnSpcReduction="10000"/>
          </a:bodyPr>
          <a:lstStyle/>
          <a:p>
            <a:pPr fontAlgn="auto">
              <a:spcAft>
                <a:spcPts val="0"/>
              </a:spcAft>
              <a:buFont typeface="Arial" panose="020B0604020202020204" pitchFamily="34" charset="0"/>
              <a:buChar char="•"/>
              <a:defRPr/>
            </a:pPr>
            <a:r>
              <a:rPr lang="ru-RU" b="1" dirty="0"/>
              <a:t>Сливки пастеризованные:</a:t>
            </a:r>
          </a:p>
          <a:p>
            <a:pPr fontAlgn="auto">
              <a:spcAft>
                <a:spcPts val="0"/>
              </a:spcAft>
              <a:buNone/>
              <a:defRPr/>
            </a:pPr>
            <a:r>
              <a:rPr lang="ru-RU" dirty="0"/>
              <a:t>масса продукта (г), в которой не допускается БГКП (коли-формы)         0.01</a:t>
            </a:r>
          </a:p>
          <a:p>
            <a:pPr fontAlgn="auto">
              <a:spcAft>
                <a:spcPts val="0"/>
              </a:spcAft>
              <a:buFont typeface="Arial" panose="020B0604020202020204" pitchFamily="34" charset="0"/>
              <a:buChar char="•"/>
              <a:defRPr/>
            </a:pPr>
            <a:r>
              <a:rPr lang="ru-RU" dirty="0"/>
              <a:t>m </a:t>
            </a:r>
            <a:r>
              <a:rPr lang="ru-RU" dirty="0" err="1"/>
              <a:t>пр</a:t>
            </a:r>
            <a:r>
              <a:rPr lang="ru-RU" dirty="0"/>
              <a:t>-та., в которой не допускается патогенные, в т. ч. сальмонеллы     25</a:t>
            </a:r>
          </a:p>
          <a:p>
            <a:pPr fontAlgn="auto">
              <a:spcAft>
                <a:spcPts val="0"/>
              </a:spcAft>
              <a:buFont typeface="Arial" panose="020B0604020202020204" pitchFamily="34" charset="0"/>
              <a:buChar char="•"/>
              <a:defRPr/>
            </a:pPr>
            <a:r>
              <a:rPr lang="ru-RU" dirty="0" err="1"/>
              <a:t>КМАФАнМ</a:t>
            </a:r>
            <a:r>
              <a:rPr lang="ru-RU" dirty="0"/>
              <a:t> (количество </a:t>
            </a:r>
            <a:r>
              <a:rPr lang="ru-RU" dirty="0" err="1"/>
              <a:t>мезофильно</a:t>
            </a:r>
            <a:r>
              <a:rPr lang="ru-RU" dirty="0"/>
              <a:t> аэробных и факультативно анаэробных микроорганизмов), КОЕ/г, не более    1·105</a:t>
            </a:r>
          </a:p>
          <a:p>
            <a:pPr fontAlgn="auto">
              <a:spcAft>
                <a:spcPts val="0"/>
              </a:spcAft>
              <a:buFont typeface="Arial" panose="020B0604020202020204" pitchFamily="34" charset="0"/>
              <a:buChar char="•"/>
              <a:defRPr/>
            </a:pPr>
            <a:r>
              <a:rPr lang="ru-RU" dirty="0"/>
              <a:t>S. </a:t>
            </a:r>
            <a:r>
              <a:rPr lang="ru-RU" dirty="0" err="1"/>
              <a:t>aureus</a:t>
            </a:r>
            <a:r>
              <a:rPr lang="ru-RU" dirty="0"/>
              <a:t> в 1 см3 не допускается</a:t>
            </a:r>
          </a:p>
          <a:p>
            <a:pPr fontAlgn="auto">
              <a:spcAft>
                <a:spcPts val="0"/>
              </a:spcAft>
              <a:buFont typeface="Arial" panose="020B0604020202020204" pitchFamily="34" charset="0"/>
              <a:buChar char="•"/>
              <a:defRPr/>
            </a:pPr>
            <a:r>
              <a:rPr lang="ru-RU" dirty="0"/>
              <a:t>L. </a:t>
            </a:r>
            <a:r>
              <a:rPr lang="ru-RU" dirty="0" err="1"/>
              <a:t>monocytogenes</a:t>
            </a:r>
            <a:r>
              <a:rPr lang="ru-RU" dirty="0"/>
              <a:t> в 25 см3 не допускаются</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lstStyle/>
          <a:p>
            <a:r>
              <a:rPr lang="ru-RU" sz="2400" u="sng" dirty="0">
                <a:latin typeface="Times New Roman" pitchFamily="18" charset="0"/>
                <a:cs typeface="Times New Roman" pitchFamily="18" charset="0"/>
              </a:rPr>
              <a:t>Ингибирующие вещества </a:t>
            </a:r>
            <a:r>
              <a:rPr lang="ru-RU" sz="2400" dirty="0">
                <a:latin typeface="Times New Roman" pitchFamily="18" charset="0"/>
                <a:cs typeface="Times New Roman" pitchFamily="18" charset="0"/>
              </a:rPr>
              <a:t>- собирательное наименование химических веществ и соединений, которые препятствуют или тормозят развитие разного рода бактерий в пищевых продуктах.</a:t>
            </a:r>
          </a:p>
          <a:p>
            <a:pPr>
              <a:buNone/>
            </a:pPr>
            <a:r>
              <a:rPr lang="ru-RU" sz="2400" u="sng" dirty="0">
                <a:latin typeface="Times New Roman" pitchFamily="18" charset="0"/>
                <a:cs typeface="Times New Roman" pitchFamily="18" charset="0"/>
              </a:rPr>
              <a:t> К числу ингибирующих веществ относят:</a:t>
            </a:r>
            <a:endParaRPr lang="ru-RU" sz="2400" dirty="0">
              <a:latin typeface="Times New Roman" pitchFamily="18" charset="0"/>
              <a:cs typeface="Times New Roman" pitchFamily="18" charset="0"/>
            </a:endParaRPr>
          </a:p>
          <a:p>
            <a:r>
              <a:rPr lang="ru-RU" sz="2400" dirty="0">
                <a:latin typeface="Times New Roman" pitchFamily="18" charset="0"/>
                <a:cs typeface="Times New Roman" pitchFamily="18" charset="0"/>
              </a:rPr>
              <a:t>Антибиотики и другие лекарственные препараты, которые могут попадать и через вымя животного.</a:t>
            </a:r>
          </a:p>
          <a:p>
            <a:r>
              <a:rPr lang="ru-RU" sz="2400" dirty="0">
                <a:latin typeface="Times New Roman" pitchFamily="18" charset="0"/>
                <a:cs typeface="Times New Roman" pitchFamily="18" charset="0"/>
              </a:rPr>
              <a:t>Пестициды – химические соединения, которые используются в с/</a:t>
            </a:r>
            <a:r>
              <a:rPr lang="ru-RU" sz="2400" dirty="0" err="1">
                <a:latin typeface="Times New Roman" pitchFamily="18" charset="0"/>
                <a:cs typeface="Times New Roman" pitchFamily="18" charset="0"/>
              </a:rPr>
              <a:t>х</a:t>
            </a:r>
            <a:r>
              <a:rPr lang="ru-RU" sz="2400" dirty="0">
                <a:latin typeface="Times New Roman" pitchFamily="18" charset="0"/>
                <a:cs typeface="Times New Roman" pitchFamily="18" charset="0"/>
              </a:rPr>
              <a:t> для повышения урожайности кормовых культур, для борьбы с насекомыми(инсектициды). Как известно большинство пестицидов выводиться из организма именно с молоком.</a:t>
            </a:r>
          </a:p>
          <a:p>
            <a:endParaRPr lang="ru-RU" sz="2400" dirty="0">
              <a:latin typeface="Times New Roman" pitchFamily="18" charset="0"/>
              <a:cs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14356"/>
            <a:ext cx="8229600" cy="5411807"/>
          </a:xfrm>
        </p:spPr>
        <p:txBody>
          <a:bodyPr/>
          <a:lstStyle/>
          <a:p>
            <a:pPr>
              <a:buFont typeface="Arial" pitchFamily="34" charset="0"/>
              <a:buChar char="•"/>
            </a:pPr>
            <a:r>
              <a:rPr lang="ru-RU" sz="2800" dirty="0">
                <a:latin typeface="Times New Roman" pitchFamily="18" charset="0"/>
                <a:cs typeface="Times New Roman" pitchFamily="18" charset="0"/>
              </a:rPr>
              <a:t>Моющие и дезинфицирующие средства (сода, </a:t>
            </a:r>
            <a:r>
              <a:rPr lang="ru-RU" sz="2800" dirty="0" err="1">
                <a:latin typeface="Times New Roman" pitchFamily="18" charset="0"/>
                <a:cs typeface="Times New Roman" pitchFamily="18" charset="0"/>
              </a:rPr>
              <a:t>перикись</a:t>
            </a:r>
            <a:r>
              <a:rPr lang="ru-RU" sz="2800" dirty="0">
                <a:latin typeface="Times New Roman" pitchFamily="18" charset="0"/>
                <a:cs typeface="Times New Roman" pitchFamily="18" charset="0"/>
              </a:rPr>
              <a:t>)</a:t>
            </a:r>
          </a:p>
          <a:p>
            <a:r>
              <a:rPr lang="ru-RU" sz="2800" dirty="0">
                <a:latin typeface="Times New Roman" pitchFamily="18" charset="0"/>
                <a:cs typeface="Times New Roman" pitchFamily="18" charset="0"/>
              </a:rPr>
              <a:t>Нейтрализующие (сода, гидроокись натрия, аммиак)</a:t>
            </a:r>
          </a:p>
          <a:p>
            <a:r>
              <a:rPr lang="ru-RU" sz="2800" dirty="0">
                <a:latin typeface="Times New Roman" pitchFamily="18" charset="0"/>
                <a:cs typeface="Times New Roman" pitchFamily="18" charset="0"/>
              </a:rPr>
              <a:t>Консерванты (</a:t>
            </a:r>
            <a:r>
              <a:rPr lang="ru-RU" sz="2800" dirty="0" err="1">
                <a:latin typeface="Times New Roman" pitchFamily="18" charset="0"/>
                <a:cs typeface="Times New Roman" pitchFamily="18" charset="0"/>
              </a:rPr>
              <a:t>перикись</a:t>
            </a:r>
            <a:r>
              <a:rPr lang="ru-RU" sz="2800" dirty="0">
                <a:latin typeface="Times New Roman" pitchFamily="18" charset="0"/>
                <a:cs typeface="Times New Roman" pitchFamily="18" charset="0"/>
              </a:rPr>
              <a:t> водорода, формалин для молока). В основном используются для кормов.</a:t>
            </a:r>
          </a:p>
          <a:p>
            <a:r>
              <a:rPr lang="ru-RU" sz="2800" dirty="0">
                <a:latin typeface="Times New Roman" pitchFamily="18" charset="0"/>
                <a:cs typeface="Times New Roman" pitchFamily="18" charset="0"/>
              </a:rPr>
              <a:t>Бактериофаги</a:t>
            </a:r>
            <a:r>
              <a:rPr lang="ru-RU" dirty="0">
                <a:latin typeface="Times New Roman" pitchFamily="18" charset="0"/>
                <a:cs typeface="Times New Roman" pitchFamily="18" charset="0"/>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r>
              <a:rPr lang="ru-RU" dirty="0">
                <a:latin typeface="Times New Roman" pitchFamily="18" charset="0"/>
                <a:cs typeface="Times New Roman" pitchFamily="18" charset="0"/>
              </a:rPr>
              <a:t>На проявление ингибирующих свойств молока влияют самые различные факторы. Возможными источниками попадания ингибиторов в молоко являются: нарушения в браковке молока при лечении животных; санитарная обработка доильного и молочного оборудования; использование некачественных кормов; попадание ряда химических веществ с кормом.</a:t>
            </a:r>
          </a:p>
          <a:p>
            <a:endParaRPr lang="ru-RU"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r>
              <a:rPr lang="ru-RU" sz="2800" dirty="0">
                <a:latin typeface="Times New Roman" panose="02020603050405020304" pitchFamily="18" charset="0"/>
                <a:cs typeface="Times New Roman" panose="02020603050405020304" pitchFamily="18" charset="0"/>
              </a:rPr>
              <a:t>Особую опасность для людей и серьезную проблему для молочной промышленности представляет наличие остаточных количеств антибиотиков.</a:t>
            </a:r>
          </a:p>
          <a:p>
            <a:r>
              <a:rPr lang="ru-RU" sz="2800" dirty="0">
                <a:latin typeface="Times New Roman" panose="02020603050405020304" pitchFamily="18" charset="0"/>
                <a:cs typeface="Times New Roman" panose="02020603050405020304" pitchFamily="18" charset="0"/>
              </a:rPr>
              <a:t> Антибиотики попадают молоко в основном при медикаментозном лечении маститных коров дойного стада. </a:t>
            </a:r>
          </a:p>
          <a:p>
            <a:r>
              <a:rPr lang="ru-RU" sz="2800" dirty="0">
                <a:latin typeface="Times New Roman" panose="02020603050405020304" pitchFamily="18" charset="0"/>
                <a:cs typeface="Times New Roman" panose="02020603050405020304" pitchFamily="18" charset="0"/>
              </a:rPr>
              <a:t>Иногда антибиотики добавляют непосредственно в молоко (пенициллин задерживает процесс скисания молока на 3-4 часа).</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6672"/>
            <a:ext cx="8229600" cy="5904656"/>
          </a:xfrm>
        </p:spPr>
        <p:txBody>
          <a:bodyPr/>
          <a:lstStyle/>
          <a:p>
            <a:r>
              <a:rPr lang="ru-RU" sz="1800" dirty="0">
                <a:latin typeface="Times New Roman" panose="02020603050405020304" pitchFamily="18" charset="0"/>
                <a:cs typeface="Times New Roman" panose="02020603050405020304" pitchFamily="18" charset="0"/>
              </a:rPr>
              <a:t>Негативное влияние антибиотиков на организм человека заключается в следующем:</a:t>
            </a:r>
          </a:p>
          <a:p>
            <a:r>
              <a:rPr lang="ru-RU" sz="1800" dirty="0">
                <a:latin typeface="Times New Roman" panose="02020603050405020304" pitchFamily="18" charset="0"/>
                <a:cs typeface="Times New Roman" panose="02020603050405020304" pitchFamily="18" charset="0"/>
              </a:rPr>
              <a:t>Аллергические реакции – </a:t>
            </a:r>
            <a:r>
              <a:rPr lang="ru-RU" sz="1800" dirty="0" err="1">
                <a:latin typeface="Times New Roman" panose="02020603050405020304" pitchFamily="18" charset="0"/>
                <a:cs typeface="Times New Roman" panose="02020603050405020304" pitchFamily="18" charset="0"/>
              </a:rPr>
              <a:t>дисбактериоз</a:t>
            </a:r>
            <a:r>
              <a:rPr lang="ru-RU" sz="1800" dirty="0">
                <a:latin typeface="Times New Roman" panose="02020603050405020304" pitchFamily="18" charset="0"/>
                <a:cs typeface="Times New Roman" panose="02020603050405020304" pitchFamily="18" charset="0"/>
              </a:rPr>
              <a:t> кишечника (расстройства нормальной функции ЖКТ) и других систем организма (мочеполовой), и как самое опасное – </a:t>
            </a:r>
            <a:r>
              <a:rPr lang="ru-RU" sz="1800" dirty="0" err="1">
                <a:latin typeface="Times New Roman" panose="02020603050405020304" pitchFamily="18" charset="0"/>
                <a:cs typeface="Times New Roman" panose="02020603050405020304" pitchFamily="18" charset="0"/>
              </a:rPr>
              <a:t>ангафилаксический</a:t>
            </a:r>
            <a:r>
              <a:rPr lang="ru-RU" sz="1800" dirty="0">
                <a:latin typeface="Times New Roman" panose="02020603050405020304" pitchFamily="18" charset="0"/>
                <a:cs typeface="Times New Roman" panose="02020603050405020304" pitchFamily="18" charset="0"/>
              </a:rPr>
              <a:t> шок.</a:t>
            </a:r>
          </a:p>
          <a:p>
            <a:r>
              <a:rPr lang="ru-RU" sz="1800" dirty="0">
                <a:latin typeface="Times New Roman" panose="02020603050405020304" pitchFamily="18" charset="0"/>
                <a:cs typeface="Times New Roman" panose="02020603050405020304" pitchFamily="18" charset="0"/>
              </a:rPr>
              <a:t>Увеличение </a:t>
            </a:r>
            <a:r>
              <a:rPr lang="ru-RU" sz="1800" dirty="0" err="1">
                <a:latin typeface="Times New Roman" panose="02020603050405020304" pitchFamily="18" charset="0"/>
                <a:cs typeface="Times New Roman" panose="02020603050405020304" pitchFamily="18" charset="0"/>
              </a:rPr>
              <a:t>антибиотикоустойчивости</a:t>
            </a:r>
            <a:r>
              <a:rPr lang="ru-RU" sz="1800" dirty="0">
                <a:latin typeface="Times New Roman" panose="02020603050405020304" pitchFamily="18" charset="0"/>
                <a:cs typeface="Times New Roman" panose="02020603050405020304" pitchFamily="18" charset="0"/>
              </a:rPr>
              <a:t> микрофлоры в организме. Впоследствии, затрудняется выбор антибактериальных препаратов для лечения различных воспалительных заболеваний человека.</a:t>
            </a:r>
          </a:p>
          <a:p>
            <a:r>
              <a:rPr lang="ru-RU" sz="1800" dirty="0">
                <a:latin typeface="Times New Roman" panose="02020603050405020304" pitchFamily="18" charset="0"/>
                <a:cs typeface="Times New Roman" panose="02020603050405020304" pitchFamily="18" charset="0"/>
              </a:rPr>
              <a:t>Но самая большая опасность заключается в том, что человек, употребляя молочные продукты, в которых содержатся антибиотики, приобретает иммунитет к воздействию антибиотиков.</a:t>
            </a:r>
          </a:p>
          <a:p>
            <a:r>
              <a:rPr lang="ru-RU" sz="1800" dirty="0">
                <a:latin typeface="Times New Roman" panose="02020603050405020304" pitchFamily="18" charset="0"/>
                <a:cs typeface="Times New Roman" panose="02020603050405020304" pitchFamily="18" charset="0"/>
              </a:rPr>
              <a:t>Опасность для здоровья человека и животных представляют также пестициды, используемые для защиты растений от вредителей. Молоко, содержащее остаточные их количества, не принимается для переработки. По своему специфическому действию пестициды различаются между собой. Хлорсодержащие инсектициды обладают устойчивостью и </a:t>
            </a:r>
            <a:r>
              <a:rPr lang="ru-RU" sz="1800" dirty="0" err="1">
                <a:latin typeface="Times New Roman" panose="02020603050405020304" pitchFamily="18" charset="0"/>
                <a:cs typeface="Times New Roman" panose="02020603050405020304" pitchFamily="18" charset="0"/>
              </a:rPr>
              <a:t>липолитическими</a:t>
            </a:r>
            <a:r>
              <a:rPr lang="ru-RU" sz="1800" dirty="0">
                <a:latin typeface="Times New Roman" panose="02020603050405020304" pitchFamily="18" charset="0"/>
                <a:cs typeface="Times New Roman" panose="02020603050405020304" pitchFamily="18" charset="0"/>
              </a:rPr>
              <a:t> свойствами, и поэтому их присутствие особенно опасно в пищевых продуктах. </a:t>
            </a:r>
          </a:p>
          <a:p>
            <a:endParaRPr lang="ru-RU" sz="12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Заголовок 1"/>
          <p:cNvSpPr>
            <a:spLocks noGrp="1"/>
          </p:cNvSpPr>
          <p:nvPr>
            <p:ph type="title"/>
          </p:nvPr>
        </p:nvSpPr>
        <p:spPr/>
        <p:txBody>
          <a:bodyPr/>
          <a:lstStyle/>
          <a:p>
            <a:endParaRPr lang="ru-RU"/>
          </a:p>
        </p:txBody>
      </p:sp>
      <p:pic>
        <p:nvPicPr>
          <p:cNvPr id="59394" name="Picture 2"/>
          <p:cNvPicPr>
            <a:picLocks noGrp="1" noChangeAspect="1" noChangeArrowheads="1"/>
          </p:cNvPicPr>
          <p:nvPr>
            <p:ph idx="1"/>
          </p:nvPr>
        </p:nvPicPr>
        <p:blipFill>
          <a:blip r:embed="rId2"/>
          <a:srcRect/>
          <a:stretch>
            <a:fillRect/>
          </a:stretch>
        </p:blipFill>
        <p:spPr>
          <a:xfrm>
            <a:off x="179388" y="260350"/>
            <a:ext cx="8785225" cy="6408738"/>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sz="2000" dirty="0"/>
              <a:t>Для человека ядовиты пары и растворимые соединения ртути. Попадая в окружающую среду, ртуть через осадки и грунтовые воды переходит в различные микроорганизмы, которые в свою очередь поедаются рыбами или другими дикими животными. Ртуть остается у них в мышечных и жировых тканях. В конечно счете, проходя вверх по пищевой цепочке, она попадает в человеческий организм.</a:t>
            </a:r>
          </a:p>
          <a:p>
            <a:endParaRPr lang="ru-RU" sz="2000" dirty="0"/>
          </a:p>
          <a:p>
            <a:r>
              <a:rPr lang="ru-RU" sz="2000" dirty="0"/>
              <a:t>Ртуть является мощным </a:t>
            </a:r>
            <a:r>
              <a:rPr lang="ru-RU" sz="2000" dirty="0" err="1"/>
              <a:t>нейротоксином</a:t>
            </a:r>
            <a:r>
              <a:rPr lang="ru-RU" sz="2000" dirty="0"/>
              <a:t>, который может влиять на мозг, почки, печень и вызывать проблемы в развитии. Проведенные исследования показывают взаимосвязь между содержанием ртути в крови женщин детородного возраста и неврологическими расстройствами, умственной отсталостью у детей и повышением риска сердечных приступов</a:t>
            </a:r>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lstStyle/>
          <a:p>
            <a:pPr>
              <a:buNone/>
            </a:pPr>
            <a:r>
              <a:rPr lang="ru-RU" sz="2800" b="1" dirty="0">
                <a:solidFill>
                  <a:srgbClr val="FF0000"/>
                </a:solidFill>
              </a:rPr>
              <a:t>К не скоропортящимся </a:t>
            </a:r>
            <a:r>
              <a:rPr lang="ru-RU" sz="2800" dirty="0"/>
              <a:t>&lt;*&gt; относятся пищевые продукты, не нуждающиеся в специальных температурных режимах хранения при соблюдении др. установленных правил хранения (алкогольные напитки, уксус);</a:t>
            </a:r>
          </a:p>
          <a:p>
            <a:pPr>
              <a:buFont typeface="Wingdings" pitchFamily="2" charset="2"/>
              <a:buChar char="Ø"/>
            </a:pPr>
            <a:r>
              <a:rPr lang="ru-RU" sz="2800" dirty="0"/>
              <a:t> сухие продукты с содержанием массовой доли влаги менее 13%;</a:t>
            </a:r>
          </a:p>
          <a:p>
            <a:pPr>
              <a:buFont typeface="Wingdings" pitchFamily="2" charset="2"/>
              <a:buChar char="Ø"/>
            </a:pPr>
            <a:r>
              <a:rPr lang="ru-RU" sz="2800" dirty="0"/>
              <a:t>хлебобулочные изделия без отделок, сахаристые кондитерские изделия, пищевые концентраты.</a:t>
            </a:r>
          </a:p>
          <a:p>
            <a:endParaRPr lang="ru-RU" sz="2800" dirty="0"/>
          </a:p>
          <a:p>
            <a:pPr>
              <a:buNone/>
            </a:pPr>
            <a:r>
              <a:rPr lang="ru-RU" sz="2400" dirty="0"/>
              <a:t>&lt;*&gt; За исключением специализированных продуктов для детского и диетического питания.</a:t>
            </a:r>
          </a:p>
          <a:p>
            <a:endParaRPr lang="ru-RU" sz="2800" dirty="0"/>
          </a:p>
          <a:p>
            <a:endParaRPr lang="ru-R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b="1" dirty="0"/>
              <a:t>РЫБА КАК ФАКТОР ПЕРЕДАЧИ ГЕЛЬМИНТОЗОВ </a:t>
            </a:r>
            <a:endParaRPr lang="ru-RU" sz="2400" dirty="0"/>
          </a:p>
        </p:txBody>
      </p:sp>
      <p:sp>
        <p:nvSpPr>
          <p:cNvPr id="3" name="Содержимое 2"/>
          <p:cNvSpPr>
            <a:spLocks noGrp="1"/>
          </p:cNvSpPr>
          <p:nvPr>
            <p:ph idx="1"/>
          </p:nvPr>
        </p:nvSpPr>
        <p:spPr>
          <a:xfrm>
            <a:off x="457200" y="1214422"/>
            <a:ext cx="8229600" cy="4911741"/>
          </a:xfrm>
        </p:spPr>
        <p:txBody>
          <a:bodyPr/>
          <a:lstStyle/>
          <a:p>
            <a:pPr>
              <a:buNone/>
            </a:pPr>
            <a:r>
              <a:rPr lang="ru-RU" sz="2800" dirty="0"/>
              <a:t>Рыба может явиться причиной возникновения некоторых гельминтозов:</a:t>
            </a:r>
          </a:p>
          <a:p>
            <a:r>
              <a:rPr lang="ru-RU" sz="2800" dirty="0"/>
              <a:t>дифиллоботриоз </a:t>
            </a:r>
          </a:p>
          <a:p>
            <a:r>
              <a:rPr lang="ru-RU" sz="2800" dirty="0"/>
              <a:t> описторхоз. </a:t>
            </a:r>
          </a:p>
          <a:p>
            <a:pPr>
              <a:buNone/>
            </a:pPr>
            <a:r>
              <a:rPr lang="ru-RU" sz="2800" b="1" dirty="0"/>
              <a:t>Дифиллоботриоз </a:t>
            </a:r>
            <a:r>
              <a:rPr lang="ru-RU" sz="2800" dirty="0"/>
              <a:t>вызывается развивающейся в кишечнике человека половозрелой формой гельминта лентеца широкого (</a:t>
            </a:r>
            <a:r>
              <a:rPr lang="ru-RU" sz="2800" dirty="0" err="1"/>
              <a:t>Diphyllobothrium</a:t>
            </a:r>
            <a:r>
              <a:rPr lang="ru-RU" sz="2800" dirty="0"/>
              <a:t> </a:t>
            </a:r>
            <a:r>
              <a:rPr lang="ru-RU" sz="2800" dirty="0" err="1"/>
              <a:t>latum</a:t>
            </a:r>
            <a:r>
              <a:rPr lang="ru-RU" sz="2800" dirty="0"/>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14356"/>
            <a:ext cx="8229600" cy="5411807"/>
          </a:xfrm>
        </p:spPr>
        <p:txBody>
          <a:bodyPr/>
          <a:lstStyle/>
          <a:p>
            <a:pPr>
              <a:buNone/>
            </a:pPr>
            <a:r>
              <a:rPr lang="ru-RU" sz="2400" u="sng" dirty="0"/>
              <a:t>Лентец широкий </a:t>
            </a:r>
            <a:r>
              <a:rPr lang="ru-RU" sz="2400" dirty="0"/>
              <a:t>– один из самых крупных паразитов человека. Длина его обычно 3-4 м, но может достигать 10 м и больше.</a:t>
            </a:r>
          </a:p>
          <a:p>
            <a:pPr>
              <a:buNone/>
            </a:pPr>
            <a:r>
              <a:rPr lang="ru-RU" sz="2400" dirty="0"/>
              <a:t>В цикле развития лентеца широкого имеются два промежуточных хозяина: </a:t>
            </a:r>
          </a:p>
          <a:p>
            <a:pPr>
              <a:buNone/>
            </a:pPr>
            <a:r>
              <a:rPr lang="ru-RU" sz="2400" dirty="0"/>
              <a:t>1) пресноводные рачки</a:t>
            </a:r>
          </a:p>
          <a:p>
            <a:pPr>
              <a:buNone/>
            </a:pPr>
            <a:r>
              <a:rPr lang="ru-RU" sz="2400" dirty="0"/>
              <a:t>2) рыбы. </a:t>
            </a:r>
          </a:p>
          <a:p>
            <a:pPr>
              <a:buNone/>
            </a:pPr>
            <a:r>
              <a:rPr lang="ru-RU" sz="2400" u="sng" dirty="0"/>
              <a:t>Человек является хозяином</a:t>
            </a:r>
            <a:r>
              <a:rPr lang="ru-RU" sz="2400" dirty="0"/>
              <a:t>, т. е. носителем половозрелой формы гельминта. </a:t>
            </a:r>
          </a:p>
          <a:p>
            <a:pPr>
              <a:buNone/>
            </a:pPr>
            <a:r>
              <a:rPr lang="ru-RU" sz="2400" dirty="0"/>
              <a:t>Таким образом, эпидемическая цепь при дифиллоботриозе состоит из следующих звеньев: человек – рачки – рыба – человек.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r>
              <a:rPr lang="ru-RU" dirty="0"/>
              <a:t>Различают два типа очагов дифиллоботриоза – озерный и речной. Очаги озерного дифиллоботриоза характеризуются более частым заражением населения.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5840435"/>
          </a:xfrm>
        </p:spPr>
        <p:txBody>
          <a:bodyPr/>
          <a:lstStyle/>
          <a:p>
            <a:pPr>
              <a:buNone/>
            </a:pPr>
            <a:r>
              <a:rPr lang="ru-RU" sz="2800" dirty="0"/>
              <a:t>В основе </a:t>
            </a:r>
            <a:r>
              <a:rPr lang="ru-RU" sz="2800" dirty="0" err="1"/>
              <a:t>дифиллоботриозной</a:t>
            </a:r>
            <a:r>
              <a:rPr lang="ru-RU" sz="2800" dirty="0"/>
              <a:t> анемии лежит</a:t>
            </a:r>
          </a:p>
          <a:p>
            <a:pPr>
              <a:buNone/>
            </a:pPr>
            <a:r>
              <a:rPr lang="ru-RU" sz="2800" dirty="0"/>
              <a:t>нарушение обмена витамина B12 и </a:t>
            </a:r>
            <a:r>
              <a:rPr lang="ru-RU" sz="2800" dirty="0" err="1"/>
              <a:t>фолиевой</a:t>
            </a:r>
            <a:endParaRPr lang="ru-RU" sz="2800" dirty="0"/>
          </a:p>
          <a:p>
            <a:pPr>
              <a:buNone/>
            </a:pPr>
            <a:r>
              <a:rPr lang="ru-RU" sz="2800" dirty="0"/>
              <a:t>кислоты. </a:t>
            </a:r>
          </a:p>
          <a:p>
            <a:r>
              <a:rPr lang="ru-RU" sz="2800" dirty="0"/>
              <a:t>В лентеце широком содержится значительное количество кобальта (в среднем 140 мг/кг). </a:t>
            </a:r>
          </a:p>
          <a:p>
            <a:r>
              <a:rPr lang="ru-RU" sz="2800" dirty="0"/>
              <a:t>Это говорит о том, что в патогенезе </a:t>
            </a:r>
            <a:r>
              <a:rPr lang="ru-RU" sz="2800" dirty="0" err="1"/>
              <a:t>дифиллоботриозной</a:t>
            </a:r>
            <a:r>
              <a:rPr lang="ru-RU" sz="2800" dirty="0"/>
              <a:t> анемии главную роль играет эндогенная недостаточность витамина B12. </a:t>
            </a:r>
          </a:p>
          <a:p>
            <a:r>
              <a:rPr lang="ru-RU" sz="2800" dirty="0" err="1"/>
              <a:t>Дифиллоботриозной</a:t>
            </a:r>
            <a:r>
              <a:rPr lang="ru-RU" sz="2800" dirty="0"/>
              <a:t> анемии возникает в результате интенсивного поглощения паразитом находящегося в кишечнике витамина B12 или кобальта, необходимого для синтеза этого витамина кишечной микрофлорой.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42918"/>
            <a:ext cx="8229600" cy="5483245"/>
          </a:xfrm>
        </p:spPr>
        <p:txBody>
          <a:bodyPr/>
          <a:lstStyle/>
          <a:p>
            <a:r>
              <a:rPr lang="ru-RU" dirty="0"/>
              <a:t>Рыба, зараженная личиночной формой лентеца (</a:t>
            </a:r>
            <a:r>
              <a:rPr lang="ru-RU" dirty="0" err="1"/>
              <a:t>плероцеркоиды</a:t>
            </a:r>
            <a:r>
              <a:rPr lang="ru-RU" dirty="0"/>
              <a:t>), является основным источником инвазии человека и некоторых животных (собаки, кошки, волки, лисицы и др.) широким лентецом. </a:t>
            </a:r>
          </a:p>
          <a:p>
            <a:r>
              <a:rPr lang="ru-RU" dirty="0" err="1"/>
              <a:t>Плероцеркоиды</a:t>
            </a:r>
            <a:r>
              <a:rPr lang="ru-RU" dirty="0"/>
              <a:t> представляют собой белые червеобразные личинки длиной 1-2,5 см и шириной около 2-3 мм. Они хорошо видны невооруженным глазом.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5840435"/>
          </a:xfrm>
        </p:spPr>
        <p:txBody>
          <a:bodyPr/>
          <a:lstStyle/>
          <a:p>
            <a:r>
              <a:rPr lang="ru-RU" dirty="0"/>
              <a:t>В случае обнаружения в мышечной ткани </a:t>
            </a:r>
            <a:r>
              <a:rPr lang="ru-RU" u="sng" dirty="0">
                <a:solidFill>
                  <a:srgbClr val="FF0000"/>
                </a:solidFill>
              </a:rPr>
              <a:t>единичных </a:t>
            </a:r>
            <a:r>
              <a:rPr lang="ru-RU" u="sng" dirty="0" err="1">
                <a:solidFill>
                  <a:srgbClr val="FF0000"/>
                </a:solidFill>
              </a:rPr>
              <a:t>плероцеркоидов</a:t>
            </a:r>
            <a:r>
              <a:rPr lang="ru-RU" u="sng" dirty="0">
                <a:solidFill>
                  <a:srgbClr val="FF0000"/>
                </a:solidFill>
              </a:rPr>
              <a:t> </a:t>
            </a:r>
            <a:r>
              <a:rPr lang="ru-RU" dirty="0"/>
              <a:t>употреблять рыбу в пищу </a:t>
            </a:r>
            <a:r>
              <a:rPr lang="ru-RU" u="sng" dirty="0">
                <a:solidFill>
                  <a:srgbClr val="FF0000"/>
                </a:solidFill>
              </a:rPr>
              <a:t>разрешается</a:t>
            </a:r>
            <a:r>
              <a:rPr lang="ru-RU" u="sng" dirty="0"/>
              <a:t> </a:t>
            </a:r>
            <a:r>
              <a:rPr lang="ru-RU" dirty="0"/>
              <a:t>при условии достаточно интенсивного </a:t>
            </a:r>
            <a:r>
              <a:rPr lang="ru-RU" u="sng" dirty="0" err="1">
                <a:solidFill>
                  <a:srgbClr val="FF0000"/>
                </a:solidFill>
              </a:rPr>
              <a:t>проваривания</a:t>
            </a:r>
            <a:r>
              <a:rPr lang="ru-RU" u="sng" dirty="0">
                <a:solidFill>
                  <a:srgbClr val="FF0000"/>
                </a:solidFill>
              </a:rPr>
              <a:t> или </a:t>
            </a:r>
            <a:r>
              <a:rPr lang="ru-RU" u="sng" dirty="0" err="1">
                <a:solidFill>
                  <a:srgbClr val="FF0000"/>
                </a:solidFill>
              </a:rPr>
              <a:t>прожаривания</a:t>
            </a:r>
            <a:r>
              <a:rPr lang="ru-RU" u="sng" dirty="0">
                <a:solidFill>
                  <a:srgbClr val="FF0000"/>
                </a:solidFill>
              </a:rPr>
              <a:t>. </a:t>
            </a:r>
            <a:r>
              <a:rPr lang="ru-RU" dirty="0"/>
              <a:t>Т.е будет считаться условно-годным  продуктом.</a:t>
            </a:r>
          </a:p>
          <a:p>
            <a:r>
              <a:rPr lang="ru-RU" dirty="0"/>
              <a:t> В случае </a:t>
            </a:r>
            <a:r>
              <a:rPr lang="ru-RU" u="sng" dirty="0"/>
              <a:t>массивного заражения </a:t>
            </a:r>
            <a:r>
              <a:rPr lang="ru-RU" dirty="0"/>
              <a:t>мышечной ткани и наличия в ней большого количества </a:t>
            </a:r>
            <a:r>
              <a:rPr lang="ru-RU" dirty="0" err="1"/>
              <a:t>плероцеркоидов</a:t>
            </a:r>
            <a:r>
              <a:rPr lang="ru-RU" dirty="0"/>
              <a:t>  </a:t>
            </a:r>
            <a:r>
              <a:rPr lang="ru-RU" u="sng" dirty="0"/>
              <a:t>реализация рыбы не допускается.</a:t>
            </a:r>
          </a:p>
          <a:p>
            <a:endParaRPr lang="ru-RU"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notebook\Desktop\Difillobotrioz.jpg"/>
          <p:cNvPicPr>
            <a:picLocks noGrp="1" noChangeAspect="1" noChangeArrowheads="1"/>
          </p:cNvPicPr>
          <p:nvPr>
            <p:ph idx="1"/>
          </p:nvPr>
        </p:nvPicPr>
        <p:blipFill>
          <a:blip r:embed="rId2"/>
          <a:srcRect/>
          <a:stretch>
            <a:fillRect/>
          </a:stretch>
        </p:blipFill>
        <p:spPr bwMode="auto">
          <a:xfrm>
            <a:off x="642910" y="214290"/>
            <a:ext cx="8072494" cy="6286544"/>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notebook\Desktop\ad2480220ad2b.jpg"/>
          <p:cNvPicPr>
            <a:picLocks noGrp="1" noChangeAspect="1" noChangeArrowheads="1"/>
          </p:cNvPicPr>
          <p:nvPr>
            <p:ph idx="1"/>
          </p:nvPr>
        </p:nvPicPr>
        <p:blipFill>
          <a:blip r:embed="rId2"/>
          <a:srcRect/>
          <a:stretch>
            <a:fillRect/>
          </a:stretch>
        </p:blipFill>
        <p:spPr bwMode="auto">
          <a:xfrm>
            <a:off x="142844" y="571480"/>
            <a:ext cx="8589394" cy="5554683"/>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Users\notebook\Desktop\2890039.jpg"/>
          <p:cNvPicPr>
            <a:picLocks noGrp="1" noChangeAspect="1" noChangeArrowheads="1"/>
          </p:cNvPicPr>
          <p:nvPr>
            <p:ph idx="1"/>
          </p:nvPr>
        </p:nvPicPr>
        <p:blipFill>
          <a:blip r:embed="rId2"/>
          <a:srcRect/>
          <a:stretch>
            <a:fillRect/>
          </a:stretch>
        </p:blipFill>
        <p:spPr bwMode="auto">
          <a:xfrm>
            <a:off x="285720" y="214290"/>
            <a:ext cx="8501122" cy="6500858"/>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notebook\Desktop\slide-29.jpg"/>
          <p:cNvPicPr>
            <a:picLocks noGrp="1" noChangeAspect="1" noChangeArrowheads="1"/>
          </p:cNvPicPr>
          <p:nvPr>
            <p:ph idx="1"/>
          </p:nvPr>
        </p:nvPicPr>
        <p:blipFill>
          <a:blip r:embed="rId2"/>
          <a:srcRect/>
          <a:stretch>
            <a:fillRect/>
          </a:stretch>
        </p:blipFill>
        <p:spPr bwMode="auto">
          <a:xfrm>
            <a:off x="285720" y="142852"/>
            <a:ext cx="8643998" cy="657229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dirty="0"/>
              <a:t>Классификация пищевых продуктов по своей природе</a:t>
            </a:r>
            <a:br>
              <a:rPr lang="ru-RU" b="1" dirty="0">
                <a:solidFill>
                  <a:srgbClr val="FF0000"/>
                </a:solidFill>
              </a:rPr>
            </a:br>
            <a:endParaRPr lang="ru-RU" b="1" dirty="0">
              <a:solidFill>
                <a:srgbClr val="FF0000"/>
              </a:solidFill>
            </a:endParaRPr>
          </a:p>
        </p:txBody>
      </p:sp>
      <p:pic>
        <p:nvPicPr>
          <p:cNvPr id="17410" name="Picture 2"/>
          <p:cNvPicPr>
            <a:picLocks noChangeAspect="1" noChangeArrowheads="1"/>
          </p:cNvPicPr>
          <p:nvPr/>
        </p:nvPicPr>
        <p:blipFill>
          <a:blip r:embed="rId2"/>
          <a:srcRect/>
          <a:stretch>
            <a:fillRect/>
          </a:stretch>
        </p:blipFill>
        <p:spPr bwMode="auto">
          <a:xfrm>
            <a:off x="7164388" y="836613"/>
            <a:ext cx="1347787" cy="1231900"/>
          </a:xfrm>
          <a:prstGeom prst="rect">
            <a:avLst/>
          </a:prstGeom>
          <a:noFill/>
          <a:ln w="9525">
            <a:noFill/>
            <a:miter lim="800000"/>
            <a:headEnd/>
            <a:tailEnd/>
          </a:ln>
        </p:spPr>
      </p:pic>
      <p:pic>
        <p:nvPicPr>
          <p:cNvPr id="17411" name="Picture 3"/>
          <p:cNvPicPr>
            <a:picLocks noChangeAspect="1" noChangeArrowheads="1"/>
          </p:cNvPicPr>
          <p:nvPr/>
        </p:nvPicPr>
        <p:blipFill>
          <a:blip r:embed="rId3"/>
          <a:srcRect/>
          <a:stretch>
            <a:fillRect/>
          </a:stretch>
        </p:blipFill>
        <p:spPr bwMode="auto">
          <a:xfrm>
            <a:off x="7019925" y="2551113"/>
            <a:ext cx="1858963" cy="854075"/>
          </a:xfrm>
          <a:prstGeom prst="rect">
            <a:avLst/>
          </a:prstGeom>
          <a:noFill/>
          <a:ln w="9525">
            <a:noFill/>
            <a:miter lim="800000"/>
            <a:headEnd/>
            <a:tailEnd/>
          </a:ln>
        </p:spPr>
      </p:pic>
      <p:pic>
        <p:nvPicPr>
          <p:cNvPr id="17412" name="Picture 4"/>
          <p:cNvPicPr>
            <a:picLocks noChangeAspect="1" noChangeArrowheads="1"/>
          </p:cNvPicPr>
          <p:nvPr/>
        </p:nvPicPr>
        <p:blipFill>
          <a:blip r:embed="rId4"/>
          <a:srcRect/>
          <a:stretch>
            <a:fillRect/>
          </a:stretch>
        </p:blipFill>
        <p:spPr bwMode="auto">
          <a:xfrm>
            <a:off x="6681788" y="4797425"/>
            <a:ext cx="1785937" cy="1079500"/>
          </a:xfrm>
          <a:prstGeom prst="rect">
            <a:avLst/>
          </a:prstGeom>
          <a:noFill/>
          <a:ln w="9525">
            <a:noFill/>
            <a:miter lim="800000"/>
            <a:headEnd/>
            <a:tailEnd/>
          </a:ln>
        </p:spPr>
      </p:pic>
      <p:sp>
        <p:nvSpPr>
          <p:cNvPr id="3" name="Объект 2"/>
          <p:cNvSpPr>
            <a:spLocks noGrp="1"/>
          </p:cNvSpPr>
          <p:nvPr>
            <p:ph idx="1"/>
          </p:nvPr>
        </p:nvSpPr>
        <p:spPr>
          <a:xfrm>
            <a:off x="457200" y="1196975"/>
            <a:ext cx="8229600" cy="4929188"/>
          </a:xfrm>
        </p:spPr>
        <p:txBody>
          <a:bodyPr rtlCol="0">
            <a:normAutofit/>
          </a:bodyPr>
          <a:lstStyle/>
          <a:p>
            <a:pPr marL="0" indent="0" fontAlgn="auto">
              <a:spcAft>
                <a:spcPts val="0"/>
              </a:spcAft>
              <a:buFont typeface="Arial" panose="020B0604020202020204" pitchFamily="34" charset="0"/>
              <a:buNone/>
              <a:defRPr/>
            </a:pPr>
            <a:r>
              <a:rPr lang="ru-RU" b="1" dirty="0">
                <a:solidFill>
                  <a:srgbClr val="FF0000"/>
                </a:solidFill>
              </a:rPr>
              <a:t>1.Продукты животного происхождения</a:t>
            </a:r>
            <a:r>
              <a:rPr lang="ru-RU" dirty="0"/>
              <a:t>:</a:t>
            </a:r>
          </a:p>
          <a:p>
            <a:pPr marL="0" indent="0" fontAlgn="auto">
              <a:spcAft>
                <a:spcPts val="0"/>
              </a:spcAft>
              <a:buFont typeface="Arial" panose="020B0604020202020204" pitchFamily="34" charset="0"/>
              <a:buNone/>
              <a:defRPr/>
            </a:pPr>
            <a:r>
              <a:rPr lang="ru-RU" dirty="0"/>
              <a:t>мясо и мясопродукты, рыба и морепродукты, молоко и молочные продукты, яйца, жировые продукты.</a:t>
            </a:r>
          </a:p>
          <a:p>
            <a:pPr marL="0" indent="0" fontAlgn="auto">
              <a:spcAft>
                <a:spcPts val="0"/>
              </a:spcAft>
              <a:buFont typeface="Arial" panose="020B0604020202020204" pitchFamily="34" charset="0"/>
              <a:buNone/>
              <a:defRPr/>
            </a:pPr>
            <a:r>
              <a:rPr lang="ru-RU" b="1" dirty="0">
                <a:solidFill>
                  <a:srgbClr val="FF0000"/>
                </a:solidFill>
              </a:rPr>
              <a:t>2. Продукты растительного происхождения:</a:t>
            </a:r>
          </a:p>
          <a:p>
            <a:pPr marL="0" indent="0" fontAlgn="auto">
              <a:spcAft>
                <a:spcPts val="0"/>
              </a:spcAft>
              <a:buFont typeface="Arial" panose="020B0604020202020204" pitchFamily="34" charset="0"/>
              <a:buNone/>
              <a:defRPr/>
            </a:pPr>
            <a:r>
              <a:rPr lang="ru-RU" dirty="0"/>
              <a:t>хлебобулочные и крупяные изделия, овощи, фрукты и бахчевые, сахар и кондитерские изделия</a:t>
            </a:r>
          </a:p>
          <a:p>
            <a:pPr fontAlgn="auto">
              <a:spcAft>
                <a:spcPts val="0"/>
              </a:spcAft>
              <a:buFont typeface="Arial" panose="020B0604020202020204" pitchFamily="34" charset="0"/>
              <a:buChar char="•"/>
              <a:defRPr/>
            </a:pPr>
            <a:endParaRPr lang="ru-R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857232"/>
            <a:ext cx="8229600" cy="5268931"/>
          </a:xfrm>
        </p:spPr>
        <p:txBody>
          <a:bodyPr/>
          <a:lstStyle/>
          <a:p>
            <a:r>
              <a:rPr lang="ru-RU" sz="2800" dirty="0"/>
              <a:t>Диагноз дифиллоботриоза ставится при обнаружении в </a:t>
            </a:r>
            <a:r>
              <a:rPr lang="ru-RU" sz="2800" dirty="0" err="1"/>
              <a:t>микроскопируемых</a:t>
            </a:r>
            <a:r>
              <a:rPr lang="ru-RU" sz="2800" dirty="0"/>
              <a:t> мазках </a:t>
            </a:r>
            <a:r>
              <a:rPr lang="ru-RU" sz="2800" u="sng" dirty="0"/>
              <a:t>фекалий (по Като и др.) </a:t>
            </a:r>
            <a:r>
              <a:rPr lang="ru-RU" sz="2800" dirty="0"/>
              <a:t>яиц лентеца, а также при осмотре фекалий и обнаружении отошедших у больного фрагментов паразита (</a:t>
            </a:r>
            <a:r>
              <a:rPr lang="ru-RU" sz="2800" dirty="0" err="1"/>
              <a:t>копроскопия</a:t>
            </a:r>
            <a:r>
              <a:rPr lang="ru-RU" sz="2800" dirty="0"/>
              <a:t>). При наличии анемии проводится гематологическое обследование.</a:t>
            </a:r>
          </a:p>
          <a:p>
            <a:r>
              <a:rPr lang="ru-RU" sz="2800" dirty="0"/>
              <a:t>Информация о заболевшем направляется в территориальный центр Госсанэпиднадзора в виде экстренного извещения не позже, чем через 12 часов после выявления больного.</a:t>
            </a:r>
          </a:p>
          <a:p>
            <a:endParaRPr lang="ru-RU" sz="2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68280"/>
          </a:xfrm>
        </p:spPr>
        <p:txBody>
          <a:bodyPr/>
          <a:lstStyle/>
          <a:p>
            <a:r>
              <a:rPr lang="ru-RU" dirty="0"/>
              <a:t>Профилактические мероприятия</a:t>
            </a:r>
          </a:p>
        </p:txBody>
      </p:sp>
      <p:sp>
        <p:nvSpPr>
          <p:cNvPr id="3" name="Содержимое 2"/>
          <p:cNvSpPr>
            <a:spLocks noGrp="1"/>
          </p:cNvSpPr>
          <p:nvPr>
            <p:ph idx="1"/>
          </p:nvPr>
        </p:nvSpPr>
        <p:spPr>
          <a:xfrm>
            <a:off x="457200" y="785794"/>
            <a:ext cx="8229600" cy="5340369"/>
          </a:xfrm>
        </p:spPr>
        <p:txBody>
          <a:bodyPr/>
          <a:lstStyle/>
          <a:p>
            <a:pPr>
              <a:buNone/>
            </a:pPr>
            <a:r>
              <a:rPr lang="ru-RU" sz="2400" u="sng" dirty="0"/>
              <a:t>Исключение потребления </a:t>
            </a:r>
            <a:r>
              <a:rPr lang="ru-RU" sz="2400" dirty="0"/>
              <a:t>в сыром виде рыбы (строганина, икра и др.), не подвергшейся тепловой или какой-либо другой (соление, замораживание и др.) обработке. </a:t>
            </a:r>
          </a:p>
          <a:p>
            <a:pPr>
              <a:buNone/>
            </a:pPr>
            <a:r>
              <a:rPr lang="ru-RU" sz="2400" u="sng" dirty="0"/>
              <a:t>Интенсивная  тепловая  </a:t>
            </a:r>
            <a:r>
              <a:rPr lang="ru-RU" sz="2400" dirty="0"/>
              <a:t>обработка рыбных кулинарных изделий, котлет и кусков рыбы при жарении. </a:t>
            </a:r>
          </a:p>
          <a:p>
            <a:pPr>
              <a:buFont typeface="Wingdings" pitchFamily="2" charset="2"/>
              <a:buChar char="Ø"/>
            </a:pPr>
            <a:r>
              <a:rPr lang="ru-RU" sz="2400" dirty="0"/>
              <a:t>При жарке кусков распластанной рыбы </a:t>
            </a:r>
            <a:r>
              <a:rPr lang="ru-RU" sz="2400" dirty="0" err="1"/>
              <a:t>плероцеркоиды</a:t>
            </a:r>
            <a:r>
              <a:rPr lang="ru-RU" sz="2400" dirty="0"/>
              <a:t> погибают в течение 15 мин, </a:t>
            </a:r>
          </a:p>
          <a:p>
            <a:pPr>
              <a:buFont typeface="Wingdings" pitchFamily="2" charset="2"/>
              <a:buChar char="Ø"/>
            </a:pPr>
            <a:r>
              <a:rPr lang="ru-RU" sz="2400" dirty="0"/>
              <a:t>при варке – моментально,</a:t>
            </a:r>
          </a:p>
          <a:p>
            <a:pPr>
              <a:buFont typeface="Wingdings" pitchFamily="2" charset="2"/>
              <a:buChar char="Ø"/>
            </a:pPr>
            <a:r>
              <a:rPr lang="ru-RU" sz="2400" dirty="0"/>
              <a:t> при посоле – через 1-2 </a:t>
            </a:r>
            <a:r>
              <a:rPr lang="ru-RU" sz="2400" dirty="0" err="1"/>
              <a:t>нед</a:t>
            </a:r>
            <a:r>
              <a:rPr lang="ru-RU" sz="2400" dirty="0"/>
              <a:t>, </a:t>
            </a:r>
          </a:p>
          <a:p>
            <a:pPr>
              <a:buFont typeface="Wingdings" pitchFamily="2" charset="2"/>
              <a:buChar char="Ø"/>
            </a:pPr>
            <a:r>
              <a:rPr lang="ru-RU" sz="2400" dirty="0"/>
              <a:t>при замораживании – в течение 12-24 ч </a:t>
            </a:r>
          </a:p>
          <a:p>
            <a:pPr>
              <a:buFont typeface="Wingdings" pitchFamily="2" charset="2"/>
              <a:buChar char="Ø"/>
            </a:pPr>
            <a:r>
              <a:rPr lang="ru-RU" sz="2400" dirty="0"/>
              <a:t>при 15-27°С, 3-5 дней </a:t>
            </a:r>
          </a:p>
          <a:p>
            <a:pPr>
              <a:buFont typeface="Wingdings" pitchFamily="2" charset="2"/>
              <a:buChar char="Ø"/>
            </a:pPr>
            <a:r>
              <a:rPr lang="ru-RU" sz="2400" dirty="0"/>
              <a:t>при 6-10°С </a:t>
            </a:r>
          </a:p>
          <a:p>
            <a:pPr>
              <a:buFont typeface="Wingdings" pitchFamily="2" charset="2"/>
              <a:buChar char="Ø"/>
            </a:pPr>
            <a:r>
              <a:rPr lang="ru-RU" sz="2400" dirty="0"/>
              <a:t> 9-10 дней при 40°С. </a:t>
            </a:r>
          </a:p>
          <a:p>
            <a:endParaRPr lang="ru-RU" sz="24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lstStyle/>
          <a:p>
            <a:pPr>
              <a:buNone/>
            </a:pPr>
            <a:r>
              <a:rPr lang="ru-RU" u="sng" dirty="0"/>
              <a:t>Охрана окружающей среды </a:t>
            </a:r>
            <a:r>
              <a:rPr lang="ru-RU" dirty="0"/>
              <a:t>: предупреждение загрязнения  водоемов нечистотами, запрещение спуска в них неочищенных  сточных вод, обязательное  обеззараживание нечистот перед спуском в водоемы  на водном транспорте.</a:t>
            </a:r>
          </a:p>
          <a:p>
            <a:pPr>
              <a:buNone/>
            </a:pPr>
            <a:r>
              <a:rPr lang="ru-RU" u="sng" dirty="0"/>
              <a:t>Дегельминтизация</a:t>
            </a:r>
            <a:r>
              <a:rPr lang="ru-RU" dirty="0"/>
              <a:t>  прибрежного населения и</a:t>
            </a:r>
          </a:p>
          <a:p>
            <a:pPr>
              <a:buNone/>
            </a:pPr>
            <a:r>
              <a:rPr lang="ru-RU" dirty="0"/>
              <a:t>домашних животных, проведение санитарно</a:t>
            </a:r>
          </a:p>
          <a:p>
            <a:pPr>
              <a:buNone/>
            </a:pPr>
            <a:r>
              <a:rPr lang="ru-RU" dirty="0"/>
              <a:t>просветительской  работы среди населения.</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buNone/>
            </a:pPr>
            <a:r>
              <a:rPr lang="ru-RU" b="1" dirty="0"/>
              <a:t>Описторхоз. </a:t>
            </a:r>
          </a:p>
          <a:p>
            <a:pPr>
              <a:buNone/>
            </a:pPr>
            <a:r>
              <a:rPr lang="ru-RU" dirty="0"/>
              <a:t>Это гельминтоз, обусловленный</a:t>
            </a:r>
          </a:p>
          <a:p>
            <a:pPr>
              <a:buNone/>
            </a:pPr>
            <a:r>
              <a:rPr lang="ru-RU" dirty="0"/>
              <a:t>проникновением в организм человека</a:t>
            </a:r>
          </a:p>
          <a:p>
            <a:pPr>
              <a:buNone/>
            </a:pPr>
            <a:r>
              <a:rPr lang="ru-RU" dirty="0"/>
              <a:t>кошачьей двуустки </a:t>
            </a:r>
            <a:r>
              <a:rPr lang="en-US" dirty="0" err="1"/>
              <a:t>Opisthorchis</a:t>
            </a:r>
            <a:r>
              <a:rPr lang="en-US" dirty="0"/>
              <a:t> </a:t>
            </a:r>
            <a:r>
              <a:rPr lang="en-US" dirty="0" err="1"/>
              <a:t>felineus</a:t>
            </a:r>
            <a:endParaRPr lang="ru-RU" dirty="0"/>
          </a:p>
          <a:p>
            <a:pPr>
              <a:buNone/>
            </a:pPr>
            <a:r>
              <a:rPr lang="en-US" dirty="0"/>
              <a:t>(</a:t>
            </a:r>
            <a:r>
              <a:rPr lang="ru-RU" dirty="0"/>
              <a:t>длина 4-13 мм, ширина 1-3,5 мм) или другой</a:t>
            </a:r>
          </a:p>
          <a:p>
            <a:pPr>
              <a:buNone/>
            </a:pPr>
            <a:r>
              <a:rPr lang="ru-RU" dirty="0"/>
              <a:t>трематоды – </a:t>
            </a:r>
            <a:r>
              <a:rPr lang="en-US" dirty="0" err="1"/>
              <a:t>Opisthorchis</a:t>
            </a:r>
            <a:r>
              <a:rPr lang="en-US" dirty="0"/>
              <a:t> </a:t>
            </a:r>
            <a:r>
              <a:rPr lang="en-US" dirty="0" err="1"/>
              <a:t>viverrini</a:t>
            </a:r>
            <a:r>
              <a:rPr lang="en-US" b="1" dirty="0"/>
              <a:t>. </a:t>
            </a:r>
            <a:endParaRPr lang="ru-RU"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00108"/>
            <a:ext cx="8229600" cy="5126055"/>
          </a:xfrm>
        </p:spPr>
        <p:txBody>
          <a:bodyPr/>
          <a:lstStyle/>
          <a:p>
            <a:r>
              <a:rPr lang="ru-RU" dirty="0"/>
              <a:t>Гельминты поражают главным образом печень, ее желчные ходы и желчный пузырь. Описторхоз у человека протекает в виде холецистита.</a:t>
            </a:r>
          </a:p>
          <a:p>
            <a:r>
              <a:rPr lang="ru-RU" dirty="0"/>
              <a:t>Эпидемическая цепь при описторхозе слагается из следующих звеньев: человек – моллюск – карповые рыбы – человек.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28670"/>
            <a:ext cx="8229600" cy="5197493"/>
          </a:xfrm>
        </p:spPr>
        <p:txBody>
          <a:bodyPr/>
          <a:lstStyle/>
          <a:p>
            <a:r>
              <a:rPr lang="ru-RU" dirty="0"/>
              <a:t>Заражение человека происходит в результате потребления рыбы, </a:t>
            </a:r>
            <a:r>
              <a:rPr lang="ru-RU" dirty="0" err="1"/>
              <a:t>инвазированной</a:t>
            </a:r>
            <a:r>
              <a:rPr lang="ru-RU" dirty="0"/>
              <a:t>  личинками (</a:t>
            </a:r>
            <a:r>
              <a:rPr lang="ru-RU" dirty="0" err="1"/>
              <a:t>метациркариями</a:t>
            </a:r>
            <a:r>
              <a:rPr lang="ru-RU" dirty="0"/>
              <a:t>) кошачьей двуустки. </a:t>
            </a:r>
          </a:p>
          <a:p>
            <a:r>
              <a:rPr lang="ru-RU" dirty="0"/>
              <a:t>Описторхоз является природно-очаговым заболеванием. Он распространен во многих странах. В России описторхоз встречается в Сибири, Казахстане.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357166"/>
            <a:ext cx="8786874" cy="5768997"/>
          </a:xfrm>
        </p:spPr>
        <p:txBody>
          <a:bodyPr/>
          <a:lstStyle/>
          <a:p>
            <a:r>
              <a:rPr lang="ru-RU" u="sng" dirty="0"/>
              <a:t>При варке </a:t>
            </a:r>
            <a:r>
              <a:rPr lang="ru-RU" dirty="0"/>
              <a:t>рыбы куском </a:t>
            </a:r>
            <a:r>
              <a:rPr lang="ru-RU" dirty="0" err="1"/>
              <a:t>метацеркарии</a:t>
            </a:r>
            <a:r>
              <a:rPr lang="ru-RU" dirty="0"/>
              <a:t> погибают через 20 мин, во фрикаделях из рыбного фарша – через 10 мин, </a:t>
            </a:r>
          </a:p>
          <a:p>
            <a:r>
              <a:rPr lang="ru-RU" u="sng" dirty="0"/>
              <a:t>При засолке </a:t>
            </a:r>
            <a:r>
              <a:rPr lang="ru-RU" dirty="0"/>
              <a:t>– через 3,5 мин (мелкая рыба) и через 10 </a:t>
            </a:r>
            <a:r>
              <a:rPr lang="ru-RU" dirty="0" err="1"/>
              <a:t>сут</a:t>
            </a:r>
            <a:r>
              <a:rPr lang="ru-RU" dirty="0"/>
              <a:t>. (крупная рыба). </a:t>
            </a:r>
          </a:p>
          <a:p>
            <a:r>
              <a:rPr lang="ru-RU" u="sng" dirty="0"/>
              <a:t>Холодное копчение </a:t>
            </a:r>
            <a:r>
              <a:rPr lang="ru-RU" dirty="0"/>
              <a:t>в отличие от горячего не убивает </a:t>
            </a:r>
            <a:r>
              <a:rPr lang="ru-RU" dirty="0" err="1"/>
              <a:t>метацеркариев</a:t>
            </a:r>
            <a:r>
              <a:rPr lang="ru-RU" dirty="0"/>
              <a:t>. </a:t>
            </a:r>
          </a:p>
          <a:p>
            <a:r>
              <a:rPr lang="ru-RU" dirty="0"/>
              <a:t>Они хорошо переносят низкие температуры.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orjak\Desktop\DlatumPwestwemani207.jpg"/>
          <p:cNvPicPr>
            <a:picLocks noGrp="1" noChangeAspect="1" noChangeArrowheads="1"/>
          </p:cNvPicPr>
          <p:nvPr>
            <p:ph idx="1"/>
          </p:nvPr>
        </p:nvPicPr>
        <p:blipFill>
          <a:blip r:embed="rId2"/>
          <a:srcRect/>
          <a:stretch>
            <a:fillRect/>
          </a:stretch>
        </p:blipFill>
        <p:spPr bwMode="auto">
          <a:xfrm>
            <a:off x="468010" y="642919"/>
            <a:ext cx="8175955" cy="4929222"/>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oorjak\Desktop\p1060617.jpg"/>
          <p:cNvPicPr>
            <a:picLocks noGrp="1" noChangeAspect="1" noChangeArrowheads="1"/>
          </p:cNvPicPr>
          <p:nvPr>
            <p:ph idx="1"/>
          </p:nvPr>
        </p:nvPicPr>
        <p:blipFill>
          <a:blip r:embed="rId2" cstate="print"/>
          <a:srcRect/>
          <a:stretch>
            <a:fillRect/>
          </a:stretch>
        </p:blipFill>
        <p:spPr bwMode="auto">
          <a:xfrm>
            <a:off x="785786" y="500042"/>
            <a:ext cx="8358213" cy="5626121"/>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lstStyle/>
          <a:p>
            <a:pPr>
              <a:buNone/>
            </a:pPr>
            <a:r>
              <a:rPr lang="ru-RU" sz="1200" u="sng" dirty="0"/>
              <a:t>Консистенция</a:t>
            </a:r>
            <a:br>
              <a:rPr lang="ru-RU" sz="1200" dirty="0"/>
            </a:br>
            <a:r>
              <a:rPr lang="ru-RU" sz="1200" dirty="0"/>
              <a:t>Плотная или мягкая, свойственная данному виду рыбы.</a:t>
            </a:r>
          </a:p>
          <a:p>
            <a:pPr>
              <a:buNone/>
            </a:pPr>
            <a:r>
              <a:rPr lang="ru-RU" sz="1200" u="sng" dirty="0"/>
              <a:t>Запах после размораживания</a:t>
            </a:r>
            <a:br>
              <a:rPr lang="ru-RU" sz="1200" dirty="0"/>
            </a:br>
            <a:r>
              <a:rPr lang="ru-RU" sz="1200" dirty="0"/>
              <a:t>Свойственный свежей рыбе, без посторонних запахов.</a:t>
            </a:r>
            <a:br>
              <a:rPr lang="ru-RU" sz="1200" dirty="0"/>
            </a:br>
            <a:r>
              <a:rPr lang="ru-RU" sz="1200" dirty="0"/>
              <a:t>Допускаются:</a:t>
            </a:r>
            <a:br>
              <a:rPr lang="ru-RU" sz="1200" dirty="0"/>
            </a:br>
            <a:r>
              <a:rPr lang="ru-RU" sz="1200" dirty="0"/>
              <a:t>- йодистый запах для морских рыб;</a:t>
            </a:r>
            <a:br>
              <a:rPr lang="ru-RU" sz="1200" dirty="0"/>
            </a:br>
            <a:r>
              <a:rPr lang="ru-RU" sz="1200" dirty="0"/>
              <a:t>- илистый - для пресноводных рыб;</a:t>
            </a:r>
          </a:p>
          <a:p>
            <a:pPr>
              <a:buNone/>
            </a:pPr>
            <a:r>
              <a:rPr lang="ru-RU" sz="1600" u="sng" dirty="0">
                <a:latin typeface="Times New Roman" pitchFamily="18" charset="0"/>
                <a:cs typeface="Times New Roman" pitchFamily="18" charset="0"/>
              </a:rPr>
              <a:t>Вкус**</a:t>
            </a:r>
            <a:br>
              <a:rPr lang="ru-RU" sz="1600" dirty="0">
                <a:latin typeface="Times New Roman" pitchFamily="18" charset="0"/>
                <a:cs typeface="Times New Roman" pitchFamily="18" charset="0"/>
              </a:rPr>
            </a:br>
            <a:r>
              <a:rPr lang="ru-RU" sz="1600" dirty="0">
                <a:latin typeface="Times New Roman" pitchFamily="18" charset="0"/>
                <a:cs typeface="Times New Roman" pitchFamily="18" charset="0"/>
              </a:rPr>
              <a:t>Свойственный данному виду рыбы, без постороннего привкуса</a:t>
            </a:r>
          </a:p>
          <a:p>
            <a:r>
              <a:rPr lang="ru-RU" sz="1400" dirty="0">
                <a:latin typeface="Times New Roman" pitchFamily="18" charset="0"/>
                <a:cs typeface="Times New Roman" pitchFamily="18" charset="0"/>
              </a:rPr>
              <a:t>Допускается:</a:t>
            </a:r>
            <a:br>
              <a:rPr lang="ru-RU" sz="1400" dirty="0">
                <a:latin typeface="Times New Roman" pitchFamily="18" charset="0"/>
                <a:cs typeface="Times New Roman" pitchFamily="18" charset="0"/>
              </a:rPr>
            </a:br>
            <a:r>
              <a:rPr lang="ru-RU" sz="1400" dirty="0">
                <a:latin typeface="Times New Roman" pitchFamily="18" charset="0"/>
                <a:cs typeface="Times New Roman" pitchFamily="18" charset="0"/>
              </a:rPr>
              <a:t>- незначительный привкус ила:</a:t>
            </a:r>
          </a:p>
          <a:p>
            <a:r>
              <a:rPr lang="ru-RU" sz="1400" dirty="0">
                <a:latin typeface="Times New Roman" pitchFamily="18" charset="0"/>
                <a:cs typeface="Times New Roman" pitchFamily="18" charset="0"/>
              </a:rPr>
              <a:t>- у красноперки, линя, прудовой рыбы;</a:t>
            </a:r>
          </a:p>
          <a:p>
            <a:r>
              <a:rPr lang="ru-RU" sz="1400" dirty="0">
                <a:latin typeface="Times New Roman" pitchFamily="18" charset="0"/>
                <a:cs typeface="Times New Roman" pitchFamily="18" charset="0"/>
              </a:rPr>
              <a:t>- у всех пресноводных рыб;</a:t>
            </a:r>
          </a:p>
          <a:p>
            <a:r>
              <a:rPr lang="ru-RU" sz="1400" dirty="0">
                <a:latin typeface="Times New Roman" pitchFamily="18" charset="0"/>
                <a:cs typeface="Times New Roman" pitchFamily="18" charset="0"/>
              </a:rPr>
              <a:t>- незначительный привкус йода у морских рыб</a:t>
            </a:r>
          </a:p>
          <a:p>
            <a:pPr>
              <a:buNone/>
            </a:pPr>
            <a:r>
              <a:rPr lang="ru-RU" sz="1800" dirty="0"/>
              <a:t>Маркировка должна содержать один режим хранения и срок годности.</a:t>
            </a:r>
          </a:p>
          <a:p>
            <a:pPr>
              <a:buNone/>
            </a:pPr>
            <a:r>
              <a:rPr lang="ru-RU" sz="1800" dirty="0"/>
              <a:t>Дату </a:t>
            </a:r>
            <a:r>
              <a:rPr lang="ru-RU" sz="1800" dirty="0" err="1"/>
              <a:t>фасования</a:t>
            </a:r>
            <a:r>
              <a:rPr lang="ru-RU" sz="1800" dirty="0"/>
              <a:t> - для мороженой рыбы, расфасованной из транспортной упаковки в потребительскую</a:t>
            </a:r>
          </a:p>
          <a:p>
            <a:pPr>
              <a:buNone/>
            </a:pPr>
            <a:r>
              <a:rPr lang="ru-RU" sz="1800" dirty="0"/>
              <a:t>Хранят мороженую рыбу при температуре не выше минус 18 °С</a:t>
            </a:r>
          </a:p>
          <a:p>
            <a:pPr>
              <a:buNone/>
            </a:pPr>
            <a:endParaRPr lang="ru-RU" sz="1800" dirty="0"/>
          </a:p>
          <a:p>
            <a:r>
              <a:rPr lang="ru-RU" sz="1800" b="1" dirty="0"/>
              <a:t>Потрошеная</a:t>
            </a:r>
            <a:r>
              <a:rPr lang="ru-RU" sz="1800" dirty="0"/>
              <a:t> - рыба, у которой сделан разрез по брюшку между грудными плавниками от </a:t>
            </a:r>
            <a:r>
              <a:rPr lang="ru-RU" sz="1800" dirty="0" err="1"/>
              <a:t>калтычка</a:t>
            </a:r>
            <a:r>
              <a:rPr lang="ru-RU" sz="1800" dirty="0"/>
              <a:t> до анального отверстия или далее; </a:t>
            </a:r>
            <a:r>
              <a:rPr lang="ru-RU" sz="1800" dirty="0" err="1"/>
              <a:t>калтычок</a:t>
            </a:r>
            <a:r>
              <a:rPr lang="ru-RU" sz="1800" dirty="0"/>
              <a:t> может быть перерезан; внутренности, в том числе икра или молоки, удалены, сгустки крови и почки зачищены.</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FF0000"/>
                </a:solidFill>
              </a:rPr>
              <a:t>1.Продукты животного происхождения:</a:t>
            </a:r>
            <a:endParaRPr lang="ru-RU" dirty="0"/>
          </a:p>
        </p:txBody>
      </p:sp>
      <p:sp>
        <p:nvSpPr>
          <p:cNvPr id="3" name="Содержимое 2"/>
          <p:cNvSpPr>
            <a:spLocks noGrp="1"/>
          </p:cNvSpPr>
          <p:nvPr>
            <p:ph idx="1"/>
          </p:nvPr>
        </p:nvSpPr>
        <p:spPr>
          <a:xfrm>
            <a:off x="0" y="1600200"/>
            <a:ext cx="8686800" cy="4525963"/>
          </a:xfrm>
        </p:spPr>
        <p:txBody>
          <a:bodyPr/>
          <a:lstStyle/>
          <a:p>
            <a:r>
              <a:rPr lang="ru-RU" dirty="0"/>
              <a:t>Источниками полноценного белка, содержащего полный набор незаменимых аминокислот в количестве достаточном для биосинтеза белка в организме человека, являются продукты животного происхождения (молоко, молочные продукты, яйца, мясо и мясопродукты, рыба, морепродукты).</a:t>
            </a:r>
          </a:p>
          <a:p>
            <a:r>
              <a:rPr lang="ru-RU" dirty="0"/>
              <a:t> Белки животного происхождения усваиваются организмом на 93-96%.</a:t>
            </a:r>
          </a:p>
          <a:p>
            <a:endParaRPr lang="ru-R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658228" cy="785818"/>
          </a:xfrm>
        </p:spPr>
        <p:txBody>
          <a:bodyPr/>
          <a:lstStyle/>
          <a:p>
            <a:r>
              <a:rPr lang="ru-RU" sz="3200" b="1" dirty="0"/>
              <a:t>Определение реакции лакмусовой бумажкой</a:t>
            </a:r>
          </a:p>
        </p:txBody>
      </p:sp>
      <p:sp>
        <p:nvSpPr>
          <p:cNvPr id="3" name="Содержимое 2"/>
          <p:cNvSpPr>
            <a:spLocks noGrp="1"/>
          </p:cNvSpPr>
          <p:nvPr>
            <p:ph idx="1"/>
          </p:nvPr>
        </p:nvSpPr>
        <p:spPr>
          <a:xfrm>
            <a:off x="0" y="1071546"/>
            <a:ext cx="8686800" cy="5054617"/>
          </a:xfrm>
        </p:spPr>
        <p:txBody>
          <a:bodyPr/>
          <a:lstStyle/>
          <a:p>
            <a:pPr>
              <a:buNone/>
            </a:pPr>
            <a:r>
              <a:rPr lang="ru-RU" dirty="0"/>
              <a:t>    Для определения реакции мясо рыбы берут лакмусовые  бумажки, смачивают их дистиллированной водой и вкладывают в сделанный свежий  разрез. Изменение окраски  бумажек отмечают через  5-10 мин.</a:t>
            </a:r>
          </a:p>
          <a:p>
            <a:pPr>
              <a:buNone/>
            </a:pPr>
            <a:r>
              <a:rPr lang="ru-RU" i="1" dirty="0"/>
              <a:t>    Мясо свежей рыбы , за исключением тресковых (налим, минтай), обычно имеет кислую реакцию. </a:t>
            </a:r>
          </a:p>
          <a:p>
            <a:pPr>
              <a:buNone/>
            </a:pPr>
            <a:r>
              <a:rPr lang="ru-RU" i="1" dirty="0"/>
              <a:t>   Появление щелочной реакции вызывает сомнение в доброкачественности рыбы.</a:t>
            </a:r>
          </a:p>
          <a:p>
            <a:pPr>
              <a:buNone/>
            </a:pPr>
            <a:endParaRPr lang="ru-RU"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Определение сероводорода</a:t>
            </a:r>
          </a:p>
        </p:txBody>
      </p:sp>
      <p:sp>
        <p:nvSpPr>
          <p:cNvPr id="3" name="Содержимое 2"/>
          <p:cNvSpPr>
            <a:spLocks noGrp="1"/>
          </p:cNvSpPr>
          <p:nvPr>
            <p:ph idx="1"/>
          </p:nvPr>
        </p:nvSpPr>
        <p:spPr>
          <a:xfrm>
            <a:off x="457200" y="1357298"/>
            <a:ext cx="8229600" cy="4768865"/>
          </a:xfrm>
        </p:spPr>
        <p:txBody>
          <a:bodyPr/>
          <a:lstStyle/>
          <a:p>
            <a:r>
              <a:rPr lang="ru-RU" dirty="0"/>
              <a:t>Образующийся при порче рыбы сероводород дает темное пятно на бумаге, смоченной  раствором ацетата свинца , вследствие образования сернистого свинца.</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Неравномерность окраски кожи</a:t>
            </a:r>
          </a:p>
        </p:txBody>
      </p:sp>
      <p:pic>
        <p:nvPicPr>
          <p:cNvPr id="3074" name="Picture 2"/>
          <p:cNvPicPr>
            <a:picLocks noGrp="1" noChangeAspect="1" noChangeArrowheads="1"/>
          </p:cNvPicPr>
          <p:nvPr>
            <p:ph idx="1"/>
          </p:nvPr>
        </p:nvPicPr>
        <p:blipFill>
          <a:blip r:embed="rId2"/>
          <a:srcRect/>
          <a:stretch>
            <a:fillRect/>
          </a:stretch>
        </p:blipFill>
        <p:spPr bwMode="auto">
          <a:xfrm>
            <a:off x="642910" y="1357298"/>
            <a:ext cx="8215370" cy="4951829"/>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Мутная роговица глаз</a:t>
            </a:r>
          </a:p>
        </p:txBody>
      </p:sp>
      <p:pic>
        <p:nvPicPr>
          <p:cNvPr id="2050" name="Picture 2"/>
          <p:cNvPicPr>
            <a:picLocks noGrp="1" noChangeAspect="1" noChangeArrowheads="1"/>
          </p:cNvPicPr>
          <p:nvPr>
            <p:ph idx="1"/>
          </p:nvPr>
        </p:nvPicPr>
        <p:blipFill>
          <a:blip r:embed="rId2"/>
          <a:srcRect/>
          <a:stretch>
            <a:fillRect/>
          </a:stretch>
        </p:blipFill>
        <p:spPr bwMode="auto">
          <a:xfrm>
            <a:off x="642910" y="1285860"/>
            <a:ext cx="8001056" cy="4906615"/>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sz="1800" dirty="0"/>
              <a:t>Исследование жабр:</a:t>
            </a:r>
            <a:br>
              <a:rPr lang="ru-RU" sz="1800" dirty="0"/>
            </a:br>
            <a:r>
              <a:rPr lang="ru-RU" sz="1800" dirty="0"/>
              <a:t>а – жабры свежей рыбы;                              б – жабры испорченной рыбы</a:t>
            </a:r>
          </a:p>
        </p:txBody>
      </p:sp>
      <p:pic>
        <p:nvPicPr>
          <p:cNvPr id="1026" name="Picture 2"/>
          <p:cNvPicPr>
            <a:picLocks noGrp="1" noChangeAspect="1" noChangeArrowheads="1"/>
          </p:cNvPicPr>
          <p:nvPr>
            <p:ph sz="half" idx="1"/>
          </p:nvPr>
        </p:nvPicPr>
        <p:blipFill>
          <a:blip r:embed="rId2"/>
          <a:srcRect/>
          <a:stretch>
            <a:fillRect/>
          </a:stretch>
        </p:blipFill>
        <p:spPr bwMode="auto">
          <a:xfrm>
            <a:off x="214282" y="1571612"/>
            <a:ext cx="4214842" cy="4643470"/>
          </a:xfrm>
          <a:prstGeom prst="rect">
            <a:avLst/>
          </a:prstGeom>
          <a:noFill/>
          <a:ln w="9525">
            <a:noFill/>
            <a:miter lim="800000"/>
            <a:headEnd/>
            <a:tailEnd/>
          </a:ln>
          <a:effectLst/>
        </p:spPr>
      </p:pic>
      <p:pic>
        <p:nvPicPr>
          <p:cNvPr id="1027" name="Picture 3"/>
          <p:cNvPicPr>
            <a:picLocks noGrp="1" noChangeAspect="1" noChangeArrowheads="1"/>
          </p:cNvPicPr>
          <p:nvPr>
            <p:ph sz="half" idx="2"/>
          </p:nvPr>
        </p:nvPicPr>
        <p:blipFill>
          <a:blip r:embed="rId3"/>
          <a:srcRect/>
          <a:stretch>
            <a:fillRect/>
          </a:stretch>
        </p:blipFill>
        <p:spPr bwMode="auto">
          <a:xfrm>
            <a:off x="4786314" y="1500174"/>
            <a:ext cx="3786214" cy="4857784"/>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Цвет мяса свежей рыбы</a:t>
            </a:r>
          </a:p>
        </p:txBody>
      </p:sp>
      <p:pic>
        <p:nvPicPr>
          <p:cNvPr id="4098" name="Picture 2"/>
          <p:cNvPicPr>
            <a:picLocks noGrp="1" noChangeAspect="1" noChangeArrowheads="1"/>
          </p:cNvPicPr>
          <p:nvPr>
            <p:ph idx="1"/>
          </p:nvPr>
        </p:nvPicPr>
        <p:blipFill>
          <a:blip r:embed="rId2"/>
          <a:srcRect/>
          <a:stretch>
            <a:fillRect/>
          </a:stretch>
        </p:blipFill>
        <p:spPr bwMode="auto">
          <a:xfrm>
            <a:off x="1571604" y="1643050"/>
            <a:ext cx="5929354" cy="4143404"/>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t>Тусклый цвет мяса несвежей рыбы</a:t>
            </a:r>
          </a:p>
        </p:txBody>
      </p:sp>
      <p:pic>
        <p:nvPicPr>
          <p:cNvPr id="5122" name="Picture 2"/>
          <p:cNvPicPr>
            <a:picLocks noGrp="1" noChangeAspect="1" noChangeArrowheads="1"/>
          </p:cNvPicPr>
          <p:nvPr>
            <p:ph idx="1"/>
          </p:nvPr>
        </p:nvPicPr>
        <p:blipFill>
          <a:blip r:embed="rId2"/>
          <a:srcRect/>
          <a:stretch>
            <a:fillRect/>
          </a:stretch>
        </p:blipFill>
        <p:spPr bwMode="auto">
          <a:xfrm>
            <a:off x="571472" y="1500174"/>
            <a:ext cx="6929486" cy="4429156"/>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lstStyle/>
          <a:p>
            <a:r>
              <a:rPr lang="ru-RU" dirty="0"/>
              <a:t>Вздутое брюшко у рыбы</a:t>
            </a:r>
          </a:p>
        </p:txBody>
      </p:sp>
      <p:pic>
        <p:nvPicPr>
          <p:cNvPr id="6146" name="Picture 2"/>
          <p:cNvPicPr>
            <a:picLocks noGrp="1" noChangeAspect="1" noChangeArrowheads="1"/>
          </p:cNvPicPr>
          <p:nvPr>
            <p:ph idx="1"/>
          </p:nvPr>
        </p:nvPicPr>
        <p:blipFill>
          <a:blip r:embed="rId2"/>
          <a:srcRect/>
          <a:stretch>
            <a:fillRect/>
          </a:stretch>
        </p:blipFill>
        <p:spPr bwMode="auto">
          <a:xfrm>
            <a:off x="714348" y="1357298"/>
            <a:ext cx="7643866" cy="4714908"/>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74638"/>
            <a:ext cx="8329642" cy="796908"/>
          </a:xfrm>
        </p:spPr>
        <p:txBody>
          <a:bodyPr/>
          <a:lstStyle/>
          <a:p>
            <a:r>
              <a:rPr lang="ru-RU" sz="3200" b="1" dirty="0"/>
              <a:t>Пакеты бумажные полипропиленовым  пакетом</a:t>
            </a:r>
          </a:p>
        </p:txBody>
      </p:sp>
      <p:pic>
        <p:nvPicPr>
          <p:cNvPr id="7170" name="Picture 2" descr="C:\Users\notebook\Desktop\profiletNcsje_img.jpg"/>
          <p:cNvPicPr>
            <a:picLocks noGrp="1" noChangeAspect="1" noChangeArrowheads="1"/>
          </p:cNvPicPr>
          <p:nvPr>
            <p:ph idx="1"/>
          </p:nvPr>
        </p:nvPicPr>
        <p:blipFill>
          <a:blip r:embed="rId2"/>
          <a:srcRect/>
          <a:stretch>
            <a:fillRect/>
          </a:stretch>
        </p:blipFill>
        <p:spPr bwMode="auto">
          <a:xfrm>
            <a:off x="562842" y="1214422"/>
            <a:ext cx="8018315" cy="5286412"/>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sz="1400" dirty="0"/>
              <a:t>Максимальное сохранение свойств </a:t>
            </a:r>
            <a:r>
              <a:rPr lang="ru-RU" sz="1400" dirty="0" err="1"/>
              <a:t>свежепойманной</a:t>
            </a:r>
            <a:r>
              <a:rPr lang="ru-RU" sz="1400" dirty="0"/>
              <a:t> рыбы, это первый важный этап в доставке качественной рыбной продукции до конечного потребителя. При этом способы охлаждения такой продукции могут быть двух типов:</a:t>
            </a:r>
          </a:p>
          <a:p>
            <a:r>
              <a:rPr lang="ru-RU" sz="1400" b="1" dirty="0"/>
              <a:t>Воздушное охлаждение</a:t>
            </a:r>
            <a:r>
              <a:rPr lang="ru-RU" sz="1400" dirty="0"/>
              <a:t>. Способ, при котором продукцию просто охлаждают с помощью холодного воздуха.</a:t>
            </a:r>
          </a:p>
          <a:p>
            <a:r>
              <a:rPr lang="ru-RU" sz="1400" b="1" dirty="0"/>
              <a:t>Пересыпка льдом</a:t>
            </a:r>
            <a:r>
              <a:rPr lang="ru-RU" sz="1400" dirty="0"/>
              <a:t>. Более распространенный и практичный способ охлаждения, при котором рыба пересыпается колотым льдом.</a:t>
            </a:r>
          </a:p>
          <a:p>
            <a:r>
              <a:rPr lang="ru-RU" sz="1400" dirty="0"/>
              <a:t>Второй вариант позволяет лучше сохранять товарный вид продукции, — рыба не теряет в весе и не обветривается.</a:t>
            </a:r>
          </a:p>
          <a:p>
            <a:r>
              <a:rPr lang="ru-RU" sz="1400" dirty="0"/>
              <a:t>Также немаловажным фактором является подготовка рыбы к охлаждению или заморозке. Например, некоторую рыбу, чтобы она меньше теряла свои свойства, необходимо выпотрошить и/или обезглавить.</a:t>
            </a:r>
          </a:p>
          <a:p>
            <a:r>
              <a:rPr lang="ru-RU" sz="1400" dirty="0"/>
              <a:t>Все эти первые этапы решает производитель продукции, и соблюдение правил первоначального охлаждения свежевыловленной рыбы значительно влияют на время, при котором охлажденная рыба сохранит свои свойства.</a:t>
            </a:r>
          </a:p>
          <a:p>
            <a:endParaRPr lang="ru-RU" sz="1400" dirty="0"/>
          </a:p>
          <a:p>
            <a:r>
              <a:rPr lang="ru-RU" sz="1400" b="1" dirty="0"/>
              <a:t>Оптимальный температурный режим транспортировки мороженной рыбы</a:t>
            </a:r>
            <a:r>
              <a:rPr lang="ru-RU" sz="1400" dirty="0"/>
              <a:t>: -18</a:t>
            </a:r>
            <a:r>
              <a:rPr lang="ru-RU" sz="1400" baseline="30000" dirty="0"/>
              <a:t>o</a:t>
            </a:r>
            <a:r>
              <a:rPr lang="ru-RU" sz="1400" dirty="0"/>
              <a:t>С</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4720</TotalTime>
  <Words>6446</Words>
  <Application>Microsoft Office PowerPoint</Application>
  <PresentationFormat>Экран (4:3)</PresentationFormat>
  <Paragraphs>577</Paragraphs>
  <Slides>122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122</vt:i4>
      </vt:variant>
    </vt:vector>
  </HeadingPairs>
  <TitlesOfParts>
    <vt:vector size="127" baseType="lpstr">
      <vt:lpstr>Arial</vt:lpstr>
      <vt:lpstr>Calibri</vt:lpstr>
      <vt:lpstr>Times New Roman</vt:lpstr>
      <vt:lpstr>Wingdings</vt:lpstr>
      <vt:lpstr>Тема Office</vt:lpstr>
      <vt:lpstr>Пищевая и биологическая ценность продуктов животного происхождения </vt:lpstr>
      <vt:lpstr>Презентация PowerPoint</vt:lpstr>
      <vt:lpstr>Основные требования к пищевым продуктам </vt:lpstr>
      <vt:lpstr>Классификация пищевых продуктов по устойчивости к хранению </vt:lpstr>
      <vt:lpstr>Презентация PowerPoint</vt:lpstr>
      <vt:lpstr>Презентация PowerPoint</vt:lpstr>
      <vt:lpstr>Презентация PowerPoint</vt:lpstr>
      <vt:lpstr>Классификация пищевых продуктов по своей природе </vt:lpstr>
      <vt:lpstr>1.Продукты животного происхождения:</vt:lpstr>
      <vt:lpstr>Презентация PowerPoint</vt:lpstr>
      <vt:lpstr>1.Продукты животного происхождения: </vt:lpstr>
      <vt:lpstr>Презентация PowerPoint</vt:lpstr>
      <vt:lpstr>Презентация PowerPoint</vt:lpstr>
      <vt:lpstr>Презентация PowerPoint</vt:lpstr>
      <vt:lpstr> Экстрактивные вещества мяса   </vt:lpstr>
      <vt:lpstr>Пищевая ценность мяса</vt:lpstr>
      <vt:lpstr>Для получения доброкачественного мяса необходимо учитывать:  </vt:lpstr>
      <vt:lpstr>Способы консервирования мяса:</vt:lpstr>
      <vt:lpstr>Презентация PowerPoint</vt:lpstr>
      <vt:lpstr>Органолептические свойства</vt:lpstr>
      <vt:lpstr>Презентация PowerPoint</vt:lpstr>
      <vt:lpstr>Презентация PowerPoint</vt:lpstr>
      <vt:lpstr>Эпидемиологическое значение</vt:lpstr>
      <vt:lpstr>2.Молоко и молочные продукты</vt:lpstr>
      <vt:lpstr>Презентация PowerPoint</vt:lpstr>
      <vt:lpstr>Биологическая ценность:  </vt:lpstr>
      <vt:lpstr>Липиды молока </vt:lpstr>
      <vt:lpstr>Углеводы молока</vt:lpstr>
      <vt:lpstr>ВИТАМИНЫ </vt:lpstr>
      <vt:lpstr>Минеральные соли  </vt:lpstr>
      <vt:lpstr>Пастеризация молока -</vt:lpstr>
      <vt:lpstr>Эпидемиологическая значимость молока </vt:lpstr>
      <vt:lpstr>Определение фальсификации  молока </vt:lpstr>
      <vt:lpstr>Молочные продукты</vt:lpstr>
      <vt:lpstr>Молочнокислые продукты</vt:lpstr>
      <vt:lpstr>Молочнокислые продукты</vt:lpstr>
      <vt:lpstr>Молочнокислые продукты </vt:lpstr>
      <vt:lpstr>СЫРЫ </vt:lpstr>
      <vt:lpstr> масло </vt:lpstr>
      <vt:lpstr>3. Рыба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Молоко и молочные продукты</vt:lpstr>
      <vt:lpstr>Презентация PowerPoint</vt:lpstr>
      <vt:lpstr>Презентация PowerPoint</vt:lpstr>
      <vt:lpstr>Микробиологические показатели: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РЫБА КАК ФАКТОР ПЕРЕДАЧИ ГЕЛЬМИНТОЗОВ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Профилактические мероприятия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Определение реакции лакмусовой бумажкой</vt:lpstr>
      <vt:lpstr>Определение сероводорода</vt:lpstr>
      <vt:lpstr>Неравномерность окраски кожи</vt:lpstr>
      <vt:lpstr>Мутная роговица глаз</vt:lpstr>
      <vt:lpstr>Исследование жабр: а – жабры свежей рыбы;                              б – жабры испорченной рыбы</vt:lpstr>
      <vt:lpstr>Цвет мяса свежей рыбы</vt:lpstr>
      <vt:lpstr>Тусклый цвет мяса несвежей рыбы</vt:lpstr>
      <vt:lpstr>Вздутое брюшко у рыбы</vt:lpstr>
      <vt:lpstr>Пакеты бумажные полипропиленовым  пакетом</vt:lpstr>
      <vt:lpstr>Презентация PowerPoint</vt:lpstr>
      <vt:lpstr>Презентация PowerPoint</vt:lpstr>
      <vt:lpstr>Транспортировку охлажденной рыбы целесообразнее производить в ящиках от 30 до 60 кг или в контейнерах до 500 кг. Температурный режим перевозки охлажденной рыбы: до -5oС</vt:lpstr>
      <vt:lpstr>Презентация PowerPoint</vt:lpstr>
      <vt:lpstr>Оптимальный температурный режим транспортировки мороженной рыбы: -18oС </vt:lpstr>
      <vt:lpstr>Транспортировка морепродуктов </vt:lpstr>
      <vt:lpstr>Презентация PowerPoint</vt:lpstr>
      <vt:lpstr>Презентация PowerPoint</vt:lpstr>
      <vt:lpstr>Презентация PowerPoint</vt:lpstr>
      <vt:lpstr>Презентация PowerPoint</vt:lpstr>
      <vt:lpstr>Презентация PowerPoint</vt:lpstr>
      <vt:lpstr>Исследование мяса на финноз и трихинеллез.</vt:lpstr>
      <vt:lpstr>Микроскопический анализ </vt:lpstr>
      <vt:lpstr>Срезы помещают между двумя пластинами компрессориума. Пластины компрессориума разделены на 24 квадрата.  На каждый квадрат наносят по одному кусочку исследуемого мяса, завинчивают винты, расплющивают срезы так, чтобы через них был виден газетный текст. Срезы микроскопируют при увеличении в 50-70 раз по ходу мышечных волокон.     Компрессориум для выявления трихинелл в мясе  </vt:lpstr>
      <vt:lpstr>  Ввиду значительной опасности трихинеллеза для человека действующим пищевым законодательством предусмотрено, что в случае обнаружения при трихинеллоскопии хотя бы одной трихинеллы мясо бракуется и передается на техническую утилизацию.   Трихинеллы видны в виде свернутых в спираль или изогнутых червей</vt:lpstr>
      <vt:lpstr>Исследование мяса на финноз</vt:lpstr>
      <vt:lpstr>При наличии финн они видны в виде мелких белых включений величиной с горошину или зерно чечевицы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Пищевая и биологическая ценность продуктов животного происхождения</dc:title>
  <dc:creator>Айлана</dc:creator>
  <cp:lastModifiedBy>пользователь пользователь</cp:lastModifiedBy>
  <cp:revision>371</cp:revision>
  <dcterms:created xsi:type="dcterms:W3CDTF">2017-11-05T02:54:07Z</dcterms:created>
  <dcterms:modified xsi:type="dcterms:W3CDTF">2020-05-15T05:40:04Z</dcterms:modified>
</cp:coreProperties>
</file>