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905D7F-D2E2-4624-8B95-C4A702A71A1C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57370F-557B-4CE3-A849-28B71DF707A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3%D0%BD%D0%B8%D0%B2%D0%B5%D1%80%D1%81%D0%B0%D0%BB%D1%8C%D0%BD%D1%8B%D0%B5_%D1%83%D1%87%D0%B5%D0%B1%D0%BD%D1%8B%D0%B5_%D0%B4%D0%B5%D0%B9%D1%81%D1%82%D0%B2%D0%B8%D1%8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Универсальные учебные действия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результате продуктивных видов художественно-творческой деятельности происходит формирование регулятивных УУД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Формирование коммуникативных универсальных учебных действий происходит в процессе игровых ситуаций, деловых игр, предполагающих многопозиционные роли: художника, зрителя, критика, ценителя искусства; рассуждений ученика о художественных особенностях произведений, в умении обсуждать индивидуальные результаты художественно-творческой деятельности, в процессе сотрудничества и создания коллективных творческих проектов, с использованием возможностей ИКТ и справочной литературы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Способствует ли ИЗО </a:t>
            </a:r>
            <a:r>
              <a:rPr lang="ru-RU" smtClean="0"/>
              <a:t>развитию познавательных УУД?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нужны УУД?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Приоритетной целью школьного образования становится </a:t>
            </a:r>
            <a:r>
              <a:rPr lang="ru-RU" b="1" dirty="0"/>
              <a:t>формирование умения </a:t>
            </a:r>
            <a:r>
              <a:rPr lang="ru-RU" b="1" dirty="0" smtClean="0"/>
              <a:t>учиться</a:t>
            </a:r>
            <a:endParaRPr lang="ru-RU" b="1" dirty="0"/>
          </a:p>
          <a:p>
            <a:pPr marL="82296" indent="0">
              <a:buNone/>
            </a:pPr>
            <a:r>
              <a:rPr lang="ru-RU" dirty="0"/>
              <a:t>т</a:t>
            </a:r>
            <a:r>
              <a:rPr lang="ru-RU" dirty="0" smtClean="0"/>
              <a:t>.е. развитие у учащихся способности самостоятельно ставить учебные цели, проектировать пути их реализации, контролировать и оценивать свои достижения.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Универсальные учебные действия (УУД)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556792"/>
            <a:ext cx="7498080" cy="5112568"/>
          </a:xfrm>
        </p:spPr>
        <p:txBody>
          <a:bodyPr>
            <a:normAutofit fontScale="85000" lnSpcReduction="20000"/>
          </a:bodyPr>
          <a:lstStyle/>
          <a:p>
            <a:r>
              <a:rPr lang="ru-RU" sz="3800" dirty="0" smtClean="0"/>
              <a:t>умение учиться, то есть способность человека к самосовершенствованию через </a:t>
            </a:r>
            <a:r>
              <a:rPr lang="ru-RU" sz="3800" u="sng" dirty="0" smtClean="0"/>
              <a:t>усвоение нового социального опыта</a:t>
            </a:r>
            <a:r>
              <a:rPr lang="ru-RU" sz="3800" u="sng" baseline="30000" dirty="0" smtClean="0">
                <a:hlinkClick r:id="rId2"/>
              </a:rPr>
              <a:t>[1</a:t>
            </a:r>
            <a:r>
              <a:rPr lang="ru-RU" sz="3800" baseline="30000" dirty="0" smtClean="0">
                <a:hlinkClick r:id="rId2"/>
              </a:rPr>
              <a:t>]</a:t>
            </a:r>
            <a:r>
              <a:rPr lang="ru-RU" sz="3800" dirty="0" smtClean="0"/>
              <a:t>. </a:t>
            </a:r>
          </a:p>
          <a:p>
            <a:pPr marL="82296" indent="0">
              <a:buNone/>
            </a:pPr>
            <a:r>
              <a:rPr lang="ru-RU" sz="3300" dirty="0" smtClean="0"/>
              <a:t>По мнению А. В. Федотовой, это «обобщенные действия, открывающие возможность широкой ориентации учащихся, — как в различных предметных областях, так и в строении самой учебной деятельности, включая осознание учащимися ее целевой направленности, ценностно-смысловых и </a:t>
            </a:r>
            <a:r>
              <a:rPr lang="ru-RU" sz="3300" dirty="0" err="1" smtClean="0"/>
              <a:t>операциональных</a:t>
            </a:r>
            <a:r>
              <a:rPr lang="ru-RU" sz="3300" dirty="0" smtClean="0"/>
              <a:t> характеристик»</a:t>
            </a:r>
            <a:endParaRPr lang="ru-RU" sz="3300" baseline="30000" dirty="0" smtClean="0"/>
          </a:p>
          <a:p>
            <a:pPr algn="r">
              <a:buNone/>
            </a:pPr>
            <a:r>
              <a:rPr lang="ru-RU" sz="3300" baseline="30000" dirty="0" smtClean="0"/>
              <a:t> </a:t>
            </a:r>
            <a:r>
              <a:rPr lang="ru-RU" sz="3300" dirty="0" smtClean="0"/>
              <a:t>                                                </a:t>
            </a:r>
            <a:r>
              <a:rPr lang="ru-RU" sz="3300" baseline="30000" dirty="0" smtClean="0"/>
              <a:t> </a:t>
            </a:r>
            <a:r>
              <a:rPr lang="ru-RU" sz="3300" baseline="30000" dirty="0" err="1" smtClean="0"/>
              <a:t>Википедия</a:t>
            </a:r>
            <a:endParaRPr lang="ru-RU" sz="3300" dirty="0" smtClean="0"/>
          </a:p>
          <a:p>
            <a:endParaRPr lang="ru-RU" sz="3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личностное самоопределение, </a:t>
            </a:r>
          </a:p>
          <a:p>
            <a:pPr lvl="0"/>
            <a:r>
              <a:rPr lang="ru-RU" dirty="0" smtClean="0"/>
              <a:t>ценностно-смысловую ориентацию учащихся и нравст</a:t>
            </a:r>
            <a:r>
              <a:rPr lang="ru-RU" dirty="0"/>
              <a:t>в</a:t>
            </a:r>
            <a:r>
              <a:rPr lang="ru-RU" dirty="0" smtClean="0"/>
              <a:t>енно-этическое оценивание </a:t>
            </a:r>
            <a:r>
              <a:rPr lang="ru-RU" sz="2600" dirty="0" smtClean="0"/>
              <a:t>(т.е. умение ответить на вопрос «Что такое хорошо, что такое плохо?»), </a:t>
            </a:r>
          </a:p>
          <a:p>
            <a:pPr lvl="0"/>
            <a:r>
              <a:rPr lang="ru-RU" dirty="0" err="1" smtClean="0"/>
              <a:t>смыслообразования</a:t>
            </a:r>
            <a:r>
              <a:rPr lang="ru-RU" dirty="0" smtClean="0"/>
              <a:t> </a:t>
            </a:r>
            <a:r>
              <a:rPr lang="ru-RU" sz="3000" dirty="0" smtClean="0"/>
              <a:t>(соотношение цели действия и его результата, т.е. умение ответить на вопрос «Какое значение, смысл имеет для меня учение?») </a:t>
            </a:r>
            <a:r>
              <a:rPr lang="ru-RU" dirty="0" smtClean="0"/>
              <a:t>и </a:t>
            </a:r>
          </a:p>
          <a:p>
            <a:pPr lvl="0"/>
            <a:r>
              <a:rPr lang="ru-RU" dirty="0" smtClean="0"/>
              <a:t>ориентацию в социальных ролях и межличностных отношениях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познавательные: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123656"/>
          </a:xfrm>
        </p:spPr>
        <p:txBody>
          <a:bodyPr>
            <a:normAutofit lnSpcReduction="10000"/>
          </a:bodyPr>
          <a:lstStyle/>
          <a:p>
            <a:pPr lvl="1"/>
            <a:r>
              <a:rPr lang="ru-RU" b="1" dirty="0" err="1" smtClean="0"/>
              <a:t>общеучебные</a:t>
            </a:r>
            <a:r>
              <a:rPr lang="ru-RU" b="1" dirty="0" smtClean="0"/>
              <a:t> учебные действия </a:t>
            </a:r>
            <a:r>
              <a:rPr lang="ru-RU" dirty="0" smtClean="0"/>
              <a:t>– умение поставить учебную задачу, выбрать способы и найти информацию для ее решения, уметь работать с информацией, структурировать полученные знания</a:t>
            </a:r>
            <a:endParaRPr lang="ru-RU" sz="3600" dirty="0" smtClean="0"/>
          </a:p>
          <a:p>
            <a:pPr lvl="1"/>
            <a:r>
              <a:rPr lang="ru-RU" b="1" dirty="0" smtClean="0"/>
              <a:t>логические учебные действия </a:t>
            </a:r>
            <a:r>
              <a:rPr lang="ru-RU" dirty="0" smtClean="0"/>
              <a:t>– умение анализировать и синтезировать новые знания, устанавливать причинно-следственные связи, доказать свои суждения</a:t>
            </a:r>
            <a:endParaRPr lang="ru-RU" sz="3600" dirty="0" smtClean="0"/>
          </a:p>
          <a:p>
            <a:pPr lvl="1"/>
            <a:r>
              <a:rPr lang="ru-RU" b="1" dirty="0" smtClean="0"/>
              <a:t>постановка и решение проблемы </a:t>
            </a:r>
            <a:r>
              <a:rPr lang="ru-RU" dirty="0" smtClean="0"/>
              <a:t>– умение сформулировать проблему и найти способ ее решения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умение вступать в диалог и вести его, различия особенности общения с различными группами людей;</a:t>
            </a:r>
          </a:p>
          <a:p>
            <a:pPr lvl="0"/>
            <a:r>
              <a:rPr lang="ru-RU" dirty="0" smtClean="0"/>
              <a:t>умение представить информацию с помощью разных знаковых моделей.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регулятивные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целеполагание, </a:t>
            </a:r>
          </a:p>
          <a:p>
            <a:r>
              <a:rPr lang="ru-RU" dirty="0" smtClean="0"/>
              <a:t>планирование, </a:t>
            </a:r>
          </a:p>
          <a:p>
            <a:r>
              <a:rPr lang="ru-RU" dirty="0" smtClean="0"/>
              <a:t>корректировка плана, </a:t>
            </a:r>
          </a:p>
          <a:p>
            <a:r>
              <a:rPr lang="ru-RU" dirty="0" smtClean="0"/>
              <a:t>контроль за действиями,</a:t>
            </a:r>
          </a:p>
          <a:p>
            <a:r>
              <a:rPr lang="ru-RU" dirty="0" smtClean="0"/>
              <a:t>оценивание результата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Что  дают универсальные учебные действия?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760640"/>
          </a:xfrm>
        </p:spPr>
        <p:txBody>
          <a:bodyPr>
            <a:noAutofit/>
          </a:bodyPr>
          <a:lstStyle/>
          <a:p>
            <a:r>
              <a:rPr lang="ru-RU" sz="2400" dirty="0" smtClean="0"/>
              <a:t>- обеспечивают учащемуся возможность </a:t>
            </a:r>
            <a:r>
              <a:rPr lang="ru-RU" sz="2400" u="sng" dirty="0" smtClean="0"/>
              <a:t>самостоятельно осуществлять деятельность </a:t>
            </a:r>
            <a:r>
              <a:rPr lang="ru-RU" sz="2400" dirty="0" smtClean="0"/>
              <a:t>учения</a:t>
            </a:r>
            <a:r>
              <a:rPr lang="en-US" sz="2400" dirty="0" smtClean="0"/>
              <a:t> </a:t>
            </a:r>
            <a:r>
              <a:rPr lang="ru-RU" sz="2400" dirty="0" smtClean="0"/>
              <a:t>(ставить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результаты);</a:t>
            </a:r>
          </a:p>
          <a:p>
            <a:r>
              <a:rPr lang="ru-RU" sz="2400" dirty="0" smtClean="0"/>
              <a:t>создают </a:t>
            </a:r>
            <a:r>
              <a:rPr lang="ru-RU" sz="2400" u="sng" dirty="0" smtClean="0"/>
              <a:t>условия развития личности </a:t>
            </a:r>
            <a:r>
              <a:rPr lang="ru-RU" sz="2400" dirty="0" smtClean="0"/>
              <a:t>и ее самореализации на основе «умения учиться» и сотрудничать со взрослыми и сверстниками. Умение учиться во взрослой жизни обеспечивает личности готовность к непрерывному образованию, высокую социальную и профессиональную мобильность;</a:t>
            </a:r>
          </a:p>
          <a:p>
            <a:r>
              <a:rPr lang="ru-RU" sz="2400" dirty="0" smtClean="0"/>
              <a:t> обеспечивают </a:t>
            </a:r>
            <a:r>
              <a:rPr lang="ru-RU" sz="2400" u="sng" dirty="0" smtClean="0"/>
              <a:t>успешное усвоение знаний</a:t>
            </a:r>
            <a:r>
              <a:rPr lang="ru-RU" sz="2400" dirty="0" smtClean="0"/>
              <a:t>, умений и навыков, формирование картины мира, компетентностей в любой предметной области познания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ИЗО И УУД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Предметная область «Искусство» играет большую роль в становлении личности ученика, так как способствует его личностному развитию, обеспечивая «осознание значения искусства и творчества в личной и культурной самоидентификации личности, развитие эстетического вкуса, художественного мышления обучающихся»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456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Corbel</vt:lpstr>
      <vt:lpstr>Gill Sans MT</vt:lpstr>
      <vt:lpstr>Verdana</vt:lpstr>
      <vt:lpstr>Wingdings 2</vt:lpstr>
      <vt:lpstr>Солнцестояние</vt:lpstr>
      <vt:lpstr>Презентация PowerPoint</vt:lpstr>
      <vt:lpstr>Зачем нужны УУД?</vt:lpstr>
      <vt:lpstr>Универсальные учебные действия (УУД) </vt:lpstr>
      <vt:lpstr>личностные –</vt:lpstr>
      <vt:lpstr>познавательные: </vt:lpstr>
      <vt:lpstr>коммуникативные –</vt:lpstr>
      <vt:lpstr>регулятивные</vt:lpstr>
      <vt:lpstr>Что  дают универсальные учебные действия? </vt:lpstr>
      <vt:lpstr>ИЗО И УУД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Гуров</cp:lastModifiedBy>
  <cp:revision>7</cp:revision>
  <dcterms:created xsi:type="dcterms:W3CDTF">2013-11-11T11:17:38Z</dcterms:created>
  <dcterms:modified xsi:type="dcterms:W3CDTF">2022-05-31T00:32:17Z</dcterms:modified>
</cp:coreProperties>
</file>