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000" autoAdjust="0"/>
  </p:normalViewPr>
  <p:slideViewPr>
    <p:cSldViewPr>
      <p:cViewPr varScale="1">
        <p:scale>
          <a:sx n="80" d="100"/>
          <a:sy n="80" d="100"/>
        </p:scale>
        <p:origin x="1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14D6-C53B-4FB6-94BD-778D83460A89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55C64-74F2-4A70-B1F7-DD604F8FF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5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5C64-74F2-4A70-B1F7-DD604F8FFF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7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55C64-74F2-4A70-B1F7-DD604F8FFFC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1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5C64-74F2-4A70-B1F7-DD604F8FFFC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120" cy="456120"/>
          </a:xfrm>
          <a:prstGeom prst="rect">
            <a:avLst/>
          </a:prstGeom>
          <a:ln w="0">
            <a:noFill/>
          </a:ln>
        </p:spPr>
      </p:pic>
      <p:sp>
        <p:nvSpPr>
          <p:cNvPr id="5" name="bg object 17"/>
          <p:cNvSpPr/>
          <p:nvPr/>
        </p:nvSpPr>
        <p:spPr>
          <a:xfrm>
            <a:off x="11432880" y="6257880"/>
            <a:ext cx="398160" cy="39816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120" cy="456120"/>
          </a:xfrm>
          <a:prstGeom prst="rect">
            <a:avLst/>
          </a:prstGeom>
          <a:ln w="0">
            <a:noFill/>
          </a:ln>
        </p:spPr>
      </p:pic>
      <p:sp>
        <p:nvSpPr>
          <p:cNvPr id="41" name="bg object 17"/>
          <p:cNvSpPr/>
          <p:nvPr/>
        </p:nvSpPr>
        <p:spPr>
          <a:xfrm>
            <a:off x="11432880" y="6257880"/>
            <a:ext cx="398160" cy="39816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93;p1"/>
          <p:cNvPicPr/>
          <p:nvPr/>
        </p:nvPicPr>
        <p:blipFill>
          <a:blip r:embed="rId2"/>
          <a:stretch/>
        </p:blipFill>
        <p:spPr>
          <a:xfrm>
            <a:off x="920880" y="1349280"/>
            <a:ext cx="10222200" cy="76320"/>
          </a:xfrm>
          <a:prstGeom prst="rect">
            <a:avLst/>
          </a:prstGeom>
          <a:ln w="0">
            <a:noFill/>
          </a:ln>
        </p:spPr>
      </p:pic>
      <p:pic>
        <p:nvPicPr>
          <p:cNvPr id="81" name="Google Shape;194;p1"/>
          <p:cNvPicPr/>
          <p:nvPr/>
        </p:nvPicPr>
        <p:blipFill>
          <a:blip r:embed="rId3"/>
          <a:stretch/>
        </p:blipFill>
        <p:spPr>
          <a:xfrm>
            <a:off x="920880" y="4297320"/>
            <a:ext cx="10222200" cy="84600"/>
          </a:xfrm>
          <a:prstGeom prst="rect">
            <a:avLst/>
          </a:prstGeom>
          <a:ln w="0">
            <a:noFill/>
          </a:ln>
        </p:spPr>
      </p:pic>
      <p:grpSp>
        <p:nvGrpSpPr>
          <p:cNvPr id="82" name="Google Shape;195;p1"/>
          <p:cNvGrpSpPr/>
          <p:nvPr/>
        </p:nvGrpSpPr>
        <p:grpSpPr>
          <a:xfrm>
            <a:off x="920880" y="1490400"/>
            <a:ext cx="10222200" cy="3658320"/>
            <a:chOff x="920880" y="1490400"/>
            <a:chExt cx="10222200" cy="3658320"/>
          </a:xfrm>
        </p:grpSpPr>
        <p:pic>
          <p:nvPicPr>
            <p:cNvPr id="83" name="Google Shape;196;p1"/>
            <p:cNvPicPr/>
            <p:nvPr/>
          </p:nvPicPr>
          <p:blipFill>
            <a:blip r:embed="rId4"/>
            <a:stretch/>
          </p:blipFill>
          <p:spPr>
            <a:xfrm>
              <a:off x="920880" y="1490400"/>
              <a:ext cx="10222200" cy="2738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" name="Google Shape;197;p1"/>
            <p:cNvPicPr/>
            <p:nvPr/>
          </p:nvPicPr>
          <p:blipFill>
            <a:blip r:embed="rId5"/>
            <a:stretch/>
          </p:blipFill>
          <p:spPr>
            <a:xfrm>
              <a:off x="9648720" y="4068720"/>
              <a:ext cx="1080000" cy="108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" name="Google Shape;198;p1"/>
            <p:cNvSpPr/>
            <p:nvPr/>
          </p:nvSpPr>
          <p:spPr>
            <a:xfrm>
              <a:off x="9756000" y="4179240"/>
              <a:ext cx="865800" cy="860760"/>
            </a:xfrm>
            <a:custGeom>
              <a:avLst/>
              <a:gdLst/>
              <a:ahLst/>
              <a:cxnLst/>
              <a:rect l="l" t="t" r="r" b="b"/>
              <a:pathLst>
                <a:path w="866775" h="861695">
                  <a:moveTo>
                    <a:pt x="0" y="430739"/>
                  </a:moveTo>
                  <a:lnTo>
                    <a:pt x="2542" y="383806"/>
                  </a:lnTo>
                  <a:lnTo>
                    <a:pt x="9993" y="338336"/>
                  </a:lnTo>
                  <a:lnTo>
                    <a:pt x="22087" y="294592"/>
                  </a:lnTo>
                  <a:lnTo>
                    <a:pt x="38562" y="252838"/>
                  </a:lnTo>
                  <a:lnTo>
                    <a:pt x="59152" y="213337"/>
                  </a:lnTo>
                  <a:lnTo>
                    <a:pt x="83594" y="176350"/>
                  </a:lnTo>
                  <a:lnTo>
                    <a:pt x="111622" y="142141"/>
                  </a:lnTo>
                  <a:lnTo>
                    <a:pt x="142973" y="110973"/>
                  </a:lnTo>
                  <a:lnTo>
                    <a:pt x="177382" y="83107"/>
                  </a:lnTo>
                  <a:lnTo>
                    <a:pt x="214585" y="58808"/>
                  </a:lnTo>
                  <a:lnTo>
                    <a:pt x="254318" y="38338"/>
                  </a:lnTo>
                  <a:lnTo>
                    <a:pt x="296316" y="21959"/>
                  </a:lnTo>
                  <a:lnTo>
                    <a:pt x="340315" y="9934"/>
                  </a:lnTo>
                  <a:lnTo>
                    <a:pt x="386051" y="2527"/>
                  </a:lnTo>
                  <a:lnTo>
                    <a:pt x="433259" y="0"/>
                  </a:lnTo>
                  <a:lnTo>
                    <a:pt x="482147" y="2749"/>
                  </a:lnTo>
                  <a:lnTo>
                    <a:pt x="530034" y="10880"/>
                  </a:lnTo>
                  <a:lnTo>
                    <a:pt x="576496" y="24220"/>
                  </a:lnTo>
                  <a:lnTo>
                    <a:pt x="621110" y="42592"/>
                  </a:lnTo>
                  <a:lnTo>
                    <a:pt x="663452" y="65823"/>
                  </a:lnTo>
                  <a:lnTo>
                    <a:pt x="703096" y="93737"/>
                  </a:lnTo>
                  <a:lnTo>
                    <a:pt x="739620" y="126160"/>
                  </a:lnTo>
                  <a:lnTo>
                    <a:pt x="772234" y="162472"/>
                  </a:lnTo>
                  <a:lnTo>
                    <a:pt x="800311" y="201886"/>
                  </a:lnTo>
                  <a:lnTo>
                    <a:pt x="823678" y="243981"/>
                  </a:lnTo>
                  <a:lnTo>
                    <a:pt x="842158" y="288336"/>
                  </a:lnTo>
                  <a:lnTo>
                    <a:pt x="855575" y="334528"/>
                  </a:lnTo>
                  <a:lnTo>
                    <a:pt x="863754" y="382136"/>
                  </a:lnTo>
                  <a:lnTo>
                    <a:pt x="866519" y="430739"/>
                  </a:lnTo>
                  <a:lnTo>
                    <a:pt x="863977" y="477673"/>
                  </a:lnTo>
                  <a:lnTo>
                    <a:pt x="856526" y="523143"/>
                  </a:lnTo>
                  <a:lnTo>
                    <a:pt x="844432" y="566887"/>
                  </a:lnTo>
                  <a:lnTo>
                    <a:pt x="827957" y="608640"/>
                  </a:lnTo>
                  <a:lnTo>
                    <a:pt x="807367" y="648142"/>
                  </a:lnTo>
                  <a:lnTo>
                    <a:pt x="782925" y="685129"/>
                  </a:lnTo>
                  <a:lnTo>
                    <a:pt x="754897" y="719338"/>
                  </a:lnTo>
                  <a:lnTo>
                    <a:pt x="723546" y="750506"/>
                  </a:lnTo>
                  <a:lnTo>
                    <a:pt x="689137" y="778372"/>
                  </a:lnTo>
                  <a:lnTo>
                    <a:pt x="651934" y="802671"/>
                  </a:lnTo>
                  <a:lnTo>
                    <a:pt x="612201" y="823141"/>
                  </a:lnTo>
                  <a:lnTo>
                    <a:pt x="570203" y="839520"/>
                  </a:lnTo>
                  <a:lnTo>
                    <a:pt x="526204" y="851545"/>
                  </a:lnTo>
                  <a:lnTo>
                    <a:pt x="480468" y="858952"/>
                  </a:lnTo>
                  <a:lnTo>
                    <a:pt x="433259" y="861479"/>
                  </a:lnTo>
                  <a:lnTo>
                    <a:pt x="386051" y="858952"/>
                  </a:lnTo>
                  <a:lnTo>
                    <a:pt x="340315" y="851545"/>
                  </a:lnTo>
                  <a:lnTo>
                    <a:pt x="296316" y="839520"/>
                  </a:lnTo>
                  <a:lnTo>
                    <a:pt x="254318" y="823141"/>
                  </a:lnTo>
                  <a:lnTo>
                    <a:pt x="214585" y="802671"/>
                  </a:lnTo>
                  <a:lnTo>
                    <a:pt x="177382" y="778372"/>
                  </a:lnTo>
                  <a:lnTo>
                    <a:pt x="142973" y="750506"/>
                  </a:lnTo>
                  <a:lnTo>
                    <a:pt x="111622" y="719338"/>
                  </a:lnTo>
                  <a:lnTo>
                    <a:pt x="83594" y="685129"/>
                  </a:lnTo>
                  <a:lnTo>
                    <a:pt x="59152" y="648142"/>
                  </a:lnTo>
                  <a:lnTo>
                    <a:pt x="38562" y="608640"/>
                  </a:lnTo>
                  <a:lnTo>
                    <a:pt x="22087" y="566887"/>
                  </a:lnTo>
                  <a:lnTo>
                    <a:pt x="9993" y="523143"/>
                  </a:lnTo>
                  <a:lnTo>
                    <a:pt x="2542" y="477673"/>
                  </a:lnTo>
                  <a:lnTo>
                    <a:pt x="0" y="430739"/>
                  </a:lnTo>
                  <a:close/>
                </a:path>
              </a:pathLst>
            </a:custGeom>
            <a:noFill/>
            <a:ln w="25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6" name="Google Shape;199;p1"/>
          <p:cNvGrpSpPr/>
          <p:nvPr/>
        </p:nvGrpSpPr>
        <p:grpSpPr>
          <a:xfrm>
            <a:off x="142920" y="14400"/>
            <a:ext cx="11120760" cy="4958280"/>
            <a:chOff x="142920" y="14400"/>
            <a:chExt cx="11120760" cy="4958280"/>
          </a:xfrm>
        </p:grpSpPr>
        <p:sp>
          <p:nvSpPr>
            <p:cNvPr id="87" name="Google Shape;200;p1"/>
            <p:cNvSpPr/>
            <p:nvPr/>
          </p:nvSpPr>
          <p:spPr>
            <a:xfrm>
              <a:off x="142920" y="14400"/>
              <a:ext cx="1256040" cy="12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" name="Google Shape;201;p1"/>
            <p:cNvPicPr/>
            <p:nvPr/>
          </p:nvPicPr>
          <p:blipFill>
            <a:blip r:embed="rId6"/>
            <a:stretch/>
          </p:blipFill>
          <p:spPr>
            <a:xfrm>
              <a:off x="774720" y="884160"/>
              <a:ext cx="10488960" cy="4088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9" name="Google Shape;202;p1"/>
          <p:cNvSpPr/>
          <p:nvPr/>
        </p:nvSpPr>
        <p:spPr>
          <a:xfrm>
            <a:off x="3710160" y="4973760"/>
            <a:ext cx="7432920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Выполнил</a:t>
            </a:r>
            <a:r>
              <a:rPr lang="en-US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ординатор </a:t>
            </a:r>
            <a:r>
              <a:rPr lang="en-US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 года обучения по специальности Рентгенология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0" name="Google Shape;203;p1"/>
          <p:cNvSpPr/>
          <p:nvPr/>
        </p:nvSpPr>
        <p:spPr>
          <a:xfrm flipH="1">
            <a:off x="4089960" y="5717880"/>
            <a:ext cx="7432920" cy="49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31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en-US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Голубок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91" name="Google Shape;204;p1"/>
          <p:cNvSpPr/>
          <p:nvPr/>
        </p:nvSpPr>
        <p:spPr>
          <a:xfrm>
            <a:off x="2777760" y="369000"/>
            <a:ext cx="856224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2130480" indent="-211716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ФГБОУ ВО КрасГМУ им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проф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Войно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-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Ясенецкого Минздрава России  </a:t>
            </a:r>
            <a:endParaRPr lang="ru-RU" sz="2000" b="0" strike="noStrike" spc="-1">
              <a:latin typeface="Arial"/>
            </a:endParaRPr>
          </a:p>
          <a:p>
            <a:pPr marL="2130480" indent="-2117160"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Кафедра лучевой диагностики ИПО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2" name="Google Shape;205;p1"/>
          <p:cNvSpPr/>
          <p:nvPr/>
        </p:nvSpPr>
        <p:spPr>
          <a:xfrm>
            <a:off x="1204920" y="4478400"/>
            <a:ext cx="2223000" cy="226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Google Shape;206;p1"/>
          <p:cNvSpPr/>
          <p:nvPr/>
        </p:nvSpPr>
        <p:spPr>
          <a:xfrm flipH="1">
            <a:off x="919440" y="3452760"/>
            <a:ext cx="9987480" cy="62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900" b="1" strike="noStrike" spc="-1">
                <a:solidFill>
                  <a:srgbClr val="000000"/>
                </a:solidFill>
                <a:latin typeface="Cambria"/>
                <a:ea typeface="Cambria"/>
              </a:rPr>
              <a:t>Часть  III</a:t>
            </a:r>
            <a:endParaRPr lang="ru-RU" sz="2900" b="0" strike="noStrike" spc="-1">
              <a:latin typeface="Arial"/>
            </a:endParaRPr>
          </a:p>
        </p:txBody>
      </p:sp>
      <p:pic>
        <p:nvPicPr>
          <p:cNvPr id="94" name="Рисунок 7"/>
          <p:cNvPicPr/>
          <p:nvPr/>
        </p:nvPicPr>
        <p:blipFill>
          <a:blip r:embed="rId7"/>
          <a:srcRect t="48220" r="341" b="8207"/>
          <a:stretch/>
        </p:blipFill>
        <p:spPr>
          <a:xfrm>
            <a:off x="831600" y="4478040"/>
            <a:ext cx="2596320" cy="226620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" descr="Картинки по запросу &quot;красгму символ&quot;"/>
          <p:cNvPicPr/>
          <p:nvPr/>
        </p:nvPicPr>
        <p:blipFill>
          <a:blip r:embed="rId8"/>
          <a:stretch/>
        </p:blipFill>
        <p:spPr>
          <a:xfrm>
            <a:off x="142920" y="14400"/>
            <a:ext cx="1256400" cy="126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73;p10"/>
          <p:cNvSpPr/>
          <p:nvPr/>
        </p:nvSpPr>
        <p:spPr>
          <a:xfrm>
            <a:off x="354960" y="297000"/>
            <a:ext cx="11023200" cy="147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 algn="just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Т1-ВИ в аксиальной плоскости с усилением  гадолинием и подавлением жира. Заболевания,  ассоциированные с IgG4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3" name="Google Shape;75;p10"/>
          <p:cNvSpPr/>
          <p:nvPr/>
        </p:nvSpPr>
        <p:spPr>
          <a:xfrm>
            <a:off x="7190280" y="2101320"/>
            <a:ext cx="3709440" cy="31212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 marL="95400" indent="-820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обширная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зона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проекции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кавернозных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синусов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верхней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стенки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глазницы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твердой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мозговой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оболочки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2"/>
          <a:stretch/>
        </p:blipFill>
        <p:spPr>
          <a:xfrm>
            <a:off x="455040" y="2016000"/>
            <a:ext cx="5952600" cy="4247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77;p11"/>
          <p:cNvGrpSpPr/>
          <p:nvPr/>
        </p:nvGrpSpPr>
        <p:grpSpPr>
          <a:xfrm>
            <a:off x="540000" y="0"/>
            <a:ext cx="11257200" cy="2108880"/>
            <a:chOff x="540000" y="0"/>
            <a:chExt cx="11257200" cy="2108880"/>
          </a:xfrm>
        </p:grpSpPr>
        <p:pic>
          <p:nvPicPr>
            <p:cNvPr id="126" name="Google Shape;78;p11"/>
            <p:cNvPicPr/>
            <p:nvPr/>
          </p:nvPicPr>
          <p:blipFill>
            <a:blip r:embed="rId2"/>
            <a:stretch/>
          </p:blipFill>
          <p:spPr>
            <a:xfrm>
              <a:off x="540000" y="0"/>
              <a:ext cx="11257200" cy="2108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7" name="Google Shape;80;p11"/>
          <p:cNvSpPr/>
          <p:nvPr/>
        </p:nvSpPr>
        <p:spPr>
          <a:xfrm>
            <a:off x="8128080" y="2227680"/>
            <a:ext cx="3146400" cy="262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71080" indent="-14364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 marL="88920" indent="-100440">
              <a:lnSpc>
                <a:spcPct val="108000"/>
              </a:lnSpc>
              <a:spcBef>
                <a:spcPts val="129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дефект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наполнения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черная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),</a:t>
            </a:r>
            <a:endParaRPr lang="ru-RU" sz="2000" b="0" strike="noStrike" spc="-1" dirty="0">
              <a:latin typeface="Arial"/>
            </a:endParaRPr>
          </a:p>
          <a:p>
            <a:pPr marL="89640" indent="-100440">
              <a:lnSpc>
                <a:spcPct val="100000"/>
              </a:lnSpc>
              <a:spcBef>
                <a:spcPts val="924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экзофтальм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справа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белая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28" name="Рисунок 4_1"/>
          <p:cNvPicPr/>
          <p:nvPr/>
        </p:nvPicPr>
        <p:blipFill>
          <a:blip r:embed="rId3"/>
          <a:stretch/>
        </p:blipFill>
        <p:spPr>
          <a:xfrm>
            <a:off x="704880" y="2005200"/>
            <a:ext cx="6355440" cy="471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82;p12"/>
          <p:cNvPicPr/>
          <p:nvPr/>
        </p:nvPicPr>
        <p:blipFill>
          <a:blip r:embed="rId2"/>
          <a:stretch/>
        </p:blipFill>
        <p:spPr>
          <a:xfrm>
            <a:off x="768240" y="487440"/>
            <a:ext cx="10362240" cy="160848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83;p12"/>
          <p:cNvSpPr/>
          <p:nvPr/>
        </p:nvSpPr>
        <p:spPr>
          <a:xfrm>
            <a:off x="886680" y="1800720"/>
            <a:ext cx="9908280" cy="36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840" rIns="0" bIns="0">
            <a:spAutoFit/>
          </a:bodyPr>
          <a:lstStyle/>
          <a:p>
            <a:pPr marL="119520">
              <a:lnSpc>
                <a:spcPct val="107000"/>
              </a:lnSpc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Это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мультисистемное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гранулематозное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заболевание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неизвестной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этиологии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800" b="0" strike="noStrike" spc="-1" dirty="0">
              <a:latin typeface="Arial"/>
            </a:endParaRPr>
          </a:p>
          <a:p>
            <a:pPr marL="119880" indent="-141840">
              <a:lnSpc>
                <a:spcPct val="100000"/>
              </a:lnSpc>
              <a:spcBef>
                <a:spcPts val="825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Поражение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встречается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редко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800" b="0" strike="noStrike" spc="-1" dirty="0">
              <a:latin typeface="Arial"/>
            </a:endParaRPr>
          </a:p>
          <a:p>
            <a:pPr marL="119520" indent="-141840">
              <a:lnSpc>
                <a:spcPct val="107000"/>
              </a:lnSpc>
              <a:spcBef>
                <a:spcPts val="1244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Лабораторно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повышение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уровеня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ангиотензинпревращающего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фермента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сыворотке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крови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 dirty="0">
              <a:latin typeface="Arial"/>
            </a:endParaRPr>
          </a:p>
          <a:p>
            <a:pPr marL="119880" indent="-141840">
              <a:lnSpc>
                <a:spcPct val="100000"/>
              </a:lnSpc>
              <a:spcBef>
                <a:spcPts val="825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неказеозные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гранулемы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 dirty="0">
              <a:latin typeface="Arial"/>
            </a:endParaRPr>
          </a:p>
          <a:p>
            <a:pPr marL="119880" indent="-141840">
              <a:lnSpc>
                <a:spcPct val="100000"/>
              </a:lnSpc>
              <a:spcBef>
                <a:spcPts val="865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МРТ Т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гипоинтенсивность</a:t>
            </a:r>
            <a:r>
              <a:rPr lang="en-US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85;p13"/>
          <p:cNvPicPr/>
          <p:nvPr/>
        </p:nvPicPr>
        <p:blipFill>
          <a:blip r:embed="rId2"/>
          <a:stretch/>
        </p:blipFill>
        <p:spPr>
          <a:xfrm>
            <a:off x="938160" y="384120"/>
            <a:ext cx="9436680" cy="146736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86;p13"/>
          <p:cNvSpPr/>
          <p:nvPr/>
        </p:nvSpPr>
        <p:spPr>
          <a:xfrm>
            <a:off x="7148880" y="1992240"/>
            <a:ext cx="427752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Мужчина</a:t>
            </a:r>
            <a:r>
              <a:rPr lang="en-US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64 </a:t>
            </a:r>
            <a:r>
              <a:rPr lang="en-US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года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3" name="Google Shape;87;p13"/>
          <p:cNvSpPr/>
          <p:nvPr/>
        </p:nvSpPr>
        <p:spPr>
          <a:xfrm>
            <a:off x="7148880" y="2805120"/>
            <a:ext cx="4277520" cy="21935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8920">
              <a:lnSpc>
                <a:spcPct val="101000"/>
              </a:lnSpc>
              <a:tabLst>
                <a:tab pos="0" algn="l"/>
              </a:tabLst>
            </a:pP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когнитивные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нарушения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</a:t>
            </a:r>
            <a:endParaRPr lang="ru-RU" sz="2100" b="0" strike="noStrike" spc="-1" dirty="0">
              <a:latin typeface="Arial"/>
            </a:endParaRPr>
          </a:p>
          <a:p>
            <a:pPr marL="88920">
              <a:lnSpc>
                <a:spcPct val="7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течение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года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полиурия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полидипсия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течение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месяцев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100" b="0" strike="noStrike" spc="-1" dirty="0">
              <a:latin typeface="Arial"/>
            </a:endParaRPr>
          </a:p>
          <a:p>
            <a:pPr marL="89640" indent="-132120">
              <a:lnSpc>
                <a:spcPct val="101000"/>
              </a:lnSpc>
              <a:spcBef>
                <a:spcPts val="47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гипоинтенсивный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часток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),</a:t>
            </a:r>
            <a:r>
              <a:rPr lang="ru-RU" sz="2100" spc="-1" dirty="0">
                <a:latin typeface="Arial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включая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правую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клиновидную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 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кавернозную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пазухи</a:t>
            </a:r>
            <a:r>
              <a:rPr lang="en-US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справа</a:t>
            </a:r>
            <a:r>
              <a:rPr lang="en-US" sz="21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100" b="0" strike="noStrike" spc="-1" dirty="0">
              <a:latin typeface="Arial"/>
            </a:endParaRPr>
          </a:p>
        </p:txBody>
      </p:sp>
      <p:pic>
        <p:nvPicPr>
          <p:cNvPr id="134" name="Рисунок 4_2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720000" y="1950120"/>
            <a:ext cx="6228720" cy="434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90;p14"/>
          <p:cNvGrpSpPr/>
          <p:nvPr/>
        </p:nvGrpSpPr>
        <p:grpSpPr>
          <a:xfrm>
            <a:off x="828720" y="0"/>
            <a:ext cx="10821960" cy="1608480"/>
            <a:chOff x="828720" y="0"/>
            <a:chExt cx="10821960" cy="1608480"/>
          </a:xfrm>
        </p:grpSpPr>
        <p:pic>
          <p:nvPicPr>
            <p:cNvPr id="136" name="Google Shape;91;p14"/>
            <p:cNvPicPr/>
            <p:nvPr/>
          </p:nvPicPr>
          <p:blipFill>
            <a:blip r:embed="rId2"/>
            <a:stretch/>
          </p:blipFill>
          <p:spPr>
            <a:xfrm>
              <a:off x="828720" y="0"/>
              <a:ext cx="10821960" cy="1608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7" name="Google Shape;93;p14"/>
          <p:cNvSpPr/>
          <p:nvPr/>
        </p:nvSpPr>
        <p:spPr>
          <a:xfrm>
            <a:off x="7901640" y="1427040"/>
            <a:ext cx="3749040" cy="46063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9800" rIns="0" bIns="0">
            <a:spAutoFit/>
          </a:bodyPr>
          <a:lstStyle/>
          <a:p>
            <a:pPr marL="129960">
              <a:lnSpc>
                <a:spcPct val="100000"/>
              </a:lnSpc>
              <a:buClr>
                <a:srgbClr val="9E3611"/>
              </a:buClr>
            </a:pP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Тот</a:t>
            </a:r>
            <a:r>
              <a:rPr lang="ru-RU" sz="20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 </a:t>
            </a: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же</a:t>
            </a:r>
            <a:r>
              <a:rPr lang="en-US" sz="20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 </a:t>
            </a: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клинический</a:t>
            </a:r>
            <a:r>
              <a:rPr lang="en-US" sz="20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 </a:t>
            </a: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случай</a:t>
            </a:r>
            <a:endParaRPr lang="ru-RU" sz="2000" b="0" strike="noStrike" spc="-1" dirty="0">
              <a:latin typeface="Arial"/>
            </a:endParaRPr>
          </a:p>
          <a:p>
            <a:pPr marL="89640" indent="-126000">
              <a:lnSpc>
                <a:spcPct val="101000"/>
              </a:lnSpc>
              <a:spcBef>
                <a:spcPts val="641"/>
              </a:spcBef>
              <a:buClr>
                <a:srgbClr val="9E3611"/>
              </a:buClr>
              <a:buFont typeface="Cambria"/>
              <a:buChar char="▪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надключичный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лимфатический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узел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</a:t>
            </a:r>
            <a:endParaRPr lang="ru-RU" sz="2000" b="0" strike="noStrike" spc="-1" dirty="0">
              <a:latin typeface="Arial"/>
            </a:endParaRPr>
          </a:p>
          <a:p>
            <a:pPr marL="88920">
              <a:lnSpc>
                <a:spcPct val="84000"/>
              </a:lnSpc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гранулемами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состоящими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из</a:t>
            </a:r>
            <a:endParaRPr lang="ru-RU" sz="2000" b="0" strike="noStrike" spc="-1" dirty="0">
              <a:latin typeface="Arial"/>
            </a:endParaRPr>
          </a:p>
          <a:p>
            <a:pPr marL="88920">
              <a:lnSpc>
                <a:spcPct val="84000"/>
              </a:lnSpc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эпителиоидных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гистиоцитов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</a:t>
            </a:r>
            <a:endParaRPr lang="ru-RU" sz="2000" b="0" strike="noStrike" spc="-1" dirty="0">
              <a:latin typeface="Arial"/>
            </a:endParaRPr>
          </a:p>
          <a:p>
            <a:pPr marL="88920">
              <a:lnSpc>
                <a:spcPct val="84000"/>
              </a:lnSpc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смешанных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небольшим</a:t>
            </a:r>
            <a:endParaRPr lang="ru-RU" sz="2000" b="0" strike="noStrike" spc="-1" dirty="0">
              <a:latin typeface="Arial"/>
            </a:endParaRPr>
          </a:p>
          <a:p>
            <a:pPr marL="88920">
              <a:lnSpc>
                <a:spcPct val="84000"/>
              </a:lnSpc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количеством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лимфоцитов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</a:t>
            </a:r>
            <a:endParaRPr lang="ru-RU" sz="2000" b="0" strike="noStrike" spc="-1" dirty="0">
              <a:latin typeface="Arial"/>
            </a:endParaRPr>
          </a:p>
          <a:p>
            <a:pPr marL="88920">
              <a:lnSpc>
                <a:spcPct val="7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многоядерных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гигантских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клеток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типа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Лангханса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белые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стрелки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marL="88920" indent="-126000">
              <a:lnSpc>
                <a:spcPct val="70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тип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инородного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тела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прямая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черная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стрелка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  <a:p>
            <a:pPr marL="144720" indent="-156960">
              <a:lnSpc>
                <a:spcPct val="101000"/>
              </a:lnSpc>
              <a:spcBef>
                <a:spcPts val="476"/>
              </a:spcBef>
              <a:buClr>
                <a:srgbClr val="9E3611"/>
              </a:buClr>
              <a:buFont typeface="Cambria"/>
              <a:buChar char="▪"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Б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азофильные</a:t>
            </a:r>
            <a:r>
              <a:rPr lang="ru-RU" sz="2000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концентрические</a:t>
            </a:r>
            <a:endParaRPr lang="ru-RU" sz="2000" b="0" strike="noStrike" spc="-1" dirty="0">
              <a:latin typeface="Arial"/>
            </a:endParaRPr>
          </a:p>
          <a:p>
            <a:pPr marL="88920">
              <a:lnSpc>
                <a:spcPct val="7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пластинчатые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тела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изогнутая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черная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стрелка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38" name="Рисунок 4_3" descr="Изображение выглядит как текст, ткань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895680" y="1454400"/>
            <a:ext cx="6195240" cy="471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95;p15"/>
          <p:cNvPicPr/>
          <p:nvPr/>
        </p:nvPicPr>
        <p:blipFill>
          <a:blip r:embed="rId3"/>
          <a:stretch/>
        </p:blipFill>
        <p:spPr>
          <a:xfrm>
            <a:off x="804960" y="0"/>
            <a:ext cx="10209600" cy="160848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96;p15"/>
          <p:cNvSpPr/>
          <p:nvPr/>
        </p:nvSpPr>
        <p:spPr>
          <a:xfrm>
            <a:off x="884880" y="1739520"/>
            <a:ext cx="9901800" cy="33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7240" rIns="0" bIns="0">
            <a:spAutoFit/>
          </a:bodyPr>
          <a:lstStyle/>
          <a:p>
            <a:pPr marL="111600">
              <a:lnSpc>
                <a:spcPct val="108000"/>
              </a:lnSpc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Это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некротический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васкулит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мелких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сосудов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</a:t>
            </a:r>
            <a:r>
              <a:rPr lang="ru-RU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поражающий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ru-RU" sz="26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/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придаточные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пазухи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носа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легкие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почки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 marL="111600" indent="-138600">
              <a:lnSpc>
                <a:spcPct val="108000"/>
              </a:lnSpc>
              <a:spcBef>
                <a:spcPts val="119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лейкоцитокластический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васкулит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некрозом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палисадными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гистиоцитами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600" b="0" strike="noStrike" spc="-1" dirty="0">
              <a:latin typeface="Arial"/>
            </a:endParaRPr>
          </a:p>
          <a:p>
            <a:pPr marL="111600" indent="-138600">
              <a:lnSpc>
                <a:spcPct val="108000"/>
              </a:lnSpc>
              <a:spcBef>
                <a:spcPts val="119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Поражение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встречается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редко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возникать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непрерывного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расширения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глазницы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придаточных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пазух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носа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заболевания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твердой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мозговой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оболочки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de novo.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98;p16"/>
          <p:cNvPicPr/>
          <p:nvPr/>
        </p:nvPicPr>
        <p:blipFill>
          <a:blip r:embed="rId2"/>
          <a:stretch/>
        </p:blipFill>
        <p:spPr>
          <a:xfrm>
            <a:off x="585720" y="0"/>
            <a:ext cx="10495440" cy="1608480"/>
          </a:xfrm>
          <a:prstGeom prst="rect">
            <a:avLst/>
          </a:prstGeom>
          <a:ln w="0">
            <a:noFill/>
          </a:ln>
        </p:spPr>
      </p:pic>
      <p:sp>
        <p:nvSpPr>
          <p:cNvPr id="142" name="Google Shape;99;p16"/>
          <p:cNvSpPr/>
          <p:nvPr/>
        </p:nvSpPr>
        <p:spPr>
          <a:xfrm>
            <a:off x="989280" y="1197000"/>
            <a:ext cx="9688320" cy="42947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7240" rIns="0" bIns="0">
            <a:spAutoFit/>
          </a:bodyPr>
          <a:lstStyle/>
          <a:p>
            <a:pPr marL="111600">
              <a:lnSpc>
                <a:spcPct val="108000"/>
              </a:lnSpc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Это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синдром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болезненной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офтальмоплегии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вызванный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неспецифическим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воспалением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верхней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глазничной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щели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одной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стороны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 marL="112320" indent="-132120">
              <a:lnSpc>
                <a:spcPct val="100000"/>
              </a:lnSpc>
              <a:spcBef>
                <a:spcPts val="83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Клинически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орбитальная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боль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парез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нервов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600" b="0" strike="noStrike" spc="-1" dirty="0">
              <a:latin typeface="Arial"/>
            </a:endParaRPr>
          </a:p>
          <a:p>
            <a:pPr marL="111600" indent="-132120">
              <a:lnSpc>
                <a:spcPct val="108000"/>
              </a:lnSpc>
              <a:spcBef>
                <a:spcPts val="123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Лабораторно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отсутствие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системной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воспалительной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реакции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спинномозговой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жидкости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600" b="0" strike="noStrike" spc="-1" dirty="0">
              <a:latin typeface="Arial"/>
            </a:endParaRPr>
          </a:p>
          <a:p>
            <a:pPr marL="111600" indent="-132120">
              <a:lnSpc>
                <a:spcPct val="108000"/>
              </a:lnSpc>
              <a:spcBef>
                <a:spcPts val="119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МРТ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уплотнение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мягких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тканей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верхней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глазничной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щели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кавернозная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ВСА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слегка</a:t>
            </a:r>
            <a:r>
              <a:rPr lang="en-US" sz="2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сужаться</a:t>
            </a:r>
            <a:r>
              <a:rPr lang="en-US" sz="2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01;p17"/>
          <p:cNvSpPr/>
          <p:nvPr/>
        </p:nvSpPr>
        <p:spPr>
          <a:xfrm>
            <a:off x="649080" y="416520"/>
            <a:ext cx="954180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Т2-ВИ во фронтальной плоскости. Синдром  Толоса-Ханта( до лечения)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44" name="Google Shape;103;p17"/>
          <p:cNvSpPr/>
          <p:nvPr/>
        </p:nvSpPr>
        <p:spPr>
          <a:xfrm>
            <a:off x="6621120" y="1915560"/>
            <a:ext cx="5343120" cy="28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82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Мужчина</a:t>
            </a:r>
            <a:r>
              <a:rPr lang="en-US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41 </a:t>
            </a:r>
            <a:r>
              <a:rPr lang="en-US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год</a:t>
            </a:r>
            <a:endParaRPr lang="ru-RU" sz="2400" b="0" strike="noStrike" spc="-1">
              <a:latin typeface="Arial"/>
            </a:endParaRPr>
          </a:p>
          <a:p>
            <a:pPr marL="88200">
              <a:lnSpc>
                <a:spcPct val="100000"/>
              </a:lnSpc>
              <a:spcBef>
                <a:spcPts val="6"/>
              </a:spcBef>
              <a:tabLst>
                <a:tab pos="0" algn="l"/>
              </a:tabLst>
            </a:pP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sz="22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правосторонняя ретроорбитальная  боль</a:t>
            </a:r>
            <a:r>
              <a:rPr lang="en-US" sz="22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двоение в глазах</a:t>
            </a:r>
            <a:r>
              <a:rPr lang="en-US" sz="22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недели</a:t>
            </a:r>
            <a:r>
              <a:rPr lang="en-US" sz="22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200" b="0" strike="noStrike" spc="-1">
              <a:latin typeface="Arial"/>
            </a:endParaRPr>
          </a:p>
          <a:p>
            <a:pPr marL="88200" indent="60840">
              <a:lnSpc>
                <a:spcPct val="100000"/>
              </a:lnSpc>
              <a:tabLst>
                <a:tab pos="0" algn="l"/>
              </a:tabLst>
            </a:pPr>
            <a:r>
              <a:rPr lang="en-US" sz="2200" b="0" strike="noStrike" spc="-1">
                <a:solidFill>
                  <a:srgbClr val="000000"/>
                </a:solidFill>
                <a:latin typeface="Cambria"/>
                <a:ea typeface="Cambria"/>
              </a:rPr>
              <a:t>Anamnesis morbi: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улучшение состояния  после проведения курса кортикостероидной  терапии</a:t>
            </a:r>
            <a:r>
              <a:rPr lang="en-US" sz="22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200" b="0" strike="noStrike" spc="-1">
              <a:latin typeface="Arial"/>
            </a:endParaRPr>
          </a:p>
          <a:p>
            <a:pPr marL="88200" indent="-7524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изоинтенсивный сигнал в области правого  кавернозного синуса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145" name="Рисунок 144"/>
          <p:cNvPicPr/>
          <p:nvPr/>
        </p:nvPicPr>
        <p:blipFill>
          <a:blip r:embed="rId2"/>
          <a:stretch/>
        </p:blipFill>
        <p:spPr>
          <a:xfrm>
            <a:off x="576000" y="1692000"/>
            <a:ext cx="5759280" cy="4247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05;p18"/>
          <p:cNvSpPr/>
          <p:nvPr/>
        </p:nvSpPr>
        <p:spPr>
          <a:xfrm>
            <a:off x="361080" y="513000"/>
            <a:ext cx="10227600" cy="147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Т1-ВИ в аксиальной плоскости с усилением  гадолинием и подавлением жира. Синдром Толоса-  Ханта( до лечения)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47" name="Google Shape;107;p18"/>
          <p:cNvSpPr/>
          <p:nvPr/>
        </p:nvSpPr>
        <p:spPr>
          <a:xfrm>
            <a:off x="7190280" y="2592000"/>
            <a:ext cx="3498480" cy="23826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 marL="95400" indent="-820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гетерогенное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усиление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2"/>
          <a:stretch/>
        </p:blipFill>
        <p:spPr>
          <a:xfrm>
            <a:off x="383040" y="2592000"/>
            <a:ext cx="6168600" cy="3887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09;p19"/>
          <p:cNvSpPr/>
          <p:nvPr/>
        </p:nvSpPr>
        <p:spPr>
          <a:xfrm>
            <a:off x="354960" y="297000"/>
            <a:ext cx="11481120" cy="12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120" rIns="0" bIns="0">
            <a:noAutofit/>
          </a:bodyPr>
          <a:lstStyle/>
          <a:p>
            <a:pPr marL="18360">
              <a:lnSpc>
                <a:spcPct val="100000"/>
              </a:lnSpc>
              <a:tabLst>
                <a:tab pos="0" algn="l"/>
              </a:tabLst>
            </a:pPr>
            <a:r>
              <a:rPr lang="en-US" sz="34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Т2-ВИ во фронтальной плоскости. Синдром Толоса-  Ханта( после лечения)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150" name="Google Shape;111;p19"/>
          <p:cNvSpPr/>
          <p:nvPr/>
        </p:nvSpPr>
        <p:spPr>
          <a:xfrm>
            <a:off x="7389000" y="2461320"/>
            <a:ext cx="3569760" cy="17054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en-US" sz="25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5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5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5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5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5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5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500" b="0" strike="noStrike" spc="-1" dirty="0">
              <a:latin typeface="Arial"/>
            </a:endParaRPr>
          </a:p>
          <a:p>
            <a:pPr marL="95760" indent="-1810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5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нормальный</a:t>
            </a:r>
            <a:endParaRPr lang="ru-RU" sz="25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en-US" sz="25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кавернозный</a:t>
            </a:r>
            <a:r>
              <a:rPr lang="en-US" sz="25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5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</a:t>
            </a:r>
            <a:r>
              <a:rPr lang="en-US" sz="25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500" b="0" strike="noStrike" spc="-1" dirty="0">
              <a:latin typeface="Arial"/>
            </a:endParaRPr>
          </a:p>
        </p:txBody>
      </p:sp>
      <p:pic>
        <p:nvPicPr>
          <p:cNvPr id="151" name="Рисунок 150"/>
          <p:cNvPicPr/>
          <p:nvPr/>
        </p:nvPicPr>
        <p:blipFill>
          <a:blip r:embed="rId2"/>
          <a:stretch/>
        </p:blipFill>
        <p:spPr>
          <a:xfrm>
            <a:off x="540000" y="1800000"/>
            <a:ext cx="6263280" cy="427284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39;p2"/>
          <p:cNvPicPr/>
          <p:nvPr/>
        </p:nvPicPr>
        <p:blipFill>
          <a:blip r:embed="rId2"/>
          <a:stretch/>
        </p:blipFill>
        <p:spPr>
          <a:xfrm>
            <a:off x="695160" y="487440"/>
            <a:ext cx="10435320" cy="160848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40;p2"/>
          <p:cNvSpPr/>
          <p:nvPr/>
        </p:nvSpPr>
        <p:spPr>
          <a:xfrm>
            <a:off x="626400" y="1793160"/>
            <a:ext cx="9898200" cy="447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0560" rIns="0" bIns="0">
            <a:spAutoFit/>
          </a:bodyPr>
          <a:lstStyle/>
          <a:p>
            <a:pPr marL="203040">
              <a:lnSpc>
                <a:spcPct val="80000"/>
              </a:lnSpc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Это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поражение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происходит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инвазии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грибковой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инфекции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околоносовых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пазух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 dirty="0">
              <a:latin typeface="Arial"/>
            </a:endParaRPr>
          </a:p>
          <a:p>
            <a:pPr marL="203760" indent="-119520">
              <a:lnSpc>
                <a:spcPct val="100000"/>
              </a:lnSpc>
              <a:spcBef>
                <a:spcPts val="74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Бывает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</a:t>
            </a:r>
            <a:endParaRPr lang="ru-RU" sz="19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0"/>
              </a:spcBef>
              <a:tabLst>
                <a:tab pos="0" algn="l"/>
              </a:tabLst>
            </a:pPr>
            <a:r>
              <a:rPr lang="en-US" sz="1900" b="0" strike="noStrike" spc="-1" dirty="0">
                <a:solidFill>
                  <a:srgbClr val="9E3611"/>
                </a:solidFill>
                <a:latin typeface="Quattrocento Sans"/>
                <a:ea typeface="Quattrocento Sans"/>
              </a:rPr>
              <a:t>✔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Острая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19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6"/>
              </a:spcBef>
              <a:tabLst>
                <a:tab pos="0" algn="l"/>
              </a:tabLst>
            </a:pPr>
            <a:r>
              <a:rPr lang="en-US" sz="1900" b="0" strike="noStrike" spc="-1" dirty="0">
                <a:solidFill>
                  <a:srgbClr val="9E3611"/>
                </a:solidFill>
                <a:latin typeface="Quattrocento Sans"/>
                <a:ea typeface="Quattrocento Sans"/>
              </a:rPr>
              <a:t>✔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Хроническая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19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0"/>
              </a:spcBef>
              <a:tabLst>
                <a:tab pos="0" algn="l"/>
              </a:tabLst>
            </a:pPr>
            <a:r>
              <a:rPr lang="en-US" sz="1900" b="0" strike="noStrike" spc="-1" dirty="0">
                <a:solidFill>
                  <a:srgbClr val="9E3611"/>
                </a:solidFill>
                <a:latin typeface="Quattrocento Sans"/>
                <a:ea typeface="Quattrocento Sans"/>
              </a:rPr>
              <a:t>✔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хроническая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гранулематозная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грибковая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инфекция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основе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гистологических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критериев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 dirty="0">
              <a:latin typeface="Arial"/>
            </a:endParaRPr>
          </a:p>
          <a:p>
            <a:pPr marL="203040" indent="-119520">
              <a:lnSpc>
                <a:spcPct val="80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Факторы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риска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анамнезе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неконтролируемый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сахарный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диабет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посттрансплантационная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иммуносупрессия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900" b="0" strike="noStrike" spc="-1" dirty="0">
              <a:latin typeface="Arial"/>
            </a:endParaRPr>
          </a:p>
          <a:p>
            <a:pPr marL="203040" indent="-119520">
              <a:lnSpc>
                <a:spcPct val="95000"/>
              </a:lnSpc>
              <a:spcBef>
                <a:spcPts val="1191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безболезненная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некротическая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черная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язва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перегородки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неба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быстро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прогрессирующая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каверну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900" b="0" strike="noStrike" spc="-1" dirty="0">
              <a:latin typeface="Arial"/>
            </a:endParaRPr>
          </a:p>
          <a:p>
            <a:pPr marL="256680" indent="-150840">
              <a:lnSpc>
                <a:spcPct val="100000"/>
              </a:lnSpc>
              <a:spcBef>
                <a:spcPts val="760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МРТ Т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гипоинтенсивность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носовой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раковины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900" b="0" strike="noStrike" spc="-1" dirty="0">
              <a:latin typeface="Arial"/>
            </a:endParaRPr>
          </a:p>
          <a:p>
            <a:pPr marL="203040" indent="-119520">
              <a:lnSpc>
                <a:spcPct val="95000"/>
              </a:lnSpc>
              <a:spcBef>
                <a:spcPts val="1191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диффузионно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взвешенной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МРТ 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быть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инфаркт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водораздела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зрительного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нерва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головного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мозга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вследствие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инвазии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тромбоза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ВСА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9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13;p20"/>
          <p:cNvPicPr/>
          <p:nvPr/>
        </p:nvPicPr>
        <p:blipFill>
          <a:blip r:embed="rId2"/>
          <a:stretch/>
        </p:blipFill>
        <p:spPr>
          <a:xfrm>
            <a:off x="901800" y="225360"/>
            <a:ext cx="10216080" cy="1608840"/>
          </a:xfrm>
          <a:prstGeom prst="rect">
            <a:avLst/>
          </a:prstGeom>
          <a:ln w="0">
            <a:noFill/>
          </a:ln>
        </p:spPr>
      </p:pic>
      <p:sp>
        <p:nvSpPr>
          <p:cNvPr id="153" name="Google Shape;114;p20"/>
          <p:cNvSpPr/>
          <p:nvPr/>
        </p:nvSpPr>
        <p:spPr>
          <a:xfrm>
            <a:off x="1106280" y="1817280"/>
            <a:ext cx="9958320" cy="37028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4000" rIns="0" bIns="0">
            <a:spAutoFit/>
          </a:bodyPr>
          <a:lstStyle/>
          <a:p>
            <a:pPr marL="156960" indent="-143640">
              <a:lnSpc>
                <a:spcPct val="107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многослойный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плоский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эпителий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отсутствие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кожных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элементов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придатков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сальные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железы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апокринные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железы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волосы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56960" indent="-143640">
              <a:lnSpc>
                <a:spcPct val="107000"/>
              </a:lnSpc>
              <a:spcBef>
                <a:spcPts val="120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Характеризуются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медленным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ростом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редких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случаях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могут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разорваться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что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приводит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менингиту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156960" indent="-143640">
              <a:lnSpc>
                <a:spcPct val="100000"/>
              </a:lnSpc>
              <a:spcBef>
                <a:spcPts val="876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Локализация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мостомозжечковый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угол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56960" indent="-143640">
              <a:lnSpc>
                <a:spcPct val="107000"/>
              </a:lnSpc>
              <a:spcBef>
                <a:spcPts val="123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МРТ Т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равный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интенсивности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от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спинномозговой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жидкости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56960" indent="-143640">
              <a:lnSpc>
                <a:spcPct val="100000"/>
              </a:lnSpc>
              <a:spcBef>
                <a:spcPts val="876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МРТ Т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1-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16;p21"/>
          <p:cNvGrpSpPr/>
          <p:nvPr/>
        </p:nvGrpSpPr>
        <p:grpSpPr>
          <a:xfrm>
            <a:off x="901800" y="347760"/>
            <a:ext cx="10216080" cy="1608480"/>
            <a:chOff x="901800" y="347760"/>
            <a:chExt cx="10216080" cy="1608480"/>
          </a:xfrm>
        </p:grpSpPr>
        <p:pic>
          <p:nvPicPr>
            <p:cNvPr id="155" name="Google Shape;117;p21"/>
            <p:cNvPicPr/>
            <p:nvPr/>
          </p:nvPicPr>
          <p:blipFill>
            <a:blip r:embed="rId2"/>
            <a:stretch/>
          </p:blipFill>
          <p:spPr>
            <a:xfrm>
              <a:off x="901800" y="347760"/>
              <a:ext cx="10216080" cy="1608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6" name="Google Shape;119;p21"/>
          <p:cNvSpPr/>
          <p:nvPr/>
        </p:nvSpPr>
        <p:spPr>
          <a:xfrm>
            <a:off x="7845480" y="2365200"/>
            <a:ext cx="305280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Девочка</a:t>
            </a:r>
            <a:r>
              <a:rPr lang="en-US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9 </a:t>
            </a:r>
            <a:r>
              <a:rPr lang="en-US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7" name="Google Shape;120;p21"/>
          <p:cNvSpPr/>
          <p:nvPr/>
        </p:nvSpPr>
        <p:spPr>
          <a:xfrm>
            <a:off x="7769160" y="3687840"/>
            <a:ext cx="3052800" cy="217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>
            <a:spAutoFit/>
          </a:bodyPr>
          <a:lstStyle/>
          <a:p>
            <a:pPr marL="88920" indent="-100440">
              <a:lnSpc>
                <a:spcPct val="108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перемежающая  головная боль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4 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  <a:p>
            <a:pPr marL="88920" indent="-100440">
              <a:lnSpc>
                <a:spcPct val="108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гиперинтенсивный участок  в правом кавернозном  синусе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8" name="Рисунок 4_4" descr="Изображение выглядит как человек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1058400" y="1800000"/>
            <a:ext cx="6466680" cy="473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22;p22"/>
          <p:cNvGrpSpPr/>
          <p:nvPr/>
        </p:nvGrpSpPr>
        <p:grpSpPr>
          <a:xfrm>
            <a:off x="1066680" y="36360"/>
            <a:ext cx="9782640" cy="1467360"/>
            <a:chOff x="1066680" y="36360"/>
            <a:chExt cx="9782640" cy="1467360"/>
          </a:xfrm>
        </p:grpSpPr>
        <p:pic>
          <p:nvPicPr>
            <p:cNvPr id="160" name="Google Shape;123;p22"/>
            <p:cNvPicPr/>
            <p:nvPr/>
          </p:nvPicPr>
          <p:blipFill>
            <a:blip r:embed="rId2"/>
            <a:stretch/>
          </p:blipFill>
          <p:spPr>
            <a:xfrm>
              <a:off x="1066680" y="36360"/>
              <a:ext cx="9782640" cy="1467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1" name="Google Shape;125;p22"/>
          <p:cNvSpPr/>
          <p:nvPr/>
        </p:nvSpPr>
        <p:spPr>
          <a:xfrm>
            <a:off x="8017200" y="2189520"/>
            <a:ext cx="2971440" cy="291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71080" indent="-14364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88920" indent="-106920">
              <a:lnSpc>
                <a:spcPct val="107000"/>
              </a:lnSpc>
              <a:spcBef>
                <a:spcPts val="2095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ограничение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диффузии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зоне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поражения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62" name="Рисунок 4_8" descr="Изображение выглядит как наружный объект, пчелиные соты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1351080" y="1491480"/>
            <a:ext cx="6068160" cy="497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27;p23"/>
          <p:cNvPicPr/>
          <p:nvPr/>
        </p:nvPicPr>
        <p:blipFill>
          <a:blip r:embed="rId2"/>
          <a:stretch/>
        </p:blipFill>
        <p:spPr>
          <a:xfrm>
            <a:off x="1122480" y="115920"/>
            <a:ext cx="10739880" cy="1535760"/>
          </a:xfrm>
          <a:prstGeom prst="rect">
            <a:avLst/>
          </a:prstGeom>
          <a:ln w="0">
            <a:noFill/>
          </a:ln>
        </p:spPr>
      </p:pic>
      <p:sp>
        <p:nvSpPr>
          <p:cNvPr id="164" name="Google Shape;128;p23"/>
          <p:cNvSpPr/>
          <p:nvPr/>
        </p:nvSpPr>
        <p:spPr>
          <a:xfrm>
            <a:off x="7840080" y="2228040"/>
            <a:ext cx="3695760" cy="282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35000">
              <a:lnSpc>
                <a:spcPct val="100000"/>
              </a:lnSpc>
              <a:buClr>
                <a:srgbClr val="9E3611"/>
              </a:buClr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6480" indent="-110160">
              <a:lnSpc>
                <a:spcPct val="108000"/>
              </a:lnSpc>
              <a:spcBef>
                <a:spcPts val="208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стенка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кисты</a:t>
            </a:r>
            <a:r>
              <a:rPr lang="en-US" sz="22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состоящая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фиброзной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ткани</a:t>
            </a:r>
            <a:r>
              <a:rPr lang="en-US" sz="22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выстланной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клетками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плоского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эпителия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кератинцитами</a:t>
            </a:r>
            <a:r>
              <a:rPr lang="en-US" sz="22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165" name="Рисунок 4_5" descr="Изображение выглядит как фарфор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1122840" y="1863360"/>
            <a:ext cx="6179400" cy="440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31;p24"/>
          <p:cNvGrpSpPr/>
          <p:nvPr/>
        </p:nvGrpSpPr>
        <p:grpSpPr>
          <a:xfrm>
            <a:off x="1006560" y="49320"/>
            <a:ext cx="10214280" cy="1812960"/>
            <a:chOff x="1006560" y="49320"/>
            <a:chExt cx="10214280" cy="1812960"/>
          </a:xfrm>
        </p:grpSpPr>
        <p:pic>
          <p:nvPicPr>
            <p:cNvPr id="167" name="Google Shape;132;p24"/>
            <p:cNvPicPr/>
            <p:nvPr/>
          </p:nvPicPr>
          <p:blipFill>
            <a:blip r:embed="rId2"/>
            <a:stretch/>
          </p:blipFill>
          <p:spPr>
            <a:xfrm>
              <a:off x="1006560" y="49320"/>
              <a:ext cx="10214280" cy="1812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8" name="Google Shape;134;p24"/>
          <p:cNvSpPr/>
          <p:nvPr/>
        </p:nvSpPr>
        <p:spPr>
          <a:xfrm>
            <a:off x="7518240" y="1690200"/>
            <a:ext cx="389196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en-US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55 </a:t>
            </a:r>
            <a:r>
              <a:rPr lang="en-US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69" name="Google Shape;135;p24"/>
          <p:cNvSpPr/>
          <p:nvPr/>
        </p:nvSpPr>
        <p:spPr>
          <a:xfrm>
            <a:off x="7589880" y="2622960"/>
            <a:ext cx="3748680" cy="347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56240" indent="-119520">
              <a:lnSpc>
                <a:spcPct val="114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диплопия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течение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</a:t>
            </a:r>
            <a:endParaRPr lang="ru-RU" sz="1900" b="0" strike="noStrike" spc="-1" dirty="0">
              <a:latin typeface="Arial"/>
            </a:endParaRPr>
          </a:p>
          <a:p>
            <a:pPr marL="155520">
              <a:lnSpc>
                <a:spcPct val="114000"/>
              </a:lnSpc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месяцев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 dirty="0">
              <a:latin typeface="Arial"/>
            </a:endParaRPr>
          </a:p>
          <a:p>
            <a:pPr marL="155520" indent="-119520">
              <a:lnSpc>
                <a:spcPct val="108000"/>
              </a:lnSpc>
              <a:spcBef>
                <a:spcPts val="1230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анамнезе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операция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поводу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макроаденомы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гипофиза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11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назад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 dirty="0">
              <a:latin typeface="Arial"/>
            </a:endParaRPr>
          </a:p>
          <a:p>
            <a:pPr marL="155520" indent="-151920">
              <a:lnSpc>
                <a:spcPct val="108000"/>
              </a:lnSpc>
              <a:spcBef>
                <a:spcPts val="1185"/>
              </a:spcBef>
              <a:buClr>
                <a:srgbClr val="9E3611"/>
              </a:buClr>
              <a:buFont typeface="Arial"/>
              <a:buChar char="■"/>
              <a:tabLst>
                <a:tab pos="0" algn="l"/>
              </a:tabLst>
            </a:pP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тонкостенное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2-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образование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правого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правой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стороны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турецкого</a:t>
            </a:r>
            <a:r>
              <a:rPr lang="en-US" sz="1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седла</a:t>
            </a:r>
            <a:r>
              <a:rPr lang="en-US" sz="1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900" b="0" strike="noStrike" spc="-1" dirty="0">
              <a:latin typeface="Arial"/>
            </a:endParaRPr>
          </a:p>
        </p:txBody>
      </p:sp>
      <p:pic>
        <p:nvPicPr>
          <p:cNvPr id="170" name="Рисунок 4_6"/>
          <p:cNvPicPr/>
          <p:nvPr/>
        </p:nvPicPr>
        <p:blipFill>
          <a:blip r:embed="rId3"/>
          <a:stretch/>
        </p:blipFill>
        <p:spPr>
          <a:xfrm>
            <a:off x="1123200" y="1712520"/>
            <a:ext cx="6150600" cy="469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37;p25"/>
          <p:cNvPicPr/>
          <p:nvPr/>
        </p:nvPicPr>
        <p:blipFill>
          <a:blip r:embed="rId2"/>
          <a:stretch/>
        </p:blipFill>
        <p:spPr>
          <a:xfrm>
            <a:off x="963720" y="0"/>
            <a:ext cx="10209600" cy="1711800"/>
          </a:xfrm>
          <a:prstGeom prst="rect">
            <a:avLst/>
          </a:prstGeom>
          <a:ln w="0">
            <a:noFill/>
          </a:ln>
        </p:spPr>
      </p:pic>
      <p:sp>
        <p:nvSpPr>
          <p:cNvPr id="172" name="Google Shape;138;p25"/>
          <p:cNvSpPr/>
          <p:nvPr/>
        </p:nvSpPr>
        <p:spPr>
          <a:xfrm>
            <a:off x="7991280" y="1726200"/>
            <a:ext cx="3631320" cy="265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42920">
              <a:lnSpc>
                <a:spcPct val="100000"/>
              </a:lnSpc>
              <a:buClr>
                <a:srgbClr val="9E3611"/>
              </a:buClr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104040" indent="-119520">
              <a:lnSpc>
                <a:spcPct val="107000"/>
              </a:lnSpc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усиления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поражения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73" name="Рисунок 4_7"/>
          <p:cNvPicPr/>
          <p:nvPr/>
        </p:nvPicPr>
        <p:blipFill>
          <a:blip r:embed="rId3"/>
          <a:stretch/>
        </p:blipFill>
        <p:spPr>
          <a:xfrm>
            <a:off x="1069920" y="1608480"/>
            <a:ext cx="6711120" cy="459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41;p26"/>
          <p:cNvGrpSpPr/>
          <p:nvPr/>
        </p:nvGrpSpPr>
        <p:grpSpPr>
          <a:xfrm>
            <a:off x="152280" y="165240"/>
            <a:ext cx="11264040" cy="1735560"/>
            <a:chOff x="152280" y="165240"/>
            <a:chExt cx="11264040" cy="1735560"/>
          </a:xfrm>
        </p:grpSpPr>
        <p:pic>
          <p:nvPicPr>
            <p:cNvPr id="175" name="Google Shape;142;p26"/>
            <p:cNvPicPr/>
            <p:nvPr/>
          </p:nvPicPr>
          <p:blipFill>
            <a:blip r:embed="rId2"/>
            <a:stretch/>
          </p:blipFill>
          <p:spPr>
            <a:xfrm>
              <a:off x="152280" y="165240"/>
              <a:ext cx="11264040" cy="1735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6" name="Google Shape;144;p26"/>
          <p:cNvSpPr/>
          <p:nvPr/>
        </p:nvSpPr>
        <p:spPr>
          <a:xfrm>
            <a:off x="8442000" y="1869480"/>
            <a:ext cx="2499480" cy="405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30680">
              <a:lnSpc>
                <a:spcPct val="100000"/>
              </a:lnSpc>
              <a:buClr>
                <a:srgbClr val="9E3611"/>
              </a:buClr>
            </a:pP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Тот</a:t>
            </a:r>
            <a:r>
              <a:rPr lang="ru-RU" sz="20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 </a:t>
            </a: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же</a:t>
            </a:r>
            <a:r>
              <a:rPr lang="en-US" sz="20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  </a:t>
            </a: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клинический</a:t>
            </a:r>
            <a:r>
              <a:rPr lang="en-US" sz="20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  </a:t>
            </a:r>
            <a:r>
              <a:rPr lang="en-US" sz="2000" b="1" i="1" strike="noStrike" spc="-1" dirty="0" err="1">
                <a:solidFill>
                  <a:srgbClr val="3333FF"/>
                </a:solidFill>
                <a:latin typeface="Cambria"/>
                <a:ea typeface="Cambria"/>
              </a:rPr>
              <a:t>случай</a:t>
            </a:r>
            <a:endParaRPr lang="ru-RU" sz="2000" b="0" strike="noStrike" spc="-1" dirty="0">
              <a:latin typeface="Arial"/>
            </a:endParaRPr>
          </a:p>
          <a:p>
            <a:pPr marL="88920" indent="-126000">
              <a:lnSpc>
                <a:spcPct val="108000"/>
              </a:lnSpc>
              <a:spcBef>
                <a:spcPts val="129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гипоинтенсивность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сигнала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области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макроаденомы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гипофиза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инвазией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правый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кавернозный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полным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перекрытием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правой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ВСА.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77" name="Рисунок 4_9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07880" y="1679400"/>
            <a:ext cx="7601760" cy="463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46;p27"/>
          <p:cNvSpPr/>
          <p:nvPr/>
        </p:nvSpPr>
        <p:spPr>
          <a:xfrm>
            <a:off x="307440" y="371160"/>
            <a:ext cx="1107072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Cambria"/>
                <a:ea typeface="DejaVu Sans"/>
              </a:rPr>
              <a:t>Подводные камни в интерпретации и псевдопоражения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179" name="Google Shape;147;p27"/>
          <p:cNvSpPr/>
          <p:nvPr/>
        </p:nvSpPr>
        <p:spPr>
          <a:xfrm>
            <a:off x="307080" y="1238400"/>
            <a:ext cx="11418840" cy="5282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282600" indent="-269280" algn="just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Асимметрия</a:t>
            </a:r>
            <a:r>
              <a:rPr lang="ru-RU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является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естественной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вариацией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которая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может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быть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ошибочно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принята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поражение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особенно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изображениях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контрастным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усилением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когда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гиперинтенсивность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контрастного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вещества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пределах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ВСА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одинаковая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);</a:t>
            </a:r>
            <a:endParaRPr lang="ru-RU" sz="1800" b="0" strike="noStrike" spc="-1" dirty="0">
              <a:latin typeface="Arial"/>
            </a:endParaRPr>
          </a:p>
          <a:p>
            <a:pPr marL="282600" indent="-269280">
              <a:lnSpc>
                <a:spcPct val="100000"/>
              </a:lnSpc>
              <a:spcBef>
                <a:spcPts val="51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282600" indent="-269280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	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Жир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кавернозном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синусе</a:t>
            </a:r>
            <a:r>
              <a:rPr lang="ru-RU" sz="2200" b="1" i="1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норме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можно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увидеть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чаще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около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верхней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сненки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глазницы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ВСА.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Результаты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микроанатомических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исследований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показали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что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внутрикавернозная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жировая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ткань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имеет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гантелеобразную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конфигурацию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между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ВСА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черепными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нервами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КТ-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изображении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гиперинтенсивность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сигнала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области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жировой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ткани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может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быть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у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пациентов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синдромом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Иценко-Кушинга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или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являться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нормальным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вариантом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);</a:t>
            </a:r>
            <a:endParaRPr lang="ru-RU" sz="1800" b="0" strike="noStrike" spc="-1" dirty="0">
              <a:latin typeface="Arial"/>
            </a:endParaRPr>
          </a:p>
          <a:p>
            <a:pPr marL="282600" indent="-269280">
              <a:lnSpc>
                <a:spcPct val="100000"/>
              </a:lnSpc>
              <a:spcBef>
                <a:spcPts val="51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282600" indent="-269280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	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Газ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кавернозном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синусе</a:t>
            </a:r>
            <a:r>
              <a:rPr lang="ru-RU" sz="2200" b="1" i="1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КТ-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изображениях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головного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мозга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можно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увидеть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затухание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воздуха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Это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встречается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результате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венозной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воздушной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эмболии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У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пациентов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без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симптомов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синдрома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это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имеет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клинического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значения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);</a:t>
            </a:r>
            <a:endParaRPr lang="ru-RU" sz="1800" b="0" strike="noStrike" spc="-1" dirty="0">
              <a:latin typeface="Arial"/>
            </a:endParaRPr>
          </a:p>
          <a:p>
            <a:pPr marL="282600" indent="-269280">
              <a:lnSpc>
                <a:spcPct val="100000"/>
              </a:lnSpc>
              <a:spcBef>
                <a:spcPts val="51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282600" indent="-269280"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✔	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Неполное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затемнение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кавернозного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200" b="1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синуса</a:t>
            </a:r>
            <a:r>
              <a:rPr lang="en-US" sz="22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кавернозные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затемнены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более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поздние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фазы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чем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другие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венозные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твердой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мозговой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оболочки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Изображения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первые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фазы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могут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показать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частичное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затемнение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кавернозного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синуса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имитирующее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тромбоз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Необходима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визуализация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отсроченную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фазу</a:t>
            </a:r>
            <a:r>
              <a:rPr lang="en-US" sz="18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0" name="Google Shape;148;p27"/>
          <p:cNvSpPr/>
          <p:nvPr/>
        </p:nvSpPr>
        <p:spPr>
          <a:xfrm>
            <a:off x="355320" y="6507360"/>
            <a:ext cx="58680" cy="8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450" b="0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D</a:t>
            </a:r>
            <a:endParaRPr lang="ru-RU" sz="45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50;p28"/>
          <p:cNvSpPr/>
          <p:nvPr/>
        </p:nvSpPr>
        <p:spPr>
          <a:xfrm>
            <a:off x="289080" y="344520"/>
            <a:ext cx="1021536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Т1-ВИ в аксиальной плоскости с усилением  гадолинием. Асимметричные кавернозные синусы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82" name="Google Shape;152;p28"/>
          <p:cNvSpPr/>
          <p:nvPr/>
        </p:nvSpPr>
        <p:spPr>
          <a:xfrm>
            <a:off x="6250680" y="2776680"/>
            <a:ext cx="4912200" cy="11207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42640" indent="-22932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объемный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кавернозный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сравнению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левым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кавернозным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синусом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83" name="Рисунок 182"/>
          <p:cNvPicPr/>
          <p:nvPr/>
        </p:nvPicPr>
        <p:blipFill>
          <a:blip r:embed="rId2"/>
          <a:stretch/>
        </p:blipFill>
        <p:spPr>
          <a:xfrm>
            <a:off x="504000" y="2016000"/>
            <a:ext cx="5399280" cy="4247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54;p29"/>
          <p:cNvSpPr/>
          <p:nvPr/>
        </p:nvSpPr>
        <p:spPr>
          <a:xfrm>
            <a:off x="354960" y="297000"/>
            <a:ext cx="11481120" cy="12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120" rIns="0" bIns="0">
            <a:noAutofit/>
          </a:bodyPr>
          <a:lstStyle/>
          <a:p>
            <a:pPr marL="5220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Т2-ВИ в аксиальной плоскости. Асимметричные  кавернозные синусы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85" name="Google Shape;156;p29"/>
          <p:cNvSpPr/>
          <p:nvPr/>
        </p:nvSpPr>
        <p:spPr>
          <a:xfrm>
            <a:off x="6686280" y="2173320"/>
            <a:ext cx="5137920" cy="32495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 indent="-8208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звитая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правая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ВСА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пределах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95400" indent="-82080">
              <a:lnSpc>
                <a:spcPct val="100000"/>
              </a:lnSpc>
              <a:spcBef>
                <a:spcPts val="2180"/>
              </a:spcBef>
              <a:buClr>
                <a:srgbClr val="000000"/>
              </a:buClr>
              <a:buFont typeface="Arial"/>
              <a:buChar char="■"/>
            </a:pPr>
            <a:r>
              <a:rPr lang="ru-RU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такой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ситуации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МР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изображение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усиленнием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гадолинием</a:t>
            </a:r>
            <a:r>
              <a:rPr lang="en-US" sz="24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интерпретируется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изолированно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привести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ошибочному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диагнозу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патологического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состояния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правом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кавернозном</a:t>
            </a:r>
            <a:r>
              <a:rPr lang="en-US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синусе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86" name="Рисунок 185"/>
          <p:cNvPicPr/>
          <p:nvPr/>
        </p:nvPicPr>
        <p:blipFill>
          <a:blip r:embed="rId2"/>
          <a:stretch/>
        </p:blipFill>
        <p:spPr>
          <a:xfrm>
            <a:off x="527040" y="1888560"/>
            <a:ext cx="5808600" cy="423072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42;p3"/>
          <p:cNvGrpSpPr/>
          <p:nvPr/>
        </p:nvGrpSpPr>
        <p:grpSpPr>
          <a:xfrm>
            <a:off x="669960" y="225360"/>
            <a:ext cx="10902600" cy="1900080"/>
            <a:chOff x="669960" y="225360"/>
            <a:chExt cx="10902600" cy="1900080"/>
          </a:xfrm>
        </p:grpSpPr>
        <p:pic>
          <p:nvPicPr>
            <p:cNvPr id="99" name="Google Shape;43;p3"/>
            <p:cNvPicPr/>
            <p:nvPr/>
          </p:nvPicPr>
          <p:blipFill>
            <a:blip r:embed="rId2"/>
            <a:stretch/>
          </p:blipFill>
          <p:spPr>
            <a:xfrm>
              <a:off x="669960" y="225360"/>
              <a:ext cx="10902600" cy="1900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0" name="Google Shape;45;p3"/>
          <p:cNvSpPr/>
          <p:nvPr/>
        </p:nvSpPr>
        <p:spPr>
          <a:xfrm>
            <a:off x="7433640" y="2143800"/>
            <a:ext cx="345960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Мужчина</a:t>
            </a:r>
            <a:r>
              <a:rPr lang="en-US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62 </a:t>
            </a:r>
            <a:r>
              <a:rPr lang="en-US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года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Google Shape;46;p3"/>
          <p:cNvSpPr/>
          <p:nvPr/>
        </p:nvSpPr>
        <p:spPr>
          <a:xfrm>
            <a:off x="7695000" y="2808000"/>
            <a:ext cx="3877920" cy="384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920" rIns="0" bIns="0">
            <a:spAutoFit/>
          </a:bodyPr>
          <a:lstStyle/>
          <a:p>
            <a:pPr marL="81360">
              <a:lnSpc>
                <a:spcPct val="107000"/>
              </a:lnSpc>
              <a:tabLst>
                <a:tab pos="0" algn="l"/>
              </a:tabLst>
            </a:pP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анамнезе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неконтролируемый сахарный  диабет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700" b="0" strike="noStrike" spc="-1">
              <a:latin typeface="Arial"/>
            </a:endParaRPr>
          </a:p>
          <a:p>
            <a:pPr marL="81360">
              <a:lnSpc>
                <a:spcPct val="107000"/>
              </a:lnSpc>
              <a:spcBef>
                <a:spcPts val="1210"/>
              </a:spcBef>
              <a:tabLst>
                <a:tab pos="0" algn="l"/>
              </a:tabLst>
            </a:pP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боль в правой стороне лица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 течение недели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потеря зрения на правый  глаз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лихорадка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дней</a:t>
            </a:r>
            <a:endParaRPr lang="ru-RU" sz="1700" b="0" strike="noStrike" spc="-1">
              <a:latin typeface="Arial"/>
            </a:endParaRPr>
          </a:p>
          <a:p>
            <a:pPr marL="81360" indent="-106920">
              <a:lnSpc>
                <a:spcPct val="107000"/>
              </a:lnSpc>
              <a:spcBef>
                <a:spcPts val="1210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утолщение слизистой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включая правую  верхнечелюстную пазуху 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белая стрелка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);</a:t>
            </a:r>
            <a:endParaRPr lang="ru-RU" sz="1700" b="0" strike="noStrike" spc="-1">
              <a:latin typeface="Arial"/>
            </a:endParaRPr>
          </a:p>
          <a:p>
            <a:pPr marL="82080" indent="-106920">
              <a:lnSpc>
                <a:spcPct val="113000"/>
              </a:lnSpc>
              <a:spcBef>
                <a:spcPts val="961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дефект наполнения носовых раковин справа</a:t>
            </a:r>
            <a:endParaRPr lang="ru-RU" sz="1700" b="0" strike="noStrike" spc="-1">
              <a:latin typeface="Arial"/>
            </a:endParaRPr>
          </a:p>
          <a:p>
            <a:pPr marL="81360">
              <a:lnSpc>
                <a:spcPct val="113000"/>
              </a:lnSpc>
              <a:tabLst>
                <a:tab pos="0" algn="l"/>
              </a:tabLst>
            </a:pP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черная стрелка</a:t>
            </a:r>
            <a:r>
              <a:rPr lang="en-US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102" name="Рисунок 4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887400" y="1818000"/>
            <a:ext cx="6082560" cy="439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58;p30"/>
          <p:cNvSpPr/>
          <p:nvPr/>
        </p:nvSpPr>
        <p:spPr>
          <a:xfrm>
            <a:off x="354960" y="297000"/>
            <a:ext cx="11481120" cy="122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noAutofit/>
          </a:bodyPr>
          <a:lstStyle/>
          <a:p>
            <a:pPr marL="158760">
              <a:lnSpc>
                <a:spcPct val="100000"/>
              </a:lnSpc>
              <a:tabLst>
                <a:tab pos="0" algn="l"/>
              </a:tabLst>
            </a:pPr>
            <a:r>
              <a:rPr lang="en-US" sz="3500" b="0" strike="noStrike" spc="-1">
                <a:solidFill>
                  <a:srgbClr val="000000"/>
                </a:solidFill>
                <a:latin typeface="Cambria"/>
                <a:ea typeface="DejaVu Sans"/>
              </a:rPr>
              <a:t>КТ-изображения в аксиальной плоскости с  контрастированием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188" name="Google Shape;162;p30"/>
          <p:cNvSpPr/>
          <p:nvPr/>
        </p:nvSpPr>
        <p:spPr>
          <a:xfrm>
            <a:off x="941040" y="1870920"/>
            <a:ext cx="203220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18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Артериальная фаза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89" name="Google Shape;163;p30"/>
          <p:cNvSpPr/>
          <p:nvPr/>
        </p:nvSpPr>
        <p:spPr>
          <a:xfrm>
            <a:off x="4362840" y="1870920"/>
            <a:ext cx="2143800" cy="56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18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Портально</a:t>
            </a:r>
            <a:r>
              <a:rPr lang="en-US" sz="18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-</a:t>
            </a:r>
            <a:r>
              <a:rPr lang="en-US" sz="18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венозная  фаза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0" name="Google Shape;164;p30"/>
          <p:cNvSpPr/>
          <p:nvPr/>
        </p:nvSpPr>
        <p:spPr>
          <a:xfrm>
            <a:off x="7993080" y="1960200"/>
            <a:ext cx="1929960" cy="2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18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Отсроченная фаза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1" name="Google Shape;165;p30"/>
          <p:cNvSpPr/>
          <p:nvPr/>
        </p:nvSpPr>
        <p:spPr>
          <a:xfrm>
            <a:off x="691560" y="5705280"/>
            <a:ext cx="253908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37960" indent="-22500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затемнение кавернозных  синусов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92" name="Google Shape;166;p30"/>
          <p:cNvSpPr/>
          <p:nvPr/>
        </p:nvSpPr>
        <p:spPr>
          <a:xfrm>
            <a:off x="4410000" y="5489280"/>
            <a:ext cx="3317040" cy="9360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67320" indent="-11124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ru-RU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неполное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затемнение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правого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явным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дефектом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наполнения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передней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части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правого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15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5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193" name="Google Shape;167;p30"/>
          <p:cNvSpPr/>
          <p:nvPr/>
        </p:nvSpPr>
        <p:spPr>
          <a:xfrm>
            <a:off x="8271720" y="5561280"/>
            <a:ext cx="3555360" cy="49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37960" indent="-22500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нормальное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полное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затемнение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двусторонних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кавернозных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синусов</a:t>
            </a:r>
            <a:r>
              <a:rPr lang="en-US" sz="1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194" name="Рисунок 193"/>
          <p:cNvPicPr/>
          <p:nvPr/>
        </p:nvPicPr>
        <p:blipFill>
          <a:blip r:embed="rId3"/>
          <a:stretch/>
        </p:blipFill>
        <p:spPr>
          <a:xfrm>
            <a:off x="576360" y="2448000"/>
            <a:ext cx="2856600" cy="301824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195" name="Рисунок 194"/>
          <p:cNvPicPr/>
          <p:nvPr/>
        </p:nvPicPr>
        <p:blipFill>
          <a:blip r:embed="rId4"/>
          <a:stretch/>
        </p:blipFill>
        <p:spPr>
          <a:xfrm>
            <a:off x="4320360" y="2520000"/>
            <a:ext cx="2856600" cy="2951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196" name="Рисунок 195"/>
          <p:cNvPicPr/>
          <p:nvPr/>
        </p:nvPicPr>
        <p:blipFill>
          <a:blip r:embed="rId5"/>
          <a:stretch/>
        </p:blipFill>
        <p:spPr>
          <a:xfrm>
            <a:off x="7871040" y="2520000"/>
            <a:ext cx="2856600" cy="29512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69;p31"/>
          <p:cNvPicPr/>
          <p:nvPr/>
        </p:nvPicPr>
        <p:blipFill>
          <a:blip r:embed="rId2"/>
          <a:stretch/>
        </p:blipFill>
        <p:spPr>
          <a:xfrm>
            <a:off x="1152000" y="487440"/>
            <a:ext cx="9784080" cy="1608480"/>
          </a:xfrm>
          <a:prstGeom prst="rect">
            <a:avLst/>
          </a:prstGeom>
          <a:ln w="0">
            <a:noFill/>
          </a:ln>
        </p:spPr>
      </p:pic>
      <p:sp>
        <p:nvSpPr>
          <p:cNvPr id="198" name="Google Shape;170;p31"/>
          <p:cNvSpPr/>
          <p:nvPr/>
        </p:nvSpPr>
        <p:spPr>
          <a:xfrm>
            <a:off x="1174680" y="2111760"/>
            <a:ext cx="9817920" cy="379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>
            <a:spAutoFit/>
          </a:bodyPr>
          <a:lstStyle/>
          <a:p>
            <a:pPr marL="163080" indent="-150120">
              <a:lnSpc>
                <a:spcPct val="108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Синдром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проявляться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клиническими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признаками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такими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как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офтальмоплегия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птоз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экзофтальм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хемоз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потеря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синдром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Хорнера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лицевая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головная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боль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63080" indent="-150120">
              <a:lnSpc>
                <a:spcPct val="108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Эти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симптомы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характерны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других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патологических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состояний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Поэтому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метода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выбора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диагностики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зависит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правильная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интерпритация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диагноза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63080" indent="-150120">
              <a:lnSpc>
                <a:spcPct val="108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Синдром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могут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вызвать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такие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патологические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состояния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как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новообразования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инфекции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воспаления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патология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сосудов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63080" indent="-150120">
              <a:lnSpc>
                <a:spcPct val="108000"/>
              </a:lnSpc>
              <a:spcBef>
                <a:spcPts val="1196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Некоторые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заболевания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имеют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патогномоничный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диагностике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инструментальными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методами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ключевую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роль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будут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играть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методы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исследования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72;p32"/>
          <p:cNvPicPr/>
          <p:nvPr/>
        </p:nvPicPr>
        <p:blipFill>
          <a:blip r:embed="rId3"/>
          <a:stretch/>
        </p:blipFill>
        <p:spPr>
          <a:xfrm>
            <a:off x="1335240" y="2182680"/>
            <a:ext cx="5794200" cy="212004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173;p32"/>
          <p:cNvSpPr/>
          <p:nvPr/>
        </p:nvSpPr>
        <p:spPr>
          <a:xfrm rot="10800000" flipH="1">
            <a:off x="6521040" y="4075200"/>
            <a:ext cx="44510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48;p4"/>
          <p:cNvGrpSpPr/>
          <p:nvPr/>
        </p:nvGrpSpPr>
        <p:grpSpPr>
          <a:xfrm>
            <a:off x="195120" y="110520"/>
            <a:ext cx="11220480" cy="2085120"/>
            <a:chOff x="195120" y="110520"/>
            <a:chExt cx="11220480" cy="2085120"/>
          </a:xfrm>
        </p:grpSpPr>
        <p:pic>
          <p:nvPicPr>
            <p:cNvPr id="104" name="Google Shape;49;p4"/>
            <p:cNvPicPr/>
            <p:nvPr/>
          </p:nvPicPr>
          <p:blipFill>
            <a:blip r:embed="rId2"/>
            <a:stretch/>
          </p:blipFill>
          <p:spPr>
            <a:xfrm>
              <a:off x="195120" y="110520"/>
              <a:ext cx="11220480" cy="2085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5" name="Google Shape;51;p4"/>
          <p:cNvSpPr/>
          <p:nvPr/>
        </p:nvSpPr>
        <p:spPr>
          <a:xfrm>
            <a:off x="7621920" y="2364480"/>
            <a:ext cx="419976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06" name="Google Shape;52;p4"/>
          <p:cNvSpPr/>
          <p:nvPr/>
        </p:nvSpPr>
        <p:spPr>
          <a:xfrm>
            <a:off x="7621560" y="3454560"/>
            <a:ext cx="3793680" cy="18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>
            <a:spAutoFit/>
          </a:bodyPr>
          <a:lstStyle/>
          <a:p>
            <a:pPr marL="163080" indent="-150120">
              <a:lnSpc>
                <a:spcPct val="108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дефект наполнения правого  кавернозного синуса 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черная  стрелка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),</a:t>
            </a:r>
            <a:endParaRPr lang="ru-RU" sz="2000" b="0" strike="noStrike" spc="-1">
              <a:latin typeface="Arial"/>
            </a:endParaRPr>
          </a:p>
          <a:p>
            <a:pPr marL="163080" indent="-150120">
              <a:lnSpc>
                <a:spcPct val="108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экзофтальм справа 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белая  стрелка</a:t>
            </a: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7" name="Рисунок 4_0"/>
          <p:cNvPicPr/>
          <p:nvPr/>
        </p:nvPicPr>
        <p:blipFill>
          <a:blip r:embed="rId3"/>
          <a:stretch/>
        </p:blipFill>
        <p:spPr>
          <a:xfrm>
            <a:off x="540000" y="2196360"/>
            <a:ext cx="6355440" cy="439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54;p5"/>
          <p:cNvSpPr/>
          <p:nvPr/>
        </p:nvSpPr>
        <p:spPr>
          <a:xfrm>
            <a:off x="889200" y="332640"/>
            <a:ext cx="986112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4200" b="0" strike="noStrike" spc="-1">
                <a:solidFill>
                  <a:srgbClr val="000000"/>
                </a:solidFill>
                <a:latin typeface="Cambria"/>
                <a:ea typeface="DejaVu Sans"/>
              </a:rPr>
              <a:t>Туберкулез</a:t>
            </a:r>
            <a:endParaRPr lang="ru-RU" sz="4200" b="0" strike="noStrike" spc="-1">
              <a:latin typeface="Arial"/>
            </a:endParaRPr>
          </a:p>
        </p:txBody>
      </p:sp>
      <p:sp>
        <p:nvSpPr>
          <p:cNvPr id="109" name="Google Shape;55;p5"/>
          <p:cNvSpPr/>
          <p:nvPr/>
        </p:nvSpPr>
        <p:spPr>
          <a:xfrm>
            <a:off x="505080" y="1380240"/>
            <a:ext cx="9861120" cy="4029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457200">
              <a:lnSpc>
                <a:spcPct val="100000"/>
              </a:lnSpc>
              <a:tabLst>
                <a:tab pos="0" algn="l"/>
              </a:tabLst>
            </a:pP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Инфекционное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заболевание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вызываемое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Mycobacterium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tuberculosi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900" b="0" strike="noStrike" spc="-1" dirty="0">
              <a:latin typeface="Arial"/>
            </a:endParaRPr>
          </a:p>
          <a:p>
            <a:pPr marL="457200" indent="-411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Поражение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встречается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редко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900" b="0" strike="noStrike" spc="-1" dirty="0">
              <a:latin typeface="Arial"/>
            </a:endParaRPr>
          </a:p>
          <a:p>
            <a:pPr marL="457200" indent="-411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Формы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острая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хроническая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имитиру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ю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менингиому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другие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хронические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воспалительные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заболевания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900" b="0" strike="noStrike" spc="-1" dirty="0">
              <a:latin typeface="Arial"/>
            </a:endParaRPr>
          </a:p>
          <a:p>
            <a:pPr marL="457200" indent="-411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гранулематозное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воспаление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казеозным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некрозом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 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Диагноз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выставляется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основе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посева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M.tuberculosis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материала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биопсии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может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всегда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высеваться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образца</a:t>
            </a:r>
            <a:r>
              <a:rPr lang="en-US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биопсии</a:t>
            </a:r>
            <a:r>
              <a:rPr lang="en-US" sz="29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9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7;p6"/>
          <p:cNvSpPr/>
          <p:nvPr/>
        </p:nvSpPr>
        <p:spPr>
          <a:xfrm>
            <a:off x="505080" y="441000"/>
            <a:ext cx="1123272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3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Т2-ВИ в аксиальной плоскости с подавлением  жира. Туберкулез кавернозного синуса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111" name="Google Shape;59;p6"/>
          <p:cNvSpPr/>
          <p:nvPr/>
        </p:nvSpPr>
        <p:spPr>
          <a:xfrm>
            <a:off x="7131960" y="2101320"/>
            <a:ext cx="4605840" cy="38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en-US" sz="24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24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года</a:t>
            </a:r>
            <a:endParaRPr lang="ru-RU" sz="2400" b="0" strike="noStrike" spc="-1" dirty="0">
              <a:latin typeface="Arial"/>
            </a:endParaRPr>
          </a:p>
          <a:p>
            <a:pPr marL="81360">
              <a:lnSpc>
                <a:spcPct val="100000"/>
              </a:lnSpc>
              <a:spcBef>
                <a:spcPts val="14"/>
              </a:spcBef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головная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боль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снижение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остроты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левый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течение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3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месяцев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81360" indent="-6804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турецкого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седла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верхней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стенки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глазницы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латеральной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стенки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носовой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полости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marL="81360" indent="-6804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гиподенсность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проекции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левой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ВСА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2"/>
          <a:stretch/>
        </p:blipFill>
        <p:spPr>
          <a:xfrm>
            <a:off x="527040" y="2195280"/>
            <a:ext cx="5952600" cy="378036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61;p7"/>
          <p:cNvSpPr/>
          <p:nvPr/>
        </p:nvSpPr>
        <p:spPr>
          <a:xfrm>
            <a:off x="361080" y="369000"/>
            <a:ext cx="11275560" cy="147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Т1-ВИ в аксиальной плоскости с усилением  гадолинием и подавлением жира. Туберкулез  кавернозного синуса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4" name="Google Shape;63;p7"/>
          <p:cNvSpPr/>
          <p:nvPr/>
        </p:nvSpPr>
        <p:spPr>
          <a:xfrm>
            <a:off x="6614280" y="2203920"/>
            <a:ext cx="4364640" cy="29046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 marL="95400" indent="-820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проекции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кавернозного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синуса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турецкого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седла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верхней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стенки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глазницы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левой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латеральной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стенки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носовой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полости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527040" y="2288160"/>
            <a:ext cx="5376600" cy="390348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5;p8"/>
          <p:cNvSpPr/>
          <p:nvPr/>
        </p:nvSpPr>
        <p:spPr>
          <a:xfrm>
            <a:off x="433080" y="369000"/>
            <a:ext cx="1029852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Микрофотография. Туберкулез кавернозного синуса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7" name="Google Shape;67;p8"/>
          <p:cNvSpPr/>
          <p:nvPr/>
        </p:nvSpPr>
        <p:spPr>
          <a:xfrm>
            <a:off x="7190280" y="1878120"/>
            <a:ext cx="4060440" cy="31867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Тот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же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клинический</a:t>
            </a:r>
            <a:r>
              <a:rPr lang="en-US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strike="noStrike" spc="-1" dirty="0" err="1">
                <a:solidFill>
                  <a:srgbClr val="3333FF"/>
                </a:solidFill>
                <a:latin typeface="Times New Roman"/>
                <a:ea typeface="Times New Roman"/>
              </a:rPr>
              <a:t>случай</a:t>
            </a:r>
            <a:endParaRPr lang="ru-RU" sz="2400" b="0" strike="noStrike" spc="-1" dirty="0">
              <a:latin typeface="Arial"/>
            </a:endParaRPr>
          </a:p>
          <a:p>
            <a:pPr marL="95400" indent="-820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дискретные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сливные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гранулемы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состоящие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эпителиоидных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гистиоцитов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многоядерных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гигантских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клеток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стрелки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lang="ru-RU" sz="2400" b="0" strike="noStrike" spc="-1" dirty="0">
              <a:latin typeface="Arial"/>
            </a:endParaRPr>
          </a:p>
          <a:p>
            <a:pPr marL="311040" lvl="1" indent="-229320">
              <a:lnSpc>
                <a:spcPct val="100000"/>
              </a:lnSpc>
              <a:spcBef>
                <a:spcPts val="2186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область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некроза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✩</a:t>
            </a:r>
            <a:r>
              <a:rPr lang="en-US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2"/>
          <a:stretch/>
        </p:blipFill>
        <p:spPr>
          <a:xfrm>
            <a:off x="599040" y="1854720"/>
            <a:ext cx="5880600" cy="412056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69;p9"/>
          <p:cNvSpPr/>
          <p:nvPr/>
        </p:nvSpPr>
        <p:spPr>
          <a:xfrm>
            <a:off x="354960" y="297000"/>
            <a:ext cx="11481120" cy="122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4600" rIns="0" bIns="0">
            <a:noAutofit/>
          </a:bodyPr>
          <a:lstStyle/>
          <a:p>
            <a:pPr marL="162720"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Cambria"/>
                <a:ea typeface="DejaVu Sans"/>
              </a:rPr>
              <a:t>МРТ Т2-ВИ во фронтальной плоскости. Заболевания,  ассоциированные с IgG4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20" name="Google Shape;71;p9"/>
          <p:cNvSpPr/>
          <p:nvPr/>
        </p:nvSpPr>
        <p:spPr>
          <a:xfrm>
            <a:off x="6567480" y="1949040"/>
            <a:ext cx="4303080" cy="382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8200">
              <a:lnSpc>
                <a:spcPct val="100000"/>
              </a:lnSpc>
              <a:tabLst>
                <a:tab pos="0" algn="l"/>
              </a:tabLst>
            </a:pPr>
            <a:r>
              <a:rPr lang="en-US" sz="20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Мужчина, </a:t>
            </a:r>
            <a:r>
              <a:rPr lang="en-US" sz="20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19 лет</a:t>
            </a:r>
            <a:endParaRPr lang="ru-RU" sz="2000" b="0" strike="noStrike" spc="-1">
              <a:latin typeface="Arial"/>
            </a:endParaRPr>
          </a:p>
          <a:p>
            <a:pPr marL="882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Жалобы: боль в горле и правом ухе,  в течение 4 месяцев, диплопия, в  течение 2 месяцев.</a:t>
            </a:r>
            <a:endParaRPr lang="ru-RU" sz="2000" b="0" strike="noStrike" spc="-1">
              <a:latin typeface="Arial"/>
            </a:endParaRPr>
          </a:p>
          <a:p>
            <a:pPr marL="8820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Лабораторно: IgG4 в сыворотке  крови 471 мг/дл.</a:t>
            </a:r>
            <a:endParaRPr lang="ru-RU" sz="2000" b="0" strike="noStrike" spc="-1">
              <a:latin typeface="Arial"/>
            </a:endParaRPr>
          </a:p>
          <a:p>
            <a:pPr marL="88200" indent="-1450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двусторонние объемные  гипоинтенсивные кавернозные  синусы (белые стрелки);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88200" indent="-14508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отек (черная стрелка) в белом  веществе правой височной доли.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2"/>
          <a:stretch/>
        </p:blipFill>
        <p:spPr>
          <a:xfrm>
            <a:off x="576000" y="1854720"/>
            <a:ext cx="5543280" cy="4048560"/>
          </a:xfrm>
          <a:prstGeom prst="rect">
            <a:avLst/>
          </a:prstGeom>
          <a:ln w="0">
            <a:solidFill>
              <a:srgbClr val="3465A4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1423</Words>
  <Application>Microsoft Macintosh PowerPoint</Application>
  <PresentationFormat>Широкоэкранный</PresentationFormat>
  <Paragraphs>145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Quattrocento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Анастасия Шмакова</cp:lastModifiedBy>
  <cp:revision>6</cp:revision>
  <dcterms:modified xsi:type="dcterms:W3CDTF">2022-02-03T05:07:54Z</dcterms:modified>
  <dc:language>ru-RU</dc:language>
</cp:coreProperties>
</file>