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2E_F44B1C07.xml" ContentType="application/vnd.ms-powerpoint.comment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81" r:id="rId3"/>
    <p:sldId id="282" r:id="rId4"/>
    <p:sldId id="345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3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304" r:id="rId21"/>
    <p:sldId id="299" r:id="rId22"/>
    <p:sldId id="300" r:id="rId23"/>
    <p:sldId id="301" r:id="rId24"/>
    <p:sldId id="302" r:id="rId25"/>
    <p:sldId id="347" r:id="rId26"/>
    <p:sldId id="305" r:id="rId27"/>
    <p:sldId id="307" r:id="rId28"/>
    <p:sldId id="308" r:id="rId29"/>
    <p:sldId id="309" r:id="rId30"/>
    <p:sldId id="310" r:id="rId31"/>
    <p:sldId id="311" r:id="rId32"/>
    <p:sldId id="34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19D7F-FB43-4BD9-EC2B-87AA49C2DE84}" name="Владлен Бортницкий" initials="ВБ" userId="20cf4610b8ca6da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3"/>
    <a:srgbClr val="FFB9B9"/>
    <a:srgbClr val="F28E86"/>
    <a:srgbClr val="FFEBEB"/>
    <a:srgbClr val="FF9F9F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6881" autoAdjust="0"/>
  </p:normalViewPr>
  <p:slideViewPr>
    <p:cSldViewPr snapToGrid="0">
      <p:cViewPr varScale="1">
        <p:scale>
          <a:sx n="98" d="100"/>
          <a:sy n="98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2E_F44B1C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56B351-33C1-45EF-AA94-6F59E203E0C5}" authorId="{EF319D7F-FB43-4BD9-EC2B-87AA49C2DE84}" created="2024-02-17T13:26:33.8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98563079" sldId="302"/>
      <ac:spMk id="2" creationId="{1ED4D7E3-4D5F-23D4-3B85-68DA25EEED9C}"/>
      <ac:txMk cp="294">
        <ac:context len="445" hash="1286496087"/>
      </ac:txMk>
    </ac:txMkLst>
    <p188:pos x="5753098" y="3365126"/>
    <p188:txBody>
      <a:bodyPr/>
      <a:lstStyle/>
      <a:p>
        <a:r>
          <a:rPr lang="ru-RU"/>
          <a:t>ЗАБОЛЕВАНИЯ, ВЫЗЫВАЮЩИЕ НАРУШЕНИЕ ЛИМФОТОКА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B94E-59E6-430A-9A7C-BD36DC9D6B86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2790-03C3-46F9-9FA2-B5B6B0AB4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1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ЗАБОЛЕВАНИЯ ЛИМФАТИЧЕСКОЙ СИСТЕМЫ ВТОРИЧНОГО ХАРАКТЕРА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2790-03C3-46F9-9FA2-B5B6B0AB44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0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..хронический</a:t>
            </a:r>
            <a:r>
              <a:rPr lang="ru-RU" baseline="0" dirty="0"/>
              <a:t> процесс..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2790-03C3-46F9-9FA2-B5B6B0AB44F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1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..определяют..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2790-03C3-46F9-9FA2-B5B6B0AB44F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7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+mn-lt"/>
              </a:rPr>
              <a:t>Передняя прямая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+mn-lt"/>
              </a:rPr>
              <a:t>лимфограмма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+mn-lt"/>
              </a:rPr>
              <a:t>: выполнена перед эмболизацией грудного протока, демонстрирует результаты, которые совпадают с результатами МРТ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D2790-03C3-46F9-9FA2-B5B6B0AB44F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9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..более точный метод определения..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2790-03C3-46F9-9FA2-B5B6B0AB44F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E9E13-B3A2-F415-9734-E686888A9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AB09DF-DDB4-DCBE-3D16-8D351EB0C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3ACB4-5287-C148-1370-E9725FCC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D43FE-9765-16D7-2AE2-903CAFB6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CA1C0-96ED-99C9-A52C-D23CA643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0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13AF0-B76D-8155-049A-82C46CAA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4F87E-400B-FEFA-E857-0657EE15B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5FB9C-BFF4-EB13-6A77-6DD78150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01BFC-A4BA-8D82-C3F7-E34D5B56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D52A9-3586-D48D-54EB-18F43F66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A96B53-73CF-7418-BCA9-4B1D20A48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DB5D78-7847-0DE4-3E21-4EF102AD4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865DA-E806-B871-927C-F1A0717B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5FF2D-309E-4CEC-423F-C01D9EF4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48692-311B-9BC2-46FB-4E0F14A5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2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6FC41-557D-D30E-8662-D8B31491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89C62-BD04-1B2E-3919-121F65DE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1F551-482B-818B-7E98-9ABDC10D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F9C0D-524B-6265-9913-5A11CA46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03BFC-B310-0642-BEDE-3381713D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0C1F0-58D9-7AE6-2CA7-AE170A4C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CB9C39-0AB7-6DAA-120E-3A64FA93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87DE4-7064-F875-9F9F-07E9B5A0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82B4A-856D-1F70-3E91-8603EE64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6B5EE-0D22-F373-DF0F-2F3B0A24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81056-5047-D080-94D6-AC27FFE2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1D79A-C268-20D1-2ED7-1C13ED968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41A91-0C5F-DA5D-547F-22447A6C2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E136C9-752D-FD40-D3B2-7BAEFE7D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20640-66A8-678C-972A-FF3ABE0A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11E5A3-D0B8-04A3-01CC-3E92C286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2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F7118-342C-8122-0A9B-804742EA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541E49-7A92-4EA6-8D82-F70CD70E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E64DBE-AB8E-E8EF-6691-BC5F76797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ADAA8D-C26F-2995-3BF2-4F66AC668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4B51E3-F8CF-8979-4C5A-F075F1A93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0CCA5-38C5-6E7C-E3AC-70406757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0785EE-D47B-3D99-32A6-E79CFC0B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A442A4-A6D6-74B3-87CF-5CABDE4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E831-8F6B-B3AE-071D-F13F66B9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144A93-0870-729A-2A51-733B1CD7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9B630-9568-2F84-410A-CDD61B39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798A6-8506-EB48-AD2C-F2B956A9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6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3CB8B8-3134-E434-0D2C-6E889757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200926-5E72-8955-5FAA-7A6954A3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CB504-B9E3-16AE-4228-745CC626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8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73D1A-757F-720A-301D-733742BE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014E1-00D2-5966-F916-C4A05ED1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11E0CF-303B-AEB2-5652-40D30767F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16F7B-E569-5C8A-66DF-5ED720B5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FEBBC-A564-62A1-0883-4180F982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93974-A474-6AF4-A276-47B86592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F1AB-F632-32B1-EEA7-A1AC23F9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38F499-8B0B-6F4A-9786-EFA00296E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52104E-9876-69AF-9250-B314625D2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5AFB72-CE4A-69DA-18F6-256B71F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511BF1-74F1-BB9E-2331-8D14A14B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04850-E829-A881-C3FA-B0E5336F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2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89320-C984-8394-3ABD-CBE4F689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A9044-349C-A6EB-56CA-21CC9DAE1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40CDC-CC8E-6814-EE27-9D77B9A94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8A54-7369-4CCE-8505-85E049FFCAD7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BE8AA-B513-3905-5E74-EF077E99E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CE996-E988-55ED-AC7F-D08688B2E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BDC3-72D0-4F46-A6A2-5486C568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5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E_F44B1C0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CEC5B-6A82-F186-1CAD-CC53739A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434" y="1939373"/>
            <a:ext cx="10381129" cy="1607604"/>
          </a:xfrm>
          <a:solidFill>
            <a:srgbClr val="FFEBEB"/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00"/>
                </a:solidFill>
              </a:rPr>
              <a:t>РЕЗУЛЬТАТЫ ВИЗУАЛИЗАЦИИ ПАТОЛОГИЙ ЛИМФАТИЧЕСКОЙ СИСТЕМЫ ГРУДНОЙ КЛЕТКИ</a:t>
            </a:r>
            <a:br>
              <a:rPr lang="ru-RU" sz="4000" b="1" dirty="0">
                <a:solidFill>
                  <a:srgbClr val="000000"/>
                </a:solidFill>
              </a:rPr>
            </a:br>
            <a:r>
              <a:rPr lang="ru-RU" sz="4000" b="1" dirty="0">
                <a:solidFill>
                  <a:srgbClr val="000000"/>
                </a:solidFill>
              </a:rPr>
              <a:t>Часть 2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A3A2A0-BA90-B68F-8B25-BF493F1A2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2613" y="4594411"/>
            <a:ext cx="2949387" cy="2070847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+mj-lt"/>
              </a:rPr>
              <a:t>Выполнила: </a:t>
            </a:r>
          </a:p>
          <a:p>
            <a:pPr algn="r"/>
            <a:r>
              <a:rPr lang="ru-RU" sz="2000" dirty="0">
                <a:latin typeface="+mj-lt"/>
              </a:rPr>
              <a:t>ординатор кафедры лучевой диагностики ИПО</a:t>
            </a:r>
          </a:p>
          <a:p>
            <a:pPr algn="r"/>
            <a:r>
              <a:rPr lang="ru-RU" sz="2000" dirty="0">
                <a:latin typeface="+mj-lt"/>
              </a:rPr>
              <a:t>Лукьяненко Полина Ивановна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75CFA-F387-B3DF-9AE9-6AFC50394129}"/>
              </a:ext>
            </a:extLst>
          </p:cNvPr>
          <p:cNvSpPr txBox="1"/>
          <p:nvPr/>
        </p:nvSpPr>
        <p:spPr>
          <a:xfrm>
            <a:off x="2312893" y="376518"/>
            <a:ext cx="756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</a:p>
          <a:p>
            <a:pPr algn="ctr"/>
            <a:r>
              <a:rPr lang="ru-RU" dirty="0">
                <a:latin typeface="+mj-lt"/>
              </a:rPr>
              <a:t>Кафедра лучевой диагностики ИПО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294E0-5E94-2FB8-3665-86A59FBA6DDC}"/>
              </a:ext>
            </a:extLst>
          </p:cNvPr>
          <p:cNvSpPr txBox="1"/>
          <p:nvPr/>
        </p:nvSpPr>
        <p:spPr>
          <a:xfrm>
            <a:off x="4442010" y="6387352"/>
            <a:ext cx="3451412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г. Красноярск,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0DEE53-72E3-807B-1C4A-5C863BFD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0" y="376518"/>
            <a:ext cx="1426588" cy="14448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4AFF7F-65A0-CC73-A53B-B9F56519B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70" r="5778"/>
          <a:stretch/>
        </p:blipFill>
        <p:spPr>
          <a:xfrm>
            <a:off x="0" y="3546977"/>
            <a:ext cx="4926705" cy="33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8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73106-4917-7945-D736-364B4542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71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ВТОРИЧНЫЕ НАРУШЕНИЯ ЛИМФОТОКА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67344-079C-04A5-20F2-58388923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165"/>
            <a:ext cx="10748682" cy="5217459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Синдром легочной лимфатической перфузии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Pulmonary lymphatic perfusion syndrome-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PLPS) характеризуется аномальным лимфотоком в легких и плевре</a:t>
            </a:r>
          </a:p>
          <a:p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Осложнения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PLPS:</a:t>
            </a:r>
            <a:b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</a:t>
            </a:r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ластический бронхит-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патологическое состояние, характеризующееся дренированием лимфы в просвет дыхательных путей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, организацией транссудата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 образованием слепков бронхов</a:t>
            </a:r>
            <a:b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- </a:t>
            </a:r>
            <a:r>
              <a:rPr lang="ru-RU" sz="26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хилоторакс</a:t>
            </a:r>
            <a:b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ru-RU" sz="26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Вторичные </a:t>
            </a:r>
            <a:r>
              <a:rPr lang="ru-RU" sz="26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лимфангиоэктазы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патологическ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ое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расширение лимфатических сосудов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600" b="0" i="0" dirty="0">
                <a:solidFill>
                  <a:srgbClr val="1A1A1A"/>
                </a:solidFill>
                <a:effectLst/>
              </a:rPr>
              <a:t>связанное с пороками развития сердца и крупных сосудов, при которых наблюдается обструкция легочного венозного возврата </a:t>
            </a:r>
            <a:r>
              <a:rPr lang="ru-RU" sz="2600" b="0" i="1" dirty="0">
                <a:solidFill>
                  <a:srgbClr val="1A1A1A"/>
                </a:solidFill>
                <a:effectLst/>
              </a:rPr>
              <a:t>(например, при стенозе магистральных легочных вен или при кардиальной мальформации)</a:t>
            </a:r>
          </a:p>
        </p:txBody>
      </p:sp>
    </p:spTree>
    <p:extLst>
      <p:ext uri="{BB962C8B-B14F-4D97-AF65-F5344CB8AC3E}">
        <p14:creationId xmlns:p14="http://schemas.microsoft.com/office/powerpoint/2010/main" val="22758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E84AA-E99B-2940-6617-2826F34A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67434"/>
          </a:xfrm>
          <a:solidFill>
            <a:srgbClr val="FFB9B9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ОПРЕДЕЛЕНИЕ НАРУШЕНИЙ ЛЕГОЧНОГО ЛИМФОТОКА ПРИ РЕНТГЕНОЛОГИЧЕСКИХ ИССЛЕДОВАНИЯХ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4DCD24-0E77-DD08-ADFE-50B33850B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2250141"/>
            <a:ext cx="10183906" cy="4114800"/>
          </a:xfrm>
        </p:spPr>
        <p:txBody>
          <a:bodyPr>
            <a:normAutofit/>
          </a:bodyPr>
          <a:lstStyle/>
          <a:p>
            <a:r>
              <a:rPr lang="ru-RU" dirty="0"/>
              <a:t>Нативные исследования: определяется </a:t>
            </a:r>
            <a:r>
              <a:rPr lang="ru-RU" b="1" dirty="0"/>
              <a:t>утолщение </a:t>
            </a:r>
            <a:r>
              <a:rPr lang="ru-RU" b="1" dirty="0" err="1"/>
              <a:t>междольковых</a:t>
            </a:r>
            <a:r>
              <a:rPr lang="ru-RU" b="1" dirty="0"/>
              <a:t> перегородок </a:t>
            </a:r>
            <a:r>
              <a:rPr lang="ru-RU" i="1" dirty="0"/>
              <a:t>(интерстициальный отек или расширение лимфатических узлов)</a:t>
            </a:r>
            <a:br>
              <a:rPr lang="ru-RU" i="1" dirty="0"/>
            </a:br>
            <a:endParaRPr lang="ru-RU" i="1" dirty="0"/>
          </a:p>
          <a:p>
            <a:r>
              <a:rPr lang="ru-RU" dirty="0"/>
              <a:t>Другие варианты патологических изменений возможно диагностировать только при выполнении исследований с контрастным усилением</a:t>
            </a:r>
          </a:p>
        </p:txBody>
      </p:sp>
    </p:spTree>
    <p:extLst>
      <p:ext uri="{BB962C8B-B14F-4D97-AF65-F5344CB8AC3E}">
        <p14:creationId xmlns:p14="http://schemas.microsoft.com/office/powerpoint/2010/main" val="38235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35657-4323-0404-5D16-209068CD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5412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УТОЛЩЕНИЕ МЕЖДОЛЬКОВЫХ ПЕРЕГОРОДОК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2BC14-567A-8F5C-B3AE-9FE21FD3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1" y="1541928"/>
            <a:ext cx="11187953" cy="5047131"/>
          </a:xfrm>
        </p:spPr>
        <p:txBody>
          <a:bodyPr>
            <a:normAutofit/>
          </a:bodyPr>
          <a:lstStyle/>
          <a:p>
            <a:r>
              <a:rPr lang="ru-RU" dirty="0"/>
              <a:t>При </a:t>
            </a:r>
            <a:r>
              <a:rPr lang="ru-RU" b="1" dirty="0"/>
              <a:t>сердечной недостаточности </a:t>
            </a:r>
            <a:r>
              <a:rPr lang="ru-RU" dirty="0"/>
              <a:t>лимфодренажная дисфункция может приводить к развитию </a:t>
            </a:r>
            <a:r>
              <a:rPr lang="ru-RU" b="1" dirty="0"/>
              <a:t>интерстициального отека</a:t>
            </a:r>
          </a:p>
          <a:p>
            <a:r>
              <a:rPr lang="ru-RU" dirty="0"/>
              <a:t>КТ- </a:t>
            </a:r>
            <a:r>
              <a:rPr lang="ru-RU" b="1" dirty="0"/>
              <a:t>утолщение </a:t>
            </a:r>
            <a:r>
              <a:rPr lang="ru-RU" b="1" dirty="0" err="1"/>
              <a:t>междольковых</a:t>
            </a:r>
            <a:r>
              <a:rPr lang="ru-RU" b="1" dirty="0"/>
              <a:t> перегородок</a:t>
            </a:r>
          </a:p>
          <a:p>
            <a:r>
              <a:rPr lang="ru-RU" dirty="0"/>
              <a:t>МРТ, Т2ВИ- </a:t>
            </a:r>
            <a:r>
              <a:rPr lang="ru-RU" b="1" dirty="0"/>
              <a:t>высокоинтенсивный сигнал от </a:t>
            </a:r>
            <a:r>
              <a:rPr lang="ru-RU" b="1" dirty="0" err="1"/>
              <a:t>междольковых</a:t>
            </a:r>
            <a:r>
              <a:rPr lang="ru-RU" b="1" dirty="0"/>
              <a:t> перегородок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Мо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гут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присутствовать 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узелковые утолщения перегородки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которые обычно представляют собой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обтурированные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лимфатические сосуды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ru-RU" dirty="0"/>
              <a:t>Утолщение </a:t>
            </a:r>
            <a:r>
              <a:rPr lang="ru-RU" dirty="0" err="1"/>
              <a:t>междольковых</a:t>
            </a:r>
            <a:r>
              <a:rPr lang="ru-RU" dirty="0"/>
              <a:t> перегородок 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можно наблюдать у пациентов с аутоиммунными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заболеваниями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связанными с сердечной или почечной недостаточностью, или повышенной проницаемостью стенок лимфатических сосудов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29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DC4D0-7A43-DF27-80AB-A0BA3198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1847035"/>
            <a:ext cx="5733596" cy="4499444"/>
          </a:xfrm>
          <a:solidFill>
            <a:srgbClr val="FFF3F3"/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latin typeface="+mn-lt"/>
              </a:rPr>
              <a:t>Мужчина, 76 лет</a:t>
            </a:r>
            <a:br>
              <a:rPr lang="ru-RU" sz="2400" dirty="0"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Исследование выполнено через 10 часов после проведения реанимационных мероприятий по поводу остановки сердца</a:t>
            </a:r>
            <a:br>
              <a:rPr lang="ru-RU" sz="2400" dirty="0"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Определяются утолщенные </a:t>
            </a:r>
            <a:r>
              <a:rPr lang="ru-RU" sz="2400" dirty="0" err="1">
                <a:latin typeface="+mn-lt"/>
              </a:rPr>
              <a:t>междольковые</a:t>
            </a:r>
            <a:r>
              <a:rPr lang="ru-RU" sz="2400" dirty="0">
                <a:latin typeface="+mn-lt"/>
              </a:rPr>
              <a:t> перегородки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(фиолетовые стрелки) </a:t>
            </a:r>
            <a:r>
              <a:rPr lang="ru-RU" sz="2400" dirty="0">
                <a:latin typeface="+mn-lt"/>
              </a:rPr>
              <a:t>и узелки по ходу перегородок 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24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зеленые стрелки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</a:t>
            </a:r>
            <a:r>
              <a:rPr lang="ru-RU" sz="2400" dirty="0">
                <a:latin typeface="+mn-lt"/>
              </a:rPr>
              <a:t>которые представляют собой отек и расширение лимфатических сосудов, связанные с развитием сердечной недостаточности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8CDB51-4447-4FAE-FD8D-CA1F10506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47" y="2218855"/>
            <a:ext cx="4814048" cy="370681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2FF41-22DB-2B47-E386-FD9C1514F149}"/>
              </a:ext>
            </a:extLst>
          </p:cNvPr>
          <p:cNvSpPr txBox="1"/>
          <p:nvPr/>
        </p:nvSpPr>
        <p:spPr>
          <a:xfrm>
            <a:off x="0" y="3594"/>
            <a:ext cx="12192000" cy="1323439"/>
          </a:xfrm>
          <a:prstGeom prst="rect">
            <a:avLst/>
          </a:prstGeom>
          <a:solidFill>
            <a:srgbClr val="FFB9B9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КТ ОГП, АКСИАЛЬНАЯ ПЛОСКОСТЬ. СЕРДЕЧНАЯ НЕДОСТАТОЧНОСТЬ</a:t>
            </a:r>
          </a:p>
        </p:txBody>
      </p:sp>
    </p:spTree>
    <p:extLst>
      <p:ext uri="{BB962C8B-B14F-4D97-AF65-F5344CB8AC3E}">
        <p14:creationId xmlns:p14="http://schemas.microsoft.com/office/powerpoint/2010/main" val="359920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B91D8-19DE-A3B7-7E75-B30F9A60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1857989"/>
            <a:ext cx="5172635" cy="3655306"/>
          </a:xfrm>
          <a:solidFill>
            <a:srgbClr val="FFF3F3"/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Женщина, 21 год</a:t>
            </a:r>
            <a:br>
              <a:rPr lang="ru-RU" sz="2800" dirty="0">
                <a:latin typeface="+mn-lt"/>
              </a:rPr>
            </a:b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Узелковые утолщения большой борозды и </a:t>
            </a:r>
            <a:r>
              <a:rPr lang="ru-RU" sz="2800" dirty="0" err="1">
                <a:latin typeface="+mn-lt"/>
              </a:rPr>
              <a:t>междольковых</a:t>
            </a:r>
            <a:r>
              <a:rPr lang="ru-RU" sz="2800" dirty="0">
                <a:latin typeface="+mn-lt"/>
              </a:rPr>
              <a:t> перегородок,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+mn-lt"/>
              </a:rPr>
              <a:t>свидетельствующие об отеке легких и расширении лимфатических протоков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5BBF3E-F11D-24DD-A602-EBB807CEB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47" y="1732483"/>
            <a:ext cx="5450541" cy="40115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BD1E36-7907-A755-AD5D-612AE71DE51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FFB9B9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КТ ОГП, АКСИАЛЬНАЯ ПЛОСКОСТЬ. СКВ</a:t>
            </a:r>
          </a:p>
        </p:txBody>
      </p:sp>
    </p:spTree>
    <p:extLst>
      <p:ext uri="{BB962C8B-B14F-4D97-AF65-F5344CB8AC3E}">
        <p14:creationId xmlns:p14="http://schemas.microsoft.com/office/powerpoint/2010/main" val="74408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DE303-A4A3-9700-F077-8DA54F74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9576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УТОЛЩЕНИЕ МЕЖДОЛЬКОВЫХ ПЕРЕГОРОДОК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7D728-8CF7-8129-0621-E6EE98A8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8" y="1610471"/>
            <a:ext cx="10192870" cy="4431741"/>
          </a:xfrm>
        </p:spPr>
        <p:txBody>
          <a:bodyPr>
            <a:normAutofit/>
          </a:bodyPr>
          <a:lstStyle/>
          <a:p>
            <a:r>
              <a:rPr lang="ru-RU" b="1" dirty="0"/>
              <a:t>ВСТРЕЧАЕТСЯ ПРИ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лимфангитическом</a:t>
            </a:r>
            <a:r>
              <a:rPr lang="ru-RU" dirty="0"/>
              <a:t> </a:t>
            </a:r>
            <a:r>
              <a:rPr lang="ru-RU" dirty="0" err="1"/>
              <a:t>карциноматозе</a:t>
            </a:r>
            <a:br>
              <a:rPr lang="ru-RU" dirty="0"/>
            </a:br>
            <a:r>
              <a:rPr lang="ru-RU" dirty="0"/>
              <a:t>- саркоидозе</a:t>
            </a:r>
            <a:br>
              <a:rPr lang="ru-RU" dirty="0"/>
            </a:br>
            <a:r>
              <a:rPr lang="ru-RU" dirty="0"/>
              <a:t>- отеке легких</a:t>
            </a:r>
            <a:br>
              <a:rPr lang="ru-RU" dirty="0"/>
            </a:br>
            <a:r>
              <a:rPr lang="ru-RU" dirty="0"/>
              <a:t>- легочных </a:t>
            </a:r>
            <a:r>
              <a:rPr lang="ru-RU" dirty="0" err="1"/>
              <a:t>лимфангиоэктазах</a:t>
            </a:r>
            <a:endParaRPr lang="ru-RU" dirty="0"/>
          </a:p>
          <a:p>
            <a:r>
              <a:rPr lang="ru-RU" dirty="0"/>
              <a:t>Быстрое развитие узелковых утолщений характерно для отека легких, а не ЗНО</a:t>
            </a:r>
          </a:p>
        </p:txBody>
      </p:sp>
    </p:spTree>
    <p:extLst>
      <p:ext uri="{BB962C8B-B14F-4D97-AF65-F5344CB8AC3E}">
        <p14:creationId xmlns:p14="http://schemas.microsoft.com/office/powerpoint/2010/main" val="432027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2652-CCED-40D7-6E84-11EFE64C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3718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ОБРАТНЫЙ ЛИМФОТОК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377EF-C9F9-9ABA-572B-B1ABE714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7" y="1479175"/>
            <a:ext cx="10488706" cy="50112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Нормальное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направление лимфотока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от паренхимы к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корню легкого,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далее в грудной проток 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Обратный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лимфоток возникает при аномальном или нарушенном центральном лимфотоке, а также чтобы вместить избыток лимфы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Если это </a:t>
            </a:r>
            <a:r>
              <a:rPr lang="ru-RU" dirty="0">
                <a:effectLst/>
                <a:ea typeface="Times New Roman" panose="02020603050405020304" pitchFamily="18" charset="0"/>
              </a:rPr>
              <a:t>хронический процесс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то оно известно как </a:t>
            </a: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синдром легочной лимфатической перфузии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(PLPS)</a:t>
            </a:r>
          </a:p>
          <a:p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Механизм включает ретроградное наполнение через бронхомедиастинальные лимфатические протоки или реабсорбцию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плеврального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выпота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46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7B04A-180B-46C6-2CA9-A1A67DAD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84424" cy="914400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ВИЗУАЛИЗАЦИЯ ОБРАТНОГО ЛИМФОТОКА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E26FC-6240-5BF9-1828-EB8B2208C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74376"/>
            <a:ext cx="11609294" cy="540571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норме легочные лимфатические сосуды не </a:t>
            </a:r>
            <a:r>
              <a:rPr lang="ru-RU" sz="26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контрастируются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 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В редких случаях контрастирование происходит и может быть связано с несостоятельностью клапанов лимфатических сосудов</a:t>
            </a:r>
            <a:endParaRPr lang="ru-RU" sz="2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В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изуализация обратного лимфотока возможна с помощью введения контрастного вещества в лимфатические сосуды легких</a:t>
            </a:r>
          </a:p>
          <a:p>
            <a:r>
              <a:rPr lang="ru-RU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МР-</a:t>
            </a:r>
            <a:r>
              <a:rPr lang="ru-RU" sz="2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лимфангиография</a:t>
            </a:r>
            <a:r>
              <a:rPr lang="ru-RU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интерстициальный отек проявляется в виде 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гиперинтенсивного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сигнала на </a:t>
            </a:r>
            <a:r>
              <a:rPr lang="ru-RU" sz="2600" dirty="0">
                <a:solidFill>
                  <a:srgbClr val="000000"/>
                </a:solidFill>
                <a:ea typeface="Calibri" panose="020F0502020204030204" pitchFamily="34" charset="0"/>
              </a:rPr>
              <a:t>Т2-ВИ вокруг 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бронхов и в легочном 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интерстиции</a:t>
            </a:r>
            <a:endParaRPr lang="ru-RU" sz="2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ea typeface="Calibri" panose="020F0502020204030204" pitchFamily="34" charset="0"/>
              </a:rPr>
              <a:t>И</a:t>
            </a:r>
            <a:r>
              <a:rPr lang="ru-RU" sz="2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зображения в проекции максимальной интенсивности (MIP) </a:t>
            </a:r>
            <a:r>
              <a:rPr lang="ru-RU" sz="2600" dirty="0">
                <a:solidFill>
                  <a:srgbClr val="000000"/>
                </a:solidFill>
                <a:ea typeface="Calibri" panose="020F0502020204030204" pitchFamily="34" charset="0"/>
              </a:rPr>
              <a:t>позволяют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лучше определять такой вариант развития центральной лимфатической системы, как </a:t>
            </a:r>
            <a:r>
              <a:rPr lang="ru-RU" sz="2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плексиформный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грудной проток </a:t>
            </a:r>
          </a:p>
          <a:p>
            <a:r>
              <a:rPr lang="ru-RU" sz="2600" b="1" dirty="0" err="1">
                <a:solidFill>
                  <a:srgbClr val="000000"/>
                </a:solidFill>
                <a:ea typeface="Calibri" panose="020F0502020204030204" pitchFamily="34" charset="0"/>
              </a:rPr>
              <a:t>Л</a:t>
            </a:r>
            <a:r>
              <a:rPr lang="ru-RU" sz="2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имфосцинтиграфия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обратный лимфоток приводит к накоплению в легких РФП</a:t>
            </a:r>
            <a:endParaRPr lang="ru-RU" sz="2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7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CE8BB-E5BF-6DA0-24CD-D10C2673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5" y="2116948"/>
            <a:ext cx="6033247" cy="3575639"/>
          </a:xfrm>
          <a:solidFill>
            <a:srgbClr val="FFF3F3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Женщина, 56 лет. СКВ</a:t>
            </a:r>
            <a:br>
              <a:rPr lang="ru-RU" sz="2800" dirty="0">
                <a:latin typeface="+mn-lt"/>
              </a:rPr>
            </a:br>
            <a:br>
              <a:rPr lang="ru-RU" sz="2800" dirty="0">
                <a:latin typeface="+mn-lt"/>
              </a:rPr>
            </a:br>
            <a:r>
              <a:rPr lang="ru-RU" sz="2800" dirty="0" err="1">
                <a:latin typeface="+mn-lt"/>
              </a:rPr>
              <a:t>Интравазация</a:t>
            </a:r>
            <a:r>
              <a:rPr lang="ru-RU" sz="2800" dirty="0">
                <a:latin typeface="+mn-lt"/>
              </a:rPr>
              <a:t> контрастного вещества в легочные лимфатические сосуды после проведения </a:t>
            </a:r>
            <a:r>
              <a:rPr lang="ru-RU" sz="2800" dirty="0" err="1">
                <a:latin typeface="+mn-lt"/>
              </a:rPr>
              <a:t>лимфангиографии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2A4717-69E1-6B54-C6A8-8339E21C2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1" y="1795736"/>
            <a:ext cx="4565921" cy="42554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D183A-63E6-4C87-71CE-DB5C4CCC3C2F}"/>
              </a:ext>
            </a:extLst>
          </p:cNvPr>
          <p:cNvSpPr txBox="1"/>
          <p:nvPr/>
        </p:nvSpPr>
        <p:spPr>
          <a:xfrm>
            <a:off x="1" y="1"/>
            <a:ext cx="12192000" cy="1323439"/>
          </a:xfrm>
          <a:prstGeom prst="rect">
            <a:avLst/>
          </a:prstGeom>
          <a:solidFill>
            <a:srgbClr val="FFB9B9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КТ ОГП, АКСИАЛЬНАЯ ПЛОСКОСТЬ. ИНТРАВАЗАЦИЯ КОНТРАСТА</a:t>
            </a:r>
          </a:p>
        </p:txBody>
      </p:sp>
    </p:spTree>
    <p:extLst>
      <p:ext uri="{BB962C8B-B14F-4D97-AF65-F5344CB8AC3E}">
        <p14:creationId xmlns:p14="http://schemas.microsoft.com/office/powerpoint/2010/main" val="405154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C0BD-CA6A-3973-D896-12B25A58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39" y="3348317"/>
            <a:ext cx="6391835" cy="3348318"/>
          </a:xfrm>
          <a:solidFill>
            <a:srgbClr val="FFF3F3"/>
          </a:solidFill>
        </p:spPr>
        <p:txBody>
          <a:bodyPr>
            <a:noAutofit/>
          </a:bodyPr>
          <a:lstStyle/>
          <a:p>
            <a:br>
              <a:rPr lang="ru-RU" sz="2200" dirty="0">
                <a:latin typeface="+mn-lt"/>
              </a:rPr>
            </a:br>
            <a:br>
              <a:rPr lang="ru-RU" sz="2200" dirty="0">
                <a:latin typeface="+mn-lt"/>
              </a:rPr>
            </a:br>
            <a:r>
              <a:rPr lang="ru-RU" sz="2200" b="1" dirty="0">
                <a:latin typeface="+mn-lt"/>
              </a:rPr>
              <a:t>В</a:t>
            </a:r>
            <a:r>
              <a:rPr lang="ru-RU" sz="2200" dirty="0">
                <a:latin typeface="+mn-lt"/>
              </a:rPr>
              <a:t>. </a:t>
            </a:r>
            <a:r>
              <a:rPr lang="ru-RU" sz="2200" b="1" dirty="0">
                <a:latin typeface="+mn-lt"/>
              </a:rPr>
              <a:t>КТ ОГП С КОНТРАСТИРОВАНИЕМ, АКСИАЛЬНАЯ ПЛОСКОСТЬ </a:t>
            </a:r>
            <a:br>
              <a:rPr lang="ru-RU" sz="2200" b="1" dirty="0">
                <a:latin typeface="+mn-lt"/>
              </a:rPr>
            </a:br>
            <a:r>
              <a:rPr lang="ru-RU" sz="2200" dirty="0">
                <a:latin typeface="+mn-lt"/>
              </a:rPr>
              <a:t>Накопление контрастного вещества в лимфатических сосудах легочной паренхимы </a:t>
            </a:r>
            <a:r>
              <a:rPr lang="ru-RU" sz="2200" i="1" dirty="0">
                <a:latin typeface="+mn-lt"/>
              </a:rPr>
              <a:t>(</a:t>
            </a:r>
            <a:r>
              <a:rPr lang="ru-RU" sz="2200" i="1" dirty="0">
                <a:solidFill>
                  <a:srgbClr val="7030A0"/>
                </a:solidFill>
                <a:latin typeface="+mn-lt"/>
              </a:rPr>
              <a:t>фиолетовые стрелки</a:t>
            </a:r>
            <a:r>
              <a:rPr lang="ru-RU" sz="2200" i="1" dirty="0">
                <a:latin typeface="+mn-lt"/>
              </a:rPr>
              <a:t>);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небольшое количество плеврального выпота </a:t>
            </a:r>
            <a:r>
              <a:rPr lang="ru-RU" sz="2200" i="1" dirty="0">
                <a:latin typeface="+mn-lt"/>
              </a:rPr>
              <a:t>(</a:t>
            </a: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зеленые стрелки</a:t>
            </a:r>
            <a:r>
              <a:rPr lang="ru-RU" sz="2200" i="1" dirty="0">
                <a:latin typeface="+mn-lt"/>
              </a:rPr>
              <a:t>);</a:t>
            </a:r>
            <a:br>
              <a:rPr lang="ru-RU" sz="2200" i="1" dirty="0">
                <a:latin typeface="+mn-lt"/>
              </a:rPr>
            </a:br>
            <a:r>
              <a:rPr lang="ru-RU" sz="2200" dirty="0">
                <a:latin typeface="+mn-lt"/>
              </a:rPr>
              <a:t>материал для эмболизации грудного протока </a:t>
            </a:r>
            <a:r>
              <a:rPr lang="ru-RU" sz="2200" i="1" dirty="0">
                <a:latin typeface="+mn-lt"/>
              </a:rPr>
              <a:t>(</a:t>
            </a:r>
            <a:r>
              <a:rPr lang="ru-RU" sz="22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синяя стрелка</a:t>
            </a:r>
            <a:r>
              <a:rPr lang="ru-RU" sz="2200" i="1" dirty="0">
                <a:latin typeface="+mn-lt"/>
              </a:rPr>
              <a:t>);</a:t>
            </a:r>
            <a:r>
              <a:rPr lang="ru-RU" sz="2200" dirty="0">
                <a:latin typeface="+mn-lt"/>
              </a:rPr>
              <a:t> ЦВК (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оранжевая стрелка</a:t>
            </a:r>
            <a:r>
              <a:rPr lang="ru-RU" sz="2200" i="1" dirty="0">
                <a:latin typeface="+mn-lt"/>
              </a:rPr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AAF499-ADC1-349F-F08B-AC88C5125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89" y="2474259"/>
            <a:ext cx="5312418" cy="43030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403E1-3EC5-E17E-43B1-F920F39C51F2}"/>
              </a:ext>
            </a:extLst>
          </p:cNvPr>
          <p:cNvSpPr txBox="1"/>
          <p:nvPr/>
        </p:nvSpPr>
        <p:spPr>
          <a:xfrm>
            <a:off x="0" y="0"/>
            <a:ext cx="12192000" cy="1661993"/>
          </a:xfrm>
          <a:prstGeom prst="rect">
            <a:avLst/>
          </a:prstGeom>
          <a:solidFill>
            <a:srgbClr val="FFB9B9"/>
          </a:solidFill>
        </p:spPr>
        <p:txBody>
          <a:bodyPr wrap="square">
            <a:spAutoFit/>
          </a:bodyPr>
          <a:lstStyle/>
          <a:p>
            <a:r>
              <a:rPr lang="ru-RU" sz="3400" b="1" dirty="0">
                <a:latin typeface="+mj-lt"/>
              </a:rPr>
              <a:t>ОСТРАЯ ДЫХАТЕЛЬНАЯ НЕДОСТАТОЧНОСТЬ ПОСЛЕ </a:t>
            </a:r>
            <a:r>
              <a:rPr lang="ru-RU" sz="3400" b="1" i="0" dirty="0">
                <a:solidFill>
                  <a:srgbClr val="000000"/>
                </a:solidFill>
                <a:effectLst/>
                <a:latin typeface="+mj-lt"/>
              </a:rPr>
              <a:t>ДВУСТОРОННЕЙ ТРАНСПЛАНТАЦИИ ЛЕГКОГО ПО ПОВОДУ ИДИОПАТИЧЕСКОГО ЛЕГОЧНОГО ФИБРОЗА</a:t>
            </a:r>
            <a:endParaRPr lang="ru-RU" sz="3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2C289-61BB-4611-5D32-CEBBDA61D58A}"/>
              </a:ext>
            </a:extLst>
          </p:cNvPr>
          <p:cNvSpPr txBox="1"/>
          <p:nvPr/>
        </p:nvSpPr>
        <p:spPr>
          <a:xfrm>
            <a:off x="116539" y="1838510"/>
            <a:ext cx="6391835" cy="2123658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+mn-lt"/>
              </a:rPr>
              <a:t>Женщина, 73 года</a:t>
            </a:r>
            <a:br>
              <a:rPr lang="ru-RU" sz="2200" dirty="0">
                <a:latin typeface="+mn-lt"/>
              </a:rPr>
            </a:br>
            <a:r>
              <a:rPr lang="ru-RU" sz="2200" b="1" i="0" dirty="0">
                <a:solidFill>
                  <a:srgbClr val="000000"/>
                </a:solidFill>
                <a:effectLst/>
                <a:latin typeface="+mn-lt"/>
              </a:rPr>
              <a:t>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+mn-lt"/>
              </a:rPr>
              <a:t>ЛИМФАНГИОГРАФИЯ В ПЕРЕДНЕЙ ПРЯМОЙ ПРОЕКЦИИ </a:t>
            </a:r>
            <a:br>
              <a:rPr lang="ru-RU" sz="2200" b="1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i="0" dirty="0" err="1">
                <a:solidFill>
                  <a:srgbClr val="000000"/>
                </a:solidFill>
                <a:effectLst/>
              </a:rPr>
              <a:t>Ин</a:t>
            </a:r>
            <a:r>
              <a:rPr lang="ru-RU" sz="2200" dirty="0" err="1">
                <a:latin typeface="+mn-lt"/>
              </a:rPr>
              <a:t>травазация</a:t>
            </a:r>
            <a:r>
              <a:rPr lang="ru-RU" sz="2200" dirty="0">
                <a:latin typeface="+mn-lt"/>
              </a:rPr>
              <a:t> контрастного вещества из ответвления грудного протока, расположенного </a:t>
            </a:r>
            <a:r>
              <a:rPr lang="ru-RU" sz="2200" dirty="0" err="1">
                <a:latin typeface="+mn-lt"/>
              </a:rPr>
              <a:t>проксимальнее</a:t>
            </a:r>
            <a:r>
              <a:rPr lang="ru-RU" sz="2200" dirty="0">
                <a:latin typeface="+mn-lt"/>
              </a:rPr>
              <a:t> венозного угла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4124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6C377-35F4-36B8-14D1-26B0041C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1953"/>
          </a:xfrm>
          <a:solidFill>
            <a:srgbClr val="FFB9B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ПРИЧИНЫ ИЗМЕНЕНИЙ ЛИМФАТИЧЕСКОГО РУСЛА ГРУДНОЙ КЛЕТКИ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B3582-0A74-1DAB-28C4-4765446F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1685364"/>
            <a:ext cx="11600330" cy="479611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Распространенны</a:t>
            </a:r>
            <a:r>
              <a:rPr lang="ru-RU" sz="2400" b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причины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хирургические вмешательства, ЗНО, сердечная или почечная недостаточность и прогрессирующий цирроз печени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50% случаев возникновение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хилоторакса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связано с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трансторакальными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хирургическими вмешательствами</a:t>
            </a:r>
            <a:r>
              <a:rPr lang="ru-RU" sz="24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числе-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 трансплантацией легкого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ЗНО(лимфомы) 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второй по распространенности причиной нарушения функции грудного протока и составляют примерно 20% от всех случаев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хилотораксов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застойной сердечной недостаточности 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наблюдается восьмикратное увеличение объема циркулирующей жидкости в сосудах, что вызывает транссудацию </a:t>
            </a:r>
            <a:r>
              <a:rPr lang="ru-RU" sz="24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при 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недостаточном лимфодренаже может привести к отеку легких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287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D2EED-2804-8E2D-AF2E-3C08CBFA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13" y="1308848"/>
            <a:ext cx="6678706" cy="5091952"/>
          </a:xfrm>
          <a:solidFill>
            <a:srgbClr val="FFF3F3"/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Мужчина, 21 год, </a:t>
            </a:r>
            <a:r>
              <a:rPr lang="ru-RU" sz="2400" b="1" dirty="0"/>
              <a:t>кровохарканье</a:t>
            </a:r>
            <a:br>
              <a:rPr lang="ru-RU" sz="2400" b="1" dirty="0"/>
            </a:b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А.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ЛИМФАНГИОГРАММА В ПЕРЕДНЕЙ ПРЯМОЙ ПРОЕКЦИИ</a:t>
            </a:r>
            <a:br>
              <a:rPr lang="ru-RU" sz="2400" b="1" dirty="0">
                <a:latin typeface="+mn-lt"/>
              </a:rPr>
            </a:br>
            <a:r>
              <a:rPr lang="ru-RU" sz="2400" dirty="0">
                <a:latin typeface="+mn-lt"/>
              </a:rPr>
              <a:t>Определяется обратный ток лимфы в грудной полости</a:t>
            </a:r>
            <a:br>
              <a:rPr lang="ru-RU" sz="2400" dirty="0"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В. МРТ Т2-ВИ С ЖИРОПОДАВЛЕНИЕМ В КОРОНАРНОЙ ПЛОСКОСТИ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Определяется перикардиальный выпот </a:t>
            </a:r>
            <a:r>
              <a:rPr lang="ru-RU" sz="2400" i="1" dirty="0">
                <a:latin typeface="+mn-lt"/>
              </a:rPr>
              <a:t>(</a:t>
            </a:r>
            <a:r>
              <a:rPr lang="ru-RU" sz="2400" i="1" dirty="0">
                <a:solidFill>
                  <a:srgbClr val="7030A0"/>
                </a:solidFill>
                <a:latin typeface="+mn-lt"/>
              </a:rPr>
              <a:t>фиолетовая стрелка</a:t>
            </a:r>
            <a:r>
              <a:rPr lang="ru-RU" sz="2400" i="1" dirty="0">
                <a:latin typeface="+mn-lt"/>
              </a:rPr>
              <a:t>) </a:t>
            </a:r>
            <a:r>
              <a:rPr lang="ru-RU" sz="2400" dirty="0">
                <a:latin typeface="+mn-lt"/>
              </a:rPr>
              <a:t>и утолщение </a:t>
            </a:r>
            <a:r>
              <a:rPr lang="ru-RU" sz="2400" dirty="0" err="1">
                <a:latin typeface="+mn-lt"/>
              </a:rPr>
              <a:t>междольковых</a:t>
            </a:r>
            <a:r>
              <a:rPr lang="ru-RU" sz="2400" dirty="0">
                <a:latin typeface="+mn-lt"/>
              </a:rPr>
              <a:t> перегородок </a:t>
            </a:r>
            <a:r>
              <a:rPr lang="ru-RU" sz="2400" i="1" dirty="0">
                <a:latin typeface="+mn-lt"/>
              </a:rPr>
              <a:t>(</a:t>
            </a:r>
            <a:r>
              <a:rPr lang="ru-RU" sz="2400" i="1" dirty="0">
                <a:solidFill>
                  <a:srgbClr val="00B050"/>
                </a:solidFill>
                <a:latin typeface="+mn-lt"/>
              </a:rPr>
              <a:t>зеленая стрелка</a:t>
            </a:r>
            <a:r>
              <a:rPr lang="ru-RU" sz="2400" dirty="0">
                <a:latin typeface="+mn-lt"/>
              </a:rPr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7B12E8-13D7-D60D-EF1F-5453CBC3C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28" y="1308848"/>
            <a:ext cx="3963278" cy="525633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86AAAA-E0C9-EE94-7723-E1E65451BCFE}"/>
              </a:ext>
            </a:extLst>
          </p:cNvPr>
          <p:cNvSpPr txBox="1"/>
          <p:nvPr/>
        </p:nvSpPr>
        <p:spPr>
          <a:xfrm>
            <a:off x="0" y="1220"/>
            <a:ext cx="12192000" cy="707886"/>
          </a:xfrm>
          <a:prstGeom prst="rect">
            <a:avLst/>
          </a:prstGeom>
          <a:solidFill>
            <a:srgbClr val="FFB9B9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ЛИМФАНГИОМАТОЗ. ТАМПОНАДА СЕРДЦА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696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DEC3B-21E0-2FBA-ADE1-EACBCF84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НАРУШЕНИЕ ЛИМФОТОКА В ПЛЕВРЕ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BD356-3727-E928-3C44-072C84A9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435609"/>
            <a:ext cx="11568236" cy="51803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</a:rPr>
              <a:t>ВИДЫ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</a:t>
            </a:r>
            <a:b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хилезный плевральный выпот (</a:t>
            </a:r>
            <a:r>
              <a:rPr lang="ru-RU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хилоторакс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</a:t>
            </a:r>
            <a:b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нехилезный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плевральный выпот (</a:t>
            </a:r>
            <a: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  <a:t>редко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b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утолщение плевры</a:t>
            </a:r>
            <a:b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Причина </a:t>
            </a:r>
            <a:r>
              <a:rPr lang="ru-RU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нехилезных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выпотов не ясна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допускаются причины, не связанные с нарушенным лимфотоком</a:t>
            </a:r>
            <a:b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Утолщение плевры обычно наблюдается при 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хронических выпотах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а также при 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пролиферативных заболеваниях лимфатической системы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лимфангиоматоз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26BA6-EFF6-9ED1-71E2-FC87D9F8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39905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ХИЛОТОРАКС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47377-FD31-F267-241B-597CF10C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479176"/>
            <a:ext cx="11232777" cy="5118848"/>
          </a:xfrm>
        </p:spPr>
        <p:txBody>
          <a:bodyPr>
            <a:norm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КЛАССИФИКАЦИЯ </a:t>
            </a:r>
            <a:r>
              <a:rPr lang="ru-RU" dirty="0">
                <a:effectLst/>
                <a:ea typeface="Times New Roman" panose="02020603050405020304" pitchFamily="18" charset="0"/>
              </a:rPr>
              <a:t>: </a:t>
            </a:r>
            <a:br>
              <a:rPr lang="ru-RU" dirty="0">
                <a:effectLst/>
                <a:ea typeface="Times New Roman" panose="02020603050405020304" pitchFamily="18" charset="0"/>
              </a:rPr>
            </a:br>
            <a:r>
              <a:rPr lang="ru-RU" dirty="0">
                <a:effectLst/>
                <a:ea typeface="Times New Roman" panose="02020603050405020304" pitchFamily="18" charset="0"/>
              </a:rPr>
              <a:t>- травматический (включая послеоперационный) </a:t>
            </a:r>
            <a:br>
              <a:rPr lang="ru-RU" dirty="0">
                <a:ea typeface="Times New Roman" panose="02020603050405020304" pitchFamily="18" charset="0"/>
              </a:rPr>
            </a:br>
            <a:r>
              <a:rPr lang="ru-RU" dirty="0">
                <a:ea typeface="Times New Roman" panose="02020603050405020304" pitchFamily="18" charset="0"/>
              </a:rPr>
              <a:t>- </a:t>
            </a:r>
            <a:r>
              <a:rPr lang="ru-RU" dirty="0">
                <a:effectLst/>
                <a:ea typeface="Times New Roman" panose="02020603050405020304" pitchFamily="18" charset="0"/>
              </a:rPr>
              <a:t>нетравматический</a:t>
            </a:r>
          </a:p>
          <a:p>
            <a:r>
              <a:rPr lang="ru-RU" b="1" dirty="0">
                <a:effectLst/>
                <a:ea typeface="Times New Roman" panose="02020603050405020304" pitchFamily="18" charset="0"/>
              </a:rPr>
              <a:t>ЧАСТЫЕ ПРИЧИНЫ</a:t>
            </a:r>
            <a:r>
              <a:rPr lang="ru-RU" dirty="0">
                <a:effectLst/>
                <a:ea typeface="Times New Roman" panose="02020603050405020304" pitchFamily="18" charset="0"/>
              </a:rPr>
              <a:t>:</a:t>
            </a:r>
            <a:br>
              <a:rPr lang="ru-RU" dirty="0">
                <a:effectLst/>
                <a:ea typeface="Times New Roman" panose="02020603050405020304" pitchFamily="18" charset="0"/>
              </a:rPr>
            </a:br>
            <a:r>
              <a:rPr lang="ru-RU" dirty="0">
                <a:effectLst/>
                <a:ea typeface="Times New Roman" panose="02020603050405020304" pitchFamily="18" charset="0"/>
              </a:rPr>
              <a:t>- дисфункция лимфотока (в том числе обратный ток)</a:t>
            </a:r>
            <a:br>
              <a:rPr lang="ru-RU" dirty="0">
                <a:effectLst/>
                <a:ea typeface="Times New Roman" panose="02020603050405020304" pitchFamily="18" charset="0"/>
              </a:rPr>
            </a:br>
            <a:r>
              <a:rPr lang="ru-RU" dirty="0">
                <a:effectLst/>
                <a:ea typeface="Times New Roman" panose="02020603050405020304" pitchFamily="18" charset="0"/>
              </a:rPr>
              <a:t>- транссудация через диафрагму при хилезном асците</a:t>
            </a:r>
          </a:p>
          <a:p>
            <a:r>
              <a:rPr lang="ru-RU" b="1" dirty="0">
                <a:ea typeface="Times New Roman" panose="02020603050405020304" pitchFamily="18" charset="0"/>
              </a:rPr>
              <a:t>КТ</a:t>
            </a:r>
            <a:r>
              <a:rPr lang="ru-RU" dirty="0">
                <a:ea typeface="Times New Roman" panose="02020603050405020304" pitchFamily="18" charset="0"/>
              </a:rPr>
              <a:t>: </a:t>
            </a:r>
            <a:r>
              <a:rPr lang="ru-RU" dirty="0">
                <a:effectLst/>
                <a:ea typeface="Times New Roman" panose="02020603050405020304" pitchFamily="18" charset="0"/>
              </a:rPr>
              <a:t>хилезный выпот чаще всего по плотности соответствует жидкости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МРТ: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Т2ВИ-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гиперинтенсивный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сигнал, Т1ВИ-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гипоинтенсивный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сигнал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Дифференциально-диагностические признаки хилезного 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нехилезного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выпота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185685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272D-5B49-52B9-1DE0-232FB8B6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9575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ХИЛОТОРАКС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4473-097F-3066-DFF5-93BECB77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5" y="1526521"/>
            <a:ext cx="9619130" cy="49549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Определение точки дренирования плевральной полости </a:t>
            </a:r>
            <a:r>
              <a:rPr lang="ru-RU" sz="3200" dirty="0">
                <a:ea typeface="Calibri" panose="020F0502020204030204" pitchFamily="34" charset="0"/>
              </a:rPr>
              <a:t>определяют</a:t>
            </a:r>
            <a:r>
              <a:rPr lang="ru-RU" sz="3200" dirty="0">
                <a:solidFill>
                  <a:srgbClr val="000000"/>
                </a:solidFill>
                <a:ea typeface="Calibri" panose="020F0502020204030204" pitchFamily="34" charset="0"/>
              </a:rPr>
              <a:t> по снимкам в 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</a:rPr>
              <a:t>аксиальной плоскости </a:t>
            </a:r>
          </a:p>
          <a:p>
            <a:r>
              <a:rPr lang="ru-RU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Накопление РФП </a:t>
            </a: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может указывать на хилезный характер плеврального выпота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3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4D7E3-4D5F-23D4-3B85-68DA25EE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21223"/>
            <a:ext cx="7234518" cy="5136777"/>
          </a:xfrm>
          <a:solidFill>
            <a:srgbClr val="FFF3F3"/>
          </a:solidFill>
        </p:spPr>
        <p:txBody>
          <a:bodyPr>
            <a:noAutofit/>
          </a:bodyPr>
          <a:lstStyle/>
          <a:p>
            <a:r>
              <a:rPr lang="ru-RU" sz="2200" dirty="0">
                <a:latin typeface="+mn-lt"/>
              </a:rPr>
              <a:t>Мужчина, 49лет</a:t>
            </a:r>
            <a:br>
              <a:rPr lang="ru-RU" sz="2200" dirty="0">
                <a:latin typeface="+mn-lt"/>
              </a:rPr>
            </a:br>
            <a:r>
              <a:rPr lang="ru-RU" sz="2200" b="1" dirty="0">
                <a:latin typeface="+mn-lt"/>
              </a:rPr>
              <a:t>А- КОРОНАРНАЯ ПЛОСКОСТЬ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Грудной проток и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цистерна(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оранжевые стрелки</a:t>
            </a:r>
            <a:r>
              <a:rPr lang="ru-RU" sz="2200" dirty="0">
                <a:latin typeface="+mn-lt"/>
              </a:rPr>
              <a:t>);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нарушение целостности стенки грудного протока </a:t>
            </a:r>
            <a:r>
              <a:rPr lang="ru-RU" sz="2200" i="1" dirty="0">
                <a:latin typeface="+mn-lt"/>
              </a:rPr>
              <a:t>(</a:t>
            </a:r>
            <a:r>
              <a:rPr lang="ru-RU" sz="2200" i="1" dirty="0">
                <a:solidFill>
                  <a:srgbClr val="7030A0"/>
                </a:solidFill>
                <a:latin typeface="+mn-lt"/>
              </a:rPr>
              <a:t>фиолетовая стрелка</a:t>
            </a:r>
            <a:r>
              <a:rPr lang="ru-RU" sz="2200" dirty="0">
                <a:latin typeface="+mn-lt"/>
              </a:rPr>
              <a:t>); </a:t>
            </a:r>
            <a:r>
              <a:rPr lang="ru-RU" sz="2200" dirty="0" err="1">
                <a:latin typeface="+mn-lt"/>
              </a:rPr>
              <a:t>хилоторакс</a:t>
            </a:r>
            <a:r>
              <a:rPr lang="ru-RU" sz="2200" dirty="0">
                <a:latin typeface="+mn-lt"/>
              </a:rPr>
              <a:t> справа (</a:t>
            </a:r>
            <a:r>
              <a:rPr lang="ru-RU" sz="2200" i="1" dirty="0">
                <a:solidFill>
                  <a:srgbClr val="00B050"/>
                </a:solidFill>
                <a:latin typeface="+mn-lt"/>
              </a:rPr>
              <a:t>зеленая стрелка)</a:t>
            </a:r>
            <a:br>
              <a:rPr lang="ru-RU" sz="2200" i="1" dirty="0">
                <a:latin typeface="+mn-lt"/>
              </a:rPr>
            </a:br>
            <a:br>
              <a:rPr lang="ru-RU" sz="2200" dirty="0">
                <a:latin typeface="+mn-lt"/>
              </a:rPr>
            </a:br>
            <a:r>
              <a:rPr lang="ru-RU" sz="2200" b="1" dirty="0">
                <a:latin typeface="+mn-lt"/>
              </a:rPr>
              <a:t>В- АКСИАЛЬНАЯ ПЛОСКОСТЬ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Правосторонний плеврит</a:t>
            </a:r>
            <a:br>
              <a:rPr lang="ru-RU" sz="2200" dirty="0">
                <a:latin typeface="+mn-lt"/>
              </a:rPr>
            </a:br>
            <a:br>
              <a:rPr lang="ru-RU" sz="2200" dirty="0">
                <a:latin typeface="+mn-lt"/>
              </a:rPr>
            </a:br>
            <a:r>
              <a:rPr lang="ru-RU" sz="2200" b="1" dirty="0">
                <a:latin typeface="+mn-lt"/>
              </a:rPr>
              <a:t>С- </a:t>
            </a:r>
            <a:r>
              <a:rPr lang="ru-RU" sz="2200" b="1" dirty="0">
                <a:solidFill>
                  <a:srgbClr val="000000"/>
                </a:solidFill>
                <a:latin typeface="+mn-lt"/>
              </a:rPr>
              <a:t>ПЕРЕДНЯЯ ЛИМФАНГИОГРАММА В ПРЯМОЙ ПРОЕКЦИИ</a:t>
            </a:r>
            <a:br>
              <a:rPr lang="ru-RU" sz="2200" dirty="0">
                <a:solidFill>
                  <a:srgbClr val="000000"/>
                </a:solidFill>
                <a:latin typeface="+mn-lt"/>
              </a:rPr>
            </a:br>
            <a:r>
              <a:rPr lang="ru-RU" sz="2200" dirty="0">
                <a:latin typeface="+mn-lt"/>
              </a:rPr>
              <a:t>Грудной проток и цистерна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оранжевые стрелки</a:t>
            </a:r>
            <a:r>
              <a:rPr lang="ru-RU" sz="2200" dirty="0">
                <a:latin typeface="+mn-lt"/>
              </a:rPr>
              <a:t>); 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нарушение целостности стенки грудного протока </a:t>
            </a:r>
            <a:r>
              <a:rPr lang="ru-RU" sz="2200" i="1" dirty="0">
                <a:latin typeface="+mn-lt"/>
              </a:rPr>
              <a:t>(</a:t>
            </a:r>
            <a:r>
              <a:rPr lang="ru-RU" sz="2200" i="1" dirty="0">
                <a:solidFill>
                  <a:srgbClr val="7030A0"/>
                </a:solidFill>
                <a:latin typeface="+mn-lt"/>
              </a:rPr>
              <a:t>фиолетовая стрелка</a:t>
            </a:r>
            <a:r>
              <a:rPr lang="ru-RU" sz="2200" dirty="0">
                <a:latin typeface="+mn-lt"/>
              </a:rPr>
              <a:t>); </a:t>
            </a:r>
            <a:r>
              <a:rPr lang="ru-RU" sz="2200" dirty="0" err="1">
                <a:latin typeface="+mn-lt"/>
              </a:rPr>
              <a:t>хилоторакс</a:t>
            </a:r>
            <a:r>
              <a:rPr lang="ru-RU" sz="2200" dirty="0">
                <a:latin typeface="+mn-lt"/>
              </a:rPr>
              <a:t> справа (</a:t>
            </a:r>
            <a:r>
              <a:rPr lang="ru-RU" sz="2200" i="1" dirty="0">
                <a:solidFill>
                  <a:srgbClr val="00B050"/>
                </a:solidFill>
                <a:latin typeface="+mn-lt"/>
              </a:rPr>
              <a:t>зеленая стрелка)</a:t>
            </a:r>
            <a:endParaRPr lang="ru-RU" sz="22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AEC90A-0478-CED9-9512-282528E07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" r="39459" b="1"/>
          <a:stretch/>
        </p:blipFill>
        <p:spPr>
          <a:xfrm>
            <a:off x="6723530" y="2285180"/>
            <a:ext cx="3263154" cy="40712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C3116-C7B4-AA59-A206-A3FC337AEB63}"/>
              </a:ext>
            </a:extLst>
          </p:cNvPr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rgbClr val="FFB9B9"/>
          </a:solidFill>
        </p:spPr>
        <p:txBody>
          <a:bodyPr wrap="square">
            <a:spAutoFit/>
          </a:bodyPr>
          <a:lstStyle/>
          <a:p>
            <a:r>
              <a:rPr lang="ru-RU" sz="3600" dirty="0"/>
              <a:t>МРТ Т2-ВИ С ЖИРОПОДАВЛЕНИЕМ. СОСТОЯНИЕ ПОСЛЕ ЭЗОФАГЭКТОМИИ ПО ПОВОДУ АДЕНОКАРЦИНОМЫ ПИЩЕВОДА. ХИЛОТОРАКС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7656929F-A827-8BB6-D508-591DA67F47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1" t="603" b="-751"/>
          <a:stretch/>
        </p:blipFill>
        <p:spPr>
          <a:xfrm>
            <a:off x="9986684" y="2285180"/>
            <a:ext cx="2133106" cy="40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630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1FE9B-448A-626B-738C-6D5FA87B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4"/>
            <a:ext cx="12192000" cy="1861175"/>
          </a:xfrm>
          <a:solidFill>
            <a:srgbClr val="FFB9B9"/>
          </a:solidFill>
        </p:spPr>
        <p:txBody>
          <a:bodyPr>
            <a:noAutofit/>
          </a:bodyPr>
          <a:lstStyle/>
          <a:p>
            <a:r>
              <a:rPr lang="ru-RU" sz="3600" b="1" dirty="0"/>
              <a:t>МРТ ОГП Т2ВИ С ЖИРОПОДАВЛЕНИЕМ, АКСИАЛЬНАЯ ПЛОСКОСТЬ</a:t>
            </a:r>
            <a:br>
              <a:rPr lang="ru-RU" sz="3600" b="1" dirty="0"/>
            </a:br>
            <a:r>
              <a:rPr lang="ru-RU" sz="3600" b="1" dirty="0"/>
              <a:t>В-КЛЕТОЧНАЯ ЛИМФОМА. ДВУСТОРОННИЙ ХИЛОТОРАКС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C83A862-6B7E-6CFB-B40A-F5ACD8C1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291" y="2420471"/>
            <a:ext cx="5315222" cy="350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5FF8A-A728-4D5D-880D-6BA6421B9928}"/>
              </a:ext>
            </a:extLst>
          </p:cNvPr>
          <p:cNvSpPr txBox="1"/>
          <p:nvPr/>
        </p:nvSpPr>
        <p:spPr>
          <a:xfrm>
            <a:off x="492487" y="2859742"/>
            <a:ext cx="4930587" cy="1938992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Мужчина, 75 лет. В-клеточная лимфома</a:t>
            </a:r>
          </a:p>
          <a:p>
            <a:endParaRPr lang="ru-RU" sz="2400" dirty="0"/>
          </a:p>
          <a:p>
            <a:r>
              <a:rPr lang="ru-RU" sz="2400" dirty="0"/>
              <a:t>Рецидивирующий двусторонний </a:t>
            </a:r>
            <a:r>
              <a:rPr lang="ru-RU" sz="2400" dirty="0" err="1"/>
              <a:t>хилоторакс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028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6096A-B9EB-7691-C715-02528F1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0918"/>
          </a:xfrm>
          <a:solidFill>
            <a:srgbClr val="FFB9B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ПАТОЛОГИЧЕСКИЕ ИЗМЕНЕНИЯ ЛИМФАТИЧЕСКОЙ СИСТЕМЫ СРЕДОСТЕНИЯ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8A024-1865-2521-DD37-5308B7C2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3" y="1721224"/>
            <a:ext cx="10999694" cy="48409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</a:rPr>
              <a:t>Наиболее часто в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средостении определяются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</a:t>
            </a:r>
            <a:b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</a:t>
            </a:r>
            <a:r>
              <a:rPr lang="ru-RU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нормальный грудной проток</a:t>
            </a:r>
            <a:b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ru-RU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истечение лимфы из грудного протока</a:t>
            </a:r>
            <a:b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ru-RU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смещение грудного протока </a:t>
            </a:r>
            <a:b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i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ru-RU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врожденные аномалии грудного протока</a:t>
            </a:r>
            <a:br>
              <a:rPr lang="ru-RU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ru-RU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</a:t>
            </a:r>
            <a:r>
              <a:rPr lang="ru-RU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лимфангиоэктазы</a:t>
            </a:r>
            <a:endParaRPr lang="ru-RU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Иногда определяется </a:t>
            </a: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перикардиальный выпот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который может быть связан с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нарушением оттока лимфы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4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641AB-893D-141B-7BF1-83BCEAFF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1976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ПАТОЛОГИЧЕСКИЕ ИЗМЕНЕНИЯ ГРУДНОГО ПРОТОКА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37D54-6BF9-50CB-B401-F9A10CE6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1317812"/>
            <a:ext cx="10452847" cy="5396753"/>
          </a:xfrm>
        </p:spPr>
        <p:txBody>
          <a:bodyPr>
            <a:noAutofit/>
          </a:bodyPr>
          <a:lstStyle/>
          <a:p>
            <a:r>
              <a:rPr lang="ru-RU" sz="2400" b="1" dirty="0">
                <a:ea typeface="Calibri" panose="020F0502020204030204" pitchFamily="34" charset="0"/>
              </a:rPr>
              <a:t>НАИБОЛЕЕ ЧАСТО ВСТРЕЧАЮТСЯ:</a:t>
            </a:r>
          </a:p>
          <a:p>
            <a:pPr marL="0" indent="0">
              <a:buNone/>
            </a:pPr>
            <a:r>
              <a:rPr lang="ru-RU" sz="2400" dirty="0">
                <a:ea typeface="Calibri" panose="020F0502020204030204" pitchFamily="34" charset="0"/>
              </a:rPr>
              <a:t>- </a:t>
            </a:r>
            <a:r>
              <a:rPr lang="ru-RU" sz="2400" i="1" dirty="0">
                <a:ea typeface="Calibri" panose="020F0502020204030204" pitchFamily="34" charset="0"/>
              </a:rPr>
              <a:t>Нарушение целостности стенки 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с истечением лимфы</a:t>
            </a:r>
            <a:br>
              <a:rPr lang="ru-RU" sz="2400" i="1" dirty="0">
                <a:effectLst/>
                <a:ea typeface="Calibri" panose="020F0502020204030204" pitchFamily="34" charset="0"/>
              </a:rPr>
            </a:br>
            <a:r>
              <a:rPr lang="ru-RU" sz="2400" i="1" dirty="0">
                <a:ea typeface="Calibri" panose="020F0502020204030204" pitchFamily="34" charset="0"/>
              </a:rPr>
              <a:t>- Отсутствие сегмента </a:t>
            </a:r>
            <a:br>
              <a:rPr lang="ru-RU" sz="2400" i="1" dirty="0">
                <a:ea typeface="Calibri" panose="020F0502020204030204" pitchFamily="34" charset="0"/>
              </a:rPr>
            </a:br>
            <a:r>
              <a:rPr lang="ru-RU" sz="2400" i="1" dirty="0">
                <a:ea typeface="Calibri" panose="020F0502020204030204" pitchFamily="34" charset="0"/>
              </a:rPr>
              <a:t>- Р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асширение протока</a:t>
            </a:r>
            <a:br>
              <a:rPr lang="ru-RU" sz="2400" i="1" dirty="0">
                <a:ea typeface="Calibri" panose="020F0502020204030204" pitchFamily="34" charset="0"/>
              </a:rPr>
            </a:br>
            <a:r>
              <a:rPr lang="ru-RU" sz="2400" i="1" dirty="0">
                <a:ea typeface="Calibri" panose="020F0502020204030204" pitchFamily="34" charset="0"/>
              </a:rPr>
              <a:t>- </a:t>
            </a:r>
            <a:r>
              <a:rPr lang="ru-RU" sz="2400" i="1" dirty="0" err="1">
                <a:ea typeface="Calibri" panose="020F0502020204030204" pitchFamily="34" charset="0"/>
              </a:rPr>
              <a:t>П</a:t>
            </a:r>
            <a:r>
              <a:rPr lang="ru-RU" sz="2400" i="1" dirty="0" err="1">
                <a:effectLst/>
                <a:ea typeface="Calibri" panose="020F0502020204030204" pitchFamily="34" charset="0"/>
              </a:rPr>
              <a:t>лексиформный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 грудной проток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Нарушение целостности стенки и отсутствие сегмента наблюдаются п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ри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травматическом или ятрогенном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повреждении грудного протока </a:t>
            </a: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Редко определяются </a:t>
            </a:r>
            <a:r>
              <a:rPr lang="ru-RU" sz="24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</a:t>
            </a:r>
            <a:r>
              <a:rPr lang="ru-RU" sz="2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иломы</a:t>
            </a: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кистообразные структуры, заполненные хилезной жидкостью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которые могут возникать как при травматических, так и нетравматических нарушениях грудного протока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ЗНО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деформация или смещение протока</a:t>
            </a:r>
          </a:p>
          <a:p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МР-</a:t>
            </a:r>
            <a:r>
              <a:rPr lang="ru-RU" sz="2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лимфангиография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позволяет определить место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истечения лимфы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1383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530B2-1BB6-8460-C58B-72E08B33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65"/>
            <a:ext cx="12192000" cy="1398493"/>
          </a:xfrm>
          <a:solidFill>
            <a:srgbClr val="FFB9B9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ВИЗУАЛИЗАЦИЯ ПАТОЛОГИЧЕСКИХ ИЗМЕНЕНИЙ ГРУДНОГО ПРОТОКА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4AEF2-01F9-BE1A-615A-CE396A3A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1712258"/>
            <a:ext cx="10685929" cy="498437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Повышенное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накопление РФП</a:t>
            </a: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указывает на патологическое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расширение грудного протока или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участок истечения лимфы</a:t>
            </a:r>
            <a:b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О</a:t>
            </a: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тсутствие накопления РФП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грудном протоке также указывает на патологию лимфатического русла средостения</a:t>
            </a:r>
            <a:b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ОФЭКТ / КТ- </a:t>
            </a:r>
            <a:r>
              <a:rPr lang="ru-RU" dirty="0"/>
              <a:t>более точный метод определения </a:t>
            </a: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экстравазации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РФП из поврежденного грудного протока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517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08AFD-2C7C-8DF0-17FD-6FA22324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8847"/>
          </a:xfrm>
          <a:solidFill>
            <a:srgbClr val="FFB9B9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ВИЗУАЛИЗАЦИЯ ПАТОЛОГИЧЕСКИХ ИЗМЕНЕНИЙ ГРУДНОГО ПРОТОКА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8700C-9A03-BCC4-3BE2-FEFF2CE6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1" y="1658471"/>
            <a:ext cx="11205882" cy="4912658"/>
          </a:xfrm>
        </p:spPr>
        <p:txBody>
          <a:bodyPr>
            <a:noAutofit/>
          </a:bodyPr>
          <a:lstStyle/>
          <a:p>
            <a:r>
              <a:rPr lang="ru-RU" sz="26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Лимфосцинтиграфия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оценка </a:t>
            </a:r>
            <a:r>
              <a:rPr lang="ru-RU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хилоторакса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после операций по поводу врожденного порока сердца  </a:t>
            </a:r>
          </a:p>
          <a:p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Активность </a:t>
            </a:r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РФП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печени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 отсроченной визуализации- ожидаемый результат, указывающий на очевидную </a:t>
            </a:r>
            <a:r>
              <a:rPr lang="ru-RU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венолимфатическую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связь</a:t>
            </a:r>
            <a:endParaRPr lang="ru-RU" sz="2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Отсутствие активности </a:t>
            </a:r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РФП в печени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после введения в 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нижние конечности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указывает на отсутствие связи грудного протока с венозной системой - вероятный признак того, что грудной проток является источником </a:t>
            </a:r>
            <a:r>
              <a:rPr lang="ru-RU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хилоторакса</a:t>
            </a:r>
            <a:endParaRPr lang="ru-RU" sz="2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Это может быть подтверждено 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внутри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кожным введением РФП в латеральную область шеи справа на следующий день, что продемонстрирует активность печени и укажет на сообщение между правым лимфатическим протоком и венозной системой</a:t>
            </a:r>
            <a:endParaRPr lang="ru-RU" sz="2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3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C5E39-1CDE-3A0E-04C8-AF4C4EA9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ПРИЧИНЫ ИЗМЕНЕНИЙ ЛИМФАТИЧЕСКОГО РУСЛА ГРУДНОЙ КЛЕТКИ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746E9-25D6-1A15-AD2E-E63D8ADF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3" y="1451070"/>
            <a:ext cx="11788588" cy="510213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РЕДКИЕ ПРИЧИНЫ </a:t>
            </a:r>
            <a:r>
              <a:rPr lang="ru-RU" sz="32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НАРУШЕНИЯ ЛИМФОТОКА: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сосудистые мальформации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наследственные заболевания, сопровождающиеся структурной патологией лимфатических сосудов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аутоиммунные заболевания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/>
              <a:t>заболевания лимфатической системы вторичного характера</a:t>
            </a:r>
            <a:br>
              <a:rPr lang="ru-RU" sz="3200" kern="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681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21C70-2C63-8533-E8A1-6029BCA0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4047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ПЛЕКСИФОРМНЫЙ ГРУДНОЙ ПРОТОК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24FFE-B517-57C5-69E8-BC28B400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4" y="1237131"/>
            <a:ext cx="11510683" cy="5387787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Плексиформный</a:t>
            </a:r>
            <a:r>
              <a:rPr lang="ru-RU" sz="2400" b="1" dirty="0"/>
              <a:t> грудной проток </a:t>
            </a:r>
            <a:r>
              <a:rPr lang="ru-RU" sz="2400" dirty="0"/>
              <a:t>– сложная извилистая сеть центральных лимфатических сосудов, с основным протоком или без него, с сегментарным или диффузным ветвлением </a:t>
            </a:r>
          </a:p>
          <a:p>
            <a:r>
              <a:rPr lang="ru-RU" sz="2400" dirty="0"/>
              <a:t>Чаще всего это вариант развития, встречающийся у 26% пациентов</a:t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/>
              <a:t>НАБЛЮДАЕТСЯ ПРИ:</a:t>
            </a:r>
            <a:br>
              <a:rPr lang="ru-RU" sz="2400" b="1" dirty="0"/>
            </a:br>
            <a:r>
              <a:rPr lang="ru-RU" sz="2400" b="1" dirty="0"/>
              <a:t>- врожденных заболеваниях лимфатической системы </a:t>
            </a:r>
            <a:r>
              <a:rPr lang="ru-RU" sz="2400" dirty="0"/>
              <a:t>(CCLA, болезнь </a:t>
            </a:r>
            <a:r>
              <a:rPr lang="ru-RU" sz="2400" dirty="0" err="1"/>
              <a:t>Вальдмана</a:t>
            </a:r>
            <a:r>
              <a:rPr lang="ru-RU" sz="2400" dirty="0"/>
              <a:t>);</a:t>
            </a:r>
            <a:br>
              <a:rPr lang="ru-RU" sz="2400" b="1" dirty="0"/>
            </a:br>
            <a:r>
              <a:rPr lang="ru-RU" sz="2400" b="1" dirty="0"/>
              <a:t>- врожденных пороках сердца </a:t>
            </a:r>
            <a:r>
              <a:rPr lang="ru-RU" sz="2400" dirty="0"/>
              <a:t>(после оперативного лечения по </a:t>
            </a:r>
            <a:r>
              <a:rPr lang="en-US" sz="2400" dirty="0"/>
              <a:t>Fontan</a:t>
            </a:r>
            <a:r>
              <a:rPr lang="ru-RU" sz="2400" dirty="0"/>
              <a:t>);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b="1" dirty="0"/>
              <a:t>- травмах </a:t>
            </a:r>
            <a:br>
              <a:rPr lang="ru-RU" sz="2400" b="1" dirty="0"/>
            </a:br>
            <a:endParaRPr lang="ru-RU" sz="2400" b="1" dirty="0"/>
          </a:p>
          <a:p>
            <a:r>
              <a:rPr lang="ru-RU" sz="2400" dirty="0"/>
              <a:t>Механизм формирования </a:t>
            </a:r>
            <a:r>
              <a:rPr lang="ru-RU" sz="2400" dirty="0" err="1"/>
              <a:t>плексиформного</a:t>
            </a:r>
            <a:r>
              <a:rPr lang="ru-RU" sz="2400" dirty="0"/>
              <a:t> грудного протока неясен</a:t>
            </a:r>
          </a:p>
          <a:p>
            <a:r>
              <a:rPr lang="ru-RU" sz="2400" dirty="0"/>
              <a:t>Теоретически это может быть вызвано повышенным давлением из-за лимфатической обструкции или повышенной насосной активностью лимфатических сосудов</a:t>
            </a:r>
          </a:p>
        </p:txBody>
      </p:sp>
    </p:spTree>
    <p:extLst>
      <p:ext uri="{BB962C8B-B14F-4D97-AF65-F5344CB8AC3E}">
        <p14:creationId xmlns:p14="http://schemas.microsoft.com/office/powerpoint/2010/main" val="2555381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46895-4450-0CA2-9840-2F726088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1" y="2050119"/>
            <a:ext cx="6284260" cy="4018987"/>
          </a:xfrm>
          <a:solidFill>
            <a:srgbClr val="FFF3F3"/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</a:rPr>
              <a:t>Женщина, 33 года</a:t>
            </a:r>
            <a:br>
              <a:rPr lang="ru-RU" sz="2400" dirty="0">
                <a:latin typeface="+mn-lt"/>
              </a:rPr>
            </a:br>
            <a:r>
              <a:rPr lang="ru-RU" sz="2400" b="1" dirty="0">
                <a:latin typeface="+mn-lt"/>
              </a:rPr>
              <a:t>А. МРТ ОГП, Т2ВИ С ЖИРОПОДАВЛЕНИЕМ, КОРОНАРНАЯ ПЛОСКОСТЬ</a:t>
            </a:r>
            <a:br>
              <a:rPr lang="ru-RU" sz="2400" dirty="0">
                <a:latin typeface="+mn-lt"/>
              </a:rPr>
            </a:br>
            <a:r>
              <a:rPr lang="ru-RU" sz="2400" dirty="0" err="1">
                <a:latin typeface="+mn-lt"/>
              </a:rPr>
              <a:t>Плексиформный</a:t>
            </a:r>
            <a:r>
              <a:rPr lang="ru-RU" sz="2400" dirty="0">
                <a:latin typeface="+mn-lt"/>
              </a:rPr>
              <a:t> грудной проток </a:t>
            </a:r>
            <a:r>
              <a:rPr lang="ru-RU" sz="2400" i="1" dirty="0">
                <a:latin typeface="+mn-lt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+mn-lt"/>
              </a:rPr>
              <a:t>синие стрелки)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осумкованный плеврит </a:t>
            </a:r>
            <a:r>
              <a:rPr lang="ru-RU" sz="2400" i="1" dirty="0">
                <a:latin typeface="+mn-lt"/>
              </a:rPr>
              <a:t>(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желтые стрелки</a:t>
            </a:r>
            <a:r>
              <a:rPr lang="ru-RU" sz="2400" i="1" dirty="0">
                <a:latin typeface="+mn-lt"/>
              </a:rPr>
              <a:t>)</a:t>
            </a:r>
            <a:br>
              <a:rPr lang="ru-RU" sz="2400" i="1" dirty="0">
                <a:latin typeface="+mn-lt"/>
              </a:rPr>
            </a:br>
            <a:br>
              <a:rPr lang="ru-RU" sz="2400" dirty="0">
                <a:latin typeface="+mn-lt"/>
              </a:rPr>
            </a:br>
            <a:r>
              <a:rPr lang="ru-RU" sz="2400" b="1" dirty="0">
                <a:solidFill>
                  <a:srgbClr val="000000"/>
                </a:solidFill>
                <a:latin typeface="+mn-lt"/>
              </a:rPr>
              <a:t>В. КТ ОГП, АКСИАЛЬНАЯ ПЛОСКОСТЬ</a:t>
            </a:r>
            <a:br>
              <a:rPr lang="ru-RU" sz="2400" dirty="0">
                <a:solidFill>
                  <a:srgbClr val="000000"/>
                </a:solidFill>
                <a:latin typeface="+mn-lt"/>
              </a:rPr>
            </a:br>
            <a:r>
              <a:rPr lang="ru-RU" sz="2400" dirty="0">
                <a:solidFill>
                  <a:srgbClr val="000000"/>
                </a:solidFill>
                <a:latin typeface="+mn-lt"/>
              </a:rPr>
              <a:t>О</a:t>
            </a:r>
            <a:r>
              <a:rPr lang="ru-RU" sz="2400" dirty="0">
                <a:latin typeface="+mn-lt"/>
              </a:rPr>
              <a:t>пределяется утолщение </a:t>
            </a:r>
            <a:r>
              <a:rPr lang="ru-RU" sz="2400" dirty="0" err="1">
                <a:latin typeface="+mn-lt"/>
              </a:rPr>
              <a:t>междольковых</a:t>
            </a:r>
            <a:r>
              <a:rPr lang="ru-RU" sz="2400" dirty="0">
                <a:latin typeface="+mn-lt"/>
              </a:rPr>
              <a:t> перегородок</a:t>
            </a:r>
            <a:endParaRPr lang="ru-RU" sz="2400" i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9BE0B0-8F14-D238-F7E2-64F48D56F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94" y="1947957"/>
            <a:ext cx="3191435" cy="481154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0061F-CC26-C7FF-1167-6F93FE6790B0}"/>
              </a:ext>
            </a:extLst>
          </p:cNvPr>
          <p:cNvSpPr txBox="1"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FFB9B9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atin typeface="+mj-lt"/>
              </a:rPr>
              <a:t>ПЛЕКСИФОРМНЫЙ ГРУДНОЙ ПРОТОК. ЛИМФАНГИОЭКТАЗИЯ ЛЕГКИХ, СВЯЗАННАЯ С МУТАЦИЕЙ ГЕНА  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+mj-lt"/>
              </a:rPr>
              <a:t>EPHB4</a:t>
            </a:r>
            <a:r>
              <a:rPr lang="ru-RU" sz="3600" b="1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331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28E8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F96DFB-5161-76AB-8FB5-B0C2AE5E0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087D5D1-8145-6189-CEEB-5B7C4BC1B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/>
              <a:t>КОНЕЦ </a:t>
            </a:r>
            <a:r>
              <a:rPr lang="ru-RU" dirty="0"/>
              <a:t>2</a:t>
            </a:r>
            <a:r>
              <a:rPr lang="ru-RU" sz="2400" dirty="0"/>
              <a:t> ЧАСТИ</a:t>
            </a:r>
            <a:br>
              <a:rPr lang="ru-RU" sz="2400" dirty="0"/>
            </a:br>
            <a:r>
              <a:rPr lang="ru-RU" sz="2400" dirty="0"/>
              <a:t>ПРОДОЛЖЕНИЕ СЛЕДУЕТ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55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F817-352F-3BD7-339B-8429E707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294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ЛИМФАТИЧЕСКИЕ МАЛЬФОРМАЦИИ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843EA-6BF1-4623-9EF8-DA25EEFC2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59" y="1434353"/>
            <a:ext cx="11663082" cy="5038166"/>
          </a:xfrm>
        </p:spPr>
        <p:txBody>
          <a:bodyPr>
            <a:normAutofit/>
          </a:bodyPr>
          <a:lstStyle/>
          <a:p>
            <a:r>
              <a:rPr lang="ru-RU" sz="2600" b="1" dirty="0"/>
              <a:t>Лимфатические мальформации- </a:t>
            </a:r>
            <a:r>
              <a:rPr lang="ru-RU" sz="2600" dirty="0"/>
              <a:t>доброкачественные новообразования сосудистого происхождения, </a:t>
            </a:r>
            <a: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состоящие из расширенных лимфатических протоков или кист</a:t>
            </a:r>
            <a:b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Подразделяются на подтипы </a:t>
            </a:r>
            <a: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в соответствии с классификацией </a:t>
            </a:r>
            <a: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Международного общества по изучению сосудистых аномалий (ISSVA), 2018</a:t>
            </a:r>
            <a: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b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ru-RU" sz="26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Микрокистозные</a:t>
            </a:r>
            <a:b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ru-RU" sz="26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Макрокистозные</a:t>
            </a:r>
            <a:b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- Смешанные</a:t>
            </a:r>
            <a:br>
              <a:rPr lang="ru-RU" sz="2600" kern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sz="26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Лимфатические мальформации также могут содержать аномальные капиллярные или венозные сосуды, образуя </a:t>
            </a:r>
            <a:r>
              <a:rPr lang="ru-RU" sz="2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капиллярно-лимфатические</a:t>
            </a:r>
            <a: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венолимфатические</a:t>
            </a:r>
            <a: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(или лимфатико-венозные) </a:t>
            </a:r>
            <a:r>
              <a:rPr lang="ru-RU" sz="2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мальформации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48659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7BDA9-1087-2292-4F2E-ABFFE173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3012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НАСЛЕДСТВЕННЫЕ ЗАБОЛЕВАНИЯ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CBD52-00D1-9DFA-BE73-14841F43A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8847"/>
            <a:ext cx="11040035" cy="5253318"/>
          </a:xfrm>
        </p:spPr>
        <p:txBody>
          <a:bodyPr>
            <a:noAutofit/>
          </a:bodyPr>
          <a:lstStyle/>
          <a:p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врожденная (легочная)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лимфангиоэктазия</a:t>
            </a:r>
            <a:endParaRPr lang="ru-RU" sz="2400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лимфангиоматоз</a:t>
            </a:r>
            <a:endParaRPr lang="ru-RU" sz="2400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лимфангиолейомиоматоз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(LAM)</a:t>
            </a:r>
          </a:p>
          <a:p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первичная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лимфангиоэктазия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кишечника (болезнь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Вальдмана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CHAPLE-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синдром </a:t>
            </a:r>
            <a:endParaRPr lang="en-US" sz="2400" kern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EPHB4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-ассоциированные лимфатические мальформации (CCLA) </a:t>
            </a:r>
          </a:p>
          <a:p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синдром избыточного роста, связанный с </a:t>
            </a:r>
            <a:r>
              <a:rPr lang="ru-RU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PIK3CA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400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индром CLOVES</a:t>
            </a:r>
            <a:endParaRPr lang="en-US" sz="2400" kern="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271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10745-5419-93DC-EDF4-C79B8E84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26140"/>
          </a:xfrm>
          <a:solidFill>
            <a:srgbClr val="FFB9B9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ЛИМФАТИЧЕСКИЕ АНОМАЛИИ И ИХ ПРИЗНАКИ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914DE3-E7AB-6A67-A0DA-55E0E0AC9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brightnessContrast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9" y="1267485"/>
            <a:ext cx="10477035" cy="515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987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DA9F9-78D0-6D2E-7184-DA91B569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7"/>
            <a:ext cx="12192000" cy="988545"/>
          </a:xfrm>
          <a:solidFill>
            <a:srgbClr val="FFB9B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ЗАБОЛЕВАНИЯ, ВЫЗЫВАЮЩИЕ НАРУШЕНИЕ ЛИМФОТОКА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A44C5-4B42-38B1-020F-1C148E8B5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7" y="1323136"/>
            <a:ext cx="11905130" cy="5445217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Лимфангиоэктазы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патологическое расширение лимфатических сосудов</a:t>
            </a:r>
            <a:b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Легочная </a:t>
            </a:r>
            <a:r>
              <a:rPr lang="ru-RU" sz="2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лимфангиоэктазия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это врожденная аномалия, характеризующаяся расширением перегородочных, </a:t>
            </a:r>
            <a:r>
              <a:rPr lang="ru-R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субплевральных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перибронхиальных отделов легочных лимфатических сосудов</a:t>
            </a:r>
            <a:b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</a:t>
            </a:r>
            <a:r>
              <a:rPr lang="ru-RU" sz="2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имфангиоматоз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мультисистемное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заболевание, для которого характерна диффузная пролиферация лимфатических сосудов</a:t>
            </a:r>
            <a:b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Лимфангиолейомиоматоз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(ЛАМ) -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опухолеподобное разрастание гладкомышечных волокон в интерстициальной ткани легких</a:t>
            </a:r>
            <a:r>
              <a:rPr lang="ru-RU" sz="2400" dirty="0">
                <a:solidFill>
                  <a:srgbClr val="000000"/>
                </a:solidFill>
              </a:rPr>
              <a:t>, лимфатических узлах, вокруг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кровеносных и лимфатических сосудов, бронхов,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вызывающее их обструкцию, а также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мелкокистозную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трансформацию легочной паренхимы</a:t>
            </a:r>
            <a:r>
              <a:rPr lang="ru-RU" sz="2400" b="0" i="0" dirty="0">
                <a:solidFill>
                  <a:srgbClr val="000000"/>
                </a:solidFill>
              </a:rPr>
              <a:t>. </a:t>
            </a:r>
            <a:br>
              <a:rPr lang="ru-RU" sz="2400" b="0" i="0" dirty="0">
                <a:solidFill>
                  <a:srgbClr val="000000"/>
                </a:solidFill>
              </a:rPr>
            </a:br>
            <a:br>
              <a:rPr lang="ru-RU" sz="2400" b="0" i="1" dirty="0">
                <a:solidFill>
                  <a:srgbClr val="000000"/>
                </a:solidFill>
              </a:rPr>
            </a:br>
            <a:r>
              <a:rPr lang="ru-RU" sz="2400" i="1" dirty="0">
                <a:solidFill>
                  <a:srgbClr val="000000"/>
                </a:solidFill>
              </a:rPr>
              <a:t>Заболевание в</a:t>
            </a:r>
            <a:r>
              <a:rPr lang="ru-RU" sz="2400" i="1" dirty="0">
                <a:solidFill>
                  <a:srgbClr val="000000"/>
                </a:solidFill>
                <a:ea typeface="Times New Roman" panose="02020603050405020304" pitchFamily="18" charset="0"/>
              </a:rPr>
              <a:t>озникает </a:t>
            </a: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изолированно или в сочетании с туберозным склерозом и встречается у женщин преимущественно репродуктивного возраста</a:t>
            </a:r>
            <a:endParaRPr lang="ru-RU" sz="2400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502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D0E93-899A-D65D-4483-07F1D706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5081"/>
          </a:xfrm>
          <a:solidFill>
            <a:srgbClr val="FFB9B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ЗАБОЛЕВАНИЯ, ВЫЗЫВАЮЩИЕ НАРУШЕНИЕ ЛИМФОТОКА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291B9-E58C-A342-BA5C-A27C164D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7" y="1425387"/>
            <a:ext cx="10703859" cy="5109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Болезни, связанные с дефицитом CD55 (регулятора комплемента):</a:t>
            </a:r>
            <a:endParaRPr lang="en-US" sz="26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Болезнь </a:t>
            </a:r>
            <a:r>
              <a:rPr lang="ru-RU" sz="26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Вальдмана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дилатация лимфатических сосудов в ворсинках тонкой кишки, 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экссудативная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энтеропатия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со значительной потерей белка, приводящая к развитию хилезн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ого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асцит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а</a:t>
            </a:r>
            <a:endParaRPr lang="ru-RU" sz="2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CHAPLE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-синдром</a:t>
            </a:r>
            <a:r>
              <a:rPr lang="en-US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ru-RU" sz="2600" dirty="0" err="1"/>
              <a:t>гиперактивация</a:t>
            </a:r>
            <a:r>
              <a:rPr lang="ru-RU" sz="2600" dirty="0"/>
              <a:t> комплемента, тромбоцитоз, </a:t>
            </a:r>
            <a:r>
              <a:rPr lang="ru-RU" sz="2600" dirty="0" err="1"/>
              <a:t>энтеропатия</a:t>
            </a:r>
            <a:r>
              <a:rPr lang="ru-RU" sz="2600" dirty="0"/>
              <a:t> с потерей белка</a:t>
            </a:r>
            <a:b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ru-RU" sz="2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М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утаци</a:t>
            </a:r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я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гена </a:t>
            </a:r>
            <a:r>
              <a:rPr lang="ru-RU" sz="26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EPHB4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: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приводит к потере активности </a:t>
            </a:r>
            <a:r>
              <a:rPr lang="ru-RU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тирозинкиназой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которая необходима для нормального развития лимфатического русла, вследствие чего происходит развитие </a:t>
            </a:r>
            <a: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лимфатических мальформаций (</a:t>
            </a:r>
            <a:r>
              <a:rPr lang="en-US" sz="2600" b="0" i="0" dirty="0">
                <a:effectLst/>
                <a:latin typeface="YS Text"/>
              </a:rPr>
              <a:t>central conducting lymphatic anomaly - </a:t>
            </a:r>
            <a:r>
              <a:rPr lang="ru-RU" sz="2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CCLA</a:t>
            </a:r>
            <a:r>
              <a:rPr lang="ru-RU" sz="2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</a:p>
          <a:p>
            <a:endParaRPr lang="ru-RU" sz="2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D7BF5-8100-55FF-3424-70F90EFB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223"/>
          </a:xfrm>
          <a:solidFill>
            <a:srgbClr val="FFB9B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ЗАБОЛЕВАНИЯ, ВЫЗЫВАЮЩИЕ НАРУШЕНИЕ ЛИМФОТОКА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532CC-D3D5-0B98-635B-5AD1FEAA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237129"/>
            <a:ext cx="11232778" cy="5387789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Синдромы избыточного роста </a:t>
            </a:r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связанные с</a:t>
            </a:r>
            <a:r>
              <a:rPr lang="ru-RU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мутацией гена </a:t>
            </a:r>
            <a:r>
              <a:rPr lang="ru-RU" sz="26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PIK3CA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диффузные или локальные разрастания </a:t>
            </a:r>
            <a:r>
              <a:rPr lang="ru-RU" sz="2600" dirty="0"/>
              <a:t>жировой, мышечной, нервной или костной тканей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связанные с другими аномалиями, включая пороки развития сосудов, нервной системы и внутренних органов</a:t>
            </a:r>
            <a:endParaRPr lang="ru-RU" sz="26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индром CLOVES- </a:t>
            </a:r>
            <a:r>
              <a:rPr lang="ru-RU" sz="2600" dirty="0"/>
              <a:t>липоматоз, гипертрофия, асимметрия тела и конечностей, наличие сосудистых мальформаций, эпидермальных невусов и сколиоз или другие аномалии развития скелета </a:t>
            </a:r>
            <a:br>
              <a:rPr lang="ru-RU" sz="2600" dirty="0"/>
            </a:br>
            <a:endParaRPr lang="ru-RU" sz="2600" dirty="0">
              <a:effectLst/>
              <a:ea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Аутоиммунные заболевания </a:t>
            </a: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включают системную красную волчанку (СКВ), ревматоидный артрит, склеродермию и дерматомиозит</a:t>
            </a:r>
            <a:b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Медиаторы воспаления при этих состояниях могут изменять проницаемость стенок и насосную активность лимфатических сосудов </a:t>
            </a:r>
            <a:endParaRPr lang="ru-RU" sz="2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20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1881</Words>
  <Application>Microsoft Office PowerPoint</Application>
  <PresentationFormat>Широкоэкранный</PresentationFormat>
  <Paragraphs>143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YS Text</vt:lpstr>
      <vt:lpstr>Тема Office</vt:lpstr>
      <vt:lpstr>РЕЗУЛЬТАТЫ ВИЗУАЛИЗАЦИИ ПАТОЛОГИЙ ЛИМФАТИЧЕСКОЙ СИСТЕМЫ ГРУДНОЙ КЛЕТКИ Часть 2</vt:lpstr>
      <vt:lpstr>ПРИЧИНЫ ИЗМЕНЕНИЙ ЛИМФАТИЧЕСКОГО РУСЛА ГРУДНОЙ КЛЕТКИ</vt:lpstr>
      <vt:lpstr>ПРИЧИНЫ ИЗМЕНЕНИЙ ЛИМФАТИЧЕСКОГО РУСЛА ГРУДНОЙ КЛЕТКИ</vt:lpstr>
      <vt:lpstr>ЛИМФАТИЧЕСКИЕ МАЛЬФОРМАЦИИ</vt:lpstr>
      <vt:lpstr>НАСЛЕДСТВЕННЫЕ ЗАБОЛЕВАНИЯ</vt:lpstr>
      <vt:lpstr>ЛИМФАТИЧЕСКИЕ АНОМАЛИИ И ИХ ПРИЗНАКИ </vt:lpstr>
      <vt:lpstr>ЗАБОЛЕВАНИЯ, ВЫЗЫВАЮЩИЕ НАРУШЕНИЕ ЛИМФОТОКА</vt:lpstr>
      <vt:lpstr>ЗАБОЛЕВАНИЯ, ВЫЗЫВАЮЩИЕ НАРУШЕНИЕ ЛИМФОТОКА</vt:lpstr>
      <vt:lpstr>ЗАБОЛЕВАНИЯ, ВЫЗЫВАЮЩИЕ НАРУШЕНИЕ ЛИМФОТОКА</vt:lpstr>
      <vt:lpstr>ВТОРИЧНЫЕ НАРУШЕНИЯ ЛИМФОТОКА</vt:lpstr>
      <vt:lpstr>ОПРЕДЕЛЕНИЕ НАРУШЕНИЙ ЛЕГОЧНОГО ЛИМФОТОКА ПРИ РЕНТГЕНОЛОГИЧЕСКИХ ИССЛЕДОВАНИЯХ</vt:lpstr>
      <vt:lpstr>УТОЛЩЕНИЕ МЕЖДОЛЬКОВЫХ ПЕРЕГОРОДОК</vt:lpstr>
      <vt:lpstr>Мужчина, 76 лет  Исследование выполнено через 10 часов после проведения реанимационных мероприятий по поводу остановки сердца  Определяются утолщенные междольковые перегородки (фиолетовые стрелки) и узелки по ходу перегородок (зеленые стрелки), которые представляют собой отек и расширение лимфатических сосудов, связанные с развитием сердечной недостаточности </vt:lpstr>
      <vt:lpstr>Женщина, 21 год  Узелковые утолщения большой борозды и междольковых перегородок, свидетельствующие об отеке легких и расширении лимфатических протоков</vt:lpstr>
      <vt:lpstr>УТОЛЩЕНИЕ МЕЖДОЛЬКОВЫХ ПЕРЕГОРОДОК</vt:lpstr>
      <vt:lpstr>ОБРАТНЫЙ ЛИМФОТОК</vt:lpstr>
      <vt:lpstr>ВИЗУАЛИЗАЦИЯ ОБРАТНОГО ЛИМФОТОКА</vt:lpstr>
      <vt:lpstr>Женщина, 56 лет. СКВ  Интравазация контрастного вещества в легочные лимфатические сосуды после проведения лимфангиографии</vt:lpstr>
      <vt:lpstr>  В. КТ ОГП С КОНТРАСТИРОВАНИЕМ, АКСИАЛЬНАЯ ПЛОСКОСТЬ  Накопление контрастного вещества в лимфатических сосудах легочной паренхимы (фиолетовые стрелки); небольшое количество плеврального выпота (зеленые стрелки); материал для эмболизации грудного протока (синяя стрелка); ЦВК (оранжевая стрелка)</vt:lpstr>
      <vt:lpstr>Мужчина, 21 год, кровохарканье  А. ЛИМФАНГИОГРАММА В ПЕРЕДНЕЙ ПРЯМОЙ ПРОЕКЦИИ Определяется обратный ток лимфы в грудной полости  В. МРТ Т2-ВИ С ЖИРОПОДАВЛЕНИЕМ В КОРОНАРНОЙ ПЛОСКОСТИ  Определяется перикардиальный выпот (фиолетовая стрелка) и утолщение междольковых перегородок (зеленая стрелка)</vt:lpstr>
      <vt:lpstr>НАРУШЕНИЕ ЛИМФОТОКА В ПЛЕВРЕ</vt:lpstr>
      <vt:lpstr>ХИЛОТОРАКС</vt:lpstr>
      <vt:lpstr>ХИЛОТОРАКС</vt:lpstr>
      <vt:lpstr>Мужчина, 49лет А- КОРОНАРНАЯ ПЛОСКОСТЬ Грудной проток и цистерна(оранжевые стрелки);  нарушение целостности стенки грудного протока (фиолетовая стрелка); хилоторакс справа (зеленая стрелка)  В- АКСИАЛЬНАЯ ПЛОСКОСТЬ Правосторонний плеврит  С- ПЕРЕДНЯЯ ЛИМФАНГИОГРАММА В ПРЯМОЙ ПРОЕКЦИИ Грудной проток и цистерна (оранжевые стрелки);  нарушение целостности стенки грудного протока (фиолетовая стрелка); хилоторакс справа (зеленая стрелка)</vt:lpstr>
      <vt:lpstr>МРТ ОГП Т2ВИ С ЖИРОПОДАВЛЕНИЕМ, АКСИАЛЬНАЯ ПЛОСКОСТЬ В-КЛЕТОЧНАЯ ЛИМФОМА. ДВУСТОРОННИЙ ХИЛОТОРАКС</vt:lpstr>
      <vt:lpstr>ПАТОЛОГИЧЕСКИЕ ИЗМЕНЕНИЯ ЛИМФАТИЧЕСКОЙ СИСТЕМЫ СРЕДОСТЕНИЯ </vt:lpstr>
      <vt:lpstr>ПАТОЛОГИЧЕСКИЕ ИЗМЕНЕНИЯ ГРУДНОГО ПРОТОКА</vt:lpstr>
      <vt:lpstr>ВИЗУАЛИЗАЦИЯ ПАТОЛОГИЧЕСКИХ ИЗМЕНЕНИЙ ГРУДНОГО ПРОТОКА</vt:lpstr>
      <vt:lpstr>ВИЗУАЛИЗАЦИЯ ПАТОЛОГИЧЕСКИХ ИЗМЕНЕНИЙ ГРУДНОГО ПРОТОКА</vt:lpstr>
      <vt:lpstr>ПЛЕКСИФОРМНЫЙ ГРУДНОЙ ПРОТОК</vt:lpstr>
      <vt:lpstr>Женщина, 33 года А. МРТ ОГП, Т2ВИ С ЖИРОПОДАВЛЕНИЕМ, КОРОНАРНАЯ ПЛОСКОСТЬ Плексиформный грудной проток (синие стрелки); осумкованный плеврит (желтые стрелки)  В. КТ ОГП, АКСИАЛЬНАЯ ПЛОСКОСТЬ Определяется утолщение междольковых перегородок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ВИЗУАЛИЗАЦИИ АНОМАЛИЙ ЛИМФАТИЧЕСКОЙ СИСТЕМЫ ГРУДНОЙ КЛЕТКИ</dc:title>
  <dc:creator>Владлен Бортницкий</dc:creator>
  <cp:lastModifiedBy>Владлен Бортницкий</cp:lastModifiedBy>
  <cp:revision>32</cp:revision>
  <dcterms:created xsi:type="dcterms:W3CDTF">2023-10-16T15:34:08Z</dcterms:created>
  <dcterms:modified xsi:type="dcterms:W3CDTF">2024-02-25T16:50:40Z</dcterms:modified>
</cp:coreProperties>
</file>