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64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88" r:id="rId31"/>
    <p:sldId id="290" r:id="rId32"/>
    <p:sldId id="265" r:id="rId33"/>
    <p:sldId id="266" r:id="rId34"/>
    <p:sldId id="26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BD76AE4-C80C-43C4-BFF4-566216D29081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6B968B-1F9D-4542-8328-E07EBDF1A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6372200" cy="1152128"/>
          </a:xfrm>
        </p:spPr>
        <p:txBody>
          <a:bodyPr/>
          <a:lstStyle/>
          <a:p>
            <a:r>
              <a:rPr lang="ru-RU" dirty="0"/>
              <a:t>Рассеянный склероз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00364" y="5072074"/>
            <a:ext cx="5114778" cy="1101248"/>
          </a:xfrm>
        </p:spPr>
        <p:txBody>
          <a:bodyPr/>
          <a:lstStyle/>
          <a:p>
            <a:r>
              <a:rPr lang="ru-RU" dirty="0"/>
              <a:t>Подготовил</a:t>
            </a:r>
            <a:r>
              <a:rPr lang="ru-RU"/>
              <a:t>: Ермилов Е.А.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6715172" cy="822944"/>
          </a:xfrm>
        </p:spPr>
        <p:txBody>
          <a:bodyPr/>
          <a:lstStyle/>
          <a:p>
            <a:r>
              <a:rPr lang="ru-RU" dirty="0"/>
              <a:t>            патогенез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Нарушения в иммунной системе связаны с особенностями набора генов, контролирующих иммунный ответ, что у больных РС разных национальностей и этнических групп может обусловливать особенности дебюта заболевания, клинических форм типа лечения, длительности и исхода заболевания.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715172" cy="857256"/>
          </a:xfrm>
        </p:spPr>
        <p:txBody>
          <a:bodyPr/>
          <a:lstStyle/>
          <a:p>
            <a:r>
              <a:rPr lang="ru-RU" dirty="0"/>
              <a:t>             патогенез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785818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   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Иммунный ответ </a:t>
            </a:r>
          </a:p>
          <a:p>
            <a:pPr>
              <a:buNone/>
            </a:pPr>
            <a:r>
              <a:rPr lang="ru-RU" dirty="0"/>
              <a:t>                 Распознавание антигена</a:t>
            </a:r>
          </a:p>
          <a:p>
            <a:pPr>
              <a:buNone/>
            </a:pPr>
            <a:r>
              <a:rPr lang="ru-RU" dirty="0"/>
              <a:t>             </a:t>
            </a:r>
          </a:p>
          <a:p>
            <a:pPr>
              <a:buNone/>
            </a:pPr>
            <a:r>
              <a:rPr lang="ru-RU" dirty="0"/>
              <a:t>  		     выработка белковых молекул        	      	   (иммуноглобулины или  антитела)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взаимодействие этих антител с антигеном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           удаление комплексов из организма</a:t>
            </a:r>
          </a:p>
          <a:p>
            <a:pPr>
              <a:buNone/>
            </a:pPr>
            <a:r>
              <a:rPr lang="ru-RU" dirty="0"/>
              <a:t>                    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714744" y="2214554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14744" y="3500438"/>
            <a:ext cx="285752" cy="500066"/>
          </a:xfrm>
          <a:prstGeom prst="downArrow">
            <a:avLst>
              <a:gd name="adj1" fmla="val 442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786182" y="4500570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5716488" cy="725720"/>
          </a:xfrm>
        </p:spPr>
        <p:txBody>
          <a:bodyPr/>
          <a:lstStyle/>
          <a:p>
            <a:r>
              <a:rPr lang="ru-RU" dirty="0"/>
              <a:t>         патогенез</a:t>
            </a:r>
          </a:p>
        </p:txBody>
      </p:sp>
      <p:pic>
        <p:nvPicPr>
          <p:cNvPr id="4" name="Содержимое 3" descr="Ris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7578660" cy="58152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</a:t>
            </a:r>
            <a:r>
              <a:rPr lang="ru-RU" dirty="0" err="1"/>
              <a:t>патоморфология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Увеличивается проницаемость ГЭБ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Миграция активированных Т-лимфоцитов в паренхиму мозга,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Повышение уровня </a:t>
            </a:r>
            <a:r>
              <a:rPr lang="ru-RU" dirty="0" err="1"/>
              <a:t>провоспалительных</a:t>
            </a:r>
            <a:r>
              <a:rPr lang="ru-RU" dirty="0"/>
              <a:t> </a:t>
            </a:r>
            <a:r>
              <a:rPr lang="ru-RU" dirty="0" err="1"/>
              <a:t>цитокинов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Активируются В-лимфоциты, которые начинают синтезировать </a:t>
            </a:r>
            <a:r>
              <a:rPr lang="ru-RU" dirty="0" err="1"/>
              <a:t>противомиелиновые</a:t>
            </a:r>
            <a:r>
              <a:rPr lang="ru-RU" dirty="0"/>
              <a:t> антитела, и формируется очаг воспалительной </a:t>
            </a:r>
            <a:r>
              <a:rPr lang="ru-RU" dirty="0" err="1"/>
              <a:t>демиелинизации</a:t>
            </a:r>
            <a:r>
              <a:rPr lang="ru-RU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Образуется очаг хронической воспалительной </a:t>
            </a:r>
            <a:r>
              <a:rPr lang="ru-RU" dirty="0" err="1"/>
              <a:t>демиелинизации</a:t>
            </a:r>
            <a:r>
              <a:rPr lang="ru-RU" dirty="0"/>
              <a:t> — бляшка рассеянного склероза.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</a:t>
            </a:r>
            <a:r>
              <a:rPr lang="ru-RU" dirty="0" err="1"/>
              <a:t>патоморфология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Аутоиммунные реакции при РС направлены против белков миелина, поэтому в белом веществе головного и спинного мозга поражается миелиновая оболочка проводников нервной системы, чаще в </a:t>
            </a:r>
            <a:r>
              <a:rPr lang="ru-RU" dirty="0" err="1"/>
              <a:t>перивентрикулярном</a:t>
            </a:r>
            <a:r>
              <a:rPr lang="ru-RU" dirty="0"/>
              <a:t> пространстве больших полушарий, стволе мозга, мозжечке, хиазме зрительных нервов, иногда в области гипоталамуса, подкорковых образований.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клиника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поражении небольшого количества нервных волокон функции компенсируется здоровыми (</a:t>
            </a:r>
            <a:r>
              <a:rPr lang="ru-RU" dirty="0" err="1"/>
              <a:t>интактными</a:t>
            </a:r>
            <a:r>
              <a:rPr lang="ru-RU" dirty="0"/>
              <a:t>) нервными волокнами, и лишь когда процент поражённых волокон приближается к 40 — 50 %, появляются очаговые неврологические симптомы.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965820"/>
          </a:xfrm>
        </p:spPr>
        <p:txBody>
          <a:bodyPr>
            <a:normAutofit/>
          </a:bodyPr>
          <a:lstStyle/>
          <a:p>
            <a:r>
              <a:rPr lang="ru-RU" dirty="0"/>
              <a:t>  клинические проявления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Пирамидного пути</a:t>
            </a:r>
          </a:p>
          <a:p>
            <a:r>
              <a:rPr lang="ru-RU" dirty="0"/>
              <a:t> Мозжечка</a:t>
            </a:r>
          </a:p>
          <a:p>
            <a:r>
              <a:rPr lang="ru-RU" dirty="0"/>
              <a:t> Поражения черепных нервов</a:t>
            </a:r>
          </a:p>
          <a:p>
            <a:r>
              <a:rPr lang="ru-RU" dirty="0"/>
              <a:t> Нарушения глубокой и поверхностной    чувствительности</a:t>
            </a:r>
          </a:p>
          <a:p>
            <a:r>
              <a:rPr lang="ru-RU" dirty="0"/>
              <a:t> Нарушения функций тазовых органов</a:t>
            </a:r>
          </a:p>
          <a:p>
            <a:r>
              <a:rPr lang="ru-RU" dirty="0"/>
              <a:t> Зрительные нарушения</a:t>
            </a:r>
          </a:p>
          <a:p>
            <a:r>
              <a:rPr lang="ru-RU" dirty="0"/>
              <a:t> Нейропсихологические изменения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86742" cy="1251572"/>
          </a:xfrm>
        </p:spPr>
        <p:txBody>
          <a:bodyPr>
            <a:normAutofit/>
          </a:bodyPr>
          <a:lstStyle/>
          <a:p>
            <a:r>
              <a:rPr lang="ru-RU" sz="3000" dirty="0"/>
              <a:t>Симптомы поражения пирамидного 				пути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повышение сухожильных, периостальных </a:t>
            </a:r>
          </a:p>
          <a:p>
            <a:r>
              <a:rPr lang="ru-RU" dirty="0"/>
              <a:t> появлением патологических пирамидных рефлексов</a:t>
            </a:r>
          </a:p>
          <a:p>
            <a:r>
              <a:rPr lang="ru-RU" dirty="0"/>
              <a:t>снижение или  незначительное снижение мышечной силы </a:t>
            </a:r>
          </a:p>
          <a:p>
            <a:r>
              <a:rPr lang="ru-RU" dirty="0"/>
              <a:t>появлением утомляемости в мышцах при выполнении движений</a:t>
            </a:r>
          </a:p>
          <a:p>
            <a:r>
              <a:rPr lang="ru-RU" dirty="0"/>
              <a:t>сохранение основных функций</a:t>
            </a:r>
          </a:p>
          <a:p>
            <a:r>
              <a:rPr lang="ru-RU" dirty="0"/>
              <a:t> в более тяжёлых случаях умеренный или выраженный моно-, </a:t>
            </a:r>
            <a:r>
              <a:rPr lang="ru-RU" dirty="0" err="1"/>
              <a:t>геми</a:t>
            </a:r>
            <a:r>
              <a:rPr lang="ru-RU" dirty="0"/>
              <a:t>-, пара-, три- или </a:t>
            </a:r>
            <a:r>
              <a:rPr lang="ru-RU" dirty="0" err="1"/>
              <a:t>тетрапарез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310438" cy="714380"/>
          </a:xfrm>
        </p:spPr>
        <p:txBody>
          <a:bodyPr>
            <a:normAutofit/>
          </a:bodyPr>
          <a:lstStyle/>
          <a:p>
            <a:r>
              <a:rPr lang="ru-RU" sz="3000" dirty="0"/>
              <a:t>Симптомы поражения мозжечка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незначительная или выраженная атаксия туловища и конечностей,</a:t>
            </a:r>
          </a:p>
          <a:p>
            <a:r>
              <a:rPr lang="ru-RU" dirty="0"/>
              <a:t> </a:t>
            </a:r>
            <a:r>
              <a:rPr lang="ru-RU" dirty="0" err="1"/>
              <a:t>интенционным</a:t>
            </a:r>
            <a:r>
              <a:rPr lang="ru-RU" dirty="0"/>
              <a:t> тремором, </a:t>
            </a:r>
          </a:p>
          <a:p>
            <a:r>
              <a:rPr lang="ru-RU" dirty="0" err="1"/>
              <a:t>дисметрией</a:t>
            </a:r>
            <a:r>
              <a:rPr lang="ru-RU" dirty="0"/>
              <a:t> при выполнении координационных проб. Степень выраженности этих симптомов может варьировать от минимальной вплоть до невозможности выполнения каких-либо движений из-за атаксии</a:t>
            </a:r>
          </a:p>
          <a:p>
            <a:r>
              <a:rPr lang="ru-RU" dirty="0"/>
              <a:t>мышечная гипотония.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053290" cy="642942"/>
          </a:xfrm>
        </p:spPr>
        <p:txBody>
          <a:bodyPr>
            <a:normAutofit fontScale="90000"/>
          </a:bodyPr>
          <a:lstStyle/>
          <a:p>
            <a:r>
              <a:rPr lang="ru-RU" dirty="0"/>
              <a:t> Поражение черепных нервов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Центральные и периферические параличи черепных нервов, </a:t>
            </a:r>
          </a:p>
          <a:p>
            <a:r>
              <a:rPr lang="ru-RU" dirty="0"/>
              <a:t>Чаще поражаются </a:t>
            </a:r>
            <a:r>
              <a:rPr lang="ru-RU" dirty="0" err="1"/>
              <a:t>глазодвигатели</a:t>
            </a:r>
            <a:r>
              <a:rPr lang="ru-RU" dirty="0"/>
              <a:t>, тройничный, лицевой, подъязычный нервы. </a:t>
            </a:r>
          </a:p>
          <a:p>
            <a:r>
              <a:rPr lang="ru-RU" dirty="0"/>
              <a:t>Псевдобульбарный синдром</a:t>
            </a:r>
          </a:p>
          <a:p>
            <a:r>
              <a:rPr lang="ru-RU" dirty="0"/>
              <a:t> </a:t>
            </a:r>
            <a:r>
              <a:rPr lang="ru-RU" dirty="0" err="1"/>
              <a:t>Бульбарные</a:t>
            </a:r>
            <a:r>
              <a:rPr lang="ru-RU" dirty="0"/>
              <a:t> симптомы. </a:t>
            </a:r>
          </a:p>
          <a:p>
            <a:r>
              <a:rPr lang="ru-RU" dirty="0"/>
              <a:t>У 50 — 70 % больных рассеянным склерозом выявляется вертикальный и горизонтальный нистагм.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620688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Рассеянный склероз (РС)или множественный склероз(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SD)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— хроническое аутоиммунное заболевание, при котором поражается миелиновая оболочка нервных волокон головного и спинного мозга. «Склероз» в данном случае означает «рубец», а «рассеянный» означает «множественный», поскольку отличительная особенность болезни при патологоанатомическом исследовании — наличие рассеянных по всей центральной нервной системе без определённой локализации очагов склероза — замены нормальной нервной ткани на соединительную.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4728" cy="894382"/>
          </a:xfrm>
        </p:spPr>
        <p:txBody>
          <a:bodyPr>
            <a:normAutofit fontScale="90000"/>
          </a:bodyPr>
          <a:lstStyle/>
          <a:p>
            <a:r>
              <a:rPr lang="ru-RU" dirty="0"/>
              <a:t>  чувствительные нарушения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снижение вибрационной</a:t>
            </a:r>
          </a:p>
          <a:p>
            <a:r>
              <a:rPr lang="ru-RU" dirty="0"/>
              <a:t>снижение суставно-мышечной</a:t>
            </a:r>
          </a:p>
          <a:p>
            <a:r>
              <a:rPr lang="ru-RU" dirty="0"/>
              <a:t> снижение болевой, </a:t>
            </a:r>
          </a:p>
          <a:p>
            <a:r>
              <a:rPr lang="ru-RU" dirty="0"/>
              <a:t>снижение тактильной чувствительности</a:t>
            </a:r>
          </a:p>
          <a:p>
            <a:r>
              <a:rPr lang="ru-RU" dirty="0"/>
              <a:t>снижение чувства давления на одной или нескольких конечностях</a:t>
            </a:r>
          </a:p>
          <a:p>
            <a:r>
              <a:rPr lang="ru-RU" dirty="0" err="1"/>
              <a:t>дизэстезия</a:t>
            </a:r>
            <a:r>
              <a:rPr lang="ru-RU" dirty="0"/>
              <a:t>, </a:t>
            </a:r>
          </a:p>
          <a:p>
            <a:r>
              <a:rPr lang="ru-RU" dirty="0"/>
              <a:t>чувство покалывания и жжения в дистальных отделах пальцев рук и ног, которое в последующем может распространяться в проксимальном направлении и на туловище.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нарушения функций тазовых  				органов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императивные позывы</a:t>
            </a:r>
          </a:p>
          <a:p>
            <a:r>
              <a:rPr lang="ru-RU" dirty="0"/>
              <a:t> учащения или задержки мочи и стула </a:t>
            </a:r>
          </a:p>
          <a:p>
            <a:r>
              <a:rPr lang="ru-RU" dirty="0"/>
              <a:t>на более поздних стадиях — недержание.</a:t>
            </a:r>
          </a:p>
          <a:p>
            <a:r>
              <a:rPr lang="ru-RU" dirty="0"/>
              <a:t>неполное опорожнение мочевого пузыря часто бывает причиной урологической инфекции</a:t>
            </a:r>
          </a:p>
          <a:p>
            <a:r>
              <a:rPr lang="ru-RU" dirty="0"/>
              <a:t>половая дисфункция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0040"/>
            <a:ext cx="7053290" cy="822944"/>
          </a:xfrm>
        </p:spPr>
        <p:txBody>
          <a:bodyPr>
            <a:normAutofit/>
          </a:bodyPr>
          <a:lstStyle/>
          <a:p>
            <a:r>
              <a:rPr lang="ru-RU" sz="3000" dirty="0"/>
              <a:t>нарушения зрительных функций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снижение остроты зрения одного или обоих глаз, </a:t>
            </a:r>
          </a:p>
          <a:p>
            <a:r>
              <a:rPr lang="ru-RU" dirty="0"/>
              <a:t>изменение полей зрения</a:t>
            </a:r>
          </a:p>
          <a:p>
            <a:r>
              <a:rPr lang="ru-RU" dirty="0"/>
              <a:t> появление скотом </a:t>
            </a:r>
          </a:p>
          <a:p>
            <a:r>
              <a:rPr lang="ru-RU" dirty="0"/>
              <a:t>нечёткость изображения предметов</a:t>
            </a:r>
          </a:p>
          <a:p>
            <a:r>
              <a:rPr lang="ru-RU" dirty="0"/>
              <a:t>потеря яркости видения </a:t>
            </a:r>
          </a:p>
          <a:p>
            <a:r>
              <a:rPr lang="ru-RU" dirty="0"/>
              <a:t>искажение цветов, нарушение контрастности.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894382"/>
          </a:xfrm>
        </p:spPr>
        <p:txBody>
          <a:bodyPr>
            <a:normAutofit fontScale="90000"/>
          </a:bodyPr>
          <a:lstStyle/>
          <a:p>
            <a:r>
              <a:rPr lang="ru-RU" sz="3000" dirty="0"/>
              <a:t>   Нейропсихологические изменения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снижение интеллекта</a:t>
            </a:r>
          </a:p>
          <a:p>
            <a:r>
              <a:rPr lang="ru-RU" dirty="0"/>
              <a:t>нарушение поведения</a:t>
            </a:r>
          </a:p>
          <a:p>
            <a:r>
              <a:rPr lang="ru-RU" dirty="0"/>
              <a:t>изменение высших корковых функций</a:t>
            </a:r>
          </a:p>
          <a:p>
            <a:r>
              <a:rPr lang="ru-RU" dirty="0" err="1"/>
              <a:t>неврозоподобные</a:t>
            </a:r>
            <a:r>
              <a:rPr lang="ru-RU" dirty="0"/>
              <a:t> </a:t>
            </a:r>
            <a:r>
              <a:rPr lang="ru-RU" dirty="0" err="1"/>
              <a:t>симптомы:астенический</a:t>
            </a:r>
            <a:r>
              <a:rPr lang="ru-RU" dirty="0"/>
              <a:t> синдром, истерические и </a:t>
            </a:r>
            <a:r>
              <a:rPr lang="ru-RU" dirty="0" err="1"/>
              <a:t>истероформные</a:t>
            </a:r>
            <a:r>
              <a:rPr lang="ru-RU" dirty="0"/>
              <a:t> реакции </a:t>
            </a:r>
          </a:p>
          <a:p>
            <a:r>
              <a:rPr lang="ru-RU" dirty="0"/>
              <a:t> аффективные нарушения  </a:t>
            </a:r>
          </a:p>
          <a:p>
            <a:r>
              <a:rPr lang="ru-RU" dirty="0"/>
              <a:t>органическое слабоумие</a:t>
            </a:r>
          </a:p>
          <a:p>
            <a:r>
              <a:rPr lang="ru-RU" dirty="0"/>
              <a:t>депрессия</a:t>
            </a:r>
          </a:p>
          <a:p>
            <a:r>
              <a:rPr lang="ru-RU" dirty="0"/>
              <a:t>эйфория </a:t>
            </a:r>
          </a:p>
          <a:p>
            <a:r>
              <a:rPr lang="ru-RU" dirty="0"/>
              <a:t>снижением интеллекта</a:t>
            </a:r>
          </a:p>
          <a:p>
            <a:r>
              <a:rPr lang="ru-RU" dirty="0"/>
              <a:t>эмоциональной неустойчивости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81918" cy="748684"/>
          </a:xfrm>
        </p:spPr>
        <p:txBody>
          <a:bodyPr>
            <a:normAutofit/>
          </a:bodyPr>
          <a:lstStyle/>
          <a:p>
            <a:r>
              <a:rPr lang="ru-RU" sz="3000" dirty="0"/>
              <a:t>Типичные </a:t>
            </a:r>
            <a:r>
              <a:rPr lang="ru-RU" sz="3000" dirty="0" err="1"/>
              <a:t>симптомокомплексы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ru-RU" dirty="0"/>
            </a:br>
            <a:r>
              <a:rPr lang="ru-RU" dirty="0"/>
              <a:t>1. Синдром клинического расщепления </a:t>
            </a:r>
            <a:br>
              <a:rPr lang="ru-RU" dirty="0"/>
            </a:br>
            <a:r>
              <a:rPr lang="ru-RU" dirty="0"/>
              <a:t>2. Синдром клинической диссоциации</a:t>
            </a:r>
            <a:br>
              <a:rPr lang="ru-RU" dirty="0"/>
            </a:br>
            <a:r>
              <a:rPr lang="ru-RU" dirty="0"/>
              <a:t>3. Симптом горячей ванны или </a:t>
            </a:r>
            <a:r>
              <a:rPr lang="ru-RU" dirty="0" err="1"/>
              <a:t>с-м</a:t>
            </a:r>
            <a:r>
              <a:rPr lang="ru-RU" dirty="0"/>
              <a:t> 	</a:t>
            </a:r>
            <a:r>
              <a:rPr lang="ru-RU" dirty="0" err="1"/>
              <a:t>Утхоффа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7858180" cy="714380"/>
          </a:xfrm>
        </p:spPr>
        <p:txBody>
          <a:bodyPr>
            <a:normAutofit/>
          </a:bodyPr>
          <a:lstStyle/>
          <a:p>
            <a:r>
              <a:rPr lang="ru-RU" sz="3000" dirty="0"/>
              <a:t>           Варианты течения </a:t>
            </a:r>
            <a:r>
              <a:rPr lang="ru-RU" sz="3000" dirty="0" err="1"/>
              <a:t>рС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ru-RU" dirty="0"/>
            </a:br>
            <a:r>
              <a:rPr lang="ru-RU" dirty="0"/>
              <a:t>А — первично-прогрессирующий, </a:t>
            </a:r>
            <a:br>
              <a:rPr lang="ru-RU" dirty="0"/>
            </a:br>
            <a:r>
              <a:rPr lang="ru-RU" dirty="0"/>
              <a:t>Б — рецидивирующий </a:t>
            </a:r>
            <a:r>
              <a:rPr lang="ru-RU" dirty="0" err="1"/>
              <a:t>ремиттирующий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В — вторично-прогрессирующий, </a:t>
            </a:r>
            <a:br>
              <a:rPr lang="ru-RU" dirty="0"/>
            </a:br>
            <a:r>
              <a:rPr lang="ru-RU" dirty="0"/>
              <a:t>Г — прогрессирующий с обострениями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39000" cy="677246"/>
          </a:xfrm>
        </p:spPr>
        <p:txBody>
          <a:bodyPr>
            <a:normAutofit/>
          </a:bodyPr>
          <a:lstStyle/>
          <a:p>
            <a:r>
              <a:rPr lang="ru-RU" sz="2500" dirty="0"/>
              <a:t>                     </a:t>
            </a:r>
            <a:r>
              <a:rPr lang="ru-RU" sz="3000" dirty="0"/>
              <a:t>типы течения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br>
              <a:rPr lang="ru-RU" dirty="0"/>
            </a:b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Ремиттирующий-рецидивирующий</a:t>
            </a:r>
            <a:r>
              <a:rPr lang="ru-RU" dirty="0"/>
              <a:t> — самый частый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Периоды обострения сменяются периодами полного восстановления или частичного улучшения</a:t>
            </a:r>
            <a:br>
              <a:rPr lang="ru-RU" dirty="0"/>
            </a:br>
            <a:r>
              <a:rPr lang="ru-RU" dirty="0"/>
              <a:t>Нет нарастания симптомов (то есть прогрессирования) между обострениями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2. Вторично-прогрессирующий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Ремиттирующе-рецидивирующее</a:t>
            </a:r>
            <a:r>
              <a:rPr lang="ru-RU" dirty="0"/>
              <a:t> течение болезни часто сменяется вторичным прогрессированием</a:t>
            </a:r>
            <a:br>
              <a:rPr lang="ru-RU" dirty="0"/>
            </a:br>
            <a:r>
              <a:rPr lang="ru-RU" dirty="0"/>
              <a:t>Болезнь прогрессирует с обострениями или без них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типы течения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3. Первично-прогрессирующий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Прогрессирование с самого начала болезни</a:t>
            </a:r>
            <a:br>
              <a:rPr lang="ru-RU" dirty="0"/>
            </a:br>
            <a:r>
              <a:rPr lang="ru-RU" dirty="0"/>
              <a:t>Изредка возможны периоды небольшого улучшения</a:t>
            </a:r>
            <a:br>
              <a:rPr lang="ru-RU" dirty="0"/>
            </a:br>
            <a:br>
              <a:rPr lang="ru-RU" dirty="0"/>
            </a:br>
            <a:r>
              <a:rPr lang="ru-RU" dirty="0"/>
              <a:t>4. Прогрессирующий с обострениями — самый редкий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Прогрессирование в начале болезни</a:t>
            </a:r>
            <a:br>
              <a:rPr lang="ru-RU" dirty="0"/>
            </a:br>
            <a:r>
              <a:rPr lang="ru-RU" dirty="0"/>
              <a:t>Развитие явных обострений на фоне медленного прогрессирования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239000" cy="748684"/>
          </a:xfrm>
        </p:spPr>
        <p:txBody>
          <a:bodyPr>
            <a:normAutofit/>
          </a:bodyPr>
          <a:lstStyle/>
          <a:p>
            <a:r>
              <a:rPr lang="ru-RU" sz="3000" dirty="0"/>
              <a:t>клинические формы заболевания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9416"/>
            <a:ext cx="7267604" cy="2819716"/>
          </a:xfrm>
        </p:spPr>
        <p:txBody>
          <a:bodyPr/>
          <a:lstStyle/>
          <a:p>
            <a:pPr>
              <a:buNone/>
            </a:pPr>
            <a:br>
              <a:rPr lang="ru-RU" dirty="0"/>
            </a:br>
            <a:r>
              <a:rPr lang="ru-RU" dirty="0"/>
              <a:t>- цереброспинальную, </a:t>
            </a:r>
            <a:br>
              <a:rPr lang="ru-RU" dirty="0"/>
            </a:br>
            <a:r>
              <a:rPr lang="ru-RU" dirty="0"/>
              <a:t>- спинальную мозжечковую, </a:t>
            </a:r>
            <a:br>
              <a:rPr lang="ru-RU" dirty="0"/>
            </a:br>
            <a:r>
              <a:rPr lang="ru-RU" dirty="0"/>
              <a:t>- стволовую, </a:t>
            </a:r>
            <a:br>
              <a:rPr lang="ru-RU" dirty="0"/>
            </a:br>
            <a:r>
              <a:rPr lang="ru-RU" dirty="0"/>
              <a:t>- оптическую.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820122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поражения нервной системы.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наличие по крайней мере двух раздельно расположенных очагов.</a:t>
            </a:r>
          </a:p>
          <a:p>
            <a:r>
              <a:rPr lang="ru-RU" dirty="0"/>
              <a:t>Клинические симптомы должны иметь преходящий характер, выполняя одно из следующих требований:</a:t>
            </a:r>
            <a:br>
              <a:rPr lang="ru-RU" dirty="0"/>
            </a:br>
            <a:r>
              <a:rPr lang="ru-RU" dirty="0"/>
              <a:t>должно быть два или более эпизодов ухудшения, разделённых периодом не менее 1 </a:t>
            </a:r>
            <a:r>
              <a:rPr lang="ru-RU" dirty="0" err="1"/>
              <a:t>мес</a:t>
            </a:r>
            <a:r>
              <a:rPr lang="ru-RU" dirty="0"/>
              <a:t> и продолжительностью не менее 24 ч.</a:t>
            </a:r>
            <a:br>
              <a:rPr lang="ru-RU" dirty="0"/>
            </a:br>
            <a:r>
              <a:rPr lang="ru-RU" dirty="0"/>
              <a:t>должно быть медленное, постепенное прогрессирование процесса на протяжении по крайней мере 6 мес.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7239000" cy="4846320"/>
          </a:xfrm>
        </p:spPr>
        <p:txBody>
          <a:bodyPr/>
          <a:lstStyle/>
          <a:p>
            <a:r>
              <a:rPr lang="ru-RU" dirty="0"/>
              <a:t>Рассеянный склероз впервые                     описал в 1868 году   </a:t>
            </a:r>
          </a:p>
          <a:p>
            <a:pPr>
              <a:buNone/>
            </a:pPr>
            <a:r>
              <a:rPr lang="ru-RU" dirty="0"/>
              <a:t>    Жан-Мартен </a:t>
            </a:r>
            <a:r>
              <a:rPr lang="ru-RU" dirty="0" err="1"/>
              <a:t>Шарко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Триада </a:t>
            </a:r>
            <a:r>
              <a:rPr lang="ru-RU" dirty="0" err="1"/>
              <a:t>Шарко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708920"/>
            <a:ext cx="3107456" cy="362646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3717032"/>
            <a:ext cx="3888432" cy="216024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Нистагм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3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Скандированная</a:t>
            </a: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Интенционный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тремор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Диагностические критерии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«диссеминация симптомов в месте и времени». Этот термин подразумевает хроническое волнообразное течение заболевания с вовлечением в патологический процесс нескольких проводящих систем.</a:t>
            </a:r>
          </a:p>
          <a:p>
            <a:r>
              <a:rPr lang="ru-RU" dirty="0"/>
              <a:t>Заболевание начинается в возрасте от 10 до 50 лет включительно.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Диагностические критерии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данные МРТ головного и </a:t>
            </a:r>
            <a:r>
              <a:rPr lang="ru-RU"/>
              <a:t>спинного мозга один </a:t>
            </a:r>
            <a:r>
              <a:rPr lang="ru-RU" dirty="0"/>
              <a:t>или более Т2 очаг при МРТ в </a:t>
            </a:r>
            <a:r>
              <a:rPr lang="ru-RU"/>
              <a:t>двух из 4 </a:t>
            </a:r>
            <a:r>
              <a:rPr lang="ru-RU" dirty="0"/>
              <a:t>областей, типично поражающихся при рассеянном склерозе: </a:t>
            </a:r>
            <a:r>
              <a:rPr lang="ru-RU" dirty="0" err="1"/>
              <a:t>перивентрикулярно</a:t>
            </a:r>
            <a:r>
              <a:rPr lang="ru-RU" dirty="0"/>
              <a:t>, </a:t>
            </a:r>
            <a:r>
              <a:rPr lang="ru-RU" dirty="0" err="1"/>
              <a:t>юкстакортикально</a:t>
            </a:r>
            <a:r>
              <a:rPr lang="ru-RU" dirty="0"/>
              <a:t>, </a:t>
            </a:r>
            <a:r>
              <a:rPr lang="ru-RU" dirty="0" err="1"/>
              <a:t>инфратенториально</a:t>
            </a:r>
            <a:r>
              <a:rPr lang="ru-RU" dirty="0"/>
              <a:t>, в спинном мозге</a:t>
            </a:r>
          </a:p>
          <a:p>
            <a:r>
              <a:rPr lang="ru-RU" dirty="0"/>
              <a:t> </a:t>
            </a:r>
            <a:r>
              <a:rPr lang="ru-RU" dirty="0" err="1"/>
              <a:t>олигоклональных</a:t>
            </a:r>
            <a:r>
              <a:rPr lang="ru-RU" dirty="0"/>
              <a:t> иммуноглобулинов в цереброспинальной жидкости пациента.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1026" name="AutoShape 2" descr="https://apf.mail.ru/cgi-bin/readmsg/image.jpg?x-email=elmira.asadova%40mail.ru&amp;id=14239986050000000683%3B0%3B3&amp;mode=attachment&amp;channel&amp;bs=584482&amp;bl=467165&amp;ct=image%2Fjpeg&amp;cn=image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246672" cy="468500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эпидемиология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/>
              <a:t>  Заболевание возникает в молодом и   среднем возрасте (15 — 40 лет). </a:t>
            </a:r>
          </a:p>
          <a:p>
            <a:pPr>
              <a:buNone/>
              <a:defRPr/>
            </a:pPr>
            <a:r>
              <a:rPr lang="ru-RU" dirty="0"/>
              <a:t>            </a:t>
            </a:r>
          </a:p>
          <a:p>
            <a:pPr>
              <a:buNone/>
              <a:defRPr/>
            </a:pPr>
            <a:r>
              <a:rPr lang="ru-RU" dirty="0"/>
              <a:t>   Морфологической основой болезни является образование так называемых бляшек рассеянного склероза — очагов разрушения миелина (</a:t>
            </a:r>
            <a:r>
              <a:rPr lang="ru-RU" dirty="0" err="1"/>
              <a:t>демиелинизация</a:t>
            </a:r>
            <a:r>
              <a:rPr lang="ru-RU" dirty="0"/>
              <a:t>) белого вещества головного и спинного мозга.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В мире насчитывается около 2 </a:t>
            </a:r>
            <a:r>
              <a:rPr lang="ru-RU" dirty="0" err="1"/>
              <a:t>млн</a:t>
            </a:r>
            <a:r>
              <a:rPr lang="ru-RU" dirty="0"/>
              <a:t> больных рассеянным склерозом, в России — более 200 тыс. В ряде регионов России заболеваемость рассеянным склерозом довольно высокая и находится в пределах 20 — 40 случаев на 100 тыс. населения. В крупных промышленных районах и городах она выше.</a:t>
            </a:r>
          </a:p>
          <a:p>
            <a:r>
              <a:rPr lang="ru-RU" dirty="0"/>
              <a:t>Как многие аутоиммунные заболевания, рассеянный склероз чаще встречается у женщин и начинается у них в среднем на 1-2 года раньше, в то время как у мужчин преобладает неблагоприятная прогрессирующая форма течения заболевания.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320040"/>
            <a:ext cx="6429420" cy="537192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эпидемиология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7239000" cy="4846320"/>
          </a:xfrm>
        </p:spPr>
        <p:txBody>
          <a:bodyPr/>
          <a:lstStyle/>
          <a:p>
            <a:r>
              <a:rPr lang="ru-RU" dirty="0"/>
              <a:t>Распространение рассеянного склероза зависит от географической широты. До недавнего времени было принято выделять три зоны, различающиеся по степени заболеваемости рассеянным склерозом.</a:t>
            </a:r>
          </a:p>
        </p:txBody>
      </p:sp>
      <p:pic>
        <p:nvPicPr>
          <p:cNvPr id="4" name="Содержимое 3" descr="800px-MS_Ris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947" y="2996952"/>
            <a:ext cx="6504357" cy="344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этиология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dirty="0"/>
              <a:t>Наследственная(генетическая) предрасположенность к ускоренному разрушению миелина.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dirty="0"/>
              <a:t>Воздействие внешнего и (или) внутреннего патогенного </a:t>
            </a:r>
            <a:r>
              <a:rPr lang="ru-RU" dirty="0" err="1"/>
              <a:t>фактора,экологический</a:t>
            </a:r>
            <a:r>
              <a:rPr lang="ru-RU" dirty="0"/>
              <a:t> фактор.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dirty="0"/>
              <a:t> Обитание в определенной географической и климатической зоне.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7527032" cy="6120680"/>
          </a:xfrm>
        </p:spPr>
        <p:txBody>
          <a:bodyPr>
            <a:normAutofit fontScale="92500"/>
          </a:bodyPr>
          <a:lstStyle/>
          <a:p>
            <a:r>
              <a:rPr lang="ru-RU" dirty="0"/>
              <a:t> РС не считают наследственным заболеванием. Семейный РС встречается в 2–10% .</a:t>
            </a:r>
          </a:p>
          <a:p>
            <a:r>
              <a:rPr lang="ru-RU" dirty="0"/>
              <a:t>У монозиготных близнецов степень конкордантности составляет 35 % и снижается до 5 % у сибсов и ещё ниже у </a:t>
            </a:r>
            <a:r>
              <a:rPr lang="ru-RU" dirty="0" err="1"/>
              <a:t>полусибсов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В некоторых этнических группах РС встречается чаще, чем в других.</a:t>
            </a:r>
            <a:br>
              <a:rPr lang="ru-RU" dirty="0"/>
            </a:br>
            <a:r>
              <a:rPr lang="ru-RU" dirty="0"/>
              <a:t>В регуляции иммунного ответа принимает несколько генов. Гены, связанные с иммунной системой, расположены на разных хромосомах, на 18-й — гены основного белка миелина. </a:t>
            </a:r>
            <a:br>
              <a:rPr lang="ru-RU" dirty="0"/>
            </a:br>
            <a:r>
              <a:rPr lang="ru-RU" dirty="0"/>
              <a:t> У больных рассеянным склерозом локусов, выявляемых у здоровых людей, так называемых </a:t>
            </a:r>
            <a:r>
              <a:rPr lang="ru-RU" dirty="0" err="1"/>
              <a:t>протективных</a:t>
            </a:r>
            <a:r>
              <a:rPr lang="ru-RU" dirty="0"/>
              <a:t> локусов не обнаруживается.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643734" cy="394316"/>
          </a:xfrm>
        </p:spPr>
        <p:txBody>
          <a:bodyPr>
            <a:noAutofit/>
          </a:bodyPr>
          <a:lstStyle/>
          <a:p>
            <a:r>
              <a:rPr lang="ru-RU" sz="3000" dirty="0"/>
              <a:t>            генетический фактор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267604" cy="609857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Экологические факторы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Инфекционные и неинфекционные факторы риска развития РС.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РС чаще встречается у людей, живущих дальше от экватора. На территориях с меньшим количеством солнечного света высокий риск развития РС, это объясняют снижением выработки эндогенного и потребления экзогенного витамина D.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Сильный стресс также может быть фактором риска РС, хотя доказательств этого недостаточно.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Курение — независимый фактор риска развития РС.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 больных РС обнаруживают низкий уровень мочевой </a:t>
            </a:r>
            <a:r>
              <a:rPr lang="ru-RU" dirty="0" err="1"/>
              <a:t>кислоты,возможно</a:t>
            </a:r>
            <a:r>
              <a:rPr lang="ru-RU" dirty="0"/>
              <a:t>, мочевая кислота защищает от РС, хотя точное значение этого остаётся неизвестным.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</TotalTime>
  <Words>1020</Words>
  <Application>Microsoft Office PowerPoint</Application>
  <PresentationFormat>Экран (4:3)</PresentationFormat>
  <Paragraphs>133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Trebuchet MS</vt:lpstr>
      <vt:lpstr>Wingdings</vt:lpstr>
      <vt:lpstr>Wingdings 2</vt:lpstr>
      <vt:lpstr>Изящная</vt:lpstr>
      <vt:lpstr>Рассеянный склероз</vt:lpstr>
      <vt:lpstr>Презентация PowerPoint</vt:lpstr>
      <vt:lpstr>Презентация PowerPoint</vt:lpstr>
      <vt:lpstr>         эпидемиология</vt:lpstr>
      <vt:lpstr>       эпидемиология</vt:lpstr>
      <vt:lpstr>Презентация PowerPoint</vt:lpstr>
      <vt:lpstr>            этиология</vt:lpstr>
      <vt:lpstr>            генетический фактор</vt:lpstr>
      <vt:lpstr>Презентация PowerPoint</vt:lpstr>
      <vt:lpstr>            патогенез</vt:lpstr>
      <vt:lpstr>             патогенез</vt:lpstr>
      <vt:lpstr>         патогенез</vt:lpstr>
      <vt:lpstr>        патоморфология</vt:lpstr>
      <vt:lpstr>        патоморфология</vt:lpstr>
      <vt:lpstr>               клиника</vt:lpstr>
      <vt:lpstr>  клинические проявления</vt:lpstr>
      <vt:lpstr>Симптомы поражения пирамидного     пути</vt:lpstr>
      <vt:lpstr>Симптомы поражения мозжечка</vt:lpstr>
      <vt:lpstr> Поражение черепных нервов</vt:lpstr>
      <vt:lpstr>  чувствительные нарушения</vt:lpstr>
      <vt:lpstr>нарушения функций тазовых      органов</vt:lpstr>
      <vt:lpstr>нарушения зрительных функций</vt:lpstr>
      <vt:lpstr>   Нейропсихологические изменения </vt:lpstr>
      <vt:lpstr>Типичные симптомокомплексы</vt:lpstr>
      <vt:lpstr>           Варианты течения рС</vt:lpstr>
      <vt:lpstr>                     типы течения </vt:lpstr>
      <vt:lpstr>           типы течения</vt:lpstr>
      <vt:lpstr>клинические формы заболевания</vt:lpstr>
      <vt:lpstr>поражения нервной системы.</vt:lpstr>
      <vt:lpstr>Диагностические критерии</vt:lpstr>
      <vt:lpstr> Диагностические критерии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Рассеянный склероз</dc:title>
  <dc:creator>asus</dc:creator>
  <cp:lastModifiedBy>Евгений Ермилов</cp:lastModifiedBy>
  <cp:revision>45</cp:revision>
  <dcterms:created xsi:type="dcterms:W3CDTF">2015-02-15T16:39:23Z</dcterms:created>
  <dcterms:modified xsi:type="dcterms:W3CDTF">2019-04-18T14:10:58Z</dcterms:modified>
</cp:coreProperties>
</file>