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80" r:id="rId22"/>
    <p:sldId id="270" r:id="rId23"/>
    <p:sldId id="281" r:id="rId24"/>
    <p:sldId id="279" r:id="rId25"/>
    <p:sldId id="271" r:id="rId2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26" y="-1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4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81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138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29D0957-34D1-43A0-954C-30B63CE20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502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166798-C3CE-4D79-887C-9CD55DEEC0A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649AC4F-0C4E-431F-A184-DFA742DBC8A2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9FE0B1E-5DD0-4938-966A-0757680CE8A1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61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1EF2D1-B9A1-460D-9162-F9F36A2BF0A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594F35-DBEB-4147-A46B-C8681A36AE1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8D3CB7-ADAC-4F3F-B6E5-6C204FF46A5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FD1EFA-83CD-4DD7-9D24-88B8590BAF9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CF9A26-D85B-4518-86A2-516B0B5E67A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7836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551A89-2CE6-4907-BFC4-064D458AD8A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EF3731-4A4F-434D-8CE7-D5AFC3AA0C4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FAD6E4-5876-42E2-B5C7-8EB2AD6CD23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535E99-AD86-444E-A183-7053B1B2A5B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EBD296-E530-4A62-8145-8F5172D2539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97A113-8AE2-460B-824D-2C0399DB696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75F00E-9ECC-4974-9304-25D4389503C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AAF161-437B-4BDA-8148-0E7AA4DC621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56B8B4-CE1C-40E5-B168-899605A6D6E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CA8E-6913-4B77-A247-1ABAE9139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30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7743A-6785-41FE-B707-3E2BD96BB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61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6625" y="301625"/>
            <a:ext cx="2260600" cy="642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0987" cy="642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6C85-C4D8-4177-888A-0847E7F45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36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AD51-7F74-492C-BEBA-CC043F680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62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F82A-03B3-40E1-B886-D662DFA447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08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A4C1-F336-47DF-A6E7-E546EB5AAC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16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2937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3713"/>
            <a:ext cx="4454525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7248-4985-4ED3-8546-B89AD9073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08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2E96-1554-410F-B728-512414588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17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5AFB1-76E0-4FE4-ACD3-2494359914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04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B4C2-CB49-49A2-B863-0D1987C50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265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BE3C-6A25-44EC-89CC-2ABE0BE6B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3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DB15-9A6B-4E56-BB1B-873EF7ABA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348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3283-7E6A-46DC-9285-DFC2CFC90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452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0D8A-8485-48E6-A494-89F7983E5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10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3775" cy="6438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38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E674-71A3-4547-8994-6BFE5158E7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185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4A67B-4FFB-472B-AB6D-296E53177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166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5321-288D-4856-BAC5-A37805E4B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547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66C0-D5E2-4B05-B816-CE246C678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292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FC2E-8A64-4E7C-B68F-6352AD67B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0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285D-8899-4E44-8BF1-49F9B122E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22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21330-E399-4D9F-B6DD-46BB03350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190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7C50-AB2A-462C-8AEA-A437501A9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7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2F77-DC1A-4B75-8B5E-F0A3F605B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23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01173-6362-443A-8CC2-40584AA435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378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5F46-C6E6-47FA-ABCE-0D2F1FC3F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82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C502-C4FE-40BE-A077-216B955C3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065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5363" cy="6440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40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F35C-AF30-4DF6-B789-2911F4B76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58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5000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0638" y="1768475"/>
            <a:ext cx="4446587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6DEE8-52AC-470C-9AFB-67F9E40EB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55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8D81-2421-4536-ADAE-337F1D029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C275D-E564-4C55-97D6-4EDE347783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6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B51D-9A7F-49EE-9B30-330B124E5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57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A0EE9-7154-4989-90FE-62F202999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1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7090-99EC-4F82-B383-19C7B0EA4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68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398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39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6392F5-D5D9-427A-BF64-47EBA864F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986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98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CC4BBCE-959B-482E-8DE7-D8209794C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145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1450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1562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15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A50D9FA-17CB-4571-8C5C-7FEF38FF6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176463" y="2308474"/>
            <a:ext cx="7902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sz="44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ПРОФЕССИОГРАММА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4400" b="1" dirty="0" smtClean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ВРАЧ-СТОМАТОЛОГ</a:t>
            </a:r>
            <a:r>
              <a:rPr lang="ru-RU" altLang="ru-RU" sz="3600" b="1" dirty="0" smtClean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»</a:t>
            </a:r>
            <a:endParaRPr lang="ru-RU" altLang="ru-RU" sz="3600" b="1" dirty="0">
              <a:solidFill>
                <a:srgbClr val="0000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 dirty="0">
              <a:solidFill>
                <a:srgbClr val="0000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Кафедра педагогики и психологии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 с курсом ПО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60363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43325" y="6764338"/>
            <a:ext cx="2447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/>
              <a:t>Красноярск 2021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08063" y="4032249"/>
            <a:ext cx="6840761" cy="219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Практика 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специальности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31.05.02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Стоматология  </a:t>
            </a:r>
            <a:endParaRPr lang="ru-RU" altLang="ru-RU" sz="26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1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  <a:endParaRPr lang="ru-RU" alt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34988" y="1279525"/>
            <a:ext cx="943133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84138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обследование больных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установление диагноза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проведение лечения различных заболеваний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оказание экстренной медицинской помощи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осуществление профилактических, реабилитационных, экспертных мероприятий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внедрение современных методов лечения и лекарственных препаратов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проведение санитарно-просветительской деятельности среди населения.</a:t>
            </a:r>
          </a:p>
          <a:p>
            <a:pPr marL="212725" eaLnBrk="1">
              <a:spcAft>
                <a:spcPts val="425"/>
              </a:spcAft>
              <a:buSzPct val="45000"/>
              <a:defRPr/>
            </a:pPr>
            <a:endParaRPr lang="ru-RU" altLang="ru-RU" sz="600" dirty="0" smtClean="0"/>
          </a:p>
          <a:p>
            <a:pPr algn="ctr" eaLnBrk="1">
              <a:spcAft>
                <a:spcPts val="425"/>
              </a:spcAft>
              <a:buSzPct val="100000"/>
              <a:defRPr/>
            </a:pPr>
            <a:r>
              <a:rPr lang="ru-RU" altLang="ru-RU" sz="2800" b="1" dirty="0" smtClean="0"/>
              <a:t>Основная цель деятельности врача – это лечение больных людей и предупреждение заболеваний среди населения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60363" y="279400"/>
            <a:ext cx="95313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Arial" panose="020B0604020202020204" pitchFamily="34" charset="0"/>
              </a:rPr>
              <a:t>Независимо от специализации и места трудовой деятельности, в обязанности врачей входят: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60363" y="457200"/>
            <a:ext cx="9504362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Основные предметы труда</a:t>
            </a:r>
            <a:r>
              <a:rPr lang="ru-RU" altLang="ru-RU" sz="2800" dirty="0">
                <a:latin typeface="Arial" panose="020B0604020202020204" pitchFamily="34" charset="0"/>
              </a:rPr>
              <a:t> -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человек</a:t>
            </a:r>
            <a:r>
              <a:rPr lang="ru-RU" altLang="ru-RU" sz="2800" dirty="0">
                <a:latin typeface="Arial" panose="020B0604020202020204" pitchFamily="34" charset="0"/>
              </a:rPr>
              <a:t> (медицинское обслуживание) и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природа</a:t>
            </a:r>
            <a:r>
              <a:rPr lang="ru-RU" altLang="ru-RU" sz="2800" dirty="0">
                <a:latin typeface="Arial" panose="020B0604020202020204" pitchFamily="34" charset="0"/>
              </a:rPr>
              <a:t> (человек как биологический объект), сопутствующий –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знаковая система</a:t>
            </a:r>
            <a:r>
              <a:rPr lang="ru-RU" altLang="ru-RU" sz="2800" b="1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(тексты на русском и латинском языках, документы).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В своей работе врач использует </a:t>
            </a:r>
            <a:r>
              <a:rPr lang="ru-RU" altLang="ru-RU" sz="2800" b="1" dirty="0">
                <a:latin typeface="Arial" panose="020B0604020202020204" pitchFamily="34" charset="0"/>
              </a:rPr>
              <a:t>вещественные</a:t>
            </a:r>
            <a:r>
              <a:rPr lang="ru-RU" altLang="ru-RU" sz="2800" dirty="0">
                <a:latin typeface="Arial" panose="020B0604020202020204" pitchFamily="34" charset="0"/>
              </a:rPr>
              <a:t> (орудийные) </a:t>
            </a:r>
            <a:r>
              <a:rPr lang="ru-RU" altLang="ru-RU" sz="2800" b="1" dirty="0">
                <a:latin typeface="Arial" panose="020B0604020202020204" pitchFamily="34" charset="0"/>
              </a:rPr>
              <a:t>средства труда</a:t>
            </a:r>
            <a:r>
              <a:rPr lang="ru-RU" altLang="ru-RU" sz="2800" dirty="0">
                <a:latin typeface="Arial" panose="020B0604020202020204" pitchFamily="34" charset="0"/>
              </a:rPr>
              <a:t> - ручные (иглы, крючки, пинцет и др.), электрические, измерительные устройства (прибор для измерения давления и др.).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143500"/>
            <a:ext cx="4683125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76713"/>
            <a:ext cx="4822825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008063" y="899517"/>
            <a:ext cx="8896350" cy="335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Основными являются его</a:t>
            </a:r>
            <a:r>
              <a:rPr lang="ru-RU" altLang="ru-RU" sz="2800" b="1" dirty="0">
                <a:latin typeface="Arial" panose="020B0604020202020204" pitchFamily="34" charset="0"/>
              </a:rPr>
              <a:t> невещественные</a:t>
            </a:r>
            <a:r>
              <a:rPr lang="ru-RU" altLang="ru-RU" sz="2800" dirty="0">
                <a:latin typeface="Arial" panose="020B0604020202020204" pitchFamily="34" charset="0"/>
              </a:rPr>
              <a:t> (функциональные) </a:t>
            </a:r>
            <a:r>
              <a:rPr lang="ru-RU" altLang="ru-RU" sz="2800" b="1" dirty="0">
                <a:latin typeface="Arial" panose="020B0604020202020204" pitchFamily="34" charset="0"/>
              </a:rPr>
              <a:t>средства</a:t>
            </a:r>
            <a:r>
              <a:rPr lang="ru-RU" altLang="ru-RU" sz="2800" dirty="0">
                <a:latin typeface="Arial" panose="020B0604020202020204" pitchFamily="34" charset="0"/>
              </a:rPr>
              <a:t> - аналитическое </a:t>
            </a:r>
            <a:r>
              <a:rPr lang="ru-RU" altLang="ru-RU" sz="2800" i="1" dirty="0">
                <a:latin typeface="Arial" panose="020B0604020202020204" pitchFamily="34" charset="0"/>
              </a:rPr>
              <a:t>мышление</a:t>
            </a:r>
            <a:r>
              <a:rPr lang="ru-RU" altLang="ru-RU" sz="2800" dirty="0">
                <a:latin typeface="Arial" panose="020B0604020202020204" pitchFamily="34" charset="0"/>
              </a:rPr>
              <a:t>, долговременная логическая и сенсорная </a:t>
            </a:r>
            <a:r>
              <a:rPr lang="ru-RU" altLang="ru-RU" sz="2800" i="1" dirty="0">
                <a:latin typeface="Arial" panose="020B0604020202020204" pitchFamily="34" charset="0"/>
              </a:rPr>
              <a:t>память</a:t>
            </a:r>
            <a:r>
              <a:rPr lang="ru-RU" altLang="ru-RU" sz="2800" dirty="0">
                <a:latin typeface="Arial" panose="020B0604020202020204" pitchFamily="34" charset="0"/>
              </a:rPr>
              <a:t>, произвольное </a:t>
            </a:r>
            <a:r>
              <a:rPr lang="ru-RU" altLang="ru-RU" sz="2800" i="1" dirty="0">
                <a:latin typeface="Arial" panose="020B0604020202020204" pitchFamily="34" charset="0"/>
              </a:rPr>
              <a:t>внимание</a:t>
            </a:r>
            <a:r>
              <a:rPr lang="ru-RU" altLang="ru-RU" sz="2800" dirty="0">
                <a:latin typeface="Arial" panose="020B0604020202020204" pitchFamily="34" charset="0"/>
              </a:rPr>
              <a:t>; общая хорошая координация движений тела, грамотная доступная, речь; а также органы чувств – зрение, слух, обоняние, осязание (хорошая пальцевая чувствительность)</a:t>
            </a:r>
            <a:r>
              <a:rPr lang="ru-RU" altLang="ru-RU" sz="1000" dirty="0">
                <a:latin typeface="Arial" panose="020B0604020202020204" pitchFamily="34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 dirty="0">
              <a:latin typeface="Arial" panose="020B0604020202020204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751388"/>
            <a:ext cx="17287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816350"/>
            <a:ext cx="2376487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040313"/>
            <a:ext cx="248761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583447"/>
            <a:ext cx="706424" cy="15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74675" y="683492"/>
            <a:ext cx="9217025" cy="670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600" b="1" dirty="0" smtClean="0">
                <a:solidFill>
                  <a:srgbClr val="7E0021"/>
                </a:solidFill>
              </a:rPr>
              <a:t>Особенности  работы врача: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повышенная ответственность – за жизнь и здоровье людей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постоянное общение с людьми и связанное с этим эмоциональное напряжение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физические нагрузки (необходимость работать длительное время в неудобном положении)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выполнение обязанностей в ночную смену, возможность экстренных вызовов к больным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возможность опасности, связанной с риском для здоровья больного и собственного (инфицирование)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нарушение социальной потребности в эстетических ощущениях при восприятии другого человека (возрастные и физические особенности пациента, нечистоплотность)</a:t>
            </a:r>
            <a:r>
              <a:rPr lang="ru-RU" altLang="ru-RU" sz="1100" dirty="0" smtClean="0"/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1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4825" y="1299408"/>
            <a:ext cx="957580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развитое словесно-логическое</a:t>
            </a:r>
            <a:r>
              <a:rPr lang="ru-RU" altLang="ru-RU" sz="2700" b="1" dirty="0">
                <a:latin typeface="Arial" panose="020B0604020202020204" pitchFamily="34" charset="0"/>
              </a:rPr>
              <a:t>, аналитическое мышление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хорошая память</a:t>
            </a:r>
            <a:r>
              <a:rPr lang="ru-RU" altLang="ru-RU" sz="2700" dirty="0">
                <a:latin typeface="Arial" panose="020B0604020202020204" pitchFamily="34" charset="0"/>
              </a:rPr>
              <a:t>, (зрительная, слуховая, обонятельная, тактильная)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высокая концентрация внимания – </a:t>
            </a:r>
            <a:r>
              <a:rPr lang="ru-RU" altLang="ru-RU" sz="2700" dirty="0">
                <a:latin typeface="Arial" panose="020B0604020202020204" pitchFamily="34" charset="0"/>
              </a:rPr>
              <a:t>внимательность, наблюдательность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нервно-психическая устойчивость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высокая координация кистей рук, пальцев, тонкая осязательная чувствительность пальцев рук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физическая выносливость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умение соизмерить и дозировать усилия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выносливость зрительного анализатора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четкая речь</a:t>
            </a:r>
            <a:r>
              <a:rPr lang="ru-RU" altLang="ru-RU" sz="13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56443" y="440609"/>
            <a:ext cx="907256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7E0021"/>
                </a:solidFill>
                <a:latin typeface="Arial" panose="020B0604020202020204" pitchFamily="34" charset="0"/>
              </a:rPr>
              <a:t>ТРЕБОВАНИЯ ПРОФЕССИИ К ИНДИВИДУАЛЬНЫМ КАЧЕСТВАМ СПЕЦИАЛИСТА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46" y="5147989"/>
            <a:ext cx="1842217" cy="226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5" y="288080"/>
            <a:ext cx="476420" cy="104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47700" y="1008063"/>
            <a:ext cx="8523288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5143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терпеливость и выдержанность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доброжелательность и приветливость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готовность в любое время оказать нуждающимся медицинскую помощь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ответственность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аккуратность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тактичность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оптимистичность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внимательность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бескорыстность</a:t>
            </a:r>
          </a:p>
          <a:p>
            <a:pPr marL="215900" eaLnBrk="1">
              <a:spcAft>
                <a:spcPts val="713"/>
              </a:spcAft>
              <a:buSzPct val="45000"/>
              <a:defRPr/>
            </a:pPr>
            <a:endParaRPr lang="ru-RU" altLang="ru-RU" sz="3200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87338" y="415925"/>
            <a:ext cx="964723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ЛИЧНОСТНЫЕ КАЧЕСТВА, ИНТЕРЕСЫ И СКЛОННОСТИ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598863"/>
            <a:ext cx="280828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008063" y="1547813"/>
            <a:ext cx="8783637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49530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безответственность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невнимательность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эгоистичность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эмоциональная несдержанность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жестокость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брезгливость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нетерпимость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рассеянность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00050" y="611188"/>
            <a:ext cx="93916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193300"/>
                </a:solidFill>
                <a:latin typeface="Arial" panose="020B0604020202020204" pitchFamily="34" charset="0"/>
              </a:rPr>
              <a:t>КАЧЕСТВА, ПРЕПЯТСТВУЮЩИЕ ЭФФЕКТИВНОСТИ ПРОФЕССИОНАЛЬНОЙ ДЕЯТЕЛЬНОСТИ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211638"/>
            <a:ext cx="3346450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60363" y="1223963"/>
            <a:ext cx="95758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19685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ts val="425"/>
              </a:spcAft>
              <a:buSzPct val="45000"/>
              <a:defRPr/>
            </a:pPr>
            <a:endParaRPr lang="ru-RU" altLang="ru-RU" sz="1000" smtClean="0"/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стрессоустойчивость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умение управлять собой, личная организованность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социальный интеллект (умение понимать поведение других людей)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коммуникативные способности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способность правильно ориентироваться в экстремальных условиях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ответственность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способность сопереживать больным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уравновешенность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тактичность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76263" y="415925"/>
            <a:ext cx="92154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ТРЕБОВАНИЯ ПРОФЕССИИ К ЛИЧНОСТНЫМ СПОСОБНОСТЯМ И КАЧЕСТВАМ СПЕЦИАЛИСТА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464050"/>
            <a:ext cx="25193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88108" y="1820469"/>
            <a:ext cx="95758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85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dirty="0" smtClean="0">
                <a:solidFill>
                  <a:srgbClr val="7E0021"/>
                </a:solidFill>
              </a:rPr>
              <a:t>Работа врача не рекомендуется людям с заболеваниями: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нервно-психическими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сердечно-сосудистыми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опорно-двигательного аппарата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хроническими инфекционными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верхних дыхательных путей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аллергическими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зрительного, слухового анализаторов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err="1" smtClean="0"/>
              <a:t>речеголосового</a:t>
            </a:r>
            <a:r>
              <a:rPr lang="ru-RU" altLang="ru-RU" sz="3200" dirty="0" smtClean="0"/>
              <a:t> аппарата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dirty="0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96570" y="941637"/>
            <a:ext cx="82946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99"/>
                </a:solidFill>
                <a:latin typeface="Arial" panose="020B0604020202020204" pitchFamily="34" charset="0"/>
              </a:rPr>
              <a:t>МЕДИЦИНСКИЕ ПРОТИВОПОКАЗАНИЯ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535488"/>
            <a:ext cx="152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5" y="605309"/>
            <a:ext cx="282414" cy="113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264447" y="825800"/>
            <a:ext cx="3816177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799952" y="1510284"/>
            <a:ext cx="7199139" cy="23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1. Разработать </a:t>
            </a:r>
            <a:r>
              <a:rPr lang="ru-RU" altLang="ru-RU" sz="4400" b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профессиограмму</a:t>
            </a: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Врач-Стоматолог</a:t>
            </a:r>
            <a:endParaRPr lang="ru-RU" altLang="ru-RU" sz="4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848" y="4050206"/>
            <a:ext cx="8784976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rgbClr val="C00000"/>
                </a:solidFill>
              </a:rPr>
              <a:t>Структура: 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Условия деятельности, содержание труда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Требования к врачу 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Профессиональные индивидуально-личностные качества врача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 smtClean="0">
                <a:solidFill>
                  <a:schemeClr val="tx1"/>
                </a:solidFill>
              </a:rPr>
              <a:t>Квалификационные </a:t>
            </a:r>
            <a:r>
              <a:rPr lang="ru-RU" altLang="ru-RU" sz="2800" b="1" dirty="0">
                <a:solidFill>
                  <a:schemeClr val="tx1"/>
                </a:solidFill>
              </a:rPr>
              <a:t>требования</a:t>
            </a:r>
          </a:p>
        </p:txBody>
      </p:sp>
      <p:pic>
        <p:nvPicPr>
          <p:cNvPr id="1026" name="Picture 2" descr="https://im0-tub-ru.yandex.net/i?id=2b6ac373dbca1ff682f2252cdbe6bc9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" y="179437"/>
            <a:ext cx="2716425" cy="181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53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Социологи назвали самую престижную профессию в России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03238" y="1768475"/>
            <a:ext cx="9043987" cy="3811588"/>
          </a:xfrm>
        </p:spPr>
        <p:txBody>
          <a:bodyPr/>
          <a:lstStyle/>
          <a:p>
            <a:pPr fontAlgn="t"/>
            <a:r>
              <a:rPr lang="ru-RU" altLang="ru-RU" sz="2800" i="1" smtClean="0"/>
              <a:t>МОСКВА, 24 окт — РИА Новости.</a:t>
            </a:r>
            <a:r>
              <a:rPr lang="ru-RU" altLang="ru-RU" sz="4000" b="1" i="1" smtClean="0">
                <a:solidFill>
                  <a:srgbClr val="FF0000"/>
                </a:solidFill>
              </a:rPr>
              <a:t> </a:t>
            </a:r>
            <a:r>
              <a:rPr lang="ru-RU" altLang="ru-RU" sz="3600" b="1" i="1" smtClean="0">
                <a:solidFill>
                  <a:srgbClr val="FF0000"/>
                </a:solidFill>
              </a:rPr>
              <a:t>Более четверти россиян (26%) считают профессию врача наиболее престижной на сегодняшний день</a:t>
            </a:r>
            <a:r>
              <a:rPr lang="ru-RU" altLang="ru-RU" sz="2800" smtClean="0"/>
              <a:t>, а с точки зрения доходности лидирует профессия юриста, показал опрос Всероссийского центра изучения общественного мнения (ВЦИОМ), данные которого имеются в распоряжении РИА Новости.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5886450"/>
            <a:ext cx="10080625" cy="1673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28080" rIns="0" bIns="0">
            <a:normAutofit/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0" fontAlgn="t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600" dirty="0" smtClean="0"/>
              <a:t>Инициативный всероссийский опрос «ВЦИОМ-Спутник» проведен 22 октября среди 1600 россиян старше 18 лет путем телефонного интервью. </a:t>
            </a:r>
          </a:p>
          <a:p>
            <a:pPr marL="449263" indent="0" fontAlgn="t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600" dirty="0" smtClean="0"/>
              <a:t>Максимальный размер ошибки не превышает 2,5%.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967288" y="485775"/>
            <a:ext cx="428466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793750" y="1331913"/>
            <a:ext cx="8423275" cy="48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2. На 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основе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профессиограммы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  <a:t>ВРАЧ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Разработать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психограмму</a:t>
            </a:r>
            <a:endParaRPr lang="ru-RU" altLang="ru-RU" sz="4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Врач-Стоматолог</a:t>
            </a:r>
            <a:endParaRPr lang="ru-RU" altLang="ru-RU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800" dirty="0">
                <a:solidFill>
                  <a:srgbClr val="000080"/>
                </a:solidFill>
                <a:latin typeface="Arial" panose="020B0604020202020204" pitchFamily="34" charset="0"/>
              </a:rPr>
              <a:t>в соответствии с </a:t>
            </a: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предметом психологии, условиями профессиональной деятельности  и данными самодиагностики.</a:t>
            </a:r>
            <a:endParaRPr lang="ru-RU" altLang="ru-RU" sz="2800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515210"/>
              </p:ext>
            </p:extLst>
          </p:nvPr>
        </p:nvGraphicFramePr>
        <p:xfrm>
          <a:off x="503808" y="1763612"/>
          <a:ext cx="9217023" cy="5637990"/>
        </p:xfrm>
        <a:graphic>
          <a:graphicData uri="http://schemas.openxmlformats.org/drawingml/2006/table">
            <a:tbl>
              <a:tblPr firstRow="1" firstCol="1" bandRow="1"/>
              <a:tblGrid>
                <a:gridCol w="3072341">
                  <a:extLst>
                    <a:ext uri="{9D8B030D-6E8A-4147-A177-3AD203B41FA5}">
                      <a16:colId xmlns:a16="http://schemas.microsoft.com/office/drawing/2014/main" xmlns="" val="432021342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xmlns="" val="3707214654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xmlns="" val="1150723418"/>
                    </a:ext>
                  </a:extLst>
                </a:gridCol>
              </a:tblGrid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Психические процессы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Психические</a:t>
                      </a: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Свойства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Психические</a:t>
                      </a: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Состояния</a:t>
                      </a:r>
                      <a:endParaRPr lang="ru-RU" sz="3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1145784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Личность </a:t>
                      </a:r>
                      <a:r>
                        <a:rPr lang="ru-RU" sz="4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Врача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Мотивация</a:t>
                      </a:r>
                      <a:endParaRPr lang="ru-RU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8495065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Эмоционально-волевые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Темперамент</a:t>
                      </a: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Задатки </a:t>
                      </a:r>
                      <a:r>
                        <a:rPr lang="ru-RU" sz="3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способности</a:t>
                      </a: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184683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1840" y="395461"/>
            <a:ext cx="8928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000" b="1" dirty="0">
                <a:solidFill>
                  <a:schemeClr val="tx1"/>
                </a:solidFill>
              </a:rPr>
              <a:t>Психограмма</a:t>
            </a:r>
            <a:r>
              <a:rPr lang="ru-RU" altLang="ru-RU" sz="3000" dirty="0">
                <a:solidFill>
                  <a:schemeClr val="tx1"/>
                </a:solidFill>
              </a:rPr>
              <a:t> – совокупность индивидуально-психологических </a:t>
            </a:r>
            <a:r>
              <a:rPr lang="ru-RU" altLang="ru-RU" sz="3000" dirty="0" smtClean="0">
                <a:solidFill>
                  <a:schemeClr val="tx1"/>
                </a:solidFill>
              </a:rPr>
              <a:t>требований к </a:t>
            </a:r>
            <a:r>
              <a:rPr lang="ru-RU" altLang="ru-RU" sz="3000" b="1" dirty="0">
                <a:solidFill>
                  <a:schemeClr val="tx1"/>
                </a:solidFill>
              </a:rPr>
              <a:t>личности </a:t>
            </a:r>
            <a:r>
              <a:rPr lang="ru-RU" altLang="ru-RU" sz="3000" b="1" dirty="0" smtClean="0">
                <a:solidFill>
                  <a:schemeClr val="tx1"/>
                </a:solidFill>
              </a:rPr>
              <a:t>врача</a:t>
            </a:r>
            <a:r>
              <a:rPr lang="ru-RU" altLang="ru-RU" sz="3000" b="1" dirty="0">
                <a:solidFill>
                  <a:schemeClr val="tx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164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55501"/>
            <a:ext cx="9061450" cy="1249362"/>
          </a:xfrm>
        </p:spPr>
        <p:txBody>
          <a:bodyPr/>
          <a:lstStyle/>
          <a:p>
            <a:pPr algn="ctr"/>
            <a:r>
              <a:rPr lang="ru-RU" sz="3200" b="1" dirty="0" smtClean="0"/>
              <a:t>Методики оценки индивидуально-личностных качеств врача: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975462"/>
            <a:ext cx="9061450" cy="4979987"/>
          </a:xfrm>
        </p:spPr>
        <p:txBody>
          <a:bodyPr/>
          <a:lstStyle/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кратковременной и долговременной памяти - Методика 10 слов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темперамента </a:t>
            </a:r>
            <a:r>
              <a:rPr lang="ru-RU" sz="3000" dirty="0" err="1" smtClean="0"/>
              <a:t>Стреляу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устойчивости внимания - </a:t>
            </a:r>
            <a:r>
              <a:rPr lang="ru-RU" sz="3000" dirty="0"/>
              <a:t>Методика  </a:t>
            </a:r>
            <a:r>
              <a:rPr lang="ru-RU" sz="3000" dirty="0" err="1" smtClean="0"/>
              <a:t>Шульте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Личностная тревожность - Шкала </a:t>
            </a:r>
            <a:r>
              <a:rPr lang="ru-RU" sz="3000" dirty="0"/>
              <a:t>тревожности </a:t>
            </a:r>
            <a:r>
              <a:rPr lang="ru-RU" sz="3000" dirty="0" err="1" smtClean="0"/>
              <a:t>Спилбергера</a:t>
            </a:r>
            <a:r>
              <a:rPr lang="ru-RU" sz="3000" dirty="0" smtClean="0"/>
              <a:t>-Ханина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эмоциональной сферы - </a:t>
            </a:r>
            <a:r>
              <a:rPr lang="ru-RU" sz="3000" dirty="0" err="1" smtClean="0"/>
              <a:t>Торонтская</a:t>
            </a:r>
            <a:r>
              <a:rPr lang="ru-RU" sz="3000" dirty="0" smtClean="0"/>
              <a:t> </a:t>
            </a:r>
            <a:r>
              <a:rPr lang="ru-RU" sz="3000" dirty="0" err="1" smtClean="0"/>
              <a:t>Алекситимическая</a:t>
            </a:r>
            <a:r>
              <a:rPr lang="ru-RU" sz="3000" dirty="0" smtClean="0"/>
              <a:t> шкала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 Эмоционального интеллекта Д.В. Люсина..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волевых качеств - </a:t>
            </a:r>
            <a:r>
              <a:rPr lang="ru-RU" sz="3000" dirty="0"/>
              <a:t>Методика </a:t>
            </a:r>
            <a:r>
              <a:rPr lang="ru-RU" sz="3000" dirty="0" smtClean="0"/>
              <a:t>УСК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184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871663" y="3240088"/>
            <a:ext cx="78486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5400">
                <a:solidFill>
                  <a:srgbClr val="FF0066"/>
                </a:solidFill>
              </a:rPr>
              <a:t>Спасибо за внимание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15900"/>
            <a:ext cx="29813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414838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76713"/>
            <a:ext cx="2374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446463" y="5076825"/>
            <a:ext cx="32908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65138"/>
            <a:ext cx="4103688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60363"/>
            <a:ext cx="20066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 txBox="1">
            <a:spLocks/>
          </p:cNvSpPr>
          <p:nvPr/>
        </p:nvSpPr>
        <p:spPr bwMode="auto">
          <a:xfrm>
            <a:off x="719138" y="611188"/>
            <a:ext cx="8993187" cy="1873250"/>
          </a:xfrm>
          <a:prstGeom prst="rect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3000" b="1" i="1">
                <a:solidFill>
                  <a:srgbClr val="FF0000"/>
                </a:solidFill>
              </a:rPr>
              <a:t>Профессия врач - это больше, чем просто обучение конкретным действиям, навыкам и знаниям. Это призвание человека, его предназначение и место в жизни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3238" y="2627313"/>
            <a:ext cx="9209087" cy="1439862"/>
          </a:xfrm>
        </p:spPr>
        <p:txBody>
          <a:bodyPr/>
          <a:lstStyle/>
          <a:p>
            <a:r>
              <a:rPr lang="ru-RU" altLang="ru-RU" b="1" i="1" smtClean="0"/>
              <a:t>   </a:t>
            </a:r>
            <a:r>
              <a:rPr lang="ru-RU" altLang="ru-RU" sz="3000" b="1" i="1" smtClean="0"/>
              <a:t>Плюсы профессии врача привлекают молодых, а минусы профессии врача часто отпугивают молодых людей от нее.</a:t>
            </a:r>
          </a:p>
        </p:txBody>
      </p:sp>
      <p:pic>
        <p:nvPicPr>
          <p:cNvPr id="8196" name="Picture 2" descr="https://image.freepik.com/free-psd/cartoon-doctor-characters-psd_403-292935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211638"/>
            <a:ext cx="83375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</a:rPr>
              <a:t>ПЛЮСЫ ПРОФЕССИИ ВРАЧА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БЛАГОРОДСТВО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ВОСТРЕБОВАННОСТЬ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БЛАГОДАРНОСТЬ БОЛЬНЫХ И РОДСТВЕННИКОВ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ДИНАМИЧНОСТЬ  КАРЬЕРНОГО И ПРОФЕССИОНАЛЬНОГО РОСТА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ВОЗМОЖНОСТЬ ПРЕЕМСТВЕННОСТИ И НАСЛЕДУЕМОСТИ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3987" cy="669925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МИНУСЫ ПРОФЕССИИ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3238" y="971550"/>
            <a:ext cx="9356725" cy="4321175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ru-RU" altLang="ru-RU" smtClean="0"/>
              <a:t> </a:t>
            </a:r>
            <a:r>
              <a:rPr lang="ru-RU" altLang="ru-RU" i="1" smtClean="0">
                <a:solidFill>
                  <a:srgbClr val="FF0000"/>
                </a:solidFill>
              </a:rPr>
              <a:t>Недостатки проявляются еще в период обучения, чтобы выучиться на доктора, нужно потратить минимум 6 лет, проработать и запомнить огромное количество информации. Затем посвятить еще некоторое количество лет (2-3 года) для овладения определенной специализацией и приобретения практики</a:t>
            </a:r>
            <a:r>
              <a:rPr lang="ru-RU" altLang="ru-RU" smtClean="0"/>
              <a:t>. </a:t>
            </a:r>
          </a:p>
          <a:p>
            <a:pPr>
              <a:lnSpc>
                <a:spcPts val="2900"/>
              </a:lnSpc>
              <a:spcAft>
                <a:spcPct val="0"/>
              </a:spcAft>
            </a:pPr>
            <a:r>
              <a:rPr lang="ru-RU" altLang="ru-RU" sz="2800" i="1" smtClean="0"/>
              <a:t>   Ко всему прочему, приходится жертвовать свободным временем, личной жизнью и здоровьем ради спасения других людей</a:t>
            </a:r>
            <a:r>
              <a:rPr lang="ru-RU" altLang="ru-RU" i="1" smtClean="0"/>
              <a:t>. </a:t>
            </a:r>
          </a:p>
          <a:p>
            <a:pPr>
              <a:lnSpc>
                <a:spcPts val="2900"/>
              </a:lnSpc>
              <a:spcAft>
                <a:spcPct val="0"/>
              </a:spcAft>
            </a:pPr>
            <a:endParaRPr lang="ru-RU" altLang="ru-RU" sz="2800" i="1" smtClean="0"/>
          </a:p>
        </p:txBody>
      </p:sp>
      <p:pic>
        <p:nvPicPr>
          <p:cNvPr id="10244" name="Picture 2" descr="http://4.bp.blogspot.com/-5-xYpuPGn5Q/US1Nu80SSPI/AAAAAAAAELg/ICkhnK3M-_0/s1600/examen-mir-comparacion-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292725"/>
            <a:ext cx="52260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938" y="5975350"/>
            <a:ext cx="4343400" cy="550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Но это того стоит!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31800" y="1177925"/>
            <a:ext cx="9647238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научно-исследовательские институты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медицинские организации (больницы, санатории, оздоровительные лагеря, поликлиники, родильные дома, диспансеры, реабилитационные центры, травматологические пункты, женские консультации, медсанчасти, здравпункты, амбулатории, фельдшерско-акушерские пункты)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образовательные организации (дошкольные, общеобразовательные, профессиональные, вузы, организации дополнительного образования)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социальные организации (приюты, дома престарелых и инвалидов, дома ребенка)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предприятия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правоохранительные органы (суды, детские приемники – распределители, колонии, прокуратура, районные управления внутренних дел)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МЧС, служба спасения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военные организации...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2625" y="215900"/>
            <a:ext cx="8966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ОБЛАСТИ ПРИМЕНЕНИЯ ПРОФЕССИОНАЛЬНЫХ МЕДИЦИНСКИХ  ЗНАНИЙ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095625" y="2806700"/>
            <a:ext cx="6408738" cy="30972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Структура </a:t>
            </a:r>
            <a:r>
              <a:rPr lang="ru-RU" altLang="ru-RU" sz="2800" b="1" dirty="0" err="1">
                <a:solidFill>
                  <a:srgbClr val="7E0021"/>
                </a:solidFill>
              </a:rPr>
              <a:t>профессиограммы</a:t>
            </a:r>
            <a:endParaRPr lang="ru-RU" altLang="ru-RU" sz="2800" b="1" dirty="0">
              <a:solidFill>
                <a:srgbClr val="7E0021"/>
              </a:solidFill>
            </a:endParaRP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Содержание труда: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Должен знать: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Профессионально важные качества: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Квалификационные требования: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Медицинские противопоказания: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31800" y="547688"/>
            <a:ext cx="950436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Профе́ссиогра́мма</a:t>
            </a:r>
            <a:r>
              <a:rPr lang="ru-RU" altLang="ru-RU" sz="2800"/>
              <a:t> (</a:t>
            </a:r>
            <a:r>
              <a:rPr lang="ru-RU" altLang="ru-RU" sz="2400"/>
              <a:t>от лат. Professio — специальность + Gramma — запись</a:t>
            </a:r>
            <a:r>
              <a:rPr lang="ru-RU" altLang="ru-RU" sz="2800"/>
              <a:t>) — система признаков, описывающих ту или иную профессию, а также включающая в себя перечень норм и требований, предъявляемых этой профессией или специальностью к работнику. 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60363" y="5975350"/>
            <a:ext cx="9432925" cy="1195388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99"/>
                </a:solidFill>
              </a:rPr>
              <a:t>Психограмма </a:t>
            </a:r>
            <a:r>
              <a:rPr lang="ru-RU" altLang="ru-RU" sz="2600" dirty="0"/>
              <a:t>— важнейшая часть </a:t>
            </a:r>
            <a:r>
              <a:rPr lang="ru-RU" altLang="ru-RU" sz="2600" dirty="0" err="1"/>
              <a:t>профессиограммы</a:t>
            </a:r>
            <a:r>
              <a:rPr lang="ru-RU" altLang="ru-RU" sz="2600" dirty="0"/>
              <a:t> — характеристика требований, предъявляемых профессией (специальностью) к </a:t>
            </a:r>
            <a:r>
              <a:rPr lang="ru-RU" altLang="ru-RU" sz="2600" i="1" dirty="0"/>
              <a:t>психологическим</a:t>
            </a:r>
            <a:r>
              <a:rPr lang="ru-RU" altLang="ru-RU" sz="2600" dirty="0"/>
              <a:t> качествам </a:t>
            </a:r>
            <a:r>
              <a:rPr lang="ru-RU" altLang="ru-RU" sz="2600" dirty="0" smtClean="0"/>
              <a:t>личности.</a:t>
            </a:r>
            <a:endParaRPr lang="ru-RU" altLang="ru-RU" sz="2600" dirty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52750"/>
            <a:ext cx="23764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9738" y="144463"/>
            <a:ext cx="9064625" cy="1255712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333366"/>
                </a:solidFill>
              </a:rPr>
              <a:t>Профессиограмма</a:t>
            </a:r>
            <a:r>
              <a:rPr lang="ru-RU" altLang="ru-RU" b="1" smtClean="0">
                <a:solidFill>
                  <a:srgbClr val="333366"/>
                </a:solidFill>
              </a:rPr>
              <a:t> </a:t>
            </a:r>
            <a:r>
              <a:rPr lang="ru-RU" altLang="ru-RU" b="1" smtClean="0">
                <a:solidFill>
                  <a:srgbClr val="C00000"/>
                </a:solidFill>
              </a:rPr>
              <a:t>ВРАЧ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31800" y="1192213"/>
            <a:ext cx="9571038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</a:rPr>
              <a:t>Врач</a:t>
            </a:r>
            <a:r>
              <a:rPr lang="ru-RU" altLang="ru-RU" sz="2400"/>
              <a:t>, по определению толкового словаря Ожегова С.И.,</a:t>
            </a:r>
            <a:r>
              <a:rPr lang="ru-RU" altLang="ru-RU" sz="2800"/>
              <a:t>- это лицо с высшим медицинским образованием, лечащее больных.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Врач Педиатр </a:t>
            </a:r>
            <a:r>
              <a:rPr lang="ru-RU" altLang="ru-RU" sz="2800"/>
              <a:t>– это специалист в области клинической медицины, который занимается диагностикой, лечением .. и профилактикой заболеваний детей.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211638"/>
            <a:ext cx="266541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857500" y="4013200"/>
            <a:ext cx="688816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ClrTx/>
              <a:buFontTx/>
              <a:buNone/>
            </a:pPr>
            <a:r>
              <a:rPr lang="ru-RU" altLang="ru-RU" sz="2600" b="1"/>
              <a:t>Эмблема медицины</a:t>
            </a:r>
            <a:r>
              <a:rPr lang="ru-RU" altLang="ru-RU" sz="2600"/>
              <a:t> – змея, обвивающая чашу. Эта эмблема восходит к древнему культу животных. </a:t>
            </a:r>
          </a:p>
          <a:p>
            <a:pPr eaLnBrk="1">
              <a:spcAft>
                <a:spcPts val="713"/>
              </a:spcAft>
              <a:buClrTx/>
              <a:buFontTx/>
              <a:buNone/>
            </a:pPr>
            <a:r>
              <a:rPr lang="ru-RU" altLang="ru-RU" sz="2600"/>
              <a:t>Змея издавна считалась олицетворением мудрости. А чаша – вместилищем змеиного яда, с незапамятных времен применявшегося людьми в лечебных целях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66738" y="1474788"/>
            <a:ext cx="9440862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1. «</a:t>
            </a:r>
            <a:r>
              <a:rPr lang="ru-RU" altLang="ru-RU" sz="2600" b="1">
                <a:latin typeface="Arial" panose="020B0604020202020204" pitchFamily="34" charset="0"/>
              </a:rPr>
              <a:t>Лечебное дело</a:t>
            </a:r>
            <a:r>
              <a:rPr lang="ru-RU" altLang="ru-RU" sz="2600">
                <a:latin typeface="Arial" panose="020B0604020202020204" pitchFamily="34" charset="0"/>
              </a:rPr>
              <a:t>» – врач подготовлен для организации и проведения профилактической и лечебной деятельности среди взрослого населения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2. «</a:t>
            </a:r>
            <a:r>
              <a:rPr lang="ru-RU" altLang="ru-RU" sz="2600" b="1">
                <a:latin typeface="Arial" panose="020B0604020202020204" pitchFamily="34" charset="0"/>
              </a:rPr>
              <a:t>Педиатрия</a:t>
            </a:r>
            <a:r>
              <a:rPr lang="ru-RU" altLang="ru-RU" sz="2600">
                <a:latin typeface="Arial" panose="020B0604020202020204" pitchFamily="34" charset="0"/>
              </a:rPr>
              <a:t>» –  врач-педиатр лечит детей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3. «</a:t>
            </a:r>
            <a:r>
              <a:rPr lang="ru-RU" altLang="ru-RU" sz="2600" b="1">
                <a:latin typeface="Arial" panose="020B0604020202020204" pitchFamily="34" charset="0"/>
              </a:rPr>
              <a:t>Медико-профилактическое дело</a:t>
            </a:r>
            <a:r>
              <a:rPr lang="ru-RU" altLang="ru-RU" sz="2600">
                <a:latin typeface="Arial" panose="020B0604020202020204" pitchFamily="34" charset="0"/>
              </a:rPr>
              <a:t>» – врач-гигиенист - эпидемиолог осуществляет мероприятия по предупреждению и снижению заболеваний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4. «</a:t>
            </a:r>
            <a:r>
              <a:rPr lang="ru-RU" altLang="ru-RU" sz="2600" b="1">
                <a:latin typeface="Arial" panose="020B0604020202020204" pitchFamily="34" charset="0"/>
              </a:rPr>
              <a:t>Стоматология</a:t>
            </a:r>
            <a:r>
              <a:rPr lang="ru-RU" altLang="ru-RU" sz="2600">
                <a:latin typeface="Arial" panose="020B0604020202020204" pitchFamily="34" charset="0"/>
              </a:rPr>
              <a:t>» – врач-стоматолог отвечает за предупреждение, диагностику и лечение заболеваний челюстно-лицевой области у взрослых и детей;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5. «</a:t>
            </a:r>
            <a:r>
              <a:rPr lang="ru-RU" altLang="ru-RU" sz="2600" b="1">
                <a:latin typeface="Arial" panose="020B0604020202020204" pitchFamily="34" charset="0"/>
              </a:rPr>
              <a:t>Фармация</a:t>
            </a:r>
            <a:r>
              <a:rPr lang="ru-RU" altLang="ru-RU" sz="2600">
                <a:latin typeface="Arial" panose="020B0604020202020204" pitchFamily="34" charset="0"/>
              </a:rPr>
              <a:t>» - провизор обеспечивает население лекарственными средствами и медицинскими препаратами</a:t>
            </a:r>
            <a:r>
              <a:rPr lang="ru-RU" altLang="ru-RU" sz="1000">
                <a:latin typeface="Arial" panose="020B0604020202020204" pitchFamily="34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08063" y="611188"/>
            <a:ext cx="75612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Arial" panose="020B0604020202020204" pitchFamily="34" charset="0"/>
              </a:rPr>
              <a:t>В сфере медицины существует пять специальностей: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34779</TotalTime>
  <Words>1084</Words>
  <Application>Microsoft Office PowerPoint</Application>
  <PresentationFormat>Произвольный</PresentationFormat>
  <Paragraphs>185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Тема Office</vt:lpstr>
      <vt:lpstr>Тема Office</vt:lpstr>
      <vt:lpstr>Презентация PowerPoint</vt:lpstr>
      <vt:lpstr>Социологи назвали самую престижную профессию в России</vt:lpstr>
      <vt:lpstr>Презентация PowerPoint</vt:lpstr>
      <vt:lpstr>ПЛЮСЫ ПРОФЕССИИ ВРАЧА</vt:lpstr>
      <vt:lpstr>МИНУСЫ ПРОФЕССИИ</vt:lpstr>
      <vt:lpstr>Презентация PowerPoint</vt:lpstr>
      <vt:lpstr>Презентация PowerPoint</vt:lpstr>
      <vt:lpstr>Профессиограмма ВРАЧ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Методики оценки индивидуально-личностных качеств врача: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Педагогика каф.</cp:lastModifiedBy>
  <cp:revision>48</cp:revision>
  <cp:lastPrinted>1601-01-01T00:00:00Z</cp:lastPrinted>
  <dcterms:created xsi:type="dcterms:W3CDTF">2017-01-06T04:47:59Z</dcterms:created>
  <dcterms:modified xsi:type="dcterms:W3CDTF">2022-02-18T03:51:10Z</dcterms:modified>
</cp:coreProperties>
</file>