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62"/>
  </p:notesMasterIdLst>
  <p:sldIdLst>
    <p:sldId id="358" r:id="rId2"/>
    <p:sldId id="455" r:id="rId3"/>
    <p:sldId id="359" r:id="rId4"/>
    <p:sldId id="361" r:id="rId5"/>
    <p:sldId id="362" r:id="rId6"/>
    <p:sldId id="396" r:id="rId7"/>
    <p:sldId id="479" r:id="rId8"/>
    <p:sldId id="365" r:id="rId9"/>
    <p:sldId id="398" r:id="rId10"/>
    <p:sldId id="367" r:id="rId11"/>
    <p:sldId id="368" r:id="rId12"/>
    <p:sldId id="397" r:id="rId13"/>
    <p:sldId id="370" r:id="rId14"/>
    <p:sldId id="371" r:id="rId15"/>
    <p:sldId id="372" r:id="rId16"/>
    <p:sldId id="374" r:id="rId17"/>
    <p:sldId id="376" r:id="rId18"/>
    <p:sldId id="377" r:id="rId19"/>
    <p:sldId id="399" r:id="rId20"/>
    <p:sldId id="380" r:id="rId21"/>
    <p:sldId id="400" r:id="rId22"/>
    <p:sldId id="382" r:id="rId23"/>
    <p:sldId id="388" r:id="rId24"/>
    <p:sldId id="390" r:id="rId25"/>
    <p:sldId id="403" r:id="rId26"/>
    <p:sldId id="404" r:id="rId27"/>
    <p:sldId id="392" r:id="rId28"/>
    <p:sldId id="401" r:id="rId29"/>
    <p:sldId id="402" r:id="rId30"/>
    <p:sldId id="483" r:id="rId31"/>
    <p:sldId id="480" r:id="rId32"/>
    <p:sldId id="481" r:id="rId33"/>
    <p:sldId id="482" r:id="rId34"/>
    <p:sldId id="393" r:id="rId35"/>
    <p:sldId id="394" r:id="rId36"/>
    <p:sldId id="395" r:id="rId37"/>
    <p:sldId id="405" r:id="rId38"/>
    <p:sldId id="47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8" r:id="rId47"/>
    <p:sldId id="469" r:id="rId48"/>
    <p:sldId id="470" r:id="rId49"/>
    <p:sldId id="471" r:id="rId50"/>
    <p:sldId id="466" r:id="rId51"/>
    <p:sldId id="467" r:id="rId52"/>
    <p:sldId id="472" r:id="rId53"/>
    <p:sldId id="473" r:id="rId54"/>
    <p:sldId id="474" r:id="rId55"/>
    <p:sldId id="475" r:id="rId56"/>
    <p:sldId id="476" r:id="rId57"/>
    <p:sldId id="477" r:id="rId58"/>
    <p:sldId id="456" r:id="rId59"/>
    <p:sldId id="458" r:id="rId60"/>
    <p:sldId id="453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8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8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CF980DA2-DF50-4CDE-B234-6DA9EE3D266F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90009D1-C085-4E28-A1AA-787919F18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21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58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291BC0-7AAC-4D0A-A331-C26427AD8A93}" type="slidenum">
              <a:rPr lang="ru-RU" altLang="ru-RU">
                <a:latin typeface="Arial" charset="0"/>
              </a:rPr>
              <a:pPr algn="r"/>
              <a:t>41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1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96B0-FFD4-4E88-A979-4FD47B913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F5EA-6CAC-4418-B715-421F537AE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4573-4B99-4A2A-9AE6-B12F89312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CC44C-BB95-40C5-8461-AFDD6A2FC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1038-628D-496C-A978-83717F644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E1984D-53D7-4DF4-B3B6-D8CA12880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47CC-FB9E-4235-A343-A7789BC31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D6F5-398B-4CB9-AAE3-5C4923C78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A082-D396-4BB9-954B-DBC68F208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7F004-6187-4BC6-AE2B-F6C663889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D7DA4F-DA21-4E2C-B031-8B0E57D65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B9DC-4573-4B95-8B31-E6872C069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8575-6F1E-4860-A265-40A7073DA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8DFA75F4-0038-444D-B82F-F83A62B01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4" r:id="rId3"/>
    <p:sldLayoutId id="2147483833" r:id="rId4"/>
    <p:sldLayoutId id="2147483832" r:id="rId5"/>
    <p:sldLayoutId id="2147483831" r:id="rId6"/>
    <p:sldLayoutId id="2147483837" r:id="rId7"/>
    <p:sldLayoutId id="2147483830" r:id="rId8"/>
    <p:sldLayoutId id="2147483829" r:id="rId9"/>
    <p:sldLayoutId id="2147483828" r:id="rId10"/>
    <p:sldLayoutId id="2147483827" r:id="rId11"/>
    <p:sldLayoutId id="2147483826" r:id="rId12"/>
    <p:sldLayoutId id="21474838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3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5.gif"/><Relationship Id="rId4" Type="http://schemas.openxmlformats.org/officeDocument/2006/relationships/image" Target="../media/image5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5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8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4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4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5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7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7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8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8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8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8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89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8313" y="4652963"/>
            <a:ext cx="5472112" cy="10080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1800" b="0" smtClean="0">
                <a:solidFill>
                  <a:srgbClr val="000000"/>
                </a:solidFill>
                <a:effectLst/>
              </a:rPr>
              <a:t>©</a:t>
            </a:r>
            <a:r>
              <a:rPr lang="ru-RU" sz="1800" b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1800" smtClean="0">
                <a:solidFill>
                  <a:srgbClr val="000000"/>
                </a:solidFill>
                <a:effectLst/>
              </a:rPr>
              <a:t>Составитель: доцент кафедры </a:t>
            </a:r>
            <a:r>
              <a:rPr lang="ru-RU" sz="1800" smtClean="0">
                <a:solidFill>
                  <a:srgbClr val="000000"/>
                </a:solidFill>
                <a:effectLst/>
                <a:latin typeface="Arial" charset="0"/>
              </a:rPr>
              <a:t>медицинской и биологической физики</a:t>
            </a:r>
            <a:r>
              <a:rPr lang="ru-RU" sz="1800" smtClean="0">
                <a:solidFill>
                  <a:srgbClr val="000000"/>
                </a:solidFill>
                <a:effectLst/>
              </a:rPr>
              <a:t>,</a:t>
            </a:r>
            <a:br>
              <a:rPr lang="ru-RU" sz="1800" smtClean="0">
                <a:solidFill>
                  <a:srgbClr val="000000"/>
                </a:solidFill>
                <a:effectLst/>
              </a:rPr>
            </a:br>
            <a:r>
              <a:rPr lang="ru-RU" sz="1800" smtClean="0">
                <a:solidFill>
                  <a:srgbClr val="000000"/>
                </a:solidFill>
                <a:effectLst/>
              </a:rPr>
              <a:t>к. ф.-м. н. Романова Н.Ю.</a:t>
            </a:r>
            <a:br>
              <a:rPr lang="ru-RU" sz="1800" smtClean="0">
                <a:solidFill>
                  <a:srgbClr val="000000"/>
                </a:solidFill>
                <a:effectLst/>
              </a:rPr>
            </a:br>
            <a:endParaRPr lang="ru-RU" altLang="ru-RU" sz="1800" smtClean="0">
              <a:solidFill>
                <a:srgbClr val="000000"/>
              </a:solidFill>
              <a:effectLst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04900" y="2527300"/>
            <a:ext cx="6934200" cy="3384550"/>
          </a:xfrm>
        </p:spPr>
        <p:txBody>
          <a:bodyPr lIns="91440" tIns="45720"/>
          <a:lstStyle/>
          <a:p>
            <a:pPr marL="0" indent="0" algn="ctr">
              <a:buFont typeface="Wingdings 2" pitchFamily="18" charset="2"/>
              <a:buNone/>
            </a:pPr>
            <a:r>
              <a:rPr lang="ru-RU" altLang="ru-RU" b="1" smtClean="0"/>
              <a:t>Введение. Матрицы, Определители и их свойства.</a:t>
            </a:r>
            <a:endParaRPr lang="en-US" altLang="ru-RU" b="1" smtClean="0"/>
          </a:p>
          <a:p>
            <a:pPr marL="0" indent="0" algn="ctr">
              <a:buFont typeface="Wingdings 2" pitchFamily="18" charset="2"/>
              <a:buNone/>
            </a:pPr>
            <a:r>
              <a:rPr lang="ru-RU" altLang="ru-RU" b="1" smtClean="0"/>
              <a:t>Системы линейных алгебраических уравнений.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80988" y="1419225"/>
            <a:ext cx="865028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2400" b="1">
                <a:latin typeface="Arial" charset="0"/>
              </a:rPr>
              <a:t>Л</a:t>
            </a:r>
            <a:r>
              <a:rPr lang="ru-RU" altLang="ru-RU" sz="2400" b="1">
                <a:latin typeface="Times New Roman" pitchFamily="18" charset="0"/>
              </a:rPr>
              <a:t>екция № 1 </a:t>
            </a:r>
            <a:r>
              <a:rPr lang="ru-RU" altLang="ru-RU" sz="2400" b="1">
                <a:latin typeface="Arial" charset="0"/>
              </a:rPr>
              <a:t/>
            </a:r>
            <a:br>
              <a:rPr lang="ru-RU" altLang="ru-RU" sz="2400" b="1">
                <a:latin typeface="Arial" charset="0"/>
              </a:rPr>
            </a:br>
            <a:r>
              <a:rPr lang="ru-RU" altLang="ru-RU" sz="2400" b="1">
                <a:latin typeface="Times New Roman" pitchFamily="18" charset="0"/>
              </a:rPr>
              <a:t>для студентов 1 курса </a:t>
            </a:r>
            <a:endParaRPr lang="ru-RU" altLang="ru-RU" sz="2400" b="1">
              <a:latin typeface="Arial" charset="0"/>
            </a:endParaRPr>
          </a:p>
          <a:p>
            <a:pPr algn="ctr"/>
            <a:r>
              <a:rPr lang="ru-RU" altLang="ru-RU" sz="2400" b="1">
                <a:latin typeface="Times New Roman" pitchFamily="18" charset="0"/>
              </a:rPr>
              <a:t>обучающихся по специальности </a:t>
            </a:r>
            <a:r>
              <a:rPr lang="ru-RU" altLang="ru-RU" sz="2400" b="1">
                <a:latin typeface="Arial" charset="0"/>
              </a:rPr>
              <a:t/>
            </a:r>
            <a:br>
              <a:rPr lang="ru-RU" altLang="ru-RU" sz="2400" b="1">
                <a:latin typeface="Arial" charset="0"/>
              </a:rPr>
            </a:br>
            <a:r>
              <a:rPr lang="ru-RU" altLang="ru-RU" sz="2400" b="1">
                <a:solidFill>
                  <a:srgbClr val="FF8D3E"/>
                </a:solidFill>
                <a:latin typeface="Times New Roman" pitchFamily="18" charset="0"/>
              </a:rPr>
              <a:t>030401 – Клиническая психология (очная форма обучения)</a:t>
            </a:r>
            <a:endParaRPr lang="ru-RU" altLang="ru-RU" sz="3800" b="1"/>
          </a:p>
        </p:txBody>
      </p:sp>
      <p:pic>
        <p:nvPicPr>
          <p:cNvPr id="16388" name="Picture 6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413" y="5295900"/>
            <a:ext cx="39243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Диагональная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600075"/>
            <a:ext cx="7993063" cy="2952750"/>
          </a:xfrm>
        </p:spPr>
        <p:txBody>
          <a:bodyPr lIns="91440" tIns="45720"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000" b="1" i="1" smtClean="0"/>
              <a:t>Главной диагональю</a:t>
            </a:r>
            <a:r>
              <a:rPr lang="ru-RU" altLang="ru-RU" sz="2000" smtClean="0"/>
              <a:t> матрицы называется диагональ, идущая из левого верхнего угла матрицы в правый нижний. 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200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smtClean="0"/>
              <a:t>Матрица А называется </a:t>
            </a:r>
            <a:r>
              <a:rPr lang="ru-RU" altLang="ru-RU" sz="2000" b="1" i="1" smtClean="0"/>
              <a:t>диагональной</a:t>
            </a:r>
            <a:r>
              <a:rPr lang="ru-RU" altLang="ru-RU" sz="2000" smtClean="0"/>
              <a:t>, если все ее элементы, кроме находящихся на главной диагонали, равны нулю.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  <p:graphicFrame>
        <p:nvGraphicFramePr>
          <p:cNvPr id="132099" name="Object 4"/>
          <p:cNvGraphicFramePr>
            <a:graphicFrameLocks noChangeAspect="1"/>
          </p:cNvGraphicFramePr>
          <p:nvPr/>
        </p:nvGraphicFramePr>
        <p:xfrm>
          <a:off x="2841625" y="3059113"/>
          <a:ext cx="3419475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2" name="Equation" r:id="rId3" imgW="672840" imgH="711000" progId="Equation.DSMT4">
                  <p:embed/>
                </p:oleObj>
              </mc:Choice>
              <mc:Fallback>
                <p:oleObj name="Equation" r:id="rId3" imgW="67284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3059113"/>
                        <a:ext cx="3419475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025245" y="2978870"/>
            <a:ext cx="1847654" cy="20074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0" smtClean="0">
                <a:effectLst/>
              </a:rPr>
              <a:t>Единичная</a:t>
            </a:r>
            <a:r>
              <a:rPr lang="ru-RU" altLang="ru-RU" smtClean="0">
                <a:effectLst/>
              </a:rPr>
              <a:t> </a:t>
            </a:r>
            <a:r>
              <a:rPr lang="ru-RU" altLang="ru-RU" b="0" smtClean="0">
                <a:effectLst/>
              </a:rPr>
              <a:t>матрица</a:t>
            </a:r>
          </a:p>
        </p:txBody>
      </p:sp>
      <p:sp>
        <p:nvSpPr>
          <p:cNvPr id="1331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4825" y="730250"/>
            <a:ext cx="8218488" cy="4525963"/>
          </a:xfrm>
        </p:spPr>
        <p:txBody>
          <a:bodyPr lIns="91440" tIns="45720"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/>
              <a:t> – частный случай диагональной матрицы, в которой все элементы, находящиеся на главной диагонали, равны 1. </a:t>
            </a:r>
          </a:p>
        </p:txBody>
      </p:sp>
      <p:sp>
        <p:nvSpPr>
          <p:cNvPr id="1331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sp>
        <p:nvSpPr>
          <p:cNvPr id="13313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sp>
        <p:nvSpPr>
          <p:cNvPr id="133132" name="Rectangle 9"/>
          <p:cNvSpPr>
            <a:spLocks noChangeArrowheads="1"/>
          </p:cNvSpPr>
          <p:nvPr/>
        </p:nvSpPr>
        <p:spPr bwMode="auto">
          <a:xfrm>
            <a:off x="454025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graphicFrame>
        <p:nvGraphicFramePr>
          <p:cNvPr id="1331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532203"/>
              </p:ext>
            </p:extLst>
          </p:nvPr>
        </p:nvGraphicFramePr>
        <p:xfrm>
          <a:off x="2097710" y="2287588"/>
          <a:ext cx="4548187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9" name="Equation" r:id="rId3" imgW="1307880" imgH="914400" progId="Equation.DSMT4">
                  <p:embed/>
                </p:oleObj>
              </mc:Choice>
              <mc:Fallback>
                <p:oleObj name="Equation" r:id="rId3" imgW="130788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710" y="2287588"/>
                        <a:ext cx="4548187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1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mtClean="0"/>
              <a:t>Если все элементы матрицы, расположенные выше (ниже) главной диагонали, равны нулю, то матрицу называют верхней (нижней) </a:t>
            </a:r>
            <a:r>
              <a:rPr lang="ru-RU" i="1" smtClean="0"/>
              <a:t>треугольной</a:t>
            </a:r>
            <a:r>
              <a:rPr lang="ru-RU" smtClean="0"/>
              <a:t>:</a:t>
            </a:r>
          </a:p>
        </p:txBody>
      </p:sp>
      <p:sp>
        <p:nvSpPr>
          <p:cNvPr id="1648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893763" y="3421063"/>
          <a:ext cx="3078162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3" name="Equation" r:id="rId3" imgW="1320227" imgH="799753" progId="Equation.DSMT4">
                  <p:embed/>
                </p:oleObj>
              </mc:Choice>
              <mc:Fallback>
                <p:oleObj name="Equation" r:id="rId3" imgW="1320227" imgH="799753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3421063"/>
                        <a:ext cx="3078162" cy="186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3" name="Rectangle 7"/>
          <p:cNvSpPr>
            <a:spLocks noChangeArrowheads="1"/>
          </p:cNvSpPr>
          <p:nvPr/>
        </p:nvSpPr>
        <p:spPr bwMode="auto">
          <a:xfrm>
            <a:off x="0" y="309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4675188" y="3433763"/>
          <a:ext cx="30416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4" name="Equation" r:id="rId5" imgW="1320227" imgH="799753" progId="Equation.DSMT4">
                  <p:embed/>
                </p:oleObj>
              </mc:Choice>
              <mc:Fallback>
                <p:oleObj name="Equation" r:id="rId5" imgW="1320227" imgH="799753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3433763"/>
                        <a:ext cx="30416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642938"/>
            <a:ext cx="8362950" cy="5224462"/>
          </a:xfrm>
        </p:spPr>
        <p:txBody>
          <a:bodyPr lIns="91440" tIns="45720"/>
          <a:lstStyle/>
          <a:p>
            <a:pPr eaLnBrk="1" hangingPunct="1"/>
            <a:r>
              <a:rPr lang="ru-RU" altLang="ru-RU" sz="2400" smtClean="0"/>
              <a:t>Матрица, состоящая из одной строки, называется строкой (строковой), из одного столбца — столбцом. 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40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smtClean="0"/>
          </a:p>
        </p:txBody>
      </p:sp>
      <p:graphicFrame>
        <p:nvGraphicFramePr>
          <p:cNvPr id="13517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63738" y="1885950"/>
          <a:ext cx="4511675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3" name="Формула" r:id="rId3" imgW="952500" imgH="914400" progId="Equation.3">
                  <p:embed/>
                </p:oleObj>
              </mc:Choice>
              <mc:Fallback>
                <p:oleObj name="Формула" r:id="rId3" imgW="952500" imgH="914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1885950"/>
                        <a:ext cx="4511675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197" y="104137"/>
            <a:ext cx="8229600" cy="5289550"/>
          </a:xfrm>
        </p:spPr>
        <p:txBody>
          <a:bodyPr lIns="91440" tIns="45720"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dirty="0" smtClean="0"/>
              <a:t>	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2000" b="1" i="1" dirty="0" smtClean="0"/>
              <a:t>Транспонирование матрицы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2000" b="1" i="1" dirty="0" smtClean="0"/>
              <a:t> 	</a:t>
            </a:r>
            <a:r>
              <a:rPr lang="ru-RU" altLang="ru-RU" sz="2000" dirty="0" smtClean="0"/>
              <a:t>Переставив в матрице строки со столбцами, получают транспонированную матрицу </a:t>
            </a:r>
            <a:r>
              <a:rPr lang="ru-RU" altLang="ru-RU" sz="2000" i="1" dirty="0" smtClean="0"/>
              <a:t>A’</a:t>
            </a:r>
            <a:r>
              <a:rPr lang="ru-RU" altLang="ru-RU" sz="2000" dirty="0" smtClean="0"/>
              <a:t>, или </a:t>
            </a:r>
            <a:r>
              <a:rPr lang="ru-RU" altLang="ru-RU" sz="2000" i="1" dirty="0" smtClean="0"/>
              <a:t>A</a:t>
            </a:r>
            <a:r>
              <a:rPr lang="ru-RU" altLang="ru-RU" sz="2000" baseline="30000" dirty="0" smtClean="0"/>
              <a:t>T</a:t>
            </a:r>
            <a:r>
              <a:rPr lang="ru-RU" altLang="ru-RU" sz="2000" dirty="0" smtClean="0"/>
              <a:t>. 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2000" dirty="0" smtClean="0"/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2000" dirty="0" smtClean="0"/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2000" dirty="0" smtClean="0"/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2000" dirty="0" smtClean="0"/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2000" dirty="0" smtClean="0"/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2000" dirty="0" smtClean="0"/>
          </a:p>
          <a:p>
            <a:pPr>
              <a:buFont typeface="Wingdings 2" pitchFamily="18" charset="2"/>
              <a:buNone/>
            </a:pPr>
            <a:r>
              <a:rPr lang="ru-RU" altLang="ru-RU" sz="2000" dirty="0" smtClean="0"/>
              <a:t>Результатом </a:t>
            </a:r>
            <a:r>
              <a:rPr lang="ru-RU" altLang="ru-RU" sz="2000" i="1" dirty="0" smtClean="0"/>
              <a:t>транспонирования</a:t>
            </a:r>
            <a:r>
              <a:rPr lang="ru-RU" altLang="ru-RU" sz="2000" dirty="0" smtClean="0"/>
              <a:t> матрицы </a:t>
            </a:r>
            <a:r>
              <a:rPr lang="en-US" altLang="ru-RU" sz="2000" i="1" dirty="0" smtClean="0"/>
              <a:t>A</a:t>
            </a:r>
            <a:r>
              <a:rPr lang="ru-RU" altLang="ru-RU" sz="2000" i="1" dirty="0" smtClean="0"/>
              <a:t>=(</a:t>
            </a:r>
            <a:r>
              <a:rPr lang="en-US" altLang="ru-RU" sz="2000" i="1" dirty="0" err="1" smtClean="0"/>
              <a:t>a</a:t>
            </a:r>
            <a:r>
              <a:rPr lang="en-US" altLang="ru-RU" sz="2000" i="1" baseline="-25000" dirty="0" err="1" smtClean="0"/>
              <a:t>ji</a:t>
            </a:r>
            <a:r>
              <a:rPr lang="ru-RU" altLang="ru-RU" sz="2000" i="1" dirty="0" smtClean="0"/>
              <a:t>)</a:t>
            </a:r>
            <a:r>
              <a:rPr lang="ru-RU" altLang="ru-RU" sz="2000" dirty="0" smtClean="0"/>
              <a:t> размерности (</a:t>
            </a:r>
            <a:r>
              <a:rPr lang="en-US" altLang="ru-RU" sz="2000" i="1" dirty="0" smtClean="0"/>
              <a:t>m</a:t>
            </a:r>
            <a:r>
              <a:rPr lang="ru-RU" altLang="ru-RU" sz="2000" i="1" dirty="0" smtClean="0"/>
              <a:t>×</a:t>
            </a:r>
            <a:r>
              <a:rPr lang="en-US" altLang="ru-RU" sz="2000" i="1" dirty="0" smtClean="0"/>
              <a:t>n</a:t>
            </a:r>
            <a:r>
              <a:rPr lang="ru-RU" altLang="ru-RU" sz="2000" dirty="0" smtClean="0"/>
              <a:t>) является матрица </a:t>
            </a:r>
            <a:r>
              <a:rPr lang="en-US" altLang="ru-RU" sz="2000" i="1" dirty="0" smtClean="0"/>
              <a:t>AT</a:t>
            </a:r>
            <a:r>
              <a:rPr lang="ru-RU" altLang="ru-RU" sz="2000" i="1" dirty="0" smtClean="0"/>
              <a:t> =(</a:t>
            </a:r>
            <a:r>
              <a:rPr lang="en-US" altLang="ru-RU" sz="2000" i="1" dirty="0" err="1" smtClean="0"/>
              <a:t>b</a:t>
            </a:r>
            <a:r>
              <a:rPr lang="en-US" altLang="ru-RU" sz="2000" i="1" baseline="-25000" dirty="0" err="1" smtClean="0"/>
              <a:t>ij</a:t>
            </a:r>
            <a:r>
              <a:rPr lang="ru-RU" altLang="ru-RU" sz="2000" dirty="0" smtClean="0"/>
              <a:t>) размерности (</a:t>
            </a:r>
            <a:r>
              <a:rPr lang="en-US" altLang="ru-RU" sz="2000" i="1" dirty="0" smtClean="0"/>
              <a:t>n</a:t>
            </a:r>
            <a:r>
              <a:rPr lang="ru-RU" altLang="ru-RU" sz="2000" i="1" dirty="0" smtClean="0"/>
              <a:t> × </a:t>
            </a:r>
            <a:r>
              <a:rPr lang="en-US" altLang="ru-RU" sz="2000" i="1" dirty="0" smtClean="0"/>
              <a:t>m</a:t>
            </a:r>
            <a:r>
              <a:rPr lang="ru-RU" altLang="ru-RU" sz="2000" dirty="0" smtClean="0"/>
              <a:t>), где </a:t>
            </a:r>
            <a:r>
              <a:rPr lang="en-US" altLang="ru-RU" sz="2000" i="1" dirty="0" err="1" smtClean="0"/>
              <a:t>b</a:t>
            </a:r>
            <a:r>
              <a:rPr lang="en-US" altLang="ru-RU" sz="2000" i="1" baseline="-25000" dirty="0" err="1" smtClean="0"/>
              <a:t>ij</a:t>
            </a:r>
            <a:r>
              <a:rPr lang="ru-RU" altLang="ru-RU" sz="2000" i="1" dirty="0" smtClean="0"/>
              <a:t>=</a:t>
            </a:r>
            <a:r>
              <a:rPr lang="en-US" altLang="ru-RU" sz="2000" i="1" dirty="0" err="1" smtClean="0"/>
              <a:t>a</a:t>
            </a:r>
            <a:r>
              <a:rPr lang="en-US" altLang="ru-RU" sz="2000" i="1" baseline="-25000" dirty="0" err="1" smtClean="0"/>
              <a:t>ji</a:t>
            </a:r>
            <a:r>
              <a:rPr lang="ru-RU" altLang="ru-RU" sz="2000" i="1" dirty="0" smtClean="0"/>
              <a:t>.</a:t>
            </a:r>
            <a:endParaRPr lang="en-US" altLang="ru-RU" sz="2000" i="1" dirty="0" smtClean="0"/>
          </a:p>
          <a:p>
            <a:pPr>
              <a:buFont typeface="Wingdings 2" pitchFamily="18" charset="2"/>
              <a:buNone/>
            </a:pPr>
            <a:r>
              <a:rPr lang="en-US" altLang="ru-RU" sz="2000" i="1" dirty="0" smtClean="0"/>
              <a:t>A</a:t>
            </a:r>
            <a:r>
              <a:rPr lang="ru-RU" altLang="ru-RU" sz="2000" i="1" dirty="0" smtClean="0"/>
              <a:t>=(</a:t>
            </a:r>
            <a:r>
              <a:rPr lang="en-US" altLang="ru-RU" sz="2000" i="1" dirty="0" err="1" smtClean="0"/>
              <a:t>a</a:t>
            </a:r>
            <a:r>
              <a:rPr lang="en-US" altLang="ru-RU" sz="2000" i="1" baseline="-25000" dirty="0" err="1" smtClean="0"/>
              <a:t>ij</a:t>
            </a:r>
            <a:r>
              <a:rPr lang="ru-RU" altLang="ru-RU" sz="2000" i="1" dirty="0" smtClean="0"/>
              <a:t>), </a:t>
            </a:r>
            <a:r>
              <a:rPr lang="en-US" altLang="ru-RU" sz="2000" i="1" dirty="0" smtClean="0"/>
              <a:t>A</a:t>
            </a:r>
            <a:r>
              <a:rPr lang="en-US" altLang="ru-RU" sz="2000" i="1" baseline="30000" dirty="0" smtClean="0"/>
              <a:t>T</a:t>
            </a:r>
            <a:r>
              <a:rPr lang="ru-RU" altLang="ru-RU" sz="2000" i="1" dirty="0" smtClean="0"/>
              <a:t>= (</a:t>
            </a:r>
            <a:r>
              <a:rPr lang="en-US" altLang="ru-RU" sz="2000" i="1" dirty="0" err="1" smtClean="0"/>
              <a:t>a</a:t>
            </a:r>
            <a:r>
              <a:rPr lang="en-US" altLang="ru-RU" sz="2000" i="1" baseline="-25000" dirty="0" err="1" smtClean="0"/>
              <a:t>ji</a:t>
            </a:r>
            <a:r>
              <a:rPr lang="ru-RU" altLang="ru-RU" sz="2000" i="1" dirty="0" smtClean="0"/>
              <a:t>),  </a:t>
            </a:r>
            <a:r>
              <a:rPr lang="en-US" altLang="ru-RU" sz="2000" i="1" dirty="0" err="1" smtClean="0"/>
              <a:t>i</a:t>
            </a:r>
            <a:r>
              <a:rPr lang="ru-RU" altLang="ru-RU" sz="2000" i="1" dirty="0" smtClean="0"/>
              <a:t>=1,.....,</a:t>
            </a:r>
            <a:r>
              <a:rPr lang="en-US" altLang="ru-RU" sz="2000" i="1" dirty="0" smtClean="0"/>
              <a:t>m</a:t>
            </a:r>
            <a:r>
              <a:rPr lang="ru-RU" altLang="ru-RU" sz="2000" i="1" dirty="0" smtClean="0"/>
              <a:t>;  </a:t>
            </a:r>
            <a:r>
              <a:rPr lang="en-US" altLang="ru-RU" sz="2000" i="1" dirty="0" smtClean="0"/>
              <a:t>j</a:t>
            </a:r>
            <a:r>
              <a:rPr lang="ru-RU" altLang="ru-RU" sz="2000" i="1" dirty="0" smtClean="0"/>
              <a:t>=1,.....,</a:t>
            </a:r>
            <a:r>
              <a:rPr lang="en-US" altLang="ru-RU" sz="2000" i="1" dirty="0" smtClean="0"/>
              <a:t>n</a:t>
            </a:r>
            <a:r>
              <a:rPr lang="ru-RU" altLang="ru-RU" sz="2000" i="1" dirty="0" smtClean="0"/>
              <a:t>.</a:t>
            </a:r>
            <a:r>
              <a:rPr lang="ru-RU" altLang="ru-RU" sz="2000" dirty="0" smtClean="0"/>
              <a:t> </a:t>
            </a:r>
          </a:p>
        </p:txBody>
      </p:sp>
      <p:pic>
        <p:nvPicPr>
          <p:cNvPr id="1925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1557190"/>
            <a:ext cx="7037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54" y="4966367"/>
            <a:ext cx="5005486" cy="1552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altLang="ru-RU" sz="3200" b="0" i="1" smtClean="0">
                <a:effectLst/>
              </a:rPr>
              <a:t>Транспонирование матрицы</a:t>
            </a:r>
            <a:br>
              <a:rPr lang="ru-RU" altLang="ru-RU" sz="3200" b="0" i="1" smtClean="0">
                <a:effectLst/>
              </a:rPr>
            </a:br>
            <a:endParaRPr lang="ru-RU" altLang="ru-RU" sz="3200" b="0" smtClean="0">
              <a:effectLst/>
            </a:endParaRPr>
          </a:p>
        </p:txBody>
      </p:sp>
      <p:pic>
        <p:nvPicPr>
          <p:cNvPr id="17305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0050" y="1250950"/>
            <a:ext cx="5745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Text Box 5"/>
          <p:cNvSpPr txBox="1">
            <a:spLocks noChangeArrowheads="1"/>
          </p:cNvSpPr>
          <p:nvPr/>
        </p:nvSpPr>
        <p:spPr bwMode="auto">
          <a:xfrm>
            <a:off x="587375" y="579438"/>
            <a:ext cx="350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400"/>
              <a:t>Например:</a:t>
            </a:r>
          </a:p>
        </p:txBody>
      </p:sp>
      <p:sp>
        <p:nvSpPr>
          <p:cNvPr id="173060" name="Rectangle 5"/>
          <p:cNvSpPr>
            <a:spLocks noChangeArrowheads="1"/>
          </p:cNvSpPr>
          <p:nvPr/>
        </p:nvSpPr>
        <p:spPr bwMode="auto">
          <a:xfrm>
            <a:off x="673100" y="3354388"/>
            <a:ext cx="7629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i="1"/>
              <a:t>Двукратное транспонирование не изменяет матрицу:   </a:t>
            </a:r>
          </a:p>
          <a:p>
            <a:pPr algn="ctr"/>
            <a:r>
              <a:rPr lang="ru-RU" sz="2400" i="1"/>
              <a:t>(</a:t>
            </a:r>
            <a:r>
              <a:rPr lang="en-US" sz="2400" i="1"/>
              <a:t>A</a:t>
            </a:r>
            <a:r>
              <a:rPr lang="en-US" sz="2400" i="1" baseline="30000"/>
              <a:t>T</a:t>
            </a:r>
            <a:r>
              <a:rPr lang="ru-RU" sz="2400" i="1"/>
              <a:t>)</a:t>
            </a:r>
            <a:r>
              <a:rPr lang="en-US" sz="2400" i="1" baseline="30000"/>
              <a:t>T</a:t>
            </a:r>
            <a:r>
              <a:rPr lang="ru-RU" sz="2400" i="1"/>
              <a:t>=</a:t>
            </a:r>
            <a:r>
              <a:rPr lang="en-US" sz="2400" i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0" smtClean="0">
                <a:effectLst/>
              </a:rPr>
              <a:t>Действия над матрицами</a:t>
            </a:r>
            <a:r>
              <a:rPr lang="ru-RU" altLang="ru-RU" smtClean="0">
                <a:effectLst/>
              </a:rPr>
              <a:t> </a:t>
            </a:r>
          </a:p>
        </p:txBody>
      </p:sp>
      <p:sp>
        <p:nvSpPr>
          <p:cNvPr id="1392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algn="just" eaLnBrk="1" hangingPunct="1"/>
            <a:r>
              <a:rPr lang="ru-RU" altLang="ru-RU" sz="2000" b="1" smtClean="0"/>
              <a:t>Умножение матрицы на число.</a:t>
            </a:r>
            <a:r>
              <a:rPr lang="ru-RU" altLang="ru-RU" sz="2000" smtClean="0"/>
              <a:t> Произведением прямоугольной (m × n)-матрицы </a:t>
            </a:r>
            <a:r>
              <a:rPr lang="ru-RU" altLang="ru-RU" sz="2000" i="1" smtClean="0"/>
              <a:t>А</a:t>
            </a:r>
            <a:r>
              <a:rPr lang="ru-RU" altLang="ru-RU" sz="2000" smtClean="0"/>
              <a:t> на число называют матрицу, элементы которой получены из элементов </a:t>
            </a:r>
            <a:r>
              <a:rPr lang="ru-RU" altLang="ru-RU" sz="2000" i="1" smtClean="0"/>
              <a:t>a</a:t>
            </a:r>
            <a:r>
              <a:rPr lang="ru-RU" altLang="ru-RU" sz="2000" baseline="-25000" smtClean="0"/>
              <a:t>ij</a:t>
            </a:r>
            <a:r>
              <a:rPr lang="ru-RU" altLang="ru-RU" sz="2000" smtClean="0"/>
              <a:t> умножением на число </a:t>
            </a:r>
            <a:r>
              <a:rPr lang="en-US" altLang="ru-RU" sz="2000" smtClean="0"/>
              <a:t>k</a:t>
            </a:r>
            <a:r>
              <a:rPr lang="ru-RU" altLang="ru-RU" sz="2000" smtClean="0"/>
              <a:t>:</a:t>
            </a:r>
            <a:endParaRPr lang="en-US" altLang="ru-RU" sz="2000" smtClean="0"/>
          </a:p>
          <a:p>
            <a:pPr eaLnBrk="1" hangingPunct="1"/>
            <a:endParaRPr lang="ru-RU" altLang="ru-RU" sz="2000" smtClean="0"/>
          </a:p>
        </p:txBody>
      </p:sp>
      <p:pic>
        <p:nvPicPr>
          <p:cNvPr id="1392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925638"/>
            <a:ext cx="32607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4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1458913" y="3857625"/>
          <a:ext cx="58801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2" name="Equation" r:id="rId4" imgW="2806700" imgH="457200" progId="Equation.DSMT4">
                  <p:embed/>
                </p:oleObj>
              </mc:Choice>
              <mc:Fallback>
                <p:oleObj name="Equation" r:id="rId4" imgW="280670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857625"/>
                        <a:ext cx="58801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5"/>
          <p:cNvSpPr>
            <a:spLocks noChangeArrowheads="1"/>
          </p:cNvSpPr>
          <p:nvPr/>
        </p:nvSpPr>
        <p:spPr bwMode="auto">
          <a:xfrm>
            <a:off x="666750" y="593725"/>
            <a:ext cx="754221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400" b="1"/>
              <a:t>Сложение матриц</a:t>
            </a:r>
            <a:r>
              <a:rPr lang="ru-RU" altLang="ru-RU" sz="2400"/>
              <a:t> </a:t>
            </a:r>
            <a:endParaRPr lang="en-US" altLang="ru-RU" sz="2400"/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400"/>
              <a:t>Сумма прямоугольных матриц одинаков</a:t>
            </a:r>
            <a:r>
              <a:rPr lang="ru-RU" altLang="ru-RU" sz="2400">
                <a:latin typeface="Arial" charset="0"/>
              </a:rPr>
              <a:t>о</a:t>
            </a:r>
            <a:r>
              <a:rPr lang="ru-RU" altLang="ru-RU" sz="2400"/>
              <a:t>й размерности равна:</a:t>
            </a:r>
            <a:endParaRPr lang="en-US" altLang="ru-RU" sz="2400"/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/>
              <a:t> </a:t>
            </a:r>
          </a:p>
        </p:txBody>
      </p:sp>
      <p:sp>
        <p:nvSpPr>
          <p:cNvPr id="175106" name="Rectangle 8"/>
          <p:cNvSpPr>
            <a:spLocks noChangeArrowheads="1"/>
          </p:cNvSpPr>
          <p:nvPr/>
        </p:nvSpPr>
        <p:spPr bwMode="auto">
          <a:xfrm>
            <a:off x="768350" y="3514725"/>
            <a:ext cx="218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800"/>
              <a:t>Например:</a:t>
            </a:r>
          </a:p>
        </p:txBody>
      </p:sp>
      <p:pic>
        <p:nvPicPr>
          <p:cNvPr id="17510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2163" y="1795463"/>
            <a:ext cx="42545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1175" y="4067175"/>
            <a:ext cx="32226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9" name="Rectangle 6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200" b="0" smtClean="0">
                <a:effectLst/>
              </a:rPr>
              <a:t>Сложение матриц</a:t>
            </a:r>
            <a:endParaRPr lang="ru-RU" sz="3200" b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003" y="4345230"/>
            <a:ext cx="4614748" cy="1808712"/>
          </a:xfrm>
          <a:prstGeom prst="rect">
            <a:avLst/>
          </a:prstGeom>
        </p:spPr>
      </p:pic>
      <p:sp>
        <p:nvSpPr>
          <p:cNvPr id="142341" name="Rectangle 3"/>
          <p:cNvSpPr>
            <a:spLocks noGrp="1"/>
          </p:cNvSpPr>
          <p:nvPr>
            <p:ph type="title"/>
          </p:nvPr>
        </p:nvSpPr>
        <p:spPr bwMode="auto">
          <a:xfrm>
            <a:off x="355601" y="5399088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b="0" dirty="0" smtClean="0">
                <a:effectLst/>
              </a:rPr>
              <a:t>Умножение матриц</a:t>
            </a:r>
            <a:endParaRPr lang="ru-RU" b="0" dirty="0" smtClean="0">
              <a:effectLst/>
            </a:endParaRPr>
          </a:p>
        </p:txBody>
      </p:sp>
      <p:sp>
        <p:nvSpPr>
          <p:cNvPr id="1423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3388"/>
            <a:ext cx="7499350" cy="5121275"/>
          </a:xfrm>
        </p:spPr>
        <p:txBody>
          <a:bodyPr lIns="91440" tIns="45720"/>
          <a:lstStyle/>
          <a:p>
            <a:pPr algn="just" eaLnBrk="1" hangingPunct="1">
              <a:lnSpc>
                <a:spcPct val="115000"/>
              </a:lnSpc>
              <a:spcBef>
                <a:spcPts val="300"/>
              </a:spcBef>
              <a:buFont typeface="Wingdings 2" pitchFamily="18" charset="2"/>
              <a:buNone/>
            </a:pPr>
            <a:r>
              <a:rPr lang="ru-RU" altLang="ru-RU" sz="2000" dirty="0" smtClean="0"/>
              <a:t>Произведением матрицы </a:t>
            </a:r>
            <a:r>
              <a:rPr lang="en-US" altLang="ru-RU" sz="2000" dirty="0" smtClean="0"/>
              <a:t>A</a:t>
            </a:r>
            <a:r>
              <a:rPr lang="ru-RU" altLang="ru-RU" sz="2000" dirty="0" smtClean="0"/>
              <a:t>=(</a:t>
            </a:r>
            <a:r>
              <a:rPr lang="en-US" altLang="ru-RU" sz="2000" dirty="0" err="1" smtClean="0"/>
              <a:t>a</a:t>
            </a:r>
            <a:r>
              <a:rPr lang="en-US" altLang="ru-RU" sz="2000" baseline="-25000" dirty="0" err="1" smtClean="0"/>
              <a:t>ij</a:t>
            </a:r>
            <a:r>
              <a:rPr lang="ru-RU" altLang="ru-RU" sz="2000" dirty="0" smtClean="0"/>
              <a:t>) размерности (</a:t>
            </a:r>
            <a:r>
              <a:rPr lang="en-US" altLang="ru-RU" sz="2000" dirty="0" smtClean="0"/>
              <a:t>m</a:t>
            </a:r>
            <a:r>
              <a:rPr lang="ru-RU" altLang="ru-RU" sz="2000" dirty="0" smtClean="0"/>
              <a:t> × </a:t>
            </a:r>
            <a:r>
              <a:rPr lang="en-US" altLang="ru-RU" sz="2000" dirty="0" smtClean="0"/>
              <a:t>n</a:t>
            </a:r>
            <a:r>
              <a:rPr lang="ru-RU" altLang="ru-RU" sz="2000" dirty="0" smtClean="0"/>
              <a:t>) на матрицу </a:t>
            </a:r>
            <a:r>
              <a:rPr lang="en-US" altLang="ru-RU" sz="2000" dirty="0" smtClean="0"/>
              <a:t>B</a:t>
            </a:r>
            <a:r>
              <a:rPr lang="ru-RU" altLang="ru-RU" sz="2000" dirty="0" smtClean="0"/>
              <a:t>=(</a:t>
            </a:r>
            <a:r>
              <a:rPr lang="en-US" altLang="ru-RU" sz="2000" dirty="0" err="1" smtClean="0"/>
              <a:t>b</a:t>
            </a:r>
            <a:r>
              <a:rPr lang="en-US" altLang="ru-RU" sz="2000" baseline="-25000" dirty="0" err="1" smtClean="0"/>
              <a:t>ls</a:t>
            </a:r>
            <a:r>
              <a:rPr lang="ru-RU" altLang="ru-RU" sz="2000" dirty="0" smtClean="0"/>
              <a:t>) размерности (</a:t>
            </a:r>
            <a:r>
              <a:rPr lang="en-US" altLang="ru-RU" sz="2000" dirty="0" smtClean="0"/>
              <a:t>n</a:t>
            </a:r>
            <a:r>
              <a:rPr lang="ru-RU" altLang="ru-RU" sz="2000" dirty="0" smtClean="0"/>
              <a:t> × </a:t>
            </a:r>
            <a:r>
              <a:rPr lang="en-US" altLang="ru-RU" sz="2000" dirty="0" smtClean="0"/>
              <a:t>k</a:t>
            </a:r>
            <a:r>
              <a:rPr lang="ru-RU" altLang="ru-RU" sz="2000" dirty="0" smtClean="0"/>
              <a:t>) называется матрица </a:t>
            </a:r>
            <a:r>
              <a:rPr lang="en-US" altLang="ru-RU" sz="2000" dirty="0" smtClean="0"/>
              <a:t>C</a:t>
            </a:r>
            <a:r>
              <a:rPr lang="ru-RU" altLang="ru-RU" sz="2000" dirty="0" smtClean="0"/>
              <a:t>=(</a:t>
            </a:r>
            <a:r>
              <a:rPr lang="en-US" altLang="ru-RU" sz="2000" dirty="0" err="1" smtClean="0"/>
              <a:t>c</a:t>
            </a:r>
            <a:r>
              <a:rPr lang="en-US" altLang="ru-RU" sz="2000" baseline="-25000" dirty="0" err="1" smtClean="0"/>
              <a:t>pt</a:t>
            </a:r>
            <a:r>
              <a:rPr lang="ru-RU" altLang="ru-RU" sz="2000" dirty="0" smtClean="0"/>
              <a:t>) размерности (</a:t>
            </a:r>
            <a:r>
              <a:rPr lang="en-US" altLang="ru-RU" sz="2000" dirty="0" smtClean="0"/>
              <a:t>m</a:t>
            </a:r>
            <a:r>
              <a:rPr lang="ru-RU" altLang="ru-RU" sz="2000" dirty="0" smtClean="0"/>
              <a:t> × </a:t>
            </a:r>
            <a:r>
              <a:rPr lang="en-US" altLang="ru-RU" sz="2000" dirty="0" smtClean="0"/>
              <a:t>k</a:t>
            </a:r>
            <a:r>
              <a:rPr lang="ru-RU" altLang="ru-RU" sz="2000" dirty="0" smtClean="0"/>
              <a:t>), где:</a:t>
            </a:r>
          </a:p>
          <a:p>
            <a:pPr algn="just" eaLnBrk="1" hangingPunct="1">
              <a:lnSpc>
                <a:spcPct val="115000"/>
              </a:lnSpc>
              <a:spcBef>
                <a:spcPts val="300"/>
              </a:spcBef>
              <a:buFont typeface="Wingdings 2" pitchFamily="18" charset="2"/>
              <a:buNone/>
            </a:pPr>
            <a:endParaRPr lang="ru-RU" altLang="ru-RU" sz="2000" dirty="0" smtClean="0"/>
          </a:p>
          <a:p>
            <a:pPr algn="just" eaLnBrk="1" hangingPunct="1">
              <a:lnSpc>
                <a:spcPct val="115000"/>
              </a:lnSpc>
              <a:spcBef>
                <a:spcPts val="300"/>
              </a:spcBef>
              <a:buFont typeface="Wingdings 2" pitchFamily="18" charset="2"/>
              <a:buNone/>
            </a:pPr>
            <a:endParaRPr lang="ru-RU" altLang="ru-RU" sz="2000" dirty="0" smtClean="0"/>
          </a:p>
          <a:p>
            <a:pPr algn="just" eaLnBrk="1" hangingPunct="1">
              <a:lnSpc>
                <a:spcPct val="115000"/>
              </a:lnSpc>
              <a:spcBef>
                <a:spcPts val="300"/>
              </a:spcBef>
              <a:buFont typeface="Wingdings 2" pitchFamily="18" charset="2"/>
              <a:buNone/>
            </a:pPr>
            <a:endParaRPr lang="ru-RU" altLang="ru-RU" sz="2000" dirty="0" smtClean="0"/>
          </a:p>
          <a:p>
            <a:pPr>
              <a:lnSpc>
                <a:spcPct val="90000"/>
              </a:lnSpc>
            </a:pPr>
            <a:r>
              <a:rPr lang="ru-RU" altLang="ru-RU" sz="2000" dirty="0" smtClean="0"/>
              <a:t>Произведение матриц существует только тогда, когда число столбцов первой матрицы равно числу строк второй матрицы. </a:t>
            </a:r>
          </a:p>
          <a:p>
            <a:pPr>
              <a:lnSpc>
                <a:spcPct val="90000"/>
              </a:lnSpc>
            </a:pPr>
            <a:r>
              <a:rPr lang="ru-RU" altLang="ru-RU" sz="2000" dirty="0" smtClean="0"/>
              <a:t>Произведение матриц не коммутативно, то есть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000" dirty="0" smtClean="0"/>
              <a:t>А·В ≠ В·А.</a:t>
            </a:r>
          </a:p>
        </p:txBody>
      </p:sp>
      <p:sp>
        <p:nvSpPr>
          <p:cNvPr id="1423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571500" y="1757363"/>
          <a:ext cx="796766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3" name="Equation" r:id="rId4" imgW="3683000" imgH="444500" progId="Equation.DSMT4">
                  <p:embed/>
                </p:oleObj>
              </mc:Choice>
              <mc:Fallback>
                <p:oleObj name="Equation" r:id="rId4" imgW="3683000" imgH="444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757363"/>
                        <a:ext cx="7967663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z="2000" smtClean="0"/>
              <a:t>Умножение матриц производится по принципу «строка на столбец»: элементы строки с номером  </a:t>
            </a:r>
            <a:r>
              <a:rPr lang="ru-RU" sz="2000" i="1" smtClean="0"/>
              <a:t>i</a:t>
            </a:r>
            <a:r>
              <a:rPr lang="ru-RU" sz="2000" smtClean="0"/>
              <a:t>  первой матрицы </a:t>
            </a:r>
            <a:r>
              <a:rPr lang="ru-RU" sz="2000" i="1" smtClean="0"/>
              <a:t>покомпонентно</a:t>
            </a:r>
            <a:r>
              <a:rPr lang="ru-RU" sz="2000" smtClean="0"/>
              <a:t> умножаются на элементы столбца с номером  </a:t>
            </a:r>
            <a:r>
              <a:rPr lang="en-US" sz="2000" i="1" smtClean="0"/>
              <a:t>j</a:t>
            </a:r>
            <a:r>
              <a:rPr lang="ru-RU" sz="2000" smtClean="0"/>
              <a:t>  второй матрицы, результаты складываются и сумма заносится в </a:t>
            </a:r>
            <a:r>
              <a:rPr lang="en-US" sz="2000" i="1" smtClean="0"/>
              <a:t>i</a:t>
            </a:r>
            <a:r>
              <a:rPr lang="ru-RU" sz="2000" smtClean="0"/>
              <a:t>-ю строку и  </a:t>
            </a:r>
            <a:r>
              <a:rPr lang="en-US" sz="2000" i="1" smtClean="0"/>
              <a:t>j</a:t>
            </a:r>
            <a:r>
              <a:rPr lang="ru-RU" sz="2000" smtClean="0"/>
              <a:t>-й столбец матрицы-результата. Процесс производится до полного заполнения матрицы-произведения. Результат содержит столько строк, сколько строк в первой матрице, и столько столбцов, сколько столбцов во второй.</a:t>
            </a:r>
          </a:p>
        </p:txBody>
      </p:sp>
      <p:sp>
        <p:nvSpPr>
          <p:cNvPr id="172039" name="Rectangle 4"/>
          <p:cNvSpPr>
            <a:spLocks noChangeArrowheads="1"/>
          </p:cNvSpPr>
          <p:nvPr/>
        </p:nvSpPr>
        <p:spPr bwMode="auto">
          <a:xfrm>
            <a:off x="2392363" y="5983288"/>
            <a:ext cx="450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600"/>
              <a:t>       (2×3)               (3×2)               (2×2)</a:t>
            </a:r>
          </a:p>
        </p:txBody>
      </p:sp>
      <p:sp>
        <p:nvSpPr>
          <p:cNvPr id="17204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/>
        </p:nvGraphicFramePr>
        <p:xfrm>
          <a:off x="2533650" y="4713288"/>
          <a:ext cx="468947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9" name="Equation" r:id="rId3" imgW="2438400" imgH="711200" progId="Equation.DSMT4">
                  <p:embed/>
                </p:oleObj>
              </mc:Choice>
              <mc:Fallback>
                <p:oleObj name="Equation" r:id="rId3" imgW="2438400" imgH="71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713288"/>
                        <a:ext cx="4689475" cy="1362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20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5538" y="3849688"/>
            <a:ext cx="70739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effectLst/>
              </a:rPr>
              <a:t>План лекции: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marL="533400" indent="-533400" eaLnBrk="1" hangingPunct="1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altLang="ru-RU" sz="2400" smtClean="0"/>
              <a:t>Введение.</a:t>
            </a:r>
          </a:p>
          <a:p>
            <a:pPr marL="533400" indent="-533400" eaLnBrk="1" hangingPunct="1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altLang="ru-RU" sz="2400" smtClean="0"/>
              <a:t>Понятие матрицы.</a:t>
            </a:r>
          </a:p>
          <a:p>
            <a:pPr marL="533400" indent="-533400" eaLnBrk="1" hangingPunct="1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altLang="ru-RU" sz="2400" smtClean="0"/>
              <a:t>Операции с матрицами.</a:t>
            </a:r>
          </a:p>
          <a:p>
            <a:pPr marL="533400" indent="-533400" eaLnBrk="1" hangingPunct="1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altLang="ru-RU" sz="2400" smtClean="0"/>
              <a:t>Определители, их свойства.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altLang="ru-RU" sz="2400" smtClean="0"/>
              <a:t>Обратная матрица. </a:t>
            </a:r>
          </a:p>
          <a:p>
            <a:pPr marL="533400" indent="-533400" eaLnBrk="1" hangingPunct="1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altLang="ru-RU" sz="2400" smtClean="0"/>
              <a:t>Ранг матрицы.</a:t>
            </a:r>
            <a:endParaRPr lang="en-US" altLang="ru-RU" sz="2400" smtClean="0"/>
          </a:p>
          <a:p>
            <a:pPr marL="533400" indent="-533400" eaLnBrk="1" hangingPunct="1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altLang="ru-RU" sz="2400" smtClean="0"/>
              <a:t>Системы линейных алгебраических уравнений. </a:t>
            </a:r>
          </a:p>
          <a:p>
            <a:pPr marL="533400" indent="-533400" eaLnBrk="1" hangingPunct="1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altLang="ru-RU" sz="2400" smtClean="0"/>
              <a:t>Решение систем линейных алгебраических уравнений методом Гаусса. </a:t>
            </a:r>
          </a:p>
          <a:p>
            <a:pPr marL="533400" indent="-533400" eaLnBrk="1" hangingPunct="1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altLang="ru-RU" sz="2400" smtClean="0"/>
              <a:t>Решение систем линейных алгебраических уравнений методом Крамера.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1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803400" y="677863"/>
          <a:ext cx="15716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3" name="Формула" r:id="rId3" imgW="787400" imgH="457200" progId="Equation.3">
                  <p:embed/>
                </p:oleObj>
              </mc:Choice>
              <mc:Fallback>
                <p:oleObj name="Формула" r:id="rId3" imgW="7874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677863"/>
                        <a:ext cx="157162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3"/>
          <p:cNvGraphicFramePr>
            <a:graphicFrameLocks noChangeAspect="1"/>
          </p:cNvGraphicFramePr>
          <p:nvPr/>
        </p:nvGraphicFramePr>
        <p:xfrm>
          <a:off x="4943475" y="647700"/>
          <a:ext cx="17795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4" name="Формула" r:id="rId5" imgW="812447" imgH="457002" progId="Equation.3">
                  <p:embed/>
                </p:oleObj>
              </mc:Choice>
              <mc:Fallback>
                <p:oleObj name="Формула" r:id="rId5" imgW="812447" imgH="45700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647700"/>
                        <a:ext cx="177958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604375"/>
              </p:ext>
            </p:extLst>
          </p:nvPr>
        </p:nvGraphicFramePr>
        <p:xfrm>
          <a:off x="982663" y="2095500"/>
          <a:ext cx="601503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5" name="Equation" r:id="rId7" imgW="2958840" imgH="457200" progId="Equation.DSMT4">
                  <p:embed/>
                </p:oleObj>
              </mc:Choice>
              <mc:Fallback>
                <p:oleObj name="Equation" r:id="rId7" imgW="295884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2095500"/>
                        <a:ext cx="6015037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896435"/>
              </p:ext>
            </p:extLst>
          </p:nvPr>
        </p:nvGraphicFramePr>
        <p:xfrm>
          <a:off x="847725" y="3340100"/>
          <a:ext cx="61166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6" name="Equation" r:id="rId9" imgW="3009600" imgH="457200" progId="Equation.DSMT4">
                  <p:embed/>
                </p:oleObj>
              </mc:Choice>
              <mc:Fallback>
                <p:oleObj name="Equation" r:id="rId9" imgW="300960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3340100"/>
                        <a:ext cx="61166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09320"/>
              </p:ext>
            </p:extLst>
          </p:nvPr>
        </p:nvGraphicFramePr>
        <p:xfrm>
          <a:off x="6964363" y="3322637"/>
          <a:ext cx="9890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7" name="Формула" r:id="rId11" imgW="495085" imgH="457002" progId="Equation.3">
                  <p:embed/>
                </p:oleObj>
              </mc:Choice>
              <mc:Fallback>
                <p:oleObj name="Формула" r:id="rId11" imgW="495085" imgH="4570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3" y="3322637"/>
                        <a:ext cx="9890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12236"/>
              </p:ext>
            </p:extLst>
          </p:nvPr>
        </p:nvGraphicFramePr>
        <p:xfrm>
          <a:off x="6997700" y="2095500"/>
          <a:ext cx="7604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8" name="Формула" r:id="rId13" imgW="381000" imgH="457200" progId="Equation.3">
                  <p:embed/>
                </p:oleObj>
              </mc:Choice>
              <mc:Fallback>
                <p:oleObj name="Формула" r:id="rId13" imgW="3810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2095500"/>
                        <a:ext cx="7604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8" name="Object 8"/>
          <p:cNvGraphicFramePr>
            <a:graphicFrameLocks noChangeAspect="1"/>
          </p:cNvGraphicFramePr>
          <p:nvPr/>
        </p:nvGraphicFramePr>
        <p:xfrm>
          <a:off x="3286125" y="4470400"/>
          <a:ext cx="27654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9" name="Формула" r:id="rId15" imgW="926698" imgH="215806" progId="Equation.3">
                  <p:embed/>
                </p:oleObj>
              </mc:Choice>
              <mc:Fallback>
                <p:oleObj name="Формула" r:id="rId15" imgW="926698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4470400"/>
                        <a:ext cx="27654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4"/>
          <p:cNvSpPr>
            <a:spLocks noGrp="1"/>
          </p:cNvSpPr>
          <p:nvPr>
            <p:ph type="ctrTitle"/>
          </p:nvPr>
        </p:nvSpPr>
        <p:spPr bwMode="auto">
          <a:xfrm>
            <a:off x="685800" y="496888"/>
            <a:ext cx="7772400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Определитель матрицы</a:t>
            </a:r>
          </a:p>
        </p:txBody>
      </p:sp>
      <p:sp>
        <p:nvSpPr>
          <p:cNvPr id="180226" name="Rectangle 5"/>
          <p:cNvSpPr>
            <a:spLocks noGrp="1"/>
          </p:cNvSpPr>
          <p:nvPr>
            <p:ph type="subTitle" idx="1"/>
          </p:nvPr>
        </p:nvSpPr>
        <p:spPr>
          <a:xfrm>
            <a:off x="787400" y="2160588"/>
            <a:ext cx="6400800" cy="1752600"/>
          </a:xfrm>
        </p:spPr>
        <p:txBody>
          <a:bodyPr/>
          <a:lstStyle/>
          <a:p>
            <a:r>
              <a:rPr lang="ru-RU" altLang="ru-RU" smtClean="0"/>
              <a:t>Определитель обозначается символом d</a:t>
            </a:r>
            <a:r>
              <a:rPr lang="en-US" altLang="ru-RU" smtClean="0"/>
              <a:t>et</a:t>
            </a:r>
            <a:r>
              <a:rPr lang="ru-RU" altLang="ru-RU" smtClean="0"/>
              <a:t> </a:t>
            </a:r>
            <a:r>
              <a:rPr lang="en-US" altLang="ru-RU" smtClean="0"/>
              <a:t>A</a:t>
            </a:r>
            <a:r>
              <a:rPr lang="ru-RU" altLang="ru-RU" smtClean="0"/>
              <a:t>, </a:t>
            </a:r>
            <a:r>
              <a:rPr lang="en-US" altLang="ru-RU" smtClean="0"/>
              <a:t>Δ</a:t>
            </a:r>
            <a:r>
              <a:rPr lang="ru-RU" altLang="ru-RU" smtClean="0"/>
              <a:t>, </a:t>
            </a:r>
            <a:r>
              <a:rPr lang="en-US" altLang="ru-RU" smtClean="0"/>
              <a:t>|</a:t>
            </a:r>
            <a:r>
              <a:rPr lang="ru-RU" altLang="ru-RU" smtClean="0"/>
              <a:t>А</a:t>
            </a:r>
            <a:r>
              <a:rPr lang="en-US" altLang="ru-RU" smtClean="0"/>
              <a:t>|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0" smtClean="0">
                <a:effectLst/>
              </a:rPr>
              <a:t>Определители</a:t>
            </a:r>
            <a:r>
              <a:rPr lang="ru-RU" altLang="ru-RU" smtClean="0">
                <a:effectLst/>
              </a:rPr>
              <a:t> </a:t>
            </a:r>
          </a:p>
        </p:txBody>
      </p:sp>
      <p:sp>
        <p:nvSpPr>
          <p:cNvPr id="1474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eaLnBrk="1" hangingPunct="1"/>
            <a:r>
              <a:rPr lang="ru-RU" altLang="ru-RU" sz="2400" smtClean="0"/>
              <a:t>Пусть дана квадратная матрица второго порядка  </a:t>
            </a:r>
          </a:p>
          <a:p>
            <a:pPr eaLnBrk="1" hangingPunct="1"/>
            <a:endParaRPr lang="ru-RU" altLang="ru-RU" sz="2400" smtClean="0"/>
          </a:p>
        </p:txBody>
      </p:sp>
      <p:sp>
        <p:nvSpPr>
          <p:cNvPr id="147465" name="Rectangle 5"/>
          <p:cNvSpPr>
            <a:spLocks noChangeArrowheads="1"/>
          </p:cNvSpPr>
          <p:nvPr/>
        </p:nvSpPr>
        <p:spPr bwMode="auto">
          <a:xfrm>
            <a:off x="790575" y="2579688"/>
            <a:ext cx="6575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400" b="1"/>
              <a:t>Определителем второго порядка</a:t>
            </a:r>
            <a:r>
              <a:rPr lang="ru-RU" altLang="ru-RU" sz="2400"/>
              <a:t>, соответствующим данной матрице, 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400"/>
              <a:t>называется число:    </a:t>
            </a:r>
            <a:r>
              <a:rPr lang="ru-RU" altLang="ru-RU" sz="2400" i="1"/>
              <a:t>a</a:t>
            </a:r>
            <a:r>
              <a:rPr lang="ru-RU" altLang="ru-RU" sz="2400" i="1" baseline="-25000"/>
              <a:t>11</a:t>
            </a:r>
            <a:r>
              <a:rPr lang="ru-RU" altLang="ru-RU" sz="2400" i="1"/>
              <a:t>a</a:t>
            </a:r>
            <a:r>
              <a:rPr lang="ru-RU" altLang="ru-RU" sz="2400" i="1" baseline="-25000"/>
              <a:t>22</a:t>
            </a:r>
            <a:r>
              <a:rPr lang="ru-RU" altLang="ru-RU" sz="2400" i="1"/>
              <a:t> – a</a:t>
            </a:r>
            <a:r>
              <a:rPr lang="ru-RU" altLang="ru-RU" sz="2400" i="1" baseline="-25000"/>
              <a:t>12</a:t>
            </a:r>
            <a:r>
              <a:rPr lang="ru-RU" altLang="ru-RU" sz="2400" i="1"/>
              <a:t>a</a:t>
            </a:r>
            <a:r>
              <a:rPr lang="ru-RU" altLang="ru-RU" sz="2400" i="1" baseline="-25000"/>
              <a:t>21</a:t>
            </a:r>
            <a:r>
              <a:rPr lang="ru-RU" altLang="ru-RU" sz="2400"/>
              <a:t>.</a:t>
            </a:r>
          </a:p>
        </p:txBody>
      </p:sp>
      <p:sp>
        <p:nvSpPr>
          <p:cNvPr id="14746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3119438" y="1135063"/>
          <a:ext cx="207010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4" name="Формула" r:id="rId3" imgW="1104421" imgH="545863" progId="Equation.3">
                  <p:embed/>
                </p:oleObj>
              </mc:Choice>
              <mc:Fallback>
                <p:oleObj name="Формула" r:id="rId3" imgW="1104421" imgH="54586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135063"/>
                        <a:ext cx="2070100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effectLst/>
              </a:rPr>
              <a:t>Минор</a:t>
            </a:r>
          </a:p>
        </p:txBody>
      </p:sp>
      <p:sp>
        <p:nvSpPr>
          <p:cNvPr id="1536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6563" y="612775"/>
            <a:ext cx="8229600" cy="4525963"/>
          </a:xfrm>
        </p:spPr>
        <p:txBody>
          <a:bodyPr lIns="91440" tIns="45720"/>
          <a:lstStyle/>
          <a:p>
            <a:pPr algn="just" eaLnBrk="1" hangingPunct="1"/>
            <a:r>
              <a:rPr lang="ru-RU" altLang="ru-RU" sz="2400" b="1" i="1" smtClean="0"/>
              <a:t>Минор</a:t>
            </a:r>
            <a:r>
              <a:rPr lang="ru-RU" altLang="ru-RU" sz="2400" smtClean="0"/>
              <a:t> </a:t>
            </a:r>
            <a:r>
              <a:rPr lang="ru-RU" altLang="ru-RU" sz="2400" smtClean="0">
                <a:latin typeface="Times New Roman" pitchFamily="18" charset="0"/>
              </a:rPr>
              <a:t>М</a:t>
            </a:r>
            <a:r>
              <a:rPr lang="en-US" altLang="ru-RU" sz="2400" b="1" baseline="-25000" smtClean="0">
                <a:latin typeface="Times New Roman" pitchFamily="18" charset="0"/>
              </a:rPr>
              <a:t>ij</a:t>
            </a:r>
            <a:r>
              <a:rPr lang="en-US" altLang="ru-RU" sz="2400" smtClean="0"/>
              <a:t> </a:t>
            </a:r>
            <a:r>
              <a:rPr lang="ru-RU" altLang="ru-RU" sz="2400" smtClean="0"/>
              <a:t>элемента </a:t>
            </a:r>
            <a:r>
              <a:rPr lang="ru-RU" altLang="ru-RU" sz="2400" smtClean="0">
                <a:latin typeface="Times New Roman" pitchFamily="18" charset="0"/>
              </a:rPr>
              <a:t>а</a:t>
            </a:r>
            <a:r>
              <a:rPr lang="en-US" altLang="ru-RU" sz="2400" baseline="-25000" smtClean="0">
                <a:latin typeface="Times New Roman" pitchFamily="18" charset="0"/>
              </a:rPr>
              <a:t>i</a:t>
            </a:r>
            <a:r>
              <a:rPr lang="en-US" altLang="ru-RU" sz="2400" b="1" baseline="-25000" smtClean="0">
                <a:latin typeface="Times New Roman" pitchFamily="18" charset="0"/>
              </a:rPr>
              <a:t>j</a:t>
            </a:r>
            <a:r>
              <a:rPr lang="ru-RU" altLang="ru-RU" sz="2400" b="1" smtClean="0"/>
              <a:t> </a:t>
            </a:r>
            <a:r>
              <a:rPr lang="ru-RU" altLang="ru-RU" sz="2400" smtClean="0"/>
              <a:t>- определитель полученный в результате вычеркивания </a:t>
            </a:r>
            <a:r>
              <a:rPr lang="en-US" altLang="ru-RU" sz="2400" smtClean="0"/>
              <a:t>i</a:t>
            </a:r>
            <a:r>
              <a:rPr lang="ru-RU" altLang="ru-RU" sz="2400" smtClean="0"/>
              <a:t>–й  строки и  </a:t>
            </a:r>
            <a:r>
              <a:rPr lang="en-US" altLang="ru-RU" sz="2400" smtClean="0"/>
              <a:t>j</a:t>
            </a:r>
            <a:r>
              <a:rPr lang="ru-RU" altLang="ru-RU" sz="2400" smtClean="0"/>
              <a:t>- го столбца матрицы</a:t>
            </a:r>
          </a:p>
          <a:p>
            <a:pPr eaLnBrk="1" hangingPunct="1"/>
            <a:r>
              <a:rPr lang="ru-RU" altLang="ru-RU" sz="2400" smtClean="0"/>
              <a:t>Матрица</a:t>
            </a:r>
            <a:r>
              <a:rPr lang="ru-RU" altLang="ru-RU" sz="2400" smtClean="0">
                <a:latin typeface="Arial" charset="0"/>
              </a:rPr>
              <a:t>, состоящая из</a:t>
            </a:r>
            <a:r>
              <a:rPr lang="ru-RU" altLang="ru-RU" sz="2400" smtClean="0"/>
              <a:t> миноров имеет такой размер, как и матрица </a:t>
            </a:r>
            <a:r>
              <a:rPr lang="ru-RU" altLang="ru-RU" sz="2400" i="1" smtClean="0"/>
              <a:t>А</a:t>
            </a:r>
            <a:endParaRPr lang="en-US" altLang="ru-RU" sz="2400" i="1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/>
              <a:t>Например:</a:t>
            </a:r>
          </a:p>
        </p:txBody>
      </p:sp>
      <p:sp>
        <p:nvSpPr>
          <p:cNvPr id="1536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sp>
        <p:nvSpPr>
          <p:cNvPr id="153610" name="Rectangle 5"/>
          <p:cNvSpPr>
            <a:spLocks noChangeArrowheads="1"/>
          </p:cNvSpPr>
          <p:nvPr/>
        </p:nvSpPr>
        <p:spPr bwMode="auto">
          <a:xfrm>
            <a:off x="0" y="307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1022350" y="2967038"/>
          <a:ext cx="6842125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8" name="Формула" r:id="rId3" imgW="3111500" imgH="711200" progId="Equation.3">
                  <p:embed/>
                </p:oleObj>
              </mc:Choice>
              <mc:Fallback>
                <p:oleObj name="Формула" r:id="rId3" imgW="3111500" imgH="71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2967038"/>
                        <a:ext cx="6842125" cy="192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effectLst/>
              </a:rPr>
              <a:t>Алгебраическое дополнение</a:t>
            </a:r>
          </a:p>
        </p:txBody>
      </p:sp>
      <p:sp>
        <p:nvSpPr>
          <p:cNvPr id="15566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eaLnBrk="1" hangingPunct="1"/>
            <a:r>
              <a:rPr lang="ru-RU" altLang="ru-RU" sz="2400" smtClean="0">
                <a:latin typeface="Arial" charset="0"/>
              </a:rPr>
              <a:t>Минор</a:t>
            </a:r>
            <a:r>
              <a:rPr lang="ru-RU" altLang="ru-RU" sz="1800" smtClean="0">
                <a:latin typeface="Arial" charset="0"/>
              </a:rPr>
              <a:t> </a:t>
            </a:r>
            <a:r>
              <a:rPr lang="ru-RU" altLang="ru-RU" sz="2200" smtClean="0">
                <a:latin typeface="Arial" charset="0"/>
              </a:rPr>
              <a:t>М</a:t>
            </a:r>
            <a:r>
              <a:rPr lang="en-US" altLang="ru-RU" sz="2200" baseline="-25000" smtClean="0">
                <a:latin typeface="Arial" charset="0"/>
              </a:rPr>
              <a:t>ij</a:t>
            </a:r>
            <a:r>
              <a:rPr lang="ru-RU" altLang="ru-RU" sz="2200" smtClean="0">
                <a:latin typeface="Arial" charset="0"/>
              </a:rPr>
              <a:t> умноженный на               называется </a:t>
            </a:r>
            <a:r>
              <a:rPr lang="ru-RU" altLang="ru-RU" sz="2200" b="1" i="1" smtClean="0">
                <a:latin typeface="Arial" charset="0"/>
              </a:rPr>
              <a:t>алгебраическим дополнением</a:t>
            </a:r>
            <a:r>
              <a:rPr lang="ru-RU" altLang="ru-RU" sz="2200" smtClean="0">
                <a:latin typeface="Arial" charset="0"/>
              </a:rPr>
              <a:t> А</a:t>
            </a:r>
            <a:r>
              <a:rPr lang="en-US" altLang="ru-RU" sz="2200" baseline="-25000" smtClean="0">
                <a:latin typeface="Arial" charset="0"/>
              </a:rPr>
              <a:t>ij</a:t>
            </a:r>
            <a:r>
              <a:rPr lang="ru-RU" altLang="ru-RU" sz="2200" smtClean="0">
                <a:latin typeface="Arial" charset="0"/>
              </a:rPr>
              <a:t> элемента а</a:t>
            </a:r>
            <a:r>
              <a:rPr lang="en-US" altLang="ru-RU" sz="2200" baseline="-25000" smtClean="0">
                <a:latin typeface="Arial" charset="0"/>
              </a:rPr>
              <a:t>ij</a:t>
            </a:r>
            <a:r>
              <a:rPr lang="ru-RU" altLang="ru-RU" sz="2200" smtClean="0">
                <a:latin typeface="Arial" charset="0"/>
              </a:rPr>
              <a:t> </a:t>
            </a:r>
          </a:p>
          <a:p>
            <a:pPr eaLnBrk="1" hangingPunct="1"/>
            <a:endParaRPr lang="ru-RU" altLang="ru-RU" sz="2200" smtClean="0">
              <a:latin typeface="Arial" charset="0"/>
            </a:endParaRPr>
          </a:p>
          <a:p>
            <a:pPr eaLnBrk="1" hangingPunct="1"/>
            <a:endParaRPr lang="ru-RU" altLang="ru-RU" sz="2200" smtClean="0">
              <a:latin typeface="Arial" charset="0"/>
            </a:endParaRPr>
          </a:p>
        </p:txBody>
      </p:sp>
      <p:sp>
        <p:nvSpPr>
          <p:cNvPr id="1556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4427538" y="487363"/>
          <a:ext cx="108108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3" name="Формула" r:id="rId3" imgW="444307" imgH="241195" progId="Equation.3">
                  <p:embed/>
                </p:oleObj>
              </mc:Choice>
              <mc:Fallback>
                <p:oleObj name="Формула" r:id="rId3" imgW="444307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87363"/>
                        <a:ext cx="1081087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graphicFrame>
        <p:nvGraphicFramePr>
          <p:cNvPr id="155655" name="Object 7"/>
          <p:cNvGraphicFramePr>
            <a:graphicFrameLocks noChangeAspect="1"/>
          </p:cNvGraphicFramePr>
          <p:nvPr/>
        </p:nvGraphicFramePr>
        <p:xfrm>
          <a:off x="2933700" y="1395413"/>
          <a:ext cx="273843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4" name="Формула" r:id="rId5" imgW="990170" imgH="253890" progId="Equation.3">
                  <p:embed/>
                </p:oleObj>
              </mc:Choice>
              <mc:Fallback>
                <p:oleObj name="Формула" r:id="rId5" imgW="990170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1395413"/>
                        <a:ext cx="2738438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63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graphicFrame>
        <p:nvGraphicFramePr>
          <p:cNvPr id="155657" name="Object 3"/>
          <p:cNvGraphicFramePr>
            <a:graphicFrameLocks noChangeAspect="1"/>
          </p:cNvGraphicFramePr>
          <p:nvPr/>
        </p:nvGraphicFramePr>
        <p:xfrm>
          <a:off x="784225" y="2105025"/>
          <a:ext cx="7129463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5" name="Equation" r:id="rId7" imgW="3111500" imgH="711200" progId="Equation.DSMT4">
                  <p:embed/>
                </p:oleObj>
              </mc:Choice>
              <mc:Fallback>
                <p:oleObj name="Equation" r:id="rId7" imgW="31115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105025"/>
                        <a:ext cx="7129463" cy="163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8" name="Object 4"/>
          <p:cNvGraphicFramePr>
            <a:graphicFrameLocks noChangeAspect="1"/>
          </p:cNvGraphicFramePr>
          <p:nvPr/>
        </p:nvGraphicFramePr>
        <p:xfrm>
          <a:off x="1497013" y="3986213"/>
          <a:ext cx="562927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6" name="Equation" r:id="rId9" imgW="2387600" imgH="228600" progId="Equation.DSMT4">
                  <p:embed/>
                </p:oleObj>
              </mc:Choice>
              <mc:Fallback>
                <p:oleObj name="Equation" r:id="rId9" imgW="2387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3986213"/>
                        <a:ext cx="562927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177158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z="2000" smtClean="0"/>
              <a:t>Таблица распределения знаков алгебраических дополнений для определителя 3</a:t>
            </a:r>
            <a:r>
              <a:rPr lang="ru-RU" sz="2000" smtClean="0">
                <a:sym typeface="Symbol" pitchFamily="18" charset="2"/>
              </a:rPr>
              <a:t></a:t>
            </a:r>
            <a:r>
              <a:rPr lang="ru-RU" sz="2000" smtClean="0"/>
              <a:t>3 выглядит следующим образом:</a:t>
            </a:r>
          </a:p>
        </p:txBody>
      </p:sp>
      <p:sp>
        <p:nvSpPr>
          <p:cNvPr id="1771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7156" name="Object 4"/>
          <p:cNvGraphicFramePr>
            <a:graphicFrameLocks noChangeAspect="1"/>
          </p:cNvGraphicFramePr>
          <p:nvPr/>
        </p:nvGraphicFramePr>
        <p:xfrm>
          <a:off x="3522663" y="1766888"/>
          <a:ext cx="1635125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8" name="Equation" r:id="rId3" imgW="850531" imgH="799753" progId="Equation.DSMT4">
                  <p:embed/>
                </p:oleObj>
              </mc:Choice>
              <mc:Fallback>
                <p:oleObj name="Equation" r:id="rId3" imgW="850531" imgH="799753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1766888"/>
                        <a:ext cx="1635125" cy="153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3" name="Rectangle 2"/>
          <p:cNvSpPr>
            <a:spLocks noGrp="1"/>
          </p:cNvSpPr>
          <p:nvPr>
            <p:ph type="title"/>
          </p:nvPr>
        </p:nvSpPr>
        <p:spPr bwMode="auto">
          <a:xfrm>
            <a:off x="357188" y="5360989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 smtClean="0">
                <a:effectLst/>
              </a:rPr>
              <a:t>Определитель </a:t>
            </a:r>
            <a:r>
              <a:rPr lang="en-US" dirty="0" smtClean="0">
                <a:effectLst/>
              </a:rPr>
              <a:t>n-</a:t>
            </a:r>
            <a:r>
              <a:rPr lang="ru-RU" dirty="0" err="1" smtClean="0">
                <a:effectLst/>
              </a:rPr>
              <a:t>го</a:t>
            </a:r>
            <a:r>
              <a:rPr lang="ru-RU" dirty="0" smtClean="0">
                <a:effectLst/>
              </a:rPr>
              <a:t> порядка-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разложение по строке</a:t>
            </a:r>
          </a:p>
        </p:txBody>
      </p:sp>
      <p:sp>
        <p:nvSpPr>
          <p:cNvPr id="178184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z="2400" smtClean="0"/>
              <a:t>Определителем квадратной матрицы порядка </a:t>
            </a:r>
            <a:r>
              <a:rPr lang="en-US" sz="2400" i="1" smtClean="0"/>
              <a:t>n</a:t>
            </a:r>
            <a:r>
              <a:rPr lang="ru-RU" sz="2400" smtClean="0"/>
              <a:t> называется число:</a:t>
            </a:r>
          </a:p>
        </p:txBody>
      </p:sp>
      <p:sp>
        <p:nvSpPr>
          <p:cNvPr id="178185" name="Rectangle 7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730250" y="1638300"/>
          <a:ext cx="7437438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4" name="Equation" r:id="rId3" imgW="3466800" imgH="711000" progId="Equation.DSMT4">
                  <p:embed/>
                </p:oleObj>
              </mc:Choice>
              <mc:Fallback>
                <p:oleObj name="Equation" r:id="rId3" imgW="3466800" imgH="711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1638300"/>
                        <a:ext cx="7437438" cy="1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lum bright="3000"/>
          </a:blip>
          <a:stretch>
            <a:fillRect/>
          </a:stretch>
        </p:blipFill>
        <p:spPr>
          <a:xfrm>
            <a:off x="799952" y="3357563"/>
            <a:ext cx="7430460" cy="181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3814" y="549275"/>
            <a:ext cx="8115726" cy="4300538"/>
          </a:xfrm>
        </p:spPr>
        <p:txBody>
          <a:bodyPr lIns="91440" tIns="45720"/>
          <a:lstStyle/>
          <a:p>
            <a:pPr marL="0" indent="0" algn="just" eaLnBrk="1" hangingPunct="1">
              <a:lnSpc>
                <a:spcPct val="80000"/>
              </a:lnSpc>
            </a:pPr>
            <a:r>
              <a:rPr lang="ru-RU" altLang="ru-RU" sz="2400" dirty="0" smtClean="0"/>
              <a:t>Определитель матрицы</a:t>
            </a:r>
            <a:r>
              <a:rPr lang="ru-RU" altLang="ru-RU" sz="2400" dirty="0" smtClean="0">
                <a:latin typeface="Arial" charset="0"/>
              </a:rPr>
              <a:t> (3</a:t>
            </a:r>
            <a:r>
              <a:rPr lang="ru-RU" altLang="ru-RU" sz="2400" dirty="0" smtClean="0">
                <a:latin typeface="Arial" charset="0"/>
                <a:sym typeface="Symbol" pitchFamily="18" charset="2"/>
              </a:rPr>
              <a:t></a:t>
            </a:r>
            <a:r>
              <a:rPr lang="ru-RU" altLang="ru-RU" sz="2400" dirty="0" smtClean="0">
                <a:latin typeface="Arial" charset="0"/>
              </a:rPr>
              <a:t>3)</a:t>
            </a:r>
            <a:r>
              <a:rPr lang="ru-RU" altLang="ru-RU" sz="2400" dirty="0" smtClean="0"/>
              <a:t> </a:t>
            </a:r>
            <a:r>
              <a:rPr lang="ru-RU" altLang="ru-RU" sz="2400" i="1" dirty="0" smtClean="0"/>
              <a:t>–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ru-RU" altLang="ru-RU" sz="2400" i="1" dirty="0" smtClean="0"/>
              <a:t>Разложение по 1-й строке</a:t>
            </a:r>
            <a:endParaRPr lang="ru-RU" altLang="ru-RU" sz="2000" dirty="0" smtClean="0"/>
          </a:p>
          <a:p>
            <a:pPr marL="0" indent="0"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marL="0" indent="0"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marL="0" indent="0"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marL="0" indent="0"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dirty="0" smtClean="0"/>
          </a:p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altLang="ru-RU" sz="2000" dirty="0" smtClean="0"/>
          </a:p>
          <a:p>
            <a:pPr marL="0" indent="0" algn="just" eaLnBrk="1" hangingPunct="1">
              <a:lnSpc>
                <a:spcPct val="105000"/>
              </a:lnSpc>
              <a:spcBef>
                <a:spcPts val="300"/>
              </a:spcBef>
              <a:buFont typeface="Wingdings 2" pitchFamily="18" charset="2"/>
              <a:buNone/>
            </a:pPr>
            <a:endParaRPr lang="ru-RU" altLang="ru-RU" sz="2000" dirty="0" smtClean="0"/>
          </a:p>
          <a:p>
            <a:pPr marL="0" indent="0" algn="just" eaLnBrk="1" hangingPunct="1">
              <a:lnSpc>
                <a:spcPct val="105000"/>
              </a:lnSpc>
              <a:spcBef>
                <a:spcPts val="300"/>
              </a:spcBef>
              <a:buFont typeface="Wingdings 2" pitchFamily="18" charset="2"/>
              <a:buNone/>
            </a:pPr>
            <a:r>
              <a:rPr lang="ru-RU" altLang="ru-RU" sz="2000" dirty="0" smtClean="0"/>
              <a:t>Таким образом, эта формула даёт разложение определителя третьего порядка по элементам первой строки </a:t>
            </a:r>
            <a:r>
              <a:rPr lang="ru-RU" altLang="ru-RU" sz="2000" i="1" dirty="0" smtClean="0"/>
              <a:t>a</a:t>
            </a:r>
            <a:r>
              <a:rPr lang="ru-RU" altLang="ru-RU" sz="2000" i="1" baseline="-25000" dirty="0" smtClean="0"/>
              <a:t>11</a:t>
            </a:r>
            <a:r>
              <a:rPr lang="ru-RU" altLang="ru-RU" sz="2000" i="1" dirty="0" smtClean="0"/>
              <a:t>, a</a:t>
            </a:r>
            <a:r>
              <a:rPr lang="ru-RU" altLang="ru-RU" sz="2000" i="1" baseline="-25000" dirty="0" smtClean="0"/>
              <a:t>12</a:t>
            </a:r>
            <a:r>
              <a:rPr lang="ru-RU" altLang="ru-RU" sz="2000" i="1" dirty="0" smtClean="0"/>
              <a:t>, a</a:t>
            </a:r>
            <a:r>
              <a:rPr lang="ru-RU" altLang="ru-RU" sz="2000" i="1" baseline="-25000" dirty="0" smtClean="0"/>
              <a:t>13</a:t>
            </a:r>
            <a:r>
              <a:rPr lang="ru-RU" altLang="ru-RU" sz="2000" dirty="0" smtClean="0"/>
              <a:t> и сводит вычисление определителя третьего порядка к вычислению определителей второго порядка.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300"/>
              </a:spcBef>
              <a:buFont typeface="Wingdings 2" pitchFamily="18" charset="2"/>
              <a:buNone/>
            </a:pPr>
            <a:r>
              <a:rPr lang="ru-RU" altLang="ru-RU" sz="2000" b="1" i="1" dirty="0" smtClean="0"/>
              <a:t>Аналогичным образом можно посчитать определитель разложением по любому </a:t>
            </a:r>
            <a:r>
              <a:rPr lang="ru-RU" alt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столбцу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/>
              <a:t> </a:t>
            </a:r>
          </a:p>
        </p:txBody>
      </p:sp>
      <p:sp>
        <p:nvSpPr>
          <p:cNvPr id="157701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409896" y="5438824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effectLst/>
              </a:rPr>
              <a:t>Определитель матрицы 3 </a:t>
            </a:r>
            <a:r>
              <a:rPr lang="ru-RU" altLang="ru-RU" sz="4000" dirty="0" smtClean="0">
                <a:effectLst/>
                <a:latin typeface="Arial" charset="0"/>
                <a:sym typeface="Symbol" pitchFamily="18" charset="2"/>
              </a:rPr>
              <a:t></a:t>
            </a:r>
            <a:r>
              <a:rPr lang="ru-RU" dirty="0" smtClean="0">
                <a:effectLst/>
              </a:rPr>
              <a:t> 3</a:t>
            </a:r>
          </a:p>
        </p:txBody>
      </p:sp>
      <p:graphicFrame>
        <p:nvGraphicFramePr>
          <p:cNvPr id="15770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57213" y="1460500"/>
          <a:ext cx="82359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2" name="Equation" r:id="rId3" imgW="3987720" imgH="685800" progId="Equation.DSMT4">
                  <p:embed/>
                </p:oleObj>
              </mc:Choice>
              <mc:Fallback>
                <p:oleObj name="Equation" r:id="rId3" imgW="398772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460500"/>
                        <a:ext cx="8235950" cy="157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/>
          </p:cNvSpPr>
          <p:nvPr>
            <p:ph type="title"/>
          </p:nvPr>
        </p:nvSpPr>
        <p:spPr bwMode="auto">
          <a:xfrm>
            <a:off x="482600" y="4986338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0" smtClean="0">
                <a:effectLst/>
              </a:rPr>
              <a:t>Правило треугольников</a:t>
            </a:r>
          </a:p>
        </p:txBody>
      </p:sp>
      <p:sp>
        <p:nvSpPr>
          <p:cNvPr id="189442" name="Rectangle 3"/>
          <p:cNvSpPr>
            <a:spLocks noGrp="1"/>
          </p:cNvSpPr>
          <p:nvPr>
            <p:ph type="body" idx="1"/>
          </p:nvPr>
        </p:nvSpPr>
        <p:spPr>
          <a:xfrm>
            <a:off x="461963" y="509588"/>
            <a:ext cx="8183562" cy="4187825"/>
          </a:xfrm>
        </p:spPr>
        <p:txBody>
          <a:bodyPr/>
          <a:lstStyle/>
          <a:p>
            <a:r>
              <a:rPr lang="uk-UA" smtClean="0"/>
              <a:t>Если элементы матрицы отметить точками, то получим </a:t>
            </a:r>
            <a:r>
              <a:rPr lang="uk-UA" i="1" smtClean="0"/>
              <a:t>правило треугольников:</a:t>
            </a:r>
            <a:endParaRPr lang="ru-RU" i="1" smtClean="0"/>
          </a:p>
        </p:txBody>
      </p:sp>
      <p:pic>
        <p:nvPicPr>
          <p:cNvPr id="189443" name="Picture 4"/>
          <p:cNvPicPr>
            <a:picLocks noChangeAspect="1" noChangeArrowheads="1"/>
          </p:cNvPicPr>
          <p:nvPr/>
        </p:nvPicPr>
        <p:blipFill rotWithShape="1">
          <a:blip r:embed="rId2"/>
          <a:srcRect l="3265" t="32040" r="77098" b="34917"/>
          <a:stretch/>
        </p:blipFill>
        <p:spPr bwMode="auto">
          <a:xfrm>
            <a:off x="5338615" y="2517141"/>
            <a:ext cx="1250721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5" name="Text Box 6"/>
          <p:cNvSpPr txBox="1">
            <a:spLocks noChangeArrowheads="1"/>
          </p:cNvSpPr>
          <p:nvPr/>
        </p:nvSpPr>
        <p:spPr bwMode="auto">
          <a:xfrm>
            <a:off x="5119540" y="3909120"/>
            <a:ext cx="22205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Перемножаются элементы и складываются со знаком -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78815" y="3925253"/>
            <a:ext cx="2435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Перемножаются элементы и складываются со знаком +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/>
          <a:srcRect l="69674" t="32040" r="12269" b="34917"/>
          <a:stretch/>
        </p:blipFill>
        <p:spPr bwMode="auto">
          <a:xfrm>
            <a:off x="1583458" y="2517141"/>
            <a:ext cx="1150071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/>
          </p:cNvSpPr>
          <p:nvPr>
            <p:ph type="title"/>
          </p:nvPr>
        </p:nvSpPr>
        <p:spPr bwMode="auto">
          <a:xfrm>
            <a:off x="278320" y="5351463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b="0" dirty="0" smtClean="0">
                <a:effectLst/>
              </a:rPr>
              <a:t>Правило «диагоналей» (</a:t>
            </a:r>
            <a:r>
              <a:rPr lang="ru-RU" b="0" dirty="0" err="1" smtClean="0">
                <a:effectLst/>
              </a:rPr>
              <a:t>Саррюса</a:t>
            </a:r>
            <a:r>
              <a:rPr lang="ru-RU" b="0" dirty="0" smtClean="0">
                <a:effectLst/>
              </a:rPr>
              <a:t>)</a:t>
            </a:r>
          </a:p>
        </p:txBody>
      </p:sp>
      <p:sp>
        <p:nvSpPr>
          <p:cNvPr id="190466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5287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/>
              <a:t>Если дописать справа от матрицы два первых столбца (отмечены сверху) и провести линии следующим образом:</a:t>
            </a:r>
          </a:p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r>
              <a:rPr lang="ru-RU" sz="2000" smtClean="0"/>
              <a:t>то слагаемые со знаком плюс представляют собой произведение элементов определителя, взятых по три так, как указано линией на левой части рисунка, а со знаком минус </a:t>
            </a:r>
            <a:r>
              <a:rPr lang="ru-RU" sz="2000" i="1" smtClean="0"/>
              <a:t>–</a:t>
            </a:r>
            <a:r>
              <a:rPr lang="ru-RU" sz="2000" smtClean="0"/>
              <a:t> на правой части.</a:t>
            </a:r>
          </a:p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r>
              <a:rPr lang="ru-RU" sz="2000" smtClean="0"/>
              <a:t>Данное правило применимо только для определителей матриц размерностей </a:t>
            </a:r>
            <a:r>
              <a:rPr lang="ru-RU" sz="2000" i="1" smtClean="0"/>
              <a:t>2×2 или 3×3</a:t>
            </a:r>
            <a:r>
              <a:rPr lang="ru-RU" sz="2000" smtClean="0"/>
              <a:t>!</a:t>
            </a:r>
          </a:p>
          <a:p>
            <a:pPr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190467" name="Picture 4"/>
          <p:cNvPicPr>
            <a:picLocks noChangeAspect="1" noChangeArrowheads="1"/>
          </p:cNvPicPr>
          <p:nvPr/>
        </p:nvPicPr>
        <p:blipFill>
          <a:blip r:embed="rId2"/>
          <a:srcRect l="3342" t="21451" r="26161" b="47299"/>
          <a:stretch>
            <a:fillRect/>
          </a:stretch>
        </p:blipFill>
        <p:spPr bwMode="auto">
          <a:xfrm>
            <a:off x="830263" y="1679575"/>
            <a:ext cx="76993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4958" y="442618"/>
            <a:ext cx="8183562" cy="105092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effectLst/>
              </a:rPr>
              <a:t>Введение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2019" y="1216058"/>
            <a:ext cx="8183563" cy="3263720"/>
          </a:xfrm>
        </p:spPr>
        <p:txBody>
          <a:bodyPr lIns="91440" tIns="45720"/>
          <a:lstStyle/>
          <a:p>
            <a:pPr algn="just" eaLnBrk="1" hangingPunct="1"/>
            <a:r>
              <a:rPr lang="ru-RU" altLang="ru-RU" sz="2000" dirty="0" smtClean="0"/>
              <a:t>Широкое использование математических методов в современном мире требует от </a:t>
            </a:r>
            <a:r>
              <a:rPr lang="ru-RU" altLang="ru-RU" sz="2000" dirty="0" smtClean="0">
                <a:latin typeface="Arial" charset="0"/>
              </a:rPr>
              <a:t>специалиста</a:t>
            </a:r>
            <a:r>
              <a:rPr lang="ru-RU" altLang="ru-RU" sz="2000" dirty="0" smtClean="0"/>
              <a:t> умения применять их при работе с информацией и количественной обработке результатов исследований. Математика имеет большое значение в формировании научного мировоззрения и развитии научного мышления студентов. Занимаясь математикой, будущий специалист формирует свое </a:t>
            </a:r>
            <a:r>
              <a:rPr lang="ru-RU" altLang="ru-RU" sz="2000" b="1" dirty="0" smtClean="0"/>
              <a:t>профессиональное мышление</a:t>
            </a:r>
            <a:r>
              <a:rPr lang="ru-RU" altLang="ru-RU" sz="2000" dirty="0" smtClean="0"/>
              <a:t>.</a:t>
            </a:r>
          </a:p>
          <a:p>
            <a:pPr algn="just" eaLnBrk="1" hangingPunct="1"/>
            <a:endParaRPr lang="ru-RU" alt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86" y="3829143"/>
            <a:ext cx="4708542" cy="2670639"/>
          </a:xfrm>
          <a:prstGeom prst="rect">
            <a:avLst/>
          </a:prstGeom>
        </p:spPr>
      </p:pic>
      <p:pic>
        <p:nvPicPr>
          <p:cNvPr id="220166" name="Picture 6" descr="https://i.ytimg.com/vi/o5uH2NDsMgg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-1607" r="17851" b="357"/>
          <a:stretch/>
        </p:blipFill>
        <p:spPr bwMode="auto">
          <a:xfrm>
            <a:off x="548360" y="3829143"/>
            <a:ext cx="2809188" cy="25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50" y="3608665"/>
            <a:ext cx="8379632" cy="1151870"/>
          </a:xfrm>
          <a:prstGeom prst="rect">
            <a:avLst/>
          </a:prstGeom>
        </p:spPr>
      </p:pic>
      <p:pic>
        <p:nvPicPr>
          <p:cNvPr id="224258" name="Picture 2" descr="Правило Саррю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04" y="732407"/>
            <a:ext cx="3646187" cy="21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8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effectLst/>
              </a:rPr>
              <a:t>Свойства определителей</a:t>
            </a:r>
          </a:p>
        </p:txBody>
      </p:sp>
      <p:sp>
        <p:nvSpPr>
          <p:cNvPr id="1495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marL="609600" indent="-609600" eaLnBrk="1" hangingPunct="1">
              <a:buFontTx/>
              <a:buChar char="•"/>
            </a:pPr>
            <a:r>
              <a:rPr lang="ru-RU" altLang="ru-RU" sz="2400" smtClean="0"/>
              <a:t>Определитель матрицы не меняется, если строки и столбцы меняются местами (транспонирование) </a:t>
            </a:r>
          </a:p>
        </p:txBody>
      </p:sp>
      <p:sp>
        <p:nvSpPr>
          <p:cNvPr id="149512" name="Rectangle 4"/>
          <p:cNvSpPr>
            <a:spLocks noChangeArrowheads="1"/>
          </p:cNvSpPr>
          <p:nvPr/>
        </p:nvSpPr>
        <p:spPr bwMode="auto">
          <a:xfrm>
            <a:off x="0" y="296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graphicFrame>
        <p:nvGraphicFramePr>
          <p:cNvPr id="149509" name="Object 5"/>
          <p:cNvGraphicFramePr>
            <a:graphicFrameLocks noChangeAspect="1"/>
          </p:cNvGraphicFramePr>
          <p:nvPr/>
        </p:nvGraphicFramePr>
        <p:xfrm>
          <a:off x="2124075" y="1906588"/>
          <a:ext cx="4392613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9" name="Формула" r:id="rId3" imgW="1879600" imgH="939800" progId="Equation.3">
                  <p:embed/>
                </p:oleObj>
              </mc:Choice>
              <mc:Fallback>
                <p:oleObj name="Формула" r:id="rId3" imgW="18796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906588"/>
                        <a:ext cx="4392613" cy="218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8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effectLst/>
              </a:rPr>
              <a:t>Свойства определителей</a:t>
            </a:r>
          </a:p>
        </p:txBody>
      </p:sp>
      <p:sp>
        <p:nvSpPr>
          <p:cNvPr id="1832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marL="609600" indent="-609600" algn="just" eaLnBrk="1" hangingPunct="1">
              <a:spcBef>
                <a:spcPts val="1300"/>
              </a:spcBef>
              <a:buFontTx/>
              <a:buChar char="•"/>
            </a:pPr>
            <a:r>
              <a:rPr lang="ru-RU" altLang="ru-RU" sz="2400" smtClean="0"/>
              <a:t>Определитель равен 0, если все элементы какой либо его строки (столбца) равны 0</a:t>
            </a:r>
          </a:p>
          <a:p>
            <a:pPr marL="609600" indent="-609600" algn="just" eaLnBrk="1" hangingPunct="1">
              <a:spcBef>
                <a:spcPts val="1300"/>
              </a:spcBef>
              <a:buFontTx/>
              <a:buChar char="•"/>
            </a:pPr>
            <a:r>
              <a:rPr lang="ru-RU" altLang="ru-RU" sz="2400" smtClean="0"/>
              <a:t>Если в определители поменять местами две его любые строки (два любых столбца), то определитель изменит знак на противоположный.</a:t>
            </a:r>
          </a:p>
          <a:p>
            <a:pPr marL="609600" indent="-609600" algn="just" eaLnBrk="1" hangingPunct="1">
              <a:spcBef>
                <a:spcPts val="1300"/>
              </a:spcBef>
              <a:buFontTx/>
              <a:buChar char="•"/>
            </a:pPr>
            <a:r>
              <a:rPr lang="ru-RU" altLang="ru-RU" sz="2400" smtClean="0"/>
              <a:t>Определитель, содержащий две одинаковых (пропорциональных) строки (столбца), равен нулю.</a:t>
            </a:r>
          </a:p>
        </p:txBody>
      </p:sp>
    </p:spTree>
    <p:extLst>
      <p:ext uri="{BB962C8B-B14F-4D97-AF65-F5344CB8AC3E}">
        <p14:creationId xmlns:p14="http://schemas.microsoft.com/office/powerpoint/2010/main" val="28879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effectLst/>
              </a:rPr>
              <a:t>Свойства определителей</a:t>
            </a:r>
          </a:p>
        </p:txBody>
      </p:sp>
      <p:sp>
        <p:nvSpPr>
          <p:cNvPr id="1843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marL="609600" indent="-609600" algn="just" eaLnBrk="1" hangingPunct="1">
              <a:spcBef>
                <a:spcPts val="1300"/>
              </a:spcBef>
              <a:buFontTx/>
              <a:buChar char="•"/>
            </a:pPr>
            <a:r>
              <a:rPr lang="ru-RU" altLang="ru-RU" sz="2400" smtClean="0"/>
              <a:t>Общий множитель элементов любой строки (столбца) можно выносить за знак определителя.</a:t>
            </a:r>
          </a:p>
          <a:p>
            <a:pPr marL="609600" indent="-609600" algn="just" eaLnBrk="1" hangingPunct="1">
              <a:spcBef>
                <a:spcPts val="1300"/>
              </a:spcBef>
              <a:buFontTx/>
              <a:buChar char="•"/>
            </a:pPr>
            <a:r>
              <a:rPr lang="ru-RU" altLang="ru-RU" sz="2400" smtClean="0"/>
              <a:t>Определитель не изменится, если к элементам какой-нибудь строки (столбца) прибавить соответствующие элементы другой строки (столбца), умноженные на произвольное число.</a:t>
            </a:r>
          </a:p>
        </p:txBody>
      </p:sp>
    </p:spTree>
    <p:extLst>
      <p:ext uri="{BB962C8B-B14F-4D97-AF65-F5344CB8AC3E}">
        <p14:creationId xmlns:p14="http://schemas.microsoft.com/office/powerpoint/2010/main" val="10613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0" smtClean="0">
                <a:effectLst/>
              </a:rPr>
              <a:t>Обратная матрица</a:t>
            </a:r>
            <a:r>
              <a:rPr lang="ru-RU" altLang="ru-RU" smtClean="0">
                <a:effectLst/>
              </a:rPr>
              <a:t> </a:t>
            </a:r>
          </a:p>
        </p:txBody>
      </p:sp>
      <p:sp>
        <p:nvSpPr>
          <p:cNvPr id="1587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60388"/>
            <a:ext cx="8229600" cy="4525962"/>
          </a:xfrm>
        </p:spPr>
        <p:txBody>
          <a:bodyPr lIns="91440" tIns="45720"/>
          <a:lstStyle/>
          <a:p>
            <a:pPr algn="just" eaLnBrk="1" hangingPunct="1"/>
            <a:r>
              <a:rPr lang="ru-RU" altLang="ru-RU" sz="2400" smtClean="0"/>
              <a:t>Понятие обратной матрицы вводится только для </a:t>
            </a:r>
            <a:r>
              <a:rPr lang="ru-RU" altLang="ru-RU" sz="2400" u="sng" smtClean="0"/>
              <a:t>квадратных матриц</a:t>
            </a:r>
            <a:r>
              <a:rPr lang="ru-RU" altLang="ru-RU" sz="2400" smtClean="0"/>
              <a:t>.</a:t>
            </a:r>
          </a:p>
          <a:p>
            <a:pPr algn="just" eaLnBrk="1" hangingPunct="1"/>
            <a:r>
              <a:rPr lang="ru-RU" altLang="ru-RU" sz="2400" smtClean="0"/>
              <a:t>Если </a:t>
            </a:r>
            <a:r>
              <a:rPr lang="ru-RU" altLang="ru-RU" sz="2400" i="1" smtClean="0"/>
              <a:t>A</a:t>
            </a:r>
            <a:r>
              <a:rPr lang="ru-RU" altLang="ru-RU" sz="2400" smtClean="0"/>
              <a:t> – квадратная матрица, то </a:t>
            </a:r>
            <a:r>
              <a:rPr lang="ru-RU" altLang="ru-RU" sz="2400" b="1" smtClean="0"/>
              <a:t>обратной </a:t>
            </a:r>
            <a:r>
              <a:rPr lang="ru-RU" altLang="ru-RU" sz="2400" smtClean="0"/>
              <a:t>для неё матрицей называется матрица, обозначаемая </a:t>
            </a:r>
            <a:r>
              <a:rPr lang="ru-RU" altLang="ru-RU" sz="2400" i="1" smtClean="0"/>
              <a:t>A</a:t>
            </a:r>
            <a:r>
              <a:rPr lang="ru-RU" altLang="ru-RU" sz="2400" i="1" baseline="30000" smtClean="0"/>
              <a:t>-1</a:t>
            </a:r>
            <a:r>
              <a:rPr lang="ru-RU" altLang="ru-RU" sz="2400" smtClean="0"/>
              <a:t> и удовлетворяющая условию</a:t>
            </a:r>
            <a:r>
              <a:rPr lang="ru-RU" altLang="ru-RU" smtClean="0"/>
              <a:t> </a:t>
            </a:r>
          </a:p>
        </p:txBody>
      </p:sp>
      <p:sp>
        <p:nvSpPr>
          <p:cNvPr id="158729" name="Rectangle 5"/>
          <p:cNvSpPr>
            <a:spLocks noChangeArrowheads="1"/>
          </p:cNvSpPr>
          <p:nvPr/>
        </p:nvSpPr>
        <p:spPr bwMode="auto">
          <a:xfrm>
            <a:off x="446088" y="3686175"/>
            <a:ext cx="83518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400" b="1"/>
              <a:t>Теорема.</a:t>
            </a:r>
            <a:r>
              <a:rPr lang="ru-RU" altLang="ru-RU" sz="2400"/>
              <a:t> Для того чтобы квадратная матрица </a:t>
            </a:r>
            <a:r>
              <a:rPr lang="ru-RU" altLang="ru-RU" sz="2400" i="1"/>
              <a:t>A</a:t>
            </a:r>
            <a:r>
              <a:rPr lang="ru-RU" altLang="ru-RU" sz="2400"/>
              <a:t> имела обратную, необходимо и достаточно, чтобы её определитель был отличен от нуля.</a:t>
            </a:r>
          </a:p>
        </p:txBody>
      </p:sp>
      <p:sp>
        <p:nvSpPr>
          <p:cNvPr id="158730" name="Rectangle 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1890713" y="2727325"/>
          <a:ext cx="44513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8" name="Equation" r:id="rId3" imgW="1384300" imgH="190500" progId="Equation.DSMT4">
                  <p:embed/>
                </p:oleObj>
              </mc:Choice>
              <mc:Fallback>
                <p:oleObj name="Equation" r:id="rId3" imgW="1384300" imgH="1905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727325"/>
                        <a:ext cx="445135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1" name="Rectangle 8"/>
          <p:cNvSpPr>
            <a:spLocks noGrp="1"/>
          </p:cNvSpPr>
          <p:nvPr>
            <p:ph type="title"/>
          </p:nvPr>
        </p:nvSpPr>
        <p:spPr bwMode="auto">
          <a:xfrm>
            <a:off x="449263" y="5473700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b="0" smtClean="0">
                <a:effectLst/>
              </a:rPr>
              <a:t>Обратная матрица</a:t>
            </a:r>
            <a:endParaRPr lang="ru-RU" b="0" smtClean="0">
              <a:effectLst/>
            </a:endParaRPr>
          </a:p>
        </p:txBody>
      </p:sp>
      <p:sp>
        <p:nvSpPr>
          <p:cNvPr id="1597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8650" y="923925"/>
            <a:ext cx="7886700" cy="3222199"/>
          </a:xfrm>
        </p:spPr>
        <p:txBody>
          <a:bodyPr lIns="91440" tIns="45720"/>
          <a:lstStyle/>
          <a:p>
            <a:pPr marL="609600" indent="-609600" eaLnBrk="1" hangingPunct="1"/>
            <a:r>
              <a:rPr lang="ru-RU" altLang="ru-RU" sz="2000" dirty="0" smtClean="0"/>
              <a:t>Для вычисления обратной матрицы к матрице </a:t>
            </a:r>
            <a:r>
              <a:rPr lang="ru-RU" altLang="ru-RU" sz="2000" i="1" dirty="0" smtClean="0"/>
              <a:t>А</a:t>
            </a:r>
            <a:r>
              <a:rPr lang="ru-RU" altLang="ru-RU" sz="2000" dirty="0" smtClean="0"/>
              <a:t> составим матрицу </a:t>
            </a:r>
            <a:r>
              <a:rPr lang="ru-RU" altLang="ru-RU" sz="2000" i="1" dirty="0" smtClean="0"/>
              <a:t>А* </a:t>
            </a:r>
            <a:r>
              <a:rPr lang="ru-RU" altLang="ru-RU" sz="2000" dirty="0" smtClean="0"/>
              <a:t>(присоединенную), состоящую из </a:t>
            </a:r>
            <a:r>
              <a:rPr lang="ru-RU" altLang="ru-RU" sz="2000" b="1" i="1" dirty="0" smtClean="0"/>
              <a:t>алгебраических дополнений</a:t>
            </a:r>
            <a:r>
              <a:rPr lang="ru-RU" altLang="ru-RU" sz="2000" dirty="0" smtClean="0"/>
              <a:t> к элементам матрицы </a:t>
            </a:r>
            <a:r>
              <a:rPr lang="ru-RU" altLang="ru-RU" sz="2000" i="1" dirty="0" smtClean="0"/>
              <a:t>А</a:t>
            </a:r>
            <a:r>
              <a:rPr lang="ru-RU" altLang="ru-RU" sz="2000" dirty="0" smtClean="0"/>
              <a:t>:</a:t>
            </a:r>
          </a:p>
          <a:p>
            <a:pPr marL="609600" indent="-609600" eaLnBrk="1" hangingPunct="1"/>
            <a:endParaRPr lang="ru-RU" altLang="ru-RU" sz="2000" dirty="0" smtClean="0"/>
          </a:p>
          <a:p>
            <a:pPr marL="609600" indent="-609600" eaLnBrk="1" hangingPunct="1"/>
            <a:endParaRPr lang="ru-RU" altLang="ru-RU" sz="2000" dirty="0" smtClean="0"/>
          </a:p>
          <a:p>
            <a:pPr marL="609600" indent="-609600" eaLnBrk="1" hangingPunct="1"/>
            <a:endParaRPr lang="ru-RU" altLang="ru-RU" sz="2000" dirty="0" smtClean="0"/>
          </a:p>
          <a:p>
            <a:pPr marL="609600" indent="-609600" eaLnBrk="1" hangingPunct="1"/>
            <a:endParaRPr lang="ru-RU" altLang="ru-RU" sz="2000" dirty="0" smtClean="0"/>
          </a:p>
          <a:p>
            <a:pPr marL="609600" indent="-609600" eaLnBrk="1" hangingPunct="1"/>
            <a:r>
              <a:rPr lang="ru-RU" altLang="ru-RU" sz="2000" dirty="0" smtClean="0"/>
              <a:t>Матрицу транспонируем и каждый элемент разделим на определитель </a:t>
            </a:r>
            <a:r>
              <a:rPr lang="en-US" altLang="ru-RU" sz="2000" dirty="0" smtClean="0"/>
              <a:t>|</a:t>
            </a:r>
            <a:r>
              <a:rPr lang="ru-RU" altLang="ru-RU" sz="2000" dirty="0" smtClean="0"/>
              <a:t>А</a:t>
            </a:r>
            <a:r>
              <a:rPr lang="en-US" altLang="ru-RU" sz="2000" dirty="0" smtClean="0"/>
              <a:t>|</a:t>
            </a:r>
            <a:r>
              <a:rPr lang="ru-RU" altLang="ru-RU" sz="2000" dirty="0" smtClean="0"/>
              <a:t> </a:t>
            </a:r>
          </a:p>
          <a:p>
            <a:pPr marL="609600" indent="-609600" eaLnBrk="1" hangingPunct="1"/>
            <a:endParaRPr lang="ru-RU" altLang="ru-RU" sz="2400" dirty="0" smtClean="0"/>
          </a:p>
          <a:p>
            <a:pPr marL="609600" indent="-609600" eaLnBrk="1" hangingPunct="1">
              <a:buFont typeface="Wingdings 2" pitchFamily="18" charset="2"/>
              <a:buNone/>
            </a:pPr>
            <a:endParaRPr lang="ru-RU" altLang="ru-RU" sz="2400" dirty="0" smtClean="0"/>
          </a:p>
        </p:txBody>
      </p:sp>
      <p:sp>
        <p:nvSpPr>
          <p:cNvPr id="159753" name="Rectangle 4"/>
          <p:cNvSpPr>
            <a:spLocks noChangeArrowheads="1"/>
          </p:cNvSpPr>
          <p:nvPr/>
        </p:nvSpPr>
        <p:spPr bwMode="auto">
          <a:xfrm>
            <a:off x="468313" y="404813"/>
            <a:ext cx="7604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400"/>
              <a:t>Итак, чтобы найти обратную матрицу нужно:</a:t>
            </a:r>
          </a:p>
        </p:txBody>
      </p:sp>
      <p:sp>
        <p:nvSpPr>
          <p:cNvPr id="15975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9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783679"/>
              </p:ext>
            </p:extLst>
          </p:nvPr>
        </p:nvGraphicFramePr>
        <p:xfrm>
          <a:off x="3040852" y="1988912"/>
          <a:ext cx="3204305" cy="162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5" name="Equation" r:id="rId3" imgW="1841400" imgH="939600" progId="Equation.DSMT4">
                  <p:embed/>
                </p:oleObj>
              </mc:Choice>
              <mc:Fallback>
                <p:oleObj name="Equation" r:id="rId3" imgW="184140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852" y="1988912"/>
                        <a:ext cx="3204305" cy="1626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758" name="Picture 14" descr="https://ds02.infourok.ru/uploads/ex/0646/0006e415-adae4e55/hello_html_m5bee44f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05" y="4264577"/>
            <a:ext cx="2888044" cy="15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1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36538" y="5721350"/>
            <a:ext cx="8183562" cy="105092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800" smtClean="0">
                <a:effectLst/>
              </a:rPr>
              <a:t>Пример: найти обратную матрицу</a:t>
            </a:r>
          </a:p>
        </p:txBody>
      </p:sp>
      <p:graphicFrame>
        <p:nvGraphicFramePr>
          <p:cNvPr id="160771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85813" y="563563"/>
          <a:ext cx="11938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86" name="Equation" r:id="rId3" imgW="634725" imgH="457002" progId="Equation.DSMT4">
                  <p:embed/>
                </p:oleObj>
              </mc:Choice>
              <mc:Fallback>
                <p:oleObj name="Equation" r:id="rId3" imgW="634725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63563"/>
                        <a:ext cx="11938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2" name="TextBox 8"/>
          <p:cNvSpPr txBox="1">
            <a:spLocks noChangeArrowheads="1"/>
          </p:cNvSpPr>
          <p:nvPr/>
        </p:nvSpPr>
        <p:spPr bwMode="auto">
          <a:xfrm>
            <a:off x="617538" y="1530350"/>
            <a:ext cx="671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1800"/>
              <a:t>Находим определитель матрицы: </a:t>
            </a:r>
            <a:r>
              <a:rPr lang="en-US" altLang="ru-RU" sz="1800"/>
              <a:t>|</a:t>
            </a:r>
            <a:r>
              <a:rPr lang="ru-RU" altLang="ru-RU" sz="1800" i="1"/>
              <a:t>А</a:t>
            </a:r>
            <a:r>
              <a:rPr lang="en-US" altLang="ru-RU" sz="1800"/>
              <a:t>|</a:t>
            </a:r>
            <a:r>
              <a:rPr lang="ru-RU" altLang="ru-RU" sz="1800"/>
              <a:t> =1·4 – 2·3 = – 2  </a:t>
            </a:r>
          </a:p>
        </p:txBody>
      </p:sp>
      <p:sp>
        <p:nvSpPr>
          <p:cNvPr id="160783" name="TextBox 9"/>
          <p:cNvSpPr txBox="1">
            <a:spLocks noChangeArrowheads="1"/>
          </p:cNvSpPr>
          <p:nvPr/>
        </p:nvSpPr>
        <p:spPr bwMode="auto">
          <a:xfrm>
            <a:off x="715963" y="1974850"/>
            <a:ext cx="3544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1800"/>
              <a:t>Находим матрицу миноров: </a:t>
            </a:r>
          </a:p>
        </p:txBody>
      </p:sp>
      <p:graphicFrame>
        <p:nvGraphicFramePr>
          <p:cNvPr id="160774" name="Object 5"/>
          <p:cNvGraphicFramePr>
            <a:graphicFrameLocks noChangeAspect="1"/>
          </p:cNvGraphicFramePr>
          <p:nvPr/>
        </p:nvGraphicFramePr>
        <p:xfrm>
          <a:off x="3952875" y="2357438"/>
          <a:ext cx="12890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87" name="Формула" r:id="rId5" imgW="685800" imgH="457200" progId="Equation.3">
                  <p:embed/>
                </p:oleObj>
              </mc:Choice>
              <mc:Fallback>
                <p:oleObj name="Формула" r:id="rId5" imgW="6858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2357438"/>
                        <a:ext cx="128905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6" name="Object 6"/>
          <p:cNvGraphicFramePr>
            <a:graphicFrameLocks noChangeAspect="1"/>
          </p:cNvGraphicFramePr>
          <p:nvPr/>
        </p:nvGraphicFramePr>
        <p:xfrm>
          <a:off x="3900488" y="3286125"/>
          <a:ext cx="17192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88" name="Equation" r:id="rId7" imgW="914400" imgH="457200" progId="Equation.DSMT4">
                  <p:embed/>
                </p:oleObj>
              </mc:Choice>
              <mc:Fallback>
                <p:oleObj name="Equation" r:id="rId7" imgW="914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3286125"/>
                        <a:ext cx="17192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4" name="TextBox 13"/>
          <p:cNvSpPr txBox="1">
            <a:spLocks noChangeArrowheads="1"/>
          </p:cNvSpPr>
          <p:nvPr/>
        </p:nvSpPr>
        <p:spPr bwMode="auto">
          <a:xfrm>
            <a:off x="500063" y="4214813"/>
            <a:ext cx="4732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1800"/>
              <a:t>Транспонируем матрицу дополнений: </a:t>
            </a:r>
          </a:p>
        </p:txBody>
      </p:sp>
      <p:graphicFrame>
        <p:nvGraphicFramePr>
          <p:cNvPr id="160778" name="Object 7"/>
          <p:cNvGraphicFramePr>
            <a:graphicFrameLocks noChangeAspect="1"/>
          </p:cNvGraphicFramePr>
          <p:nvPr/>
        </p:nvGraphicFramePr>
        <p:xfrm>
          <a:off x="5116513" y="4000500"/>
          <a:ext cx="19113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89" name="Equation" r:id="rId9" imgW="1015920" imgH="457200" progId="Equation.DSMT4">
                  <p:embed/>
                </p:oleObj>
              </mc:Choice>
              <mc:Fallback>
                <p:oleObj name="Equation" r:id="rId9" imgW="101592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4000500"/>
                        <a:ext cx="191135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5" name="TextBox 15"/>
          <p:cNvSpPr txBox="1">
            <a:spLocks noChangeArrowheads="1"/>
          </p:cNvSpPr>
          <p:nvPr/>
        </p:nvSpPr>
        <p:spPr bwMode="auto">
          <a:xfrm>
            <a:off x="357188" y="5286375"/>
            <a:ext cx="263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1800"/>
              <a:t>Обратная матрица: </a:t>
            </a:r>
          </a:p>
        </p:txBody>
      </p:sp>
      <p:graphicFrame>
        <p:nvGraphicFramePr>
          <p:cNvPr id="160780" name="Object 8"/>
          <p:cNvGraphicFramePr>
            <a:graphicFrameLocks noChangeAspect="1"/>
          </p:cNvGraphicFramePr>
          <p:nvPr/>
        </p:nvGraphicFramePr>
        <p:xfrm>
          <a:off x="2836863" y="4948238"/>
          <a:ext cx="489902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90" name="Equation" r:id="rId11" imgW="2603160" imgH="469800" progId="Equation.DSMT4">
                  <p:embed/>
                </p:oleObj>
              </mc:Choice>
              <mc:Fallback>
                <p:oleObj name="Equation" r:id="rId11" imgW="260316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4948238"/>
                        <a:ext cx="489902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z="2400" b="1" i="1" dirty="0" smtClean="0"/>
              <a:t>Рангом </a:t>
            </a:r>
            <a:r>
              <a:rPr lang="ru-RU" sz="2400" b="1" i="1" dirty="0"/>
              <a:t>матрицы</a:t>
            </a:r>
            <a:r>
              <a:rPr lang="ru-RU" sz="2400" dirty="0"/>
              <a:t> </a:t>
            </a:r>
            <a:r>
              <a:rPr lang="ru-RU" sz="2400" i="1" dirty="0"/>
              <a:t>А</a:t>
            </a:r>
            <a:r>
              <a:rPr lang="ru-RU" sz="2400" dirty="0"/>
              <a:t> называется наибольший порядок минора этой матрицы, отличного от </a:t>
            </a:r>
            <a:r>
              <a:rPr lang="ru-RU" sz="2400" dirty="0" smtClean="0"/>
              <a:t>нуля (Максимальное </a:t>
            </a:r>
            <a:r>
              <a:rPr lang="ru-RU" sz="2400" dirty="0"/>
              <a:t>количество линейно независимых строк или </a:t>
            </a:r>
            <a:r>
              <a:rPr lang="ru-RU" sz="2400" dirty="0" smtClean="0"/>
              <a:t>столбцов).</a:t>
            </a:r>
            <a:endParaRPr lang="ru-RU" sz="2400" dirty="0"/>
          </a:p>
          <a:p>
            <a:r>
              <a:rPr lang="ru-RU" sz="2400" dirty="0"/>
              <a:t>Если все элементы матрицы равны нулю, то ранг этой матрицы принимают равным нулю.</a:t>
            </a:r>
          </a:p>
          <a:p>
            <a:r>
              <a:rPr lang="ru-RU" sz="2400" dirty="0"/>
              <a:t>Минор, порядок которого определяет ранг матрицы, называется</a:t>
            </a:r>
            <a:r>
              <a:rPr lang="ru-RU" sz="2400" b="1" i="1" dirty="0"/>
              <a:t> базисным.</a:t>
            </a:r>
            <a:endParaRPr lang="ru-RU" sz="2400" dirty="0"/>
          </a:p>
          <a:p>
            <a:r>
              <a:rPr lang="ru-RU" sz="2400" dirty="0"/>
              <a:t>У матрицы может быть несколько базисных миноров.</a:t>
            </a:r>
          </a:p>
          <a:p>
            <a:r>
              <a:rPr lang="ru-RU" sz="2400" dirty="0"/>
              <a:t>Ранг матрицы </a:t>
            </a:r>
            <a:r>
              <a:rPr lang="ru-RU" sz="2400" i="1" dirty="0"/>
              <a:t>А</a:t>
            </a:r>
            <a:r>
              <a:rPr lang="ru-RU" sz="2400" dirty="0"/>
              <a:t> обозначается </a:t>
            </a:r>
            <a:r>
              <a:rPr lang="ru-RU" sz="2400" i="1" dirty="0"/>
              <a:t>r(A) 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755168" y="5234419"/>
            <a:ext cx="4520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8D3E"/>
                </a:solidFill>
                <a:ea typeface="+mj-ea"/>
                <a:cs typeface="+mj-cs"/>
              </a:rPr>
              <a:t>Ранг матрицы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/>
          </p:cNvSpPr>
          <p:nvPr>
            <p:ph type="title"/>
          </p:nvPr>
        </p:nvSpPr>
        <p:spPr bwMode="auto">
          <a:xfrm>
            <a:off x="503238" y="1081088"/>
            <a:ext cx="8183562" cy="41751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400" smtClean="0">
                <a:effectLst/>
                <a:latin typeface="Arial" charset="0"/>
              </a:rPr>
              <a:t>Системы линейных алгебраических уравнений</a:t>
            </a:r>
          </a:p>
        </p:txBody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15" y="1503097"/>
            <a:ext cx="4223208" cy="166555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effectLst/>
              </a:rPr>
              <a:t>Значение темы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algn="just" eaLnBrk="1" hangingPunct="1"/>
            <a:r>
              <a:rPr lang="ru-RU" altLang="ru-RU" smtClean="0"/>
              <a:t>Системы линейных уравнений используются для функционирования систем массового обслуживания (консультаций, поликлиник), при решении оптимизационных задач.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094850" y="5726363"/>
            <a:ext cx="4591950" cy="105092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400" dirty="0" smtClean="0">
                <a:effectLst/>
              </a:rPr>
              <a:t>Математическая модель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algn="just" eaLnBrk="1" hangingPunct="1">
              <a:spcBef>
                <a:spcPts val="300"/>
              </a:spcBef>
            </a:pPr>
            <a:r>
              <a:rPr lang="ru-RU" altLang="ru-RU" sz="2000" dirty="0" smtClean="0"/>
              <a:t>Объектами исследования математики служат математические модели, построенные для описания процессов, происходящих в обществе, природе, технике, живых организмах. Эти модели дают возможность прогнозировать явления с количественной точки зрения, находить не обнаруженные ранее закономерности, определять условия, при которых возможно решение теоретических и практических задач.</a:t>
            </a:r>
          </a:p>
          <a:p>
            <a:pPr eaLnBrk="1" hangingPunct="1">
              <a:spcBef>
                <a:spcPts val="300"/>
              </a:spcBef>
            </a:pPr>
            <a:endParaRPr lang="ru-RU" alt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593" y="3108884"/>
            <a:ext cx="5792787" cy="2899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36" y="4535608"/>
            <a:ext cx="1637084" cy="171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altLang="ru-RU" sz="3200" smtClean="0">
                <a:effectLst/>
              </a:rPr>
              <a:t>Какие уравнения называют линейными?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520700" y="530225"/>
            <a:ext cx="7775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1800"/>
              <a:t>В линейные уравнения неизвестные переменные входят с показателями степеней, равными 1.</a:t>
            </a:r>
          </a:p>
        </p:txBody>
      </p:sp>
      <p:graphicFrame>
        <p:nvGraphicFramePr>
          <p:cNvPr id="203780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3216281"/>
              </p:ext>
            </p:extLst>
          </p:nvPr>
        </p:nvGraphicFramePr>
        <p:xfrm>
          <a:off x="3506771" y="1341438"/>
          <a:ext cx="1656990" cy="352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3" name="Equation" r:id="rId3" imgW="787320" imgH="1676160" progId="Equation.DSMT4">
                  <p:embed/>
                </p:oleObj>
              </mc:Choice>
              <mc:Fallback>
                <p:oleObj name="Equation" r:id="rId3" imgW="787320" imgH="1676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71" y="1341438"/>
                        <a:ext cx="1656990" cy="3526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3200" smtClean="0">
              <a:effectLst/>
            </a:endParaRP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1844675" y="611188"/>
            <a:ext cx="504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/>
              <a:t>Система линейных уравнений</a:t>
            </a:r>
          </a:p>
        </p:txBody>
      </p:sp>
      <p:graphicFrame>
        <p:nvGraphicFramePr>
          <p:cNvPr id="20480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003300" y="1408113"/>
          <a:ext cx="211137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0" name="Формула" r:id="rId4" imgW="723586" imgH="457002" progId="Equation.3">
                  <p:embed/>
                </p:oleObj>
              </mc:Choice>
              <mc:Fallback>
                <p:oleObj name="Формула" r:id="rId4" imgW="723586" imgH="45700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408113"/>
                        <a:ext cx="2111375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5" name="Прямоугольник 7"/>
          <p:cNvSpPr>
            <a:spLocks noChangeArrowheads="1"/>
          </p:cNvSpPr>
          <p:nvPr/>
        </p:nvSpPr>
        <p:spPr bwMode="auto">
          <a:xfrm>
            <a:off x="650875" y="3706813"/>
            <a:ext cx="800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/>
              <a:t>Решить систему уравнений – это значит найти такие значения переменных, которые обращают </a:t>
            </a:r>
            <a:r>
              <a:rPr lang="ru-RU" altLang="ru-RU" sz="2000" b="1"/>
              <a:t>КАЖДОЕ </a:t>
            </a:r>
            <a:r>
              <a:rPr lang="ru-RU" altLang="ru-RU" sz="2000"/>
              <a:t>уравнение системы в верное равенство.</a:t>
            </a:r>
          </a:p>
        </p:txBody>
      </p:sp>
      <p:sp>
        <p:nvSpPr>
          <p:cNvPr id="204806" name="Rectangle 7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3471863" y="1158875"/>
          <a:ext cx="4119562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1" name="Equation" r:id="rId6" imgW="1651000" imgH="800100" progId="Equation.DSMT4">
                  <p:embed/>
                </p:oleObj>
              </mc:Choice>
              <mc:Fallback>
                <p:oleObj name="Equation" r:id="rId6" imgW="1651000" imgH="8001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1158875"/>
                        <a:ext cx="4119562" cy="199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941388" y="1639888"/>
            <a:ext cx="72009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/>
              <a:t>Из первого уравнения выразим </a:t>
            </a:r>
            <a:r>
              <a:rPr lang="en-US" altLang="ru-RU" sz="2000" b="1" i="1"/>
              <a:t>y = 3-x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/>
              <a:t>Подставляем значение </a:t>
            </a:r>
            <a:r>
              <a:rPr lang="en-US" altLang="ru-RU" sz="2000" b="1" i="1"/>
              <a:t>y</a:t>
            </a:r>
            <a:r>
              <a:rPr lang="en-US" altLang="ru-RU" sz="2000"/>
              <a:t> </a:t>
            </a:r>
            <a:r>
              <a:rPr lang="ru-RU" altLang="ru-RU" sz="2000"/>
              <a:t>во второе уравнение: 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 b="1" i="1"/>
              <a:t>2</a:t>
            </a:r>
            <a:r>
              <a:rPr lang="en-US" altLang="ru-RU" sz="2000" b="1" i="1"/>
              <a:t>x</a:t>
            </a:r>
            <a:r>
              <a:rPr lang="ru-RU" altLang="ru-RU" sz="2000" b="1" i="1"/>
              <a:t> </a:t>
            </a:r>
            <a:r>
              <a:rPr lang="en-US" altLang="ru-RU" sz="2000" b="1" i="1"/>
              <a:t>+</a:t>
            </a:r>
            <a:r>
              <a:rPr lang="ru-RU" altLang="ru-RU" sz="2000" b="1" i="1"/>
              <a:t> </a:t>
            </a:r>
            <a:r>
              <a:rPr lang="en-US" altLang="ru-RU" sz="2000" b="1" i="1"/>
              <a:t>(3-x)</a:t>
            </a:r>
            <a:r>
              <a:rPr lang="ru-RU" altLang="ru-RU" sz="2000" b="1" i="1"/>
              <a:t> </a:t>
            </a:r>
            <a:r>
              <a:rPr lang="en-US" altLang="ru-RU" sz="2000" b="1" i="1"/>
              <a:t>=</a:t>
            </a:r>
            <a:r>
              <a:rPr lang="ru-RU" altLang="ru-RU" sz="2000" b="1" i="1"/>
              <a:t> </a:t>
            </a:r>
            <a:r>
              <a:rPr lang="en-US" altLang="ru-RU" sz="2000" b="1" i="1"/>
              <a:t>5</a:t>
            </a:r>
            <a:r>
              <a:rPr lang="ru-RU" altLang="ru-RU" sz="2000" b="1" i="1"/>
              <a:t>;</a:t>
            </a:r>
            <a:endParaRPr lang="en-US" altLang="ru-RU" sz="2000" b="1" i="1"/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/>
              <a:t>Ищем решение этого линейного уравнения с одним неизвестным: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 b="1" i="1"/>
              <a:t>2х + 3 - х = 5</a:t>
            </a:r>
            <a:r>
              <a:rPr lang="ru-RU" altLang="ru-RU" sz="2000"/>
              <a:t>, отсюда </a:t>
            </a:r>
            <a:r>
              <a:rPr lang="ru-RU" altLang="ru-RU" sz="2000" b="1" i="1"/>
              <a:t>х =2</a:t>
            </a:r>
            <a:r>
              <a:rPr lang="ru-RU" altLang="ru-RU" sz="2000"/>
              <a:t>;  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/>
              <a:t>Подставляем значение </a:t>
            </a:r>
            <a:r>
              <a:rPr lang="ru-RU" altLang="ru-RU" sz="2000" b="1" i="1"/>
              <a:t>х</a:t>
            </a:r>
            <a:r>
              <a:rPr lang="ru-RU" altLang="ru-RU" sz="2000"/>
              <a:t>:  </a:t>
            </a:r>
            <a:r>
              <a:rPr lang="en-US" altLang="ru-RU" sz="2000" b="1" i="1"/>
              <a:t>y = </a:t>
            </a:r>
            <a:r>
              <a:rPr lang="ru-RU" altLang="ru-RU" sz="2000" b="1" i="1"/>
              <a:t>3 – х = </a:t>
            </a:r>
            <a:r>
              <a:rPr lang="en-US" altLang="ru-RU" sz="2000" b="1" i="1"/>
              <a:t>3 – 2 = 1</a:t>
            </a:r>
            <a:endParaRPr lang="ru-RU" altLang="ru-RU" sz="2000" b="1" i="1"/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960438" y="549275"/>
            <a:ext cx="7561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400" b="1"/>
              <a:t>Последовательность действий при решении системы линейных уравнений:</a:t>
            </a:r>
          </a:p>
        </p:txBody>
      </p:sp>
      <p:sp>
        <p:nvSpPr>
          <p:cNvPr id="206852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3200" b="0" smtClean="0">
                <a:effectLst/>
              </a:rPr>
              <a:t>Как решают линейные уравнения: «школьный вариант»</a:t>
            </a:r>
            <a:endParaRPr lang="ru-RU" sz="3200" b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 sz="quarter" idx="4294967295"/>
          </p:nvPr>
        </p:nvSpPr>
        <p:spPr bwMode="auto">
          <a:xfrm>
            <a:off x="471488" y="5551488"/>
            <a:ext cx="8183562" cy="105092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0" smtClean="0">
                <a:effectLst/>
              </a:rPr>
              <a:t>Возможные варианты решений</a:t>
            </a:r>
          </a:p>
        </p:txBody>
      </p:sp>
      <p:graphicFrame>
        <p:nvGraphicFramePr>
          <p:cNvPr id="20787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863725" y="1955800"/>
          <a:ext cx="12176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66" name="Формула" r:id="rId3" imgW="647700" imgH="457200" progId="Equation.3">
                  <p:embed/>
                </p:oleObj>
              </mc:Choice>
              <mc:Fallback>
                <p:oleObj name="Формула" r:id="rId3" imgW="6477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1955800"/>
                        <a:ext cx="121761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16063" y="3911600"/>
          <a:ext cx="17176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67" name="Формула" r:id="rId5" imgW="812447" imgH="457002" progId="Equation.3">
                  <p:embed/>
                </p:oleObj>
              </mc:Choice>
              <mc:Fallback>
                <p:oleObj name="Формула" r:id="rId5" imgW="812447" imgH="45700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3911600"/>
                        <a:ext cx="1717675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7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373563" y="1936750"/>
          <a:ext cx="143351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68" name="Формула" r:id="rId7" imgW="748975" imgH="634725" progId="Equation.3">
                  <p:embed/>
                </p:oleObj>
              </mc:Choice>
              <mc:Fallback>
                <p:oleObj name="Формула" r:id="rId7" imgW="748975" imgH="63472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563" y="1936750"/>
                        <a:ext cx="1433512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1012825" y="693738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/>
              <a:t>1. Единственное решение (предыдущий пример)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1023938" y="1258888"/>
            <a:ext cx="583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/>
              <a:t>2. Решений нет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939800" y="3317875"/>
            <a:ext cx="576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/>
              <a:t>3. Решений бесконечно много</a:t>
            </a:r>
          </a:p>
        </p:txBody>
      </p:sp>
      <p:graphicFrame>
        <p:nvGraphicFramePr>
          <p:cNvPr id="207881" name="Object 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748213" y="3822700"/>
          <a:ext cx="1800225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69" name="Формула" r:id="rId9" imgW="1016000" imgH="863600" progId="Equation.3">
                  <p:embed/>
                </p:oleObj>
              </mc:Choice>
              <mc:Fallback>
                <p:oleObj name="Формула" r:id="rId9" imgW="1016000" imgH="863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3822700"/>
                        <a:ext cx="1800225" cy="152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b="0" smtClean="0">
                <a:effectLst/>
              </a:rPr>
              <a:t>Система из </a:t>
            </a:r>
            <a:r>
              <a:rPr lang="ru-RU" altLang="ru-RU" sz="3200" b="0" i="1" smtClean="0">
                <a:effectLst/>
              </a:rPr>
              <a:t>3-х </a:t>
            </a:r>
            <a:r>
              <a:rPr lang="ru-RU" altLang="ru-RU" sz="3200" b="0" smtClean="0">
                <a:effectLst/>
              </a:rPr>
              <a:t>линейных уравнений</a:t>
            </a:r>
          </a:p>
        </p:txBody>
      </p:sp>
      <p:graphicFrame>
        <p:nvGraphicFramePr>
          <p:cNvPr id="208899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08025" y="674688"/>
          <a:ext cx="288448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0" name="Формула" r:id="rId3" imgW="1574800" imgH="711200" progId="Equation.3">
                  <p:embed/>
                </p:oleObj>
              </mc:Choice>
              <mc:Fallback>
                <p:oleObj name="Формула" r:id="rId3" imgW="1574800" imgH="71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674688"/>
                        <a:ext cx="2884488" cy="121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4365625" y="962025"/>
            <a:ext cx="3529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/>
              <a:t>однородная система линейных уравнений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3914775" y="2338388"/>
            <a:ext cx="3744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000"/>
              <a:t>неоднородная система линейных уравнений</a:t>
            </a:r>
          </a:p>
        </p:txBody>
      </p:sp>
      <p:graphicFrame>
        <p:nvGraphicFramePr>
          <p:cNvPr id="208902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56010229"/>
              </p:ext>
            </p:extLst>
          </p:nvPr>
        </p:nvGraphicFramePr>
        <p:xfrm>
          <a:off x="788987" y="2168525"/>
          <a:ext cx="266122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1" name="Equation" r:id="rId5" imgW="1409400" imgH="711000" progId="Equation.DSMT4">
                  <p:embed/>
                </p:oleObj>
              </mc:Choice>
              <mc:Fallback>
                <p:oleObj name="Equation" r:id="rId5" imgW="140940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7" y="2168525"/>
                        <a:ext cx="2661223" cy="1217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3" name="Object 7"/>
          <p:cNvGraphicFramePr>
            <a:graphicFrameLocks noChangeAspect="1"/>
          </p:cNvGraphicFramePr>
          <p:nvPr/>
        </p:nvGraphicFramePr>
        <p:xfrm>
          <a:off x="576263" y="3787775"/>
          <a:ext cx="2122487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2" name="Equation" r:id="rId7" imgW="977760" imgH="711000" progId="Equation.DSMT4">
                  <p:embed/>
                </p:oleObj>
              </mc:Choice>
              <mc:Fallback>
                <p:oleObj name="Equation" r:id="rId7" imgW="977760" imgH="711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3787775"/>
                        <a:ext cx="2122487" cy="143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4" name="Text Box 12"/>
          <p:cNvSpPr txBox="1">
            <a:spLocks noChangeArrowheads="1"/>
          </p:cNvSpPr>
          <p:nvPr/>
        </p:nvSpPr>
        <p:spPr bwMode="auto">
          <a:xfrm>
            <a:off x="2722563" y="4057650"/>
            <a:ext cx="223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- матрица системы</a:t>
            </a:r>
          </a:p>
        </p:txBody>
      </p:sp>
      <p:graphicFrame>
        <p:nvGraphicFramePr>
          <p:cNvPr id="208905" name="Object 5"/>
          <p:cNvGraphicFramePr>
            <a:graphicFrameLocks noChangeAspect="1"/>
          </p:cNvGraphicFramePr>
          <p:nvPr/>
        </p:nvGraphicFramePr>
        <p:xfrm>
          <a:off x="4260850" y="3733800"/>
          <a:ext cx="117316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3" name="Equation" r:id="rId9" imgW="533160" imgH="711000" progId="Equation.DSMT4">
                  <p:embed/>
                </p:oleObj>
              </mc:Choice>
              <mc:Fallback>
                <p:oleObj name="Equation" r:id="rId9" imgW="53316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3733800"/>
                        <a:ext cx="1173163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6" name="Text Box 14"/>
          <p:cNvSpPr txBox="1">
            <a:spLocks noChangeArrowheads="1"/>
          </p:cNvSpPr>
          <p:nvPr/>
        </p:nvSpPr>
        <p:spPr bwMode="auto">
          <a:xfrm>
            <a:off x="5629275" y="4129088"/>
            <a:ext cx="2382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- вектор-столбец правых частей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sz="quarter" idx="4294967295"/>
          </p:nvPr>
        </p:nvSpPr>
        <p:spPr bwMode="auto">
          <a:xfrm>
            <a:off x="431800" y="5416550"/>
            <a:ext cx="8183563" cy="105092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altLang="ru-RU" sz="3200" smtClean="0">
                <a:effectLst/>
              </a:rPr>
              <a:t>Матричная форма записи системы линейных уравнений</a:t>
            </a:r>
          </a:p>
        </p:txBody>
      </p:sp>
      <p:graphicFrame>
        <p:nvGraphicFramePr>
          <p:cNvPr id="20992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00100" y="1023938"/>
          <a:ext cx="2219325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41" name="Equation" r:id="rId3" imgW="799753" imgH="710891" progId="Equation.DSMT4">
                  <p:embed/>
                </p:oleObj>
              </mc:Choice>
              <mc:Fallback>
                <p:oleObj name="Equation" r:id="rId3" imgW="799753" imgH="7108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023938"/>
                        <a:ext cx="2219325" cy="183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449638" y="1155700"/>
          <a:ext cx="84455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42" name="Equation" r:id="rId5" imgW="342751" imgH="710891" progId="Equation.DSMT4">
                  <p:embed/>
                </p:oleObj>
              </mc:Choice>
              <mc:Fallback>
                <p:oleObj name="Equation" r:id="rId5" imgW="342751" imgH="7108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1155700"/>
                        <a:ext cx="844550" cy="163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67313" y="1090613"/>
          <a:ext cx="863600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43" name="Equation" r:id="rId7" imgW="317160" imgH="711000" progId="Equation.DSMT4">
                  <p:embed/>
                </p:oleObj>
              </mc:Choice>
              <mc:Fallback>
                <p:oleObj name="Equation" r:id="rId7" imgW="31716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1090613"/>
                        <a:ext cx="863600" cy="179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6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889125" y="3775075"/>
          <a:ext cx="6735763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44" name="Equation" r:id="rId9" imgW="2298600" imgH="482400" progId="Equation.DSMT4">
                  <p:embed/>
                </p:oleObj>
              </mc:Choice>
              <mc:Fallback>
                <p:oleObj name="Equation" r:id="rId9" imgW="229860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3775075"/>
                        <a:ext cx="6735763" cy="141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4448175" y="1701800"/>
            <a:ext cx="576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800"/>
              <a:t>=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3130550" y="18049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3100388" y="175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1800" b="1"/>
              <a:t>х</a:t>
            </a:r>
          </a:p>
        </p:txBody>
      </p:sp>
      <p:graphicFrame>
        <p:nvGraphicFramePr>
          <p:cNvPr id="209930" name="Object 10"/>
          <p:cNvGraphicFramePr>
            <a:graphicFrameLocks noChangeAspect="1"/>
          </p:cNvGraphicFramePr>
          <p:nvPr/>
        </p:nvGraphicFramePr>
        <p:xfrm>
          <a:off x="1046163" y="2911475"/>
          <a:ext cx="722312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45" name="Equation" r:id="rId11" imgW="342751" imgH="710891" progId="Equation.DSMT4">
                  <p:embed/>
                </p:oleObj>
              </mc:Choice>
              <mc:Fallback>
                <p:oleObj name="Equation" r:id="rId11" imgW="342751" imgH="710891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911475"/>
                        <a:ext cx="722312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31" name="Text Box 13"/>
          <p:cNvSpPr txBox="1">
            <a:spLocks noChangeArrowheads="1"/>
          </p:cNvSpPr>
          <p:nvPr/>
        </p:nvSpPr>
        <p:spPr bwMode="auto">
          <a:xfrm>
            <a:off x="1839913" y="3297238"/>
            <a:ext cx="5302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/>
              <a:t>- вектор-столбец </a:t>
            </a:r>
            <a:r>
              <a:rPr lang="ru-RU" sz="2200" dirty="0" smtClean="0"/>
              <a:t>решения </a:t>
            </a:r>
            <a:r>
              <a:rPr lang="ru-RU" sz="2200" dirty="0"/>
              <a:t>СЛАУ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b="0" i="1" smtClean="0">
                <a:effectLst/>
                <a:latin typeface="Arial" charset="0"/>
              </a:rPr>
              <a:t>Расширенная матрица системы</a:t>
            </a:r>
            <a:endParaRPr lang="ru-RU" b="0" i="1" smtClean="0">
              <a:effectLst/>
              <a:latin typeface="Arial" charset="0"/>
            </a:endParaRPr>
          </a:p>
        </p:txBody>
      </p:sp>
      <p:sp>
        <p:nvSpPr>
          <p:cNvPr id="212995" name="Прямоугольник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238" y="530225"/>
            <a:ext cx="8053387" cy="2328863"/>
          </a:xfrm>
        </p:spPr>
        <p:txBody>
          <a:bodyPr/>
          <a:lstStyle/>
          <a:p>
            <a:pPr indent="-1588"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400" i="1" dirty="0" smtClean="0">
                <a:latin typeface="Arial" charset="0"/>
              </a:rPr>
              <a:t>Матрица системы – это матрица, составленная только из коэффициентов при неизвестных.</a:t>
            </a:r>
            <a:r>
              <a:rPr lang="ru-RU" altLang="ru-RU" sz="2400" b="1" i="1" dirty="0" smtClean="0">
                <a:latin typeface="Arial" charset="0"/>
              </a:rPr>
              <a:t> Расширенная матрица системы</a:t>
            </a:r>
            <a:r>
              <a:rPr lang="ru-RU" altLang="ru-RU" sz="2400" i="1" dirty="0" smtClean="0">
                <a:latin typeface="Arial" charset="0"/>
              </a:rPr>
              <a:t> – это та же матрица системы плюс добавленный справа столбец правых частей:</a:t>
            </a:r>
          </a:p>
        </p:txBody>
      </p:sp>
      <p:graphicFrame>
        <p:nvGraphicFramePr>
          <p:cNvPr id="21299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89771474"/>
              </p:ext>
            </p:extLst>
          </p:nvPr>
        </p:nvGraphicFramePr>
        <p:xfrm>
          <a:off x="2688717" y="2555875"/>
          <a:ext cx="3211512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9" name="Equation" r:id="rId3" imgW="1180588" imgH="710891" progId="Equation.DSMT4">
                  <p:embed/>
                </p:oleObj>
              </mc:Choice>
              <mc:Fallback>
                <p:oleObj name="Equation" r:id="rId3" imgW="1180588" imgH="710891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717" y="2555875"/>
                        <a:ext cx="3211512" cy="193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7" name="Text Box 7"/>
          <p:cNvSpPr txBox="1">
            <a:spLocks noChangeArrowheads="1"/>
          </p:cNvSpPr>
          <p:nvPr/>
        </p:nvSpPr>
        <p:spPr bwMode="auto">
          <a:xfrm>
            <a:off x="946150" y="4551363"/>
            <a:ext cx="288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Arial" charset="0"/>
              </a:rPr>
              <a:t>- для системы 3</a:t>
            </a:r>
            <a:r>
              <a:rPr lang="ru-RU" sz="2400">
                <a:latin typeface="Arial" charset="0"/>
                <a:sym typeface="Symbol" pitchFamily="18" charset="2"/>
              </a:rPr>
              <a:t>3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188" y="274638"/>
            <a:ext cx="8075612" cy="2227262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000" dirty="0" smtClean="0">
                <a:solidFill>
                  <a:srgbClr val="FF3300"/>
                </a:solidFill>
                <a:effectLst/>
              </a:rPr>
              <a:t>Теорема Кронекера-</a:t>
            </a:r>
            <a:r>
              <a:rPr lang="ru-RU" altLang="ru-RU" sz="2000" dirty="0" err="1" smtClean="0">
                <a:solidFill>
                  <a:srgbClr val="FF3300"/>
                </a:solidFill>
                <a:effectLst/>
              </a:rPr>
              <a:t>Капелли</a:t>
            </a:r>
            <a:r>
              <a:rPr lang="ru-RU" altLang="ru-RU" sz="2000" dirty="0" smtClean="0">
                <a:solidFill>
                  <a:srgbClr val="FF3300"/>
                </a:solidFill>
                <a:effectLst/>
              </a:rPr>
              <a:t>: </a:t>
            </a:r>
            <a:br>
              <a:rPr lang="ru-RU" altLang="ru-RU" sz="2000" dirty="0" smtClean="0">
                <a:solidFill>
                  <a:srgbClr val="FF3300"/>
                </a:solidFill>
                <a:effectLst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/>
              </a:rPr>
              <a:t>для того, чтобы система линейных уравнений была совместной, необходимо и достаточно, чтобы ранг матрицы системы равнялся рангу ее расширенной матрицы.</a:t>
            </a:r>
          </a:p>
        </p:txBody>
      </p:sp>
      <p:pic>
        <p:nvPicPr>
          <p:cNvPr id="214019" name="Picture 3" descr="Image192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81075" y="2714625"/>
            <a:ext cx="7375525" cy="1597025"/>
          </a:xfrm>
        </p:spPr>
      </p:pic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539750" y="4797425"/>
            <a:ext cx="82089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1600"/>
              <a:t>Если ранги матрицы системы и расширенной матрицы системы равны числу неизвестных, </a:t>
            </a:r>
            <a:r>
              <a:rPr lang="ru-RU" altLang="ru-RU" sz="1600" b="1" i="1"/>
              <a:t>r(А) = r(В) = n</a:t>
            </a:r>
            <a:r>
              <a:rPr lang="ru-RU" altLang="ru-RU" sz="1600"/>
              <a:t>, то исходная система </a:t>
            </a:r>
            <a:r>
              <a:rPr lang="ru-RU" altLang="ru-RU" sz="1600" b="1" i="1"/>
              <a:t>имеет единственное решение.</a:t>
            </a:r>
            <a:r>
              <a:rPr lang="ru-RU" altLang="ru-RU" sz="1600"/>
              <a:t> Если же </a:t>
            </a:r>
            <a:r>
              <a:rPr lang="ru-RU" altLang="ru-RU" sz="1600" b="1" i="1"/>
              <a:t>r(A) = r(B) &lt; n</a:t>
            </a:r>
            <a:r>
              <a:rPr lang="ru-RU" altLang="ru-RU" sz="1600"/>
              <a:t> , то система </a:t>
            </a:r>
            <a:r>
              <a:rPr lang="ru-RU" altLang="ru-RU" sz="1600" b="1" i="1"/>
              <a:t>имеет бесчисленное множество решений.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Найти ранг матрицы </a:t>
            </a:r>
          </a:p>
        </p:txBody>
      </p:sp>
      <p:sp>
        <p:nvSpPr>
          <p:cNvPr id="2150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781050" y="615950"/>
          <a:ext cx="1954213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0" name="Equation" r:id="rId3" imgW="927000" imgH="711000" progId="Equation.DSMT4">
                  <p:embed/>
                </p:oleObj>
              </mc:Choice>
              <mc:Fallback>
                <p:oleObj name="Equation" r:id="rId3" imgW="92700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615950"/>
                        <a:ext cx="1954213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5" name="Text Box 6"/>
          <p:cNvSpPr txBox="1">
            <a:spLocks noChangeArrowheads="1"/>
          </p:cNvSpPr>
          <p:nvPr/>
        </p:nvSpPr>
        <p:spPr bwMode="auto">
          <a:xfrm>
            <a:off x="627063" y="2178050"/>
            <a:ext cx="8004175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Здесь наивысший возможный порядок миноров равен 3 – единственным минором 3-го порядка является определитель матрицы. Но </a:t>
            </a:r>
            <a:r>
              <a:rPr lang="en-US" sz="1800">
                <a:latin typeface="Arial" charset="0"/>
              </a:rPr>
              <a:t>|</a:t>
            </a:r>
            <a:r>
              <a:rPr lang="ru-RU" sz="1800">
                <a:latin typeface="Arial" charset="0"/>
              </a:rPr>
              <a:t>А</a:t>
            </a:r>
            <a:r>
              <a:rPr lang="en-US" sz="1800">
                <a:latin typeface="Arial" charset="0"/>
              </a:rPr>
              <a:t>|</a:t>
            </a:r>
            <a:r>
              <a:rPr lang="ru-RU" sz="1800">
                <a:latin typeface="Arial" charset="0"/>
              </a:rPr>
              <a:t>=0</a:t>
            </a:r>
            <a:r>
              <a:rPr lang="ru-RU" sz="1800"/>
              <a:t>, т. к. 1-я и 3-я строки определителя пропорциональны. Минор второго порядка, полученный выделением 1-й и 2-й строк, 1-го и 3-гостолбцов, имеет вид: </a:t>
            </a:r>
          </a:p>
          <a:p>
            <a:pPr>
              <a:spcBef>
                <a:spcPct val="50000"/>
              </a:spcBef>
            </a:pPr>
            <a:endParaRPr lang="ru-RU" sz="1800"/>
          </a:p>
          <a:p>
            <a:pPr>
              <a:spcBef>
                <a:spcPct val="50000"/>
              </a:spcBef>
            </a:pPr>
            <a:endParaRPr lang="ru-RU" sz="1800"/>
          </a:p>
          <a:p>
            <a:pPr>
              <a:spcBef>
                <a:spcPct val="50000"/>
              </a:spcBef>
            </a:pPr>
            <a:endParaRPr lang="ru-RU" sz="1800"/>
          </a:p>
          <a:p>
            <a:pPr>
              <a:spcBef>
                <a:spcPct val="50000"/>
              </a:spcBef>
            </a:pPr>
            <a:r>
              <a:rPr lang="ru-RU" sz="2000"/>
              <a:t>Таким образом, </a:t>
            </a:r>
            <a:r>
              <a:rPr lang="en-US" sz="2000"/>
              <a:t>r</a:t>
            </a:r>
            <a:r>
              <a:rPr lang="ru-RU" sz="2000"/>
              <a:t>=2.</a:t>
            </a:r>
          </a:p>
        </p:txBody>
      </p:sp>
      <p:sp>
        <p:nvSpPr>
          <p:cNvPr id="215046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3627438" y="3827463"/>
          <a:ext cx="9779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1" name="Equation" r:id="rId5" imgW="495085" imgH="431613" progId="Equation.DSMT4">
                  <p:embed/>
                </p:oleObj>
              </mc:Choice>
              <mc:Fallback>
                <p:oleObj name="Equation" r:id="rId5" imgW="495085" imgH="431613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3827463"/>
                        <a:ext cx="977900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2600" y="5418138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effectLst/>
              </a:rPr>
              <a:t>Найти ранг матрицы ступенчатого вида </a:t>
            </a:r>
          </a:p>
        </p:txBody>
      </p:sp>
      <p:sp>
        <p:nvSpPr>
          <p:cNvPr id="216067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2163763"/>
            <a:ext cx="8183562" cy="370522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Ранг матрицы равен 3, т. к. у нее 3 ненулевых строки. Отлич­ный от нуля минор максимального порядка в этой матрице можно вы­брать, выделив все ее ненулевые строки, а столбцы выделять так, чтобы получился определитель треугольного вида. В рассматриваемом примере это будет определитель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smtClean="0"/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      =2</a:t>
            </a:r>
            <a:r>
              <a:rPr lang="ru-RU" sz="2000" smtClean="0">
                <a:sym typeface="Symbol" pitchFamily="18" charset="2"/>
              </a:rPr>
              <a:t>0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                                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(выбраны 1-й,2-й,4-й столбцы).</a:t>
            </a:r>
          </a:p>
        </p:txBody>
      </p:sp>
      <p:sp>
        <p:nvSpPr>
          <p:cNvPr id="2160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6069" name="Object 5"/>
          <p:cNvGraphicFramePr>
            <a:graphicFrameLocks noChangeAspect="1"/>
          </p:cNvGraphicFramePr>
          <p:nvPr/>
        </p:nvGraphicFramePr>
        <p:xfrm>
          <a:off x="3298825" y="534988"/>
          <a:ext cx="214947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4" name="Equation" r:id="rId3" imgW="1231900" imgH="914400" progId="Equation.DSMT4">
                  <p:embed/>
                </p:oleObj>
              </mc:Choice>
              <mc:Fallback>
                <p:oleObj name="Equation" r:id="rId3" imgW="1231900" imgH="914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534988"/>
                        <a:ext cx="2149475" cy="159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6071" name="Object 7"/>
          <p:cNvGraphicFramePr>
            <a:graphicFrameLocks noChangeAspect="1"/>
          </p:cNvGraphicFramePr>
          <p:nvPr/>
        </p:nvGraphicFramePr>
        <p:xfrm>
          <a:off x="3476625" y="4057650"/>
          <a:ext cx="10636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5" name="Equation" r:id="rId5" imgW="596900" imgH="711200" progId="Equation.DSMT4">
                  <p:embed/>
                </p:oleObj>
              </mc:Choice>
              <mc:Fallback>
                <p:oleObj name="Equation" r:id="rId5" imgW="596900" imgH="71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4057650"/>
                        <a:ext cx="1063625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045" y="4015685"/>
            <a:ext cx="6632755" cy="2361175"/>
          </a:xfrm>
          <a:prstGeom prst="rect">
            <a:avLst/>
          </a:prstGeom>
        </p:spPr>
      </p:pic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algn="just" eaLnBrk="1" hangingPunct="1"/>
            <a:r>
              <a:rPr lang="ru-RU" altLang="ru-RU" dirty="0" smtClean="0"/>
              <a:t>Применение математических методов расширяет возможности каждого специалиста. Существенную роль играет раздел математической статистики, которая учит правильно обрабатывать информацию, оценить достоверность полученных данных, сделать прогноз на основании имеющихся наблюдений.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08970" y="5264450"/>
            <a:ext cx="4591950" cy="72157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hangingPunct="1"/>
            <a:r>
              <a:rPr lang="ru-RU" altLang="ru-RU" sz="2400" dirty="0" smtClean="0">
                <a:effectLst/>
              </a:rPr>
              <a:t>Математическая статистика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Метод Крамера</a:t>
            </a:r>
          </a:p>
        </p:txBody>
      </p:sp>
      <p:sp>
        <p:nvSpPr>
          <p:cNvPr id="210947" name="Rectangle 3"/>
          <p:cNvSpPr>
            <a:spLocks noGrp="1"/>
          </p:cNvSpPr>
          <p:nvPr>
            <p:ph type="body" idx="4294967295"/>
          </p:nvPr>
        </p:nvSpPr>
        <p:spPr>
          <a:xfrm>
            <a:off x="514350" y="457200"/>
            <a:ext cx="8183563" cy="4999038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Пусть определитель системы есть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400" smtClean="0">
                <a:latin typeface="Symbol" pitchFamily="18" charset="2"/>
              </a:rPr>
              <a:t>D</a:t>
            </a:r>
            <a:r>
              <a:rPr lang="ru-RU" sz="2400" smtClean="0"/>
              <a:t>=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Введем  обозначения: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Тогда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2400" b="1" smtClean="0"/>
              <a:t>x</a:t>
            </a:r>
            <a:r>
              <a:rPr lang="ru-RU" sz="2400" b="1" smtClean="0"/>
              <a:t>= </a:t>
            </a:r>
            <a:r>
              <a:rPr lang="en-US" sz="2400" b="1" smtClean="0">
                <a:sym typeface="Symbol" pitchFamily="18" charset="2"/>
              </a:rPr>
              <a:t></a:t>
            </a:r>
            <a:r>
              <a:rPr lang="en-US" sz="2400" b="1" smtClean="0"/>
              <a:t>x</a:t>
            </a:r>
            <a:r>
              <a:rPr lang="ru-RU" sz="2400" b="1" smtClean="0"/>
              <a:t>/</a:t>
            </a:r>
            <a:r>
              <a:rPr lang="en-US" sz="2400" b="1" smtClean="0">
                <a:sym typeface="Symbol" pitchFamily="18" charset="2"/>
              </a:rPr>
              <a:t></a:t>
            </a:r>
            <a:endParaRPr lang="en-US" sz="2400" b="1" smtClean="0"/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2400" b="1" smtClean="0"/>
              <a:t>y</a:t>
            </a:r>
            <a:r>
              <a:rPr lang="ru-RU" sz="2400" b="1" smtClean="0"/>
              <a:t>= </a:t>
            </a:r>
            <a:r>
              <a:rPr lang="en-US" sz="2400" b="1" smtClean="0">
                <a:sym typeface="Symbol" pitchFamily="18" charset="2"/>
              </a:rPr>
              <a:t></a:t>
            </a:r>
            <a:r>
              <a:rPr lang="en-US" sz="2400" b="1" smtClean="0"/>
              <a:t>y</a:t>
            </a:r>
            <a:r>
              <a:rPr lang="ru-RU" sz="2400" b="1" smtClean="0"/>
              <a:t>/</a:t>
            </a:r>
            <a:r>
              <a:rPr lang="en-US" sz="2400" b="1" smtClean="0">
                <a:sym typeface="Symbol" pitchFamily="18" charset="2"/>
              </a:rPr>
              <a:t></a:t>
            </a:r>
            <a:r>
              <a:rPr lang="ru-RU" sz="2400" b="1" smtClean="0"/>
              <a:t>                                                  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2400" b="1" smtClean="0"/>
              <a:t>z</a:t>
            </a:r>
            <a:r>
              <a:rPr lang="ru-RU" sz="2400" b="1" smtClean="0"/>
              <a:t>= </a:t>
            </a:r>
            <a:r>
              <a:rPr lang="en-US" sz="2400" b="1" smtClean="0">
                <a:sym typeface="Symbol" pitchFamily="18" charset="2"/>
              </a:rPr>
              <a:t></a:t>
            </a:r>
            <a:r>
              <a:rPr lang="en-US" sz="2400" b="1" smtClean="0"/>
              <a:t>z</a:t>
            </a:r>
            <a:r>
              <a:rPr lang="ru-RU" sz="2400" b="1" smtClean="0"/>
              <a:t>/</a:t>
            </a:r>
            <a:r>
              <a:rPr lang="en-US" sz="2400" b="1" smtClean="0">
                <a:sym typeface="Symbol" pitchFamily="18" charset="2"/>
              </a:rPr>
              <a:t></a:t>
            </a:r>
            <a:endParaRPr lang="ru-RU" sz="2400" b="1" smtClean="0">
              <a:sym typeface="Symbol" pitchFamily="18" charset="2"/>
            </a:endParaRPr>
          </a:p>
        </p:txBody>
      </p:sp>
      <p:sp>
        <p:nvSpPr>
          <p:cNvPr id="2109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0949" name="Object 5"/>
          <p:cNvGraphicFramePr>
            <a:graphicFrameLocks noChangeAspect="1"/>
          </p:cNvGraphicFramePr>
          <p:nvPr/>
        </p:nvGraphicFramePr>
        <p:xfrm>
          <a:off x="1222375" y="831850"/>
          <a:ext cx="14097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17" name="Equation" r:id="rId3" imgW="876300" imgH="800100" progId="Equation.DSMT4">
                  <p:embed/>
                </p:oleObj>
              </mc:Choice>
              <mc:Fallback>
                <p:oleObj name="Equation" r:id="rId3" imgW="876300" imgH="8001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831850"/>
                        <a:ext cx="1409700" cy="128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50" name="Rectangle 7"/>
          <p:cNvSpPr>
            <a:spLocks noChangeArrowheads="1"/>
          </p:cNvSpPr>
          <p:nvPr/>
        </p:nvSpPr>
        <p:spPr bwMode="auto">
          <a:xfrm>
            <a:off x="0" y="307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0951" name="Object 7"/>
          <p:cNvGraphicFramePr>
            <a:graphicFrameLocks noChangeAspect="1"/>
          </p:cNvGraphicFramePr>
          <p:nvPr/>
        </p:nvGraphicFramePr>
        <p:xfrm>
          <a:off x="550863" y="2468563"/>
          <a:ext cx="6405562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18" name="Equation" r:id="rId5" imgW="3302000" imgH="711200" progId="Equation.DSMT4">
                  <p:embed/>
                </p:oleObj>
              </mc:Choice>
              <mc:Fallback>
                <p:oleObj name="Equation" r:id="rId5" imgW="3302000" imgH="71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468563"/>
                        <a:ext cx="6405562" cy="137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52" name="Rectangle 13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0953" name="Object 9"/>
          <p:cNvGraphicFramePr>
            <a:graphicFrameLocks noChangeAspect="1"/>
          </p:cNvGraphicFramePr>
          <p:nvPr/>
        </p:nvGraphicFramePr>
        <p:xfrm>
          <a:off x="4149725" y="820738"/>
          <a:ext cx="261937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19" name="Equation" r:id="rId7" imgW="1651000" imgH="800100" progId="Equation.DSMT4">
                  <p:embed/>
                </p:oleObj>
              </mc:Choice>
              <mc:Fallback>
                <p:oleObj name="Equation" r:id="rId7" imgW="1651000" imgH="8001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820738"/>
                        <a:ext cx="2619375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211971" name="Rectangle 3"/>
          <p:cNvSpPr>
            <a:spLocks noGrp="1"/>
          </p:cNvSpPr>
          <p:nvPr>
            <p:ph type="body" idx="4294967295"/>
          </p:nvPr>
        </p:nvSpPr>
        <p:spPr>
          <a:xfrm>
            <a:off x="512763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/>
          <a:srcRect l="19196" t="27141" r="36795" b="15721"/>
          <a:stretch>
            <a:fillRect/>
          </a:stretch>
        </p:blipFill>
        <p:spPr bwMode="auto">
          <a:xfrm>
            <a:off x="598488" y="450850"/>
            <a:ext cx="7773987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358" y="439738"/>
            <a:ext cx="4424117" cy="1175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Метод Гаусса</a:t>
            </a:r>
          </a:p>
        </p:txBody>
      </p:sp>
      <p:sp>
        <p:nvSpPr>
          <p:cNvPr id="2170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ru-RU" sz="2000" smtClean="0"/>
              <a:t>Метод Гаусса состоит в последовательном исключении неизвестных по следующей схеме. Рассмотрим  систему из 3 линейных уравнений с 3 неизвестными</a:t>
            </a:r>
          </a:p>
          <a:p>
            <a:pPr>
              <a:spcBef>
                <a:spcPts val="300"/>
              </a:spcBef>
            </a:pPr>
            <a:endParaRPr lang="ru-RU" sz="2000" smtClean="0"/>
          </a:p>
          <a:p>
            <a:pPr>
              <a:spcBef>
                <a:spcPts val="300"/>
              </a:spcBef>
            </a:pPr>
            <a:endParaRPr lang="ru-RU" sz="2000" smtClean="0"/>
          </a:p>
          <a:p>
            <a:pPr>
              <a:spcBef>
                <a:spcPts val="300"/>
              </a:spcBef>
            </a:pPr>
            <a:endParaRPr lang="ru-RU" sz="2000" smtClean="0"/>
          </a:p>
          <a:p>
            <a:pPr>
              <a:spcBef>
                <a:spcPts val="300"/>
              </a:spcBef>
            </a:pPr>
            <a:endParaRPr lang="ru-RU" sz="2000" smtClean="0"/>
          </a:p>
          <a:p>
            <a:pPr>
              <a:spcBef>
                <a:spcPts val="300"/>
              </a:spcBef>
            </a:pPr>
            <a:r>
              <a:rPr lang="ru-RU" sz="2000" smtClean="0"/>
              <a:t>Выпишем расширенную матрицу этой системы, которая получается из основной матрицы системы дополнением справа столбца правых частей </a:t>
            </a:r>
          </a:p>
          <a:p>
            <a:pPr>
              <a:spcBef>
                <a:spcPts val="300"/>
              </a:spcBef>
            </a:pPr>
            <a:endParaRPr lang="ru-RU" sz="2000" smtClean="0"/>
          </a:p>
        </p:txBody>
      </p:sp>
      <p:sp>
        <p:nvSpPr>
          <p:cNvPr id="2170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7093" name="Object 5"/>
          <p:cNvGraphicFramePr>
            <a:graphicFrameLocks noChangeAspect="1"/>
          </p:cNvGraphicFramePr>
          <p:nvPr/>
        </p:nvGraphicFramePr>
        <p:xfrm>
          <a:off x="2989263" y="1597025"/>
          <a:ext cx="26812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8" name="Equation" r:id="rId3" imgW="1651000" imgH="800100" progId="Equation.DSMT4">
                  <p:embed/>
                </p:oleObj>
              </mc:Choice>
              <mc:Fallback>
                <p:oleObj name="Equation" r:id="rId3" imgW="1651000" imgH="8001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1597025"/>
                        <a:ext cx="2681287" cy="129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7095" name="Object 7"/>
          <p:cNvGraphicFramePr>
            <a:graphicFrameLocks noChangeAspect="1"/>
          </p:cNvGraphicFramePr>
          <p:nvPr/>
        </p:nvGraphicFramePr>
        <p:xfrm>
          <a:off x="3287713" y="3967163"/>
          <a:ext cx="203835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9" name="Equation" r:id="rId5" imgW="1180588" imgH="710891" progId="Equation.DSMT4">
                  <p:embed/>
                </p:oleObj>
              </mc:Choice>
              <mc:Fallback>
                <p:oleObj name="Equation" r:id="rId5" imgW="1180588" imgH="710891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3967163"/>
                        <a:ext cx="203835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87338" y="5448300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smtClean="0">
                <a:effectLst/>
              </a:rPr>
              <a:t>Прямой ход метода Гаусса</a:t>
            </a:r>
          </a:p>
        </p:txBody>
      </p:sp>
      <p:sp>
        <p:nvSpPr>
          <p:cNvPr id="218115" name="Rectangle 3"/>
          <p:cNvSpPr>
            <a:spLocks noGrp="1"/>
          </p:cNvSpPr>
          <p:nvPr>
            <p:ph type="body" idx="4294967295"/>
          </p:nvPr>
        </p:nvSpPr>
        <p:spPr>
          <a:xfrm>
            <a:off x="391801" y="435957"/>
            <a:ext cx="8183563" cy="5648325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000" dirty="0" smtClean="0"/>
              <a:t>С помощью элементарных преобразований </a:t>
            </a:r>
            <a:r>
              <a:rPr lang="ru-RU" sz="2000" b="1" i="1" dirty="0" smtClean="0"/>
              <a:t>над строками</a:t>
            </a:r>
            <a:r>
              <a:rPr lang="ru-RU" sz="2000" dirty="0" smtClean="0"/>
              <a:t> приведем данную матрицу к треугольному виду (обнулим элементы, стоящие под главной диагональю):</a:t>
            </a:r>
          </a:p>
          <a:p>
            <a:pPr marL="533400" indent="-533400">
              <a:lnSpc>
                <a:spcPct val="80000"/>
              </a:lnSpc>
            </a:pPr>
            <a:endParaRPr lang="ru-RU" sz="2000" dirty="0" smtClean="0"/>
          </a:p>
          <a:p>
            <a:pPr marL="533400" indent="-533400">
              <a:lnSpc>
                <a:spcPct val="80000"/>
              </a:lnSpc>
            </a:pPr>
            <a:endParaRPr lang="ru-RU" sz="2000" dirty="0" smtClean="0"/>
          </a:p>
          <a:p>
            <a:pPr marL="533400" indent="-533400">
              <a:lnSpc>
                <a:spcPct val="80000"/>
              </a:lnSpc>
            </a:pPr>
            <a:endParaRPr lang="ru-RU" sz="2000" dirty="0" smtClean="0"/>
          </a:p>
          <a:p>
            <a:pPr marL="533400" indent="-533400">
              <a:lnSpc>
                <a:spcPct val="80000"/>
              </a:lnSpc>
            </a:pPr>
            <a:endParaRPr lang="ru-RU" sz="2000" dirty="0" smtClean="0"/>
          </a:p>
          <a:p>
            <a:pPr marL="533400" indent="-533400">
              <a:lnSpc>
                <a:spcPct val="80000"/>
              </a:lnSpc>
            </a:pPr>
            <a:endParaRPr lang="ru-RU" sz="2000" dirty="0" smtClean="0"/>
          </a:p>
          <a:p>
            <a:pPr marL="533400" indent="-533400">
              <a:lnSpc>
                <a:spcPct val="80000"/>
              </a:lnSpc>
            </a:pPr>
            <a:r>
              <a:rPr lang="ru-RU" sz="2000" b="1" i="1" dirty="0" smtClean="0"/>
              <a:t>Элементарные преобразования матрицы:</a:t>
            </a:r>
          </a:p>
          <a:p>
            <a:pPr marL="533400" indent="-5334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2000" dirty="0" smtClean="0"/>
              <a:t>Перестановка строк</a:t>
            </a:r>
          </a:p>
          <a:p>
            <a:pPr marL="533400" indent="-5334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2000" dirty="0" smtClean="0"/>
              <a:t>Умножение строки на одно и то же ненулевое выражение (число)</a:t>
            </a:r>
          </a:p>
          <a:p>
            <a:pPr marL="533400" indent="-5334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ru-RU" sz="2000" dirty="0" smtClean="0"/>
              <a:t>Прибавление элементов одной строки, умноженных на одно и то же число к элементам другой строки</a:t>
            </a:r>
          </a:p>
          <a:p>
            <a:pPr marL="533400" indent="-533400">
              <a:lnSpc>
                <a:spcPct val="80000"/>
              </a:lnSpc>
              <a:buFont typeface="Wingdings 2" pitchFamily="18" charset="2"/>
              <a:buAutoNum type="arabicPeriod"/>
            </a:pP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Эта </a:t>
            </a:r>
            <a:r>
              <a:rPr lang="ru-RU" sz="2000" dirty="0"/>
              <a:t>процедура называется </a:t>
            </a:r>
            <a:r>
              <a:rPr lang="ru-RU" sz="2000" i="1" dirty="0"/>
              <a:t>прямым ходом</a:t>
            </a:r>
            <a:r>
              <a:rPr lang="ru-RU" sz="2000" dirty="0"/>
              <a:t> метода Гаусса. </a:t>
            </a:r>
            <a:endParaRPr lang="ru-RU" sz="2000" dirty="0" smtClean="0"/>
          </a:p>
          <a:p>
            <a:pPr marL="533400" indent="-533400"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/>
          </a:p>
          <a:p>
            <a:pPr marL="533400" indent="-53340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/>
              <a:t>СЛАУ с полученной таким образом расширенной матрицей равносильна исходной. </a:t>
            </a:r>
          </a:p>
        </p:txBody>
      </p:sp>
      <p:sp>
        <p:nvSpPr>
          <p:cNvPr id="21811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8117" name="Object 5"/>
          <p:cNvGraphicFramePr>
            <a:graphicFrameLocks noChangeAspect="1"/>
          </p:cNvGraphicFramePr>
          <p:nvPr/>
        </p:nvGraphicFramePr>
        <p:xfrm>
          <a:off x="3316288" y="1528763"/>
          <a:ext cx="2047875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9" name="Equation" r:id="rId3" imgW="1143000" imgH="736600" progId="Equation.DSMT4">
                  <p:embed/>
                </p:oleObj>
              </mc:Choice>
              <mc:Fallback>
                <p:oleObj name="Equation" r:id="rId3" imgW="1143000" imgH="736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1528763"/>
                        <a:ext cx="2047875" cy="1325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183562" cy="50720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ru-RU" sz="2000" smtClean="0"/>
              <a:t>Выпишем систему, соответствующую полученной расширенной матрице:</a:t>
            </a:r>
          </a:p>
          <a:p>
            <a:pPr>
              <a:spcBef>
                <a:spcPts val="300"/>
              </a:spcBef>
            </a:pPr>
            <a:endParaRPr lang="ru-RU" sz="2000" smtClean="0"/>
          </a:p>
          <a:p>
            <a:pPr>
              <a:spcBef>
                <a:spcPts val="300"/>
              </a:spcBef>
            </a:pPr>
            <a:endParaRPr lang="ru-RU" sz="2000" smtClean="0"/>
          </a:p>
          <a:p>
            <a:pPr>
              <a:spcBef>
                <a:spcPts val="300"/>
              </a:spcBef>
            </a:pPr>
            <a:endParaRPr lang="ru-RU" sz="2000" smtClean="0"/>
          </a:p>
          <a:p>
            <a:pPr>
              <a:spcBef>
                <a:spcPts val="300"/>
              </a:spcBef>
            </a:pPr>
            <a:endParaRPr lang="ru-RU" sz="2000" smtClean="0"/>
          </a:p>
          <a:p>
            <a:pPr>
              <a:spcBef>
                <a:spcPts val="300"/>
              </a:spcBef>
            </a:pPr>
            <a:endParaRPr lang="ru-RU" sz="2000" smtClean="0"/>
          </a:p>
          <a:p>
            <a:pPr>
              <a:spcBef>
                <a:spcPts val="300"/>
              </a:spcBef>
            </a:pPr>
            <a:r>
              <a:rPr lang="ru-RU" sz="2000" smtClean="0"/>
              <a:t>и реализуем </a:t>
            </a:r>
            <a:r>
              <a:rPr lang="ru-RU" sz="2000" i="1" smtClean="0"/>
              <a:t>обратный ход</a:t>
            </a:r>
            <a:r>
              <a:rPr lang="ru-RU" sz="2000" smtClean="0"/>
              <a:t> метода Гаусса: находим последнюю переменную – </a:t>
            </a:r>
            <a:r>
              <a:rPr lang="en-US" sz="2000" i="1" smtClean="0"/>
              <a:t>z</a:t>
            </a:r>
            <a:r>
              <a:rPr lang="ru-RU" sz="2000" smtClean="0"/>
              <a:t> – из третьего уравнения, подставляем её во 2-е и т. д.</a:t>
            </a:r>
            <a:endParaRPr lang="ru-RU" sz="2000" i="1" smtClean="0"/>
          </a:p>
          <a:p>
            <a:pPr>
              <a:spcBef>
                <a:spcPts val="300"/>
              </a:spcBef>
            </a:pPr>
            <a:r>
              <a:rPr lang="ru-RU" sz="2000" i="1" smtClean="0"/>
              <a:t>Аналогично этот алгоритм строится для систем большей размерности.</a:t>
            </a:r>
          </a:p>
        </p:txBody>
      </p:sp>
      <p:sp>
        <p:nvSpPr>
          <p:cNvPr id="219139" name="Rectangle 4"/>
          <p:cNvSpPr>
            <a:spLocks/>
          </p:cNvSpPr>
          <p:nvPr/>
        </p:nvSpPr>
        <p:spPr bwMode="auto">
          <a:xfrm>
            <a:off x="287338" y="5448300"/>
            <a:ext cx="81835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3200" b="1">
                <a:solidFill>
                  <a:srgbClr val="FF8D3E"/>
                </a:solidFill>
              </a:rPr>
              <a:t>Обратный ход метода Гаусса</a:t>
            </a:r>
          </a:p>
        </p:txBody>
      </p:sp>
      <p:sp>
        <p:nvSpPr>
          <p:cNvPr id="21914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2487613" y="1335088"/>
          <a:ext cx="330358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3" name="Equation" r:id="rId3" imgW="1638300" imgH="800100" progId="Equation.DSMT4">
                  <p:embed/>
                </p:oleObj>
              </mc:Choice>
              <mc:Fallback>
                <p:oleObj name="Equation" r:id="rId3" imgW="1638300" imgH="8001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1335088"/>
                        <a:ext cx="3303587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14350" y="4986338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2201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460375" y="242888"/>
            <a:ext cx="8197850" cy="6080125"/>
            <a:chOff x="460375" y="242888"/>
            <a:chExt cx="8197850" cy="6080125"/>
          </a:xfrm>
        </p:grpSpPr>
        <p:pic>
          <p:nvPicPr>
            <p:cNvPr id="220164" name="Picture 4"/>
            <p:cNvPicPr>
              <a:picLocks noChangeAspect="1" noChangeArrowheads="1"/>
            </p:cNvPicPr>
            <p:nvPr/>
          </p:nvPicPr>
          <p:blipFill>
            <a:blip r:embed="rId2"/>
            <a:srcRect l="25433" t="25328" r="33844" b="16493"/>
            <a:stretch>
              <a:fillRect/>
            </a:stretch>
          </p:blipFill>
          <p:spPr bwMode="auto">
            <a:xfrm>
              <a:off x="460375" y="242888"/>
              <a:ext cx="8197850" cy="608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>
              <a:off x="8183880" y="3400425"/>
              <a:ext cx="495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03238" y="5362575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smtClean="0">
                <a:effectLst/>
              </a:rPr>
              <a:t>Маленькие хитрости метода Гаусса</a:t>
            </a:r>
          </a:p>
        </p:txBody>
      </p:sp>
      <p:sp>
        <p:nvSpPr>
          <p:cNvPr id="2211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Почему элементарные преобразования можно производить «без вреда» для системы?</a:t>
            </a:r>
          </a:p>
          <a:p>
            <a:endParaRPr lang="ru-RU" smtClean="0"/>
          </a:p>
          <a:p>
            <a:r>
              <a:rPr lang="ru-RU" smtClean="0"/>
              <a:t>С чего лучше начинать элементарные преобразования?</a:t>
            </a:r>
          </a:p>
          <a:p>
            <a:endParaRPr lang="ru-RU" smtClean="0"/>
          </a:p>
          <a:p>
            <a:r>
              <a:rPr lang="ru-RU" smtClean="0"/>
              <a:t>Почему не нужно проверять систему на совместность?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7952" y="509046"/>
            <a:ext cx="7104062" cy="9937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 smtClean="0">
                <a:effectLst/>
              </a:rPr>
              <a:t>Цифровые средства в линейной алгебре.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" y="1502821"/>
            <a:ext cx="5722070" cy="3828052"/>
          </a:xfrm>
          <a:prstGeom prst="rect">
            <a:avLst/>
          </a:prstGeom>
        </p:spPr>
      </p:pic>
      <p:pic>
        <p:nvPicPr>
          <p:cNvPr id="224258" name="Picture 2" descr="https://lumpics.ru/wp-content/uploads/2017/03/Opredelitel-dlya-pervoy-matritsyi-v-Microsoft-Exc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4334" r="13559" b="16779"/>
          <a:stretch/>
        </p:blipFill>
        <p:spPr bwMode="auto">
          <a:xfrm>
            <a:off x="4616138" y="3292307"/>
            <a:ext cx="4150789" cy="31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effectLst/>
              </a:rPr>
              <a:t>Заключение</a:t>
            </a:r>
          </a:p>
        </p:txBody>
      </p:sp>
      <p:sp>
        <p:nvSpPr>
          <p:cNvPr id="1976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400" dirty="0" smtClean="0"/>
              <a:t>Итак, нами рассмотрены: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Значение математического моделирования в медицине.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Понятие матрицы.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Операции с матрицами.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Определители, их свойства.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Правило расчета обратной матрицы.</a:t>
            </a:r>
            <a:endParaRPr lang="ru-RU" altLang="ru-RU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Системы линейных алгебраических уравнений.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latin typeface="Arial" charset="0"/>
              </a:rPr>
              <a:t>Методы р</a:t>
            </a:r>
            <a:r>
              <a:rPr lang="ru-RU" altLang="ru-RU" sz="2400" dirty="0" smtClean="0"/>
              <a:t>ешени</a:t>
            </a:r>
            <a:r>
              <a:rPr lang="ru-RU" altLang="ru-RU" sz="2400" dirty="0" smtClean="0">
                <a:latin typeface="Arial" charset="0"/>
              </a:rPr>
              <a:t>я</a:t>
            </a:r>
            <a:r>
              <a:rPr lang="ru-RU" altLang="ru-RU" sz="2400" dirty="0" smtClean="0"/>
              <a:t> систем линейных алгебраических уравнений</a:t>
            </a:r>
            <a:r>
              <a:rPr lang="ru-RU" altLang="ru-RU" sz="2400" dirty="0" smtClean="0"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000" b="0" smtClean="0">
                <a:effectLst/>
              </a:rPr>
              <a:t>РЕКОМЕНДУЕМАЯ ЛИТЕРАТУРА:</a:t>
            </a:r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557338"/>
            <a:ext cx="7620000" cy="4114800"/>
          </a:xfrm>
        </p:spPr>
        <p:txBody>
          <a:bodyPr lIns="91440" tIns="45720"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400" b="1" smtClean="0"/>
              <a:t>Основная литература:</a:t>
            </a: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Ганичева А.В., Козлов В.П. Математика для психологов. М.: Аспект-пресс, 2005, с.</a:t>
            </a:r>
            <a:r>
              <a:rPr lang="en-US" altLang="ru-RU" sz="2400" smtClean="0"/>
              <a:t>81</a:t>
            </a:r>
            <a:r>
              <a:rPr lang="ru-RU" altLang="ru-RU" sz="2400" smtClean="0"/>
              <a:t>-</a:t>
            </a:r>
            <a:r>
              <a:rPr lang="en-US" altLang="ru-RU" sz="2400" smtClean="0"/>
              <a:t>89</a:t>
            </a:r>
            <a:r>
              <a:rPr lang="ru-RU" altLang="ru-RU" sz="2400" smtClean="0"/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Павлушков И.В. Основы высшей математики и математической статистики. М., ГЭОТАР-Медиа, 200</a:t>
            </a:r>
            <a:r>
              <a:rPr lang="en-US" altLang="ru-RU" sz="2400" smtClean="0"/>
              <a:t>7</a:t>
            </a:r>
            <a:r>
              <a:rPr lang="ru-RU" altLang="ru-RU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Журбенко Л. Математика в примерах и задачах. М.: Инфра-М, 2009.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607504" y="263949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400" dirty="0" smtClean="0">
                <a:effectLst/>
              </a:rPr>
              <a:t>Матричное исчисление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06" y="2463804"/>
            <a:ext cx="5057996" cy="3828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47" y="1580719"/>
            <a:ext cx="3015276" cy="2036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04" y="3995479"/>
            <a:ext cx="2780243" cy="1391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16225" y="3368675"/>
            <a:ext cx="4103688" cy="1265238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1900" smtClean="0">
                <a:solidFill>
                  <a:srgbClr val="990000"/>
                </a:solidFill>
                <a:effectLst/>
              </a:rPr>
              <a:t>БЛАГОДАРЮ</a:t>
            </a:r>
            <a:br>
              <a:rPr lang="ru-RU" altLang="ru-RU" sz="1900" smtClean="0">
                <a:solidFill>
                  <a:srgbClr val="990000"/>
                </a:solidFill>
                <a:effectLst/>
              </a:rPr>
            </a:br>
            <a:r>
              <a:rPr lang="ru-RU" altLang="ru-RU" sz="1900" smtClean="0">
                <a:solidFill>
                  <a:srgbClr val="990000"/>
                </a:solidFill>
                <a:effectLst/>
              </a:rPr>
              <a:t> ЗА ВНИМАНИЕ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 cstate="print"/>
          <a:srcRect l="27962"/>
          <a:stretch/>
        </p:blipFill>
        <p:spPr bwMode="auto">
          <a:xfrm>
            <a:off x="2777927" y="611461"/>
            <a:ext cx="412428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2210" name="Picture 2" descr="http://img0.joyreactor.cc/pics/post/geek-%D0%9A%D0%BE%D0%BC%D0%B8%D0%BA%D1%81%D1%8B-%D0%BF%D0%B5%D1%81%D0%BE%D1%87%D0%BD%D0%B8%D1%86%D0%B0-1203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41" y="22263"/>
            <a:ext cx="5142321" cy="69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0" name="Rectangle 13"/>
          <p:cNvSpPr>
            <a:spLocks noGrp="1"/>
          </p:cNvSpPr>
          <p:nvPr>
            <p:ph type="title"/>
          </p:nvPr>
        </p:nvSpPr>
        <p:spPr bwMode="auto">
          <a:xfrm>
            <a:off x="441325" y="5537200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Определение</a:t>
            </a:r>
          </a:p>
        </p:txBody>
      </p:sp>
      <p:sp>
        <p:nvSpPr>
          <p:cNvPr id="13006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200" y="479425"/>
            <a:ext cx="7888288" cy="5913438"/>
          </a:xfrm>
        </p:spPr>
        <p:txBody>
          <a:bodyPr lIns="91440" tIns="45720"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 smtClean="0"/>
              <a:t>Матрица</a:t>
            </a:r>
            <a:r>
              <a:rPr lang="ru-RU" altLang="ru-RU" sz="2000" smtClean="0"/>
              <a:t> это система элементов </a:t>
            </a:r>
            <a:r>
              <a:rPr lang="ru-RU" altLang="ru-RU" sz="2000" i="1" smtClean="0"/>
              <a:t>a</a:t>
            </a:r>
            <a:r>
              <a:rPr lang="ru-RU" altLang="ru-RU" sz="2000" baseline="-25000" smtClean="0"/>
              <a:t>ij </a:t>
            </a:r>
            <a:r>
              <a:rPr lang="ru-RU" altLang="ru-RU" sz="2000" smtClean="0"/>
              <a:t>расположенных в виде прямоугольной таблицы. Элементы могут быть числами, функциями или иными величинами, над которыми можно производить алгебраические операции</a:t>
            </a:r>
            <a:endParaRPr lang="ru-RU" altLang="ru-RU" sz="1800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Если матрица имеет m строк и n столбцов, то говорят о (m × n)-матрице. Первый индекс элемента матрицы указывает номер строки, а второй – номер столбца </a:t>
            </a:r>
          </a:p>
        </p:txBody>
      </p:sp>
      <p:sp>
        <p:nvSpPr>
          <p:cNvPr id="1300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sp>
        <p:nvSpPr>
          <p:cNvPr id="130063" name="Rectangle 6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sp>
        <p:nvSpPr>
          <p:cNvPr id="130064" name="Text Box 8"/>
          <p:cNvSpPr txBox="1">
            <a:spLocks noChangeArrowheads="1"/>
          </p:cNvSpPr>
          <p:nvPr/>
        </p:nvSpPr>
        <p:spPr bwMode="auto">
          <a:xfrm>
            <a:off x="1619250" y="616585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sp>
        <p:nvSpPr>
          <p:cNvPr id="130065" name="Text Box 9"/>
          <p:cNvSpPr txBox="1">
            <a:spLocks noChangeArrowheads="1"/>
          </p:cNvSpPr>
          <p:nvPr/>
        </p:nvSpPr>
        <p:spPr bwMode="auto">
          <a:xfrm>
            <a:off x="1743075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1600"/>
          </a:p>
        </p:txBody>
      </p:sp>
      <p:sp>
        <p:nvSpPr>
          <p:cNvPr id="130066" name="Rectangle 12"/>
          <p:cNvSpPr>
            <a:spLocks noChangeArrowheads="1"/>
          </p:cNvSpPr>
          <p:nvPr/>
        </p:nvSpPr>
        <p:spPr bwMode="auto">
          <a:xfrm>
            <a:off x="0" y="2754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0059" name="Object 11"/>
          <p:cNvGraphicFramePr>
            <a:graphicFrameLocks noChangeAspect="1"/>
          </p:cNvGraphicFramePr>
          <p:nvPr/>
        </p:nvGraphicFramePr>
        <p:xfrm>
          <a:off x="2025650" y="1755775"/>
          <a:ext cx="5473700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1" name="Equation" r:id="rId3" imgW="2324100" imgH="1397000" progId="Equation.DSMT4">
                  <p:embed/>
                </p:oleObj>
              </mc:Choice>
              <mc:Fallback>
                <p:oleObj name="Equation" r:id="rId3" imgW="2324100" imgH="1397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1755775"/>
                        <a:ext cx="5473700" cy="328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7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Квадратная матрица</a:t>
            </a:r>
          </a:p>
        </p:txBody>
      </p:sp>
      <p:sp>
        <p:nvSpPr>
          <p:cNvPr id="165898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z="2000" smtClean="0"/>
              <a:t>Матрица, у которой число строк равно числу столбцов, т.е. </a:t>
            </a:r>
            <a:r>
              <a:rPr lang="ru-RU" sz="2000" i="1" smtClean="0"/>
              <a:t>m= n,</a:t>
            </a:r>
            <a:r>
              <a:rPr lang="ru-RU" sz="2000" smtClean="0"/>
              <a:t> называется квадратной матрицей, а число </a:t>
            </a:r>
            <a:r>
              <a:rPr lang="ru-RU" sz="2000" i="1" smtClean="0"/>
              <a:t>n </a:t>
            </a:r>
            <a:r>
              <a:rPr lang="ru-RU" sz="2000" smtClean="0"/>
              <a:t>называется </a:t>
            </a:r>
            <a:r>
              <a:rPr lang="ru-RU" sz="2000" i="1" smtClean="0"/>
              <a:t>порядком матрицы</a:t>
            </a:r>
            <a:r>
              <a:rPr lang="ru-RU" sz="2000" smtClean="0"/>
              <a:t>:</a:t>
            </a:r>
          </a:p>
        </p:txBody>
      </p:sp>
      <p:sp>
        <p:nvSpPr>
          <p:cNvPr id="1658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3022600" y="1706563"/>
          <a:ext cx="244157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0" name="Equation" r:id="rId3" imgW="927100" imgH="711200" progId="Equation.DSMT4">
                  <p:embed/>
                </p:oleObj>
              </mc:Choice>
              <mc:Fallback>
                <p:oleObj name="Equation" r:id="rId3" imgW="927100" imgH="71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706563"/>
                        <a:ext cx="2441575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0" name="Rectangle 7"/>
          <p:cNvSpPr>
            <a:spLocks noChangeArrowheads="1"/>
          </p:cNvSpPr>
          <p:nvPr/>
        </p:nvSpPr>
        <p:spPr bwMode="auto">
          <a:xfrm>
            <a:off x="0" y="307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5894" name="Object 6"/>
          <p:cNvGraphicFramePr>
            <a:graphicFrameLocks noChangeAspect="1"/>
          </p:cNvGraphicFramePr>
          <p:nvPr/>
        </p:nvGraphicFramePr>
        <p:xfrm>
          <a:off x="5465763" y="3844925"/>
          <a:ext cx="224155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1" name="Equation" r:id="rId5" imgW="1257300" imgH="711200" progId="Equation.DSMT4">
                  <p:embed/>
                </p:oleObj>
              </mc:Choice>
              <mc:Fallback>
                <p:oleObj name="Equation" r:id="rId5" imgW="1257300" imgH="71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3844925"/>
                        <a:ext cx="2241550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901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5896" name="Object 8"/>
          <p:cNvGraphicFramePr>
            <a:graphicFrameLocks noChangeAspect="1"/>
          </p:cNvGraphicFramePr>
          <p:nvPr/>
        </p:nvGraphicFramePr>
        <p:xfrm>
          <a:off x="1736725" y="4011613"/>
          <a:ext cx="1703388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2" name="Equation" r:id="rId7" imgW="774364" imgH="457002" progId="Equation.DSMT4">
                  <p:embed/>
                </p:oleObj>
              </mc:Choice>
              <mc:Fallback>
                <p:oleObj name="Equation" r:id="rId7" imgW="774364" imgH="457002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4011613"/>
                        <a:ext cx="1703388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2709</TotalTime>
  <Words>1863</Words>
  <Application>Microsoft Office PowerPoint</Application>
  <PresentationFormat>Экран (4:3)</PresentationFormat>
  <Paragraphs>272</Paragraphs>
  <Slides>60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60</vt:i4>
      </vt:variant>
    </vt:vector>
  </HeadingPairs>
  <TitlesOfParts>
    <vt:vector size="69" baseType="lpstr">
      <vt:lpstr>Arial</vt:lpstr>
      <vt:lpstr>Calibri</vt:lpstr>
      <vt:lpstr>Symbol</vt:lpstr>
      <vt:lpstr>Times New Roman</vt:lpstr>
      <vt:lpstr>Verdana</vt:lpstr>
      <vt:lpstr>Wingdings 2</vt:lpstr>
      <vt:lpstr>Аспект</vt:lpstr>
      <vt:lpstr>Equation</vt:lpstr>
      <vt:lpstr>Формула</vt:lpstr>
      <vt:lpstr>© Составитель: доцент кафедры медицинской и биологической физики, к. ф.-м. н. Романова Н.Ю. </vt:lpstr>
      <vt:lpstr>План лекции:</vt:lpstr>
      <vt:lpstr>Введение</vt:lpstr>
      <vt:lpstr>Математическая модель</vt:lpstr>
      <vt:lpstr>Презентация PowerPoint</vt:lpstr>
      <vt:lpstr>Матричное исчисление</vt:lpstr>
      <vt:lpstr>Презентация PowerPoint</vt:lpstr>
      <vt:lpstr>Определение</vt:lpstr>
      <vt:lpstr>Квадратная матрица</vt:lpstr>
      <vt:lpstr>Диагональная</vt:lpstr>
      <vt:lpstr>Единичная матрица</vt:lpstr>
      <vt:lpstr>Презентация PowerPoint</vt:lpstr>
      <vt:lpstr>Презентация PowerPoint</vt:lpstr>
      <vt:lpstr>Презентация PowerPoint</vt:lpstr>
      <vt:lpstr>Транспонирование матрицы </vt:lpstr>
      <vt:lpstr>Действия над матрицами </vt:lpstr>
      <vt:lpstr>Сложение матриц</vt:lpstr>
      <vt:lpstr>Умножение матриц</vt:lpstr>
      <vt:lpstr>Презентация PowerPoint</vt:lpstr>
      <vt:lpstr>Презентация PowerPoint</vt:lpstr>
      <vt:lpstr>Определитель матрицы</vt:lpstr>
      <vt:lpstr>Определители </vt:lpstr>
      <vt:lpstr>Минор</vt:lpstr>
      <vt:lpstr>Алгебраическое дополнение</vt:lpstr>
      <vt:lpstr>Презентация PowerPoint</vt:lpstr>
      <vt:lpstr>Определитель n-го порядка- разложение по строке</vt:lpstr>
      <vt:lpstr>Определитель матрицы 3  3</vt:lpstr>
      <vt:lpstr>Правило треугольников</vt:lpstr>
      <vt:lpstr>Правило «диагоналей» (Саррюса)</vt:lpstr>
      <vt:lpstr>Пример</vt:lpstr>
      <vt:lpstr>Свойства определителей</vt:lpstr>
      <vt:lpstr>Свойства определителей</vt:lpstr>
      <vt:lpstr>Свойства определителей</vt:lpstr>
      <vt:lpstr>Обратная матрица </vt:lpstr>
      <vt:lpstr>Обратная матрица</vt:lpstr>
      <vt:lpstr>Пример: найти обратную матрицу</vt:lpstr>
      <vt:lpstr>Презентация PowerPoint</vt:lpstr>
      <vt:lpstr>Системы линейных алгебраических уравнений</vt:lpstr>
      <vt:lpstr>Значение темы</vt:lpstr>
      <vt:lpstr>Какие уравнения называют линейными?</vt:lpstr>
      <vt:lpstr>Презентация PowerPoint</vt:lpstr>
      <vt:lpstr>Как решают линейные уравнения: «школьный вариант»</vt:lpstr>
      <vt:lpstr>Возможные варианты решений</vt:lpstr>
      <vt:lpstr>Система из 3-х линейных уравнений</vt:lpstr>
      <vt:lpstr>Матричная форма записи системы линейных уравнений</vt:lpstr>
      <vt:lpstr>Расширенная матрица системы</vt:lpstr>
      <vt:lpstr>Теорема Кронекера-Капелли:  для того, чтобы система линейных уравнений была совместной, необходимо и достаточно, чтобы ранг матрицы системы равнялся рангу ее расширенной матрицы.</vt:lpstr>
      <vt:lpstr>Найти ранг матрицы </vt:lpstr>
      <vt:lpstr>Найти ранг матрицы ступенчатого вида </vt:lpstr>
      <vt:lpstr>Метод Крамера</vt:lpstr>
      <vt:lpstr>Презентация PowerPoint</vt:lpstr>
      <vt:lpstr>Метод Гаусса</vt:lpstr>
      <vt:lpstr>Прямой ход метода Гаусса</vt:lpstr>
      <vt:lpstr>Презентация PowerPoint</vt:lpstr>
      <vt:lpstr>Презентация PowerPoint</vt:lpstr>
      <vt:lpstr>Маленькие хитрости метода Гаусса</vt:lpstr>
      <vt:lpstr>Цифровые средства в линейной алгебре.</vt:lpstr>
      <vt:lpstr>Заключение</vt:lpstr>
      <vt:lpstr>РЕКОМЕНДУЕМАЯ ЛИТЕРАТУРА:</vt:lpstr>
      <vt:lpstr>БЛАГОДАРЮ  ЗА ВНИМАНИЕ</vt:lpstr>
    </vt:vector>
  </TitlesOfParts>
  <Company>School №28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Переменный ток</dc:title>
  <dc:creator>Dima</dc:creator>
  <cp:lastModifiedBy>user</cp:lastModifiedBy>
  <cp:revision>225</cp:revision>
  <dcterms:created xsi:type="dcterms:W3CDTF">2006-02-02T07:50:58Z</dcterms:created>
  <dcterms:modified xsi:type="dcterms:W3CDTF">2022-09-12T14:52:48Z</dcterms:modified>
</cp:coreProperties>
</file>