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0" r:id="rId3"/>
    <p:sldId id="271" r:id="rId4"/>
    <p:sldId id="286" r:id="rId5"/>
    <p:sldId id="298" r:id="rId6"/>
    <p:sldId id="257" r:id="rId7"/>
    <p:sldId id="258" r:id="rId8"/>
    <p:sldId id="259" r:id="rId9"/>
    <p:sldId id="287" r:id="rId10"/>
    <p:sldId id="275" r:id="rId11"/>
    <p:sldId id="276" r:id="rId12"/>
    <p:sldId id="288" r:id="rId13"/>
    <p:sldId id="284" r:id="rId14"/>
    <p:sldId id="263" r:id="rId15"/>
    <p:sldId id="265" r:id="rId16"/>
    <p:sldId id="278" r:id="rId17"/>
    <p:sldId id="279" r:id="rId18"/>
    <p:sldId id="268" r:id="rId19"/>
    <p:sldId id="280" r:id="rId20"/>
    <p:sldId id="269" r:id="rId21"/>
    <p:sldId id="292" r:id="rId22"/>
    <p:sldId id="289" r:id="rId23"/>
    <p:sldId id="293" r:id="rId24"/>
    <p:sldId id="294" r:id="rId25"/>
    <p:sldId id="281" r:id="rId26"/>
    <p:sldId id="296" r:id="rId27"/>
    <p:sldId id="297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3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3;\Desktop\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3;\Desktop\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3;\Desktop\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Кол-во случаев заболевания бешенством на территории Красноярского края 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Лист1!$B$10</c:f>
              <c:strCache>
                <c:ptCount val="1"/>
                <c:pt idx="0">
                  <c:v>Кол-во случаев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Лист1!$A$11:$A$12</c:f>
              <c:strCache>
                <c:ptCount val="2"/>
                <c:pt idx="0">
                  <c:v>2016 г</c:v>
                </c:pt>
                <c:pt idx="1">
                  <c:v>2017 г</c:v>
                </c:pt>
              </c:strCache>
            </c:strRef>
          </c:cat>
          <c:val>
            <c:numRef>
              <c:f>Лист1!$B$11:$B$12</c:f>
              <c:numCache>
                <c:formatCode>General</c:formatCode>
                <c:ptCount val="2"/>
                <c:pt idx="0">
                  <c:v>10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1586368"/>
        <c:axId val="491585280"/>
      </c:barChart>
      <c:catAx>
        <c:axId val="491586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91585280"/>
        <c:crosses val="autoZero"/>
        <c:auto val="1"/>
        <c:lblAlgn val="ctr"/>
        <c:lblOffset val="100"/>
        <c:noMultiLvlLbl val="0"/>
      </c:catAx>
      <c:valAx>
        <c:axId val="491585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91586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Число лиц, обратившихся с жалобами на укусы животных за 2016г  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Лист1!$B$5</c:f>
              <c:strCache>
                <c:ptCount val="1"/>
                <c:pt idx="0">
                  <c:v>Число случаев 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Лист1!$A$6:$A$8</c:f>
              <c:strCache>
                <c:ptCount val="3"/>
                <c:pt idx="0">
                  <c:v>Назаровский р-н</c:v>
                </c:pt>
                <c:pt idx="1">
                  <c:v>Ачинск</c:v>
                </c:pt>
                <c:pt idx="2">
                  <c:v>Бириллюский р-н</c:v>
                </c:pt>
              </c:strCache>
            </c:strRef>
          </c:cat>
          <c:val>
            <c:numRef>
              <c:f>Лист1!$B$6:$B$8</c:f>
              <c:numCache>
                <c:formatCode>General</c:formatCode>
                <c:ptCount val="3"/>
                <c:pt idx="0">
                  <c:v>14.1</c:v>
                </c:pt>
                <c:pt idx="1">
                  <c:v>16.5</c:v>
                </c:pt>
                <c:pt idx="2">
                  <c:v>13.6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Кол-во случаев по данным Россельхознадзора 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случаев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Январь-Февраль 2017 г </c:v>
                </c:pt>
                <c:pt idx="1">
                  <c:v>Январь-Февраль 2018 г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273</c:v>
                </c:pt>
                <c:pt idx="1">
                  <c:v>578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1586912"/>
        <c:axId val="170153248"/>
      </c:barChart>
      <c:catAx>
        <c:axId val="49158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0153248"/>
        <c:crosses val="autoZero"/>
        <c:auto val="1"/>
        <c:lblAlgn val="ctr"/>
        <c:lblOffset val="100"/>
        <c:noMultiLvlLbl val="0"/>
      </c:catAx>
      <c:valAx>
        <c:axId val="170153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1586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F6702-36FA-448F-86D9-936151CAE3CE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C91F5-E790-444E-9CF1-5AD375FF74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27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E1238-84B0-4369-8B1A-15862C0EDD9B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BB115-650D-498E-8F02-06ABE876F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25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B115-650D-498E-8F02-06ABE876F8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5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B115-650D-498E-8F02-06ABE876F8E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8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DAFB-C40E-4864-B426-02F5724EF314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E7DB-4C50-473E-90C2-69452B1934C2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54D7-9F49-421B-844A-188D4080AF14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2867-A73F-4F0F-8ECC-4684CE82906B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FB93-6726-4974-B96E-20FACD8EA183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52B-617F-43C0-9E5E-BF1C66E288A2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DC2D-A356-4E40-B308-8FD64D14FC9E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1DB2-A8BE-4529-8BAB-1702B5C019AF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2771-8842-45EC-AFEC-E059C0A370B4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61AB-34C7-47E0-BBA9-8C2A125D949A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A84E-D201-490D-8494-1E7358B1D8D8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7D42E3-32B9-48B4-8968-446A1CC0DAFE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 образования «Красноярский государственный медицинский университет имени профессора В.Ф. 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Министерства здравоохранения Российской Федерации  </a:t>
            </a:r>
            <a:b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КУРСОВАЯ РАБОТА</a:t>
            </a:r>
          </a:p>
          <a:p>
            <a:pPr algn="ctr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 бешенства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специальности 31.02.03 Лабораторная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 03. Проведение лабораторных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микробиологических 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МДК 03.01 Теория и практика лабораторных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Чугунекова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П.С.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Жукова М.В.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2019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14792" y="6539167"/>
            <a:ext cx="929208" cy="318833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1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568952" cy="6480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Антигенная структура 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проникновению вируса в организм, а также после вакцинации организм вырабатывает нейтрализующие вирус антитела, которые связываются и инактивируют вирус. Конкретные области белка G, которые являются наиболее антигенными, приводят к производству антител, нейтрализующих вирус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эпитопы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Другие белки, такие как нуклеопротеиды, как было доказано, не могут вызывать выработку антител, нейтрализующих вирус.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2708920"/>
            <a:ext cx="6373825" cy="374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12465" y="6492875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10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84976" cy="633670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Резистентность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бешенства неустойчив во внешней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среде.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Инактивируются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растворами формалина, лизола, фенола, хлорамина, калия перманганата, карболовой кислоты, а также эфиром, ацетоном, спиртом, трипсином, ультрафиолетовыми лучами. При температуре 100˚С вирусы погибают в течение 2 минут,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60˚С – в течение 10-15 минут. Вирус сохраняет свои жизненные свойства при температуре до -70˚С. В темных сухих помещениях он может жить несколько месяцев. Устойчивый штамм вируса может длительное время жить в гниющих тканях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55179"/>
            <a:ext cx="5436096" cy="316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45466" y="6479052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11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12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36496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Патогенез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раны вирус бешенства проходит быстро вдоль нервных путей в периферической нервной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системе.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стороны ЦНС вирус дополнительно распространяется на другие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Слюнные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железы, расположенные в тканях полости рта и щёк, получают высокие концентрации вируса, тем самым позволяя ему далее распространяться в результате процесса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слюноотделения.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Летальный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 может произойти в период от двух дней до пяти лет с момента первичной инфекции.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408"/>
            <a:ext cx="7344816" cy="673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13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2564904"/>
            <a:ext cx="5724129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01584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14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741368"/>
          </a:xfrm>
        </p:spPr>
        <p:txBody>
          <a:bodyPr>
            <a:noAutofit/>
          </a:bodyPr>
          <a:lstStyle/>
          <a:p>
            <a:pPr marL="45720" indent="0" algn="ctr">
              <a:buClrTx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Симптомы болезни </a:t>
            </a:r>
          </a:p>
          <a:p>
            <a:pPr marL="45720" indent="0">
              <a:buClrTx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типичном случае болезнь имеет три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периода: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Tx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Продромальный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(ранний период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Длится 1—3 дня. Сопровождается повышением температуры до 37,2—37,3 °C, угнетённым состоянием, плохим сном, бессонницей, беспокойством больного. Ощущается боль в месте укуса.</a:t>
            </a:r>
          </a:p>
          <a:p>
            <a:pPr marL="45720" indent="0">
              <a:buClrTx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Стадия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разгара (агрессия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Длится 1—4 дня. Выражается в резко повышенной чувствительности к малейшим раздражениям органов чувств: яркий свет, различные звуки, шум вызывают судороги мышц конечностей. Появляются водобоязнь,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аэрофобия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галлюцинации, бред, чувство страха. Больные становятся агрессивными, буйными, повышается слюноотделение.</a:t>
            </a:r>
          </a:p>
          <a:p>
            <a:pPr marL="45720" indent="0">
              <a:buClrTx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параличей(мнимого благополучия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Наступает паралич глазных мышц, нижних конечностей, а также скуловых мышц (отвисшая челюсть).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Начинает проявляться извращенный аппетит (несъедобное, опасное в </a:t>
            </a:r>
            <a: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желудке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Состояние как личности уже не существует.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Паралич дыхательных мышц вызывает смерть (удушье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15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84976" cy="65527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Иммунитет 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Постинфекционный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иммунитет не изучен, так как больной обычно погибает. Для активной иммунизации животных против бешенства с профилактической целью  предложено несколько вакцин. Сухая Антирабическая сыворотка,  предназначена для профилактических прививок против бешенства собак и котов, а также вынужденных прививок дорогостоящих сельскохозяйственных животных. Вызывает  выработку антител, интерферонов  и активацию клеточного иммунитета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" y="3833664"/>
            <a:ext cx="303953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2636912"/>
            <a:ext cx="4889815" cy="332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16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12968" cy="655272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Заключается в борьбе с бешенством среди животных: вакцинации (домашних, бездомных и диких животных), установлении карантина и т. д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161444"/>
            <a:ext cx="7560840" cy="563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21802" y="6489993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17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640871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Бешенство - 100% летальное заболевание. Именно поэтому введение вакцины (и иммуноглобулина в особых случаях) в первые после укуса часы является крайне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важным. Возможна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профилактическая вакцинация.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Современный график вакцинации при экстренной профилактике бешенства заключается всего в 6 дозах вакцины, которые вводятся в день обращения в  3, 7, 14, 30, 90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дни.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Проводят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правило в отделениях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реанимации.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 симптоматическое.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активная поддерживающая терапия (снотворные, противосудорожные, болеутоляющие средства, парентеральное питание и т.д.).</a:t>
            </a:r>
          </a:p>
          <a:p>
            <a:pPr marL="45720" indent="0">
              <a:buClrTx/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18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408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Лабораторная диагностика вируса бешенства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Применяют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вирусологические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биологические и серологические методы.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 для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исследования: слюнные железы,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кровь и ткани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мозга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(мозжечок, кора больших полушарий и продолговатый мозг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669">
            <a:off x="173193" y="1546617"/>
            <a:ext cx="3994384" cy="631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19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315">
            <a:off x="6139935" y="1999274"/>
            <a:ext cx="2913112" cy="194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704">
            <a:off x="3690618" y="3568537"/>
            <a:ext cx="3016954" cy="306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5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3"/>
            <a:ext cx="8676456" cy="64294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Бешенство представляет серьезную проблему здравоохранения многих стран мира, что, в первую очередь, связано с проблемой распространения его среди диких животных. Существует постоянная угроза завоза инфекции из других стран в государства свободные от бешенства.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Бешенство относится к числу особо опасных инфекций. Во всем мире от бешенства погибает около 50000 человек в год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60"/>
            <a:ext cx="6336704" cy="3564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525344"/>
            <a:ext cx="576064" cy="290574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2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42909" y="6479052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20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408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исследования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ируса бешенства </a:t>
            </a:r>
          </a:p>
          <a:p>
            <a:pPr marL="45720" indent="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иммуноферментного анализа (ИФА) 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метод лабораторной диагностики, основанный на реакции «антиген-антитело», который позволяет выявить вещества белковой природы (в том числе ферменты, вирусы, фрагменты бактерий и другие компоненты биологических жидкостей). </a:t>
            </a:r>
          </a:p>
          <a:p>
            <a:pPr marL="45720" indent="0" algn="just">
              <a:buNone/>
            </a:pP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132">
            <a:off x="327268" y="2700141"/>
            <a:ext cx="4399707" cy="293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73" y="2276872"/>
            <a:ext cx="3956923" cy="228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21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280920" cy="6192688"/>
          </a:xfrm>
        </p:spPr>
        <p:txBody>
          <a:bodyPr/>
          <a:lstStyle/>
          <a:p>
            <a:pPr marL="4572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биопробы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ыделение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вируса бешенства на белых мышах путем введения им суспензии патологического материала с последующей идентификацией вируса методом флюоресцирующих антител.</a:t>
            </a:r>
          </a:p>
          <a:p>
            <a:pPr marL="45720" indent="0">
              <a:buNone/>
            </a:pP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207979" cy="220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705327" cy="3743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5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5200" y="6479052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22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6192688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Реакция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диффузионной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преципитации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метод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основанный на способности антител и вирусного антигена бешенства диффундировать в агаровом геле и при специфическом взаимодействии образовывать комплекс «антиген-антитело», наблюдаемый в виде линии преципитации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4824536" cy="517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1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23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048672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Микроскопический метод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выявляют с  помощью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световой  микроскопии окрашенных срезов или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отпечатков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клетках коры полушарий и мозжечка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специфические включения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тельца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Бабеша-Негри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1"/>
          <a:stretch/>
        </p:blipFill>
        <p:spPr>
          <a:xfrm>
            <a:off x="1109353" y="1628800"/>
            <a:ext cx="6963405" cy="476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77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98610" y="6479052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24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090028" cy="6059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1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9036496" cy="6480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Статистика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400" dirty="0" smtClean="0"/>
              <a:t> </a:t>
            </a:r>
          </a:p>
          <a:p>
            <a:pPr marL="4572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5202" y="6492875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25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14348" y="1285861"/>
          <a:ext cx="792961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71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26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214282" y="214290"/>
            <a:ext cx="8929718" cy="585791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857224" y="857232"/>
          <a:ext cx="721523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27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214282" y="285728"/>
            <a:ext cx="8429684" cy="585791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85786" y="1071546"/>
          <a:ext cx="742955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424936" cy="6408712"/>
          </a:xfrm>
        </p:spPr>
        <p:txBody>
          <a:bodyPr>
            <a:normAutofit fontScale="77500" lnSpcReduction="20000"/>
          </a:bodyPr>
          <a:lstStyle/>
          <a:p>
            <a:pPr lvl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Изучила общую характеристику, патогенез и профилактику вируса бешенства;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Изучила методы лабораторной диагностики и методы лечения вируса бешенства: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известен вирус - возбудитель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бешенства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медикам помогает совершенная аппаратура, предупреждение бешенства стало делом обыкновенным и не таким сложным;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Важнее болезнь не лечить, а предупреждать. Поэтому следует помнить: чрезмерная численность таких животных, как лисы и волки, и растущее число беспризорных собак - «горючий материал» для вспышек бешенства.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Рассмотрела статистические данные по Красноярскому краю, на основании их я сделала выводы: 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Красноярского края количество случаев за 2017 год  превышает на 80 %, чем за 2016 год;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города Назарово за 10 месяцев 2017 г. число лиц, обратившихся с жалобами на укусы животных, выросло в 26,5 раза, в сравнении с аналогичным периодом 2016 г., на территории Назаровского района в 14,1 раз, на территории города Ачинска на 16,5 %, на территории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Бирилюсского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на 13,6 %;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РФ по данным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Россельхознадзора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 январь — февраль 2018 года количество случаев бешенства зафиксировано в 2 раза больше, чем за 2017 год.</a:t>
            </a:r>
          </a:p>
          <a:p>
            <a:pPr marL="45720" indent="0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26319" y="6465197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28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8892480" cy="6480720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 использованной литературы</a:t>
            </a:r>
          </a:p>
          <a:p>
            <a:pPr marL="4572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	Вакцинация. [Электронный ресурс]-  режим доступа https://www.rlsnet.ru/tn_index_id_48679.htm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	Вирус Бешенство. [Электронный ресурс]-  режим доступа https://ru.wikipedia.org/wiki/%D0%92%D0%B8%D1%80%D1%83%D1%81_%D0%B1%D0%B5%D1%88%D0%B5%D0%BD%D1%81%D1%82%D0%B2%D0%B0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	Вирус бешенство: что происходит с человеком. [Электронный ресурс]-  режим доступа https://weekend.rambler.ru/people/39768975-virus-beshenstva-chto-proishodit-s-chelovekom/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	Возбудитель бешенства. Свойства вируса. [Электронный ресурс]-  режим доступа http://biofile.ru/bio/4770.html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	История микробиологии. [Электронный ресурс]-  режим доступа http://microbiology.ucoz.org/index/virus_beshenstva/0-184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	Лабораторная диагностика вируса бешенства. [Электронный ресурс]-  режим доступа https://scienceforum.ru/2017/article/2017033957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	Лечение вируса бешенства. [Электронный ресурс]-  режим доступа https://medportal.ru/enc/infection/neiro/3/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	Меры профилактики вируса бешенство. [Электронный ресурс]-  режим доступа https://xn--l1aks.64.xn--b1aew.xn--p1ai/document/6654352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	Морфология Вируса бешенство. [Электронный ресурс]-  режим доступа http://biologylib.ru/books/item/f00/s00/z0000015/st055.shtml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	Основные факты. [Электронный ресурс]-  режим доступа https://www.who.int/ru/news-room/fact-sheets/detail/rabies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	Статистика вируса бешенство. [Электронный ресурс]-  режим доступа https://www.who.int/features/factfiles/rabies/ru/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	 Устойчивость вируса бешенство. [Электронный ресурс]-  режим доступа http://www.activestudy.info/beshenstvo-rabies/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29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6632"/>
            <a:ext cx="8496944" cy="6408712"/>
          </a:xfrm>
        </p:spPr>
        <p:txBody>
          <a:bodyPr/>
          <a:lstStyle/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методов лабораторной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вируса бешенства.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Изучить общую характеристику, патогенез и профилактику  вируса бешенства.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Изучить методы лабораторной диагностики и методы лечения вируса бешенства.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Рассмотреть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статистические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данные по России и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Красноярскому краю.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31382" y="6497070"/>
            <a:ext cx="912618" cy="308576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3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4416558"/>
            <a:ext cx="6264695" cy="228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61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1984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8352928" cy="6408712"/>
          </a:xfrm>
        </p:spPr>
        <p:txBody>
          <a:bodyPr>
            <a:normAutofit/>
          </a:bodyPr>
          <a:lstStyle/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больные люди, домашние и дикие животные.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мозга (мозжечок, кора больших полушарий и продолговатый мозг), слюнные железы.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5306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27" y="620247"/>
            <a:ext cx="4162973" cy="23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27" y="1772595"/>
            <a:ext cx="3809999" cy="253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67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8929718" cy="65008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 бешенства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Rabies virus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Lyssavirus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Семейство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Rhabdoviridae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5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482304"/>
            <a:ext cx="7168213" cy="537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552728"/>
          </a:xfrm>
        </p:spPr>
        <p:txBody>
          <a:bodyPr>
            <a:noAutofit/>
          </a:bodyPr>
          <a:lstStyle/>
          <a:p>
            <a:pPr marL="45720" indent="0" algn="ctr">
              <a:buClrTx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Ви́рус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бе́шенства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нейротропный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вирус, возбудитель бешенства у человека и животных. Передача вируса может происходить через слюну животных и (реже) при контакте с человеческой слюной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Вирусы рода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Lyssavirus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семейства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рабдовирусов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Rhabdoviridae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имеют спиральную симметрию, так что их инфекционные частицы имеют практически цилиндрическую форму.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34" y="2492896"/>
            <a:ext cx="5752364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15200" y="6443842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6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8892480" cy="6408712"/>
          </a:xfrm>
        </p:spPr>
        <p:txBody>
          <a:bodyPr>
            <a:normAutofit/>
          </a:bodyPr>
          <a:lstStyle/>
          <a:p>
            <a:pPr marL="45720" indent="0" algn="ctr">
              <a:buClrTx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Морфология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вирусы покрыты оболочкой и имеют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одноцепочечную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РНК генома. Генетическая информация поставляется в виде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рибонуклеопротеинового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комплекса, в котором РНК тесно связана с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нуклеопротеином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РНК-геном вируса кодирует пять генов, порядок которого высоко консервативен. Эти гены кодируют нуклеопротеиды (N),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фосфопротеин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(Р), матрицу белка (М), гликопротеин (G) и вирусные РНК-полимеразы (L).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 бешенства имеет форму пули с длиной около 180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поперечный разрез диаметром около 75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Один конец закруглён или имеет коническую форму, а другой конец имеет плоскую или вогнутую форму.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Ядро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вириона состоит из спирально расположенных рибонуклеопротеидов.</a:t>
            </a:r>
          </a:p>
          <a:p>
            <a:pPr marL="45720" indent="0">
              <a:buClrTx/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Tx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15200" y="6465197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7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4824536" cy="2816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4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640960" cy="65527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Жизненный цикл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связывания с рецептором вирус бешенства попадает в клетки-хозяева через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эндосомный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путь. Внутри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эндосомы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низкое рН-значение индуцирует процесс сварки мембран, тем самым обеспечивая вирусному геному возможность достичь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цитозоль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 размножается в нервных клетках организма, образуя тельца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Бабеша-Негри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Тельца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Бабеша-Негри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размером 0,5-25 мкм расположены в цитоплазме нейронов, имеют округлую, овальную, реже веретенообразную форму,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базофильную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внутреннюю структуру, окрашивающуюся кислыми красителями в рубиновый цвет.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 формирования телец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Бабеша-Негри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заражении различных штаммов вируса бешенства определяется численностью  локальных очагов вирусного синтеза в цитоплазме инфицированных клеток .</a:t>
            </a:r>
          </a:p>
          <a:p>
            <a:pPr marL="45720" indent="0">
              <a:buClrTx/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15200" y="6460974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8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5200" y="6492906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9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480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Культивирование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 бешенства культивируется в мозговой ткани мышей, цыплят, кроликов, в куриных эмбрионах, эмбрионах телят, овец и культурах клеток разного вида животных.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510337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1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935</TotalTime>
  <Words>1390</Words>
  <Application>Microsoft Office PowerPoint</Application>
  <PresentationFormat>Экран (4:3)</PresentationFormat>
  <Paragraphs>151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Жукова М.В.</cp:lastModifiedBy>
  <cp:revision>65</cp:revision>
  <dcterms:created xsi:type="dcterms:W3CDTF">2018-10-23T13:13:35Z</dcterms:created>
  <dcterms:modified xsi:type="dcterms:W3CDTF">2019-04-30T05:35:10Z</dcterms:modified>
</cp:coreProperties>
</file>