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митрий Чиняков" userId="1455af4e655fea41" providerId="LiveId" clId="{FB5BB22F-DA2C-465B-A5EA-074956ADA32D}"/>
    <pc:docChg chg="custSel delSld modSld">
      <pc:chgData name="Дмитрий Чиняков" userId="1455af4e655fea41" providerId="LiveId" clId="{FB5BB22F-DA2C-465B-A5EA-074956ADA32D}" dt="2021-05-16T16:30:44.527" v="21" actId="47"/>
      <pc:docMkLst>
        <pc:docMk/>
      </pc:docMkLst>
      <pc:sldChg chg="modSp mod">
        <pc:chgData name="Дмитрий Чиняков" userId="1455af4e655fea41" providerId="LiveId" clId="{FB5BB22F-DA2C-465B-A5EA-074956ADA32D}" dt="2021-05-16T15:58:31.121" v="14" actId="1076"/>
        <pc:sldMkLst>
          <pc:docMk/>
          <pc:sldMk cId="2632749643" sldId="256"/>
        </pc:sldMkLst>
        <pc:spChg chg="mod">
          <ac:chgData name="Дмитрий Чиняков" userId="1455af4e655fea41" providerId="LiveId" clId="{FB5BB22F-DA2C-465B-A5EA-074956ADA32D}" dt="2021-05-16T15:58:31.121" v="14" actId="1076"/>
          <ac:spMkLst>
            <pc:docMk/>
            <pc:sldMk cId="2632749643" sldId="256"/>
            <ac:spMk id="2" creationId="{62064CA0-86B2-4EDB-A4B9-D16D9E4216E8}"/>
          </ac:spMkLst>
        </pc:spChg>
      </pc:sldChg>
      <pc:sldChg chg="modSp del mod">
        <pc:chgData name="Дмитрий Чиняков" userId="1455af4e655fea41" providerId="LiveId" clId="{FB5BB22F-DA2C-465B-A5EA-074956ADA32D}" dt="2021-05-16T16:30:41.712" v="18" actId="47"/>
        <pc:sldMkLst>
          <pc:docMk/>
          <pc:sldMk cId="467796703" sldId="272"/>
        </pc:sldMkLst>
        <pc:spChg chg="mod">
          <ac:chgData name="Дмитрий Чиняков" userId="1455af4e655fea41" providerId="LiveId" clId="{FB5BB22F-DA2C-465B-A5EA-074956ADA32D}" dt="2021-05-16T16:30:18.692" v="17" actId="1076"/>
          <ac:spMkLst>
            <pc:docMk/>
            <pc:sldMk cId="467796703" sldId="272"/>
            <ac:spMk id="3" creationId="{29B9C062-1D38-4B38-AFF5-739898D1CFE5}"/>
          </ac:spMkLst>
        </pc:spChg>
      </pc:sldChg>
      <pc:sldChg chg="del">
        <pc:chgData name="Дмитрий Чиняков" userId="1455af4e655fea41" providerId="LiveId" clId="{FB5BB22F-DA2C-465B-A5EA-074956ADA32D}" dt="2021-05-16T16:30:42.854" v="19" actId="47"/>
        <pc:sldMkLst>
          <pc:docMk/>
          <pc:sldMk cId="1112575886" sldId="273"/>
        </pc:sldMkLst>
      </pc:sldChg>
      <pc:sldChg chg="del">
        <pc:chgData name="Дмитрий Чиняков" userId="1455af4e655fea41" providerId="LiveId" clId="{FB5BB22F-DA2C-465B-A5EA-074956ADA32D}" dt="2021-05-16T16:30:43.792" v="20" actId="47"/>
        <pc:sldMkLst>
          <pc:docMk/>
          <pc:sldMk cId="2034648073" sldId="274"/>
        </pc:sldMkLst>
      </pc:sldChg>
      <pc:sldChg chg="del">
        <pc:chgData name="Дмитрий Чиняков" userId="1455af4e655fea41" providerId="LiveId" clId="{FB5BB22F-DA2C-465B-A5EA-074956ADA32D}" dt="2021-05-16T16:30:44.527" v="21" actId="47"/>
        <pc:sldMkLst>
          <pc:docMk/>
          <pc:sldMk cId="1556420692" sldId="275"/>
        </pc:sldMkLst>
      </pc:sldChg>
      <pc:sldChg chg="modSp">
        <pc:chgData name="Дмитрий Чиняков" userId="1455af4e655fea41" providerId="LiveId" clId="{FB5BB22F-DA2C-465B-A5EA-074956ADA32D}" dt="2021-05-16T16:28:36.545" v="15" actId="14100"/>
        <pc:sldMkLst>
          <pc:docMk/>
          <pc:sldMk cId="2394813189" sldId="282"/>
        </pc:sldMkLst>
        <pc:picChg chg="mod">
          <ac:chgData name="Дмитрий Чиняков" userId="1455af4e655fea41" providerId="LiveId" clId="{FB5BB22F-DA2C-465B-A5EA-074956ADA32D}" dt="2021-05-16T16:28:36.545" v="15" actId="14100"/>
          <ac:picMkLst>
            <pc:docMk/>
            <pc:sldMk cId="2394813189" sldId="282"/>
            <ac:picMk id="7170" creationId="{2E23D0C9-AC01-4298-9EC9-460D74E68665}"/>
          </ac:picMkLst>
        </pc:picChg>
      </pc:sldChg>
      <pc:sldChg chg="modSp">
        <pc:chgData name="Дмитрий Чиняков" userId="1455af4e655fea41" providerId="LiveId" clId="{FB5BB22F-DA2C-465B-A5EA-074956ADA32D}" dt="2021-05-16T16:28:42.374" v="16" actId="14100"/>
        <pc:sldMkLst>
          <pc:docMk/>
          <pc:sldMk cId="1985373232" sldId="283"/>
        </pc:sldMkLst>
        <pc:picChg chg="mod">
          <ac:chgData name="Дмитрий Чиняков" userId="1455af4e655fea41" providerId="LiveId" clId="{FB5BB22F-DA2C-465B-A5EA-074956ADA32D}" dt="2021-05-16T16:28:42.374" v="16" actId="14100"/>
          <ac:picMkLst>
            <pc:docMk/>
            <pc:sldMk cId="1985373232" sldId="283"/>
            <ac:picMk id="8194" creationId="{30DA6B0B-105C-4160-9139-EE0FFE4626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A2454-8595-45EF-AFD3-BE0C79C5C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590904-7096-4B9C-8908-188CCF1A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A3140-5A53-4B1B-BA6B-7A6C9584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C1367-2720-45DF-88F2-B6F7DD4F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CC98C-A863-4A39-B859-F5535109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37D71-B3C6-4A60-A4D9-76E8659A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AB51CE-AD71-437C-8E4E-FB8E2C1B2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BCD98-824E-40DD-9936-FA7D8E32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1B3E2-28D9-4351-BB78-0861BE5C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9033EA-4B46-4B78-8764-A9A70BAC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7A0521-4A13-4FDC-AA04-1F1CF1E28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44D578-8F9E-4832-9BF8-E0A8CE29B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F79A54-D839-4550-A6C4-AFA9C98D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0DA3C6-023A-452B-B45F-4392E3C2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A2131-6A83-4DFF-8A1E-08C8492B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67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7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41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98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01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7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9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5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918C6-0850-481F-BB07-D8F8234D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629DC-C27B-4E8F-8C67-93EBF0E66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F0C97-359E-46AD-92CE-410D3523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CDC30-20B3-44F4-BE2E-5377A177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E6B72-E829-4B77-990D-40D99499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48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7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50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4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AC4F5-5D1D-4D81-A69C-D9B64CEF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F1218-DE65-466B-87F1-6EF66EC17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61874-E115-48CF-9AA2-8AAB206B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31FA8-4212-4CE1-8793-BA89E1E2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3B3D5F-16B4-450B-AD1B-7517A785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7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9488C-4F8B-47EE-BB02-759D5BB1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E74A0-3F42-4848-B2D8-EBC05B5F6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E8B05-C202-4D52-B4A6-E57994483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E3BA8B-996B-4C28-A498-29859D7F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A9F580-7ECD-4C32-905C-FFF7BA03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A75A6E-DB16-4744-81AE-1C3D62A7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9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A4266-4A1C-483B-9753-16175519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B5749-5BA5-4857-BEBF-24D683A84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70186D-F63D-456E-BF14-C116FBC74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51740-A7FB-45C7-8B3B-28C90BDF3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ED62CE-73C8-4121-86EC-68010BF72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99E3A3-B257-4556-A053-FE42D01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85EBBD-97EC-4470-B9E0-F007187F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EC65F1-C549-4AB4-B108-D9B60411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2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12430-3933-4687-9B5A-E8A7CA31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5F3A95-0695-44FE-A17C-DF091D1F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09F8F9-1B54-4D7B-9587-25A26F2B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32432B-22E4-4B3B-93DC-EEE6389C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8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54B3B-B2AE-466E-AC78-5F321CE3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209230-2758-4CF0-A5DA-922EEFEF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B2DDE-6CBE-4A08-833D-0B2C7D73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5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BCED1-ADDC-4E36-9215-4F8E5AF4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3345B-729D-4656-AB23-402AD49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01B87-2247-4D53-9661-123D34866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429183-0A86-4103-A031-DB44ABCF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10656-D1C4-4ECC-B785-1015503B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EF8DA2-4CA2-4D22-A2D3-D0D52A28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8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6FC5A-7A92-4C9E-97A4-0C2C5B8A4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4E5FB-BDF6-464A-B072-C8667BB9B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E16B72-C542-45DF-87E5-26B948FE5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04D8AB-566C-4497-9A1B-7B52BB95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EC7B77-8765-417D-9DF2-468A44D2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C6C30-643E-4149-BAC6-593B77D4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21957-03C8-4958-8A40-94866630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64A061-D7A5-4025-937F-941B0F2FE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558EA-2D95-4437-B7F3-384A7F6AC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3C6B-FE3E-432D-A53A-0BF074291E10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C17B8-7A08-4E8D-A4E1-6A6D1B6F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6D990-F265-4142-B701-674CD3D5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527D-DB0C-41C0-BE4B-45EE4B902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8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F470F5C-DA36-4427-8172-E36D82079843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8C24AB9-BCC8-4032-939D-E42324D0E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8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64CA0-86B2-4EDB-A4B9-D16D9E421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678" y="817454"/>
            <a:ext cx="10442028" cy="3291997"/>
          </a:xfrm>
        </p:spPr>
        <p:txBody>
          <a:bodyPr>
            <a:normAutofit fontScale="90000"/>
          </a:bodyPr>
          <a:lstStyle/>
          <a:p>
            <a:r>
              <a:rPr kumimoji="0" lang="ru-RU" sz="6000" b="1" i="0" u="none" strike="noStrike" kern="1400" cap="all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Варианты развития и аномалии дуги аорты. Часть 2</a:t>
            </a:r>
            <a:br>
              <a:rPr kumimoji="0" lang="ru-RU" sz="6000" b="1" i="0" u="none" strike="noStrike" kern="1400" cap="all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DA8788-72E5-4E00-B745-7096F4EF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4913587"/>
            <a:ext cx="4708635" cy="21335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Выполнила: ординатор кафедры лучевой диагностики ИПО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Тикунова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Анастасия Сергеевна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E0D1D-E179-45F3-8B1F-AB98D9D2D074}"/>
              </a:ext>
            </a:extLst>
          </p:cNvPr>
          <p:cNvSpPr txBox="1"/>
          <p:nvPr/>
        </p:nvSpPr>
        <p:spPr>
          <a:xfrm>
            <a:off x="3049314" y="735358"/>
            <a:ext cx="6093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лучевой диагностики ИПО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35D82-38D7-4301-A7BD-365918588458}"/>
              </a:ext>
            </a:extLst>
          </p:cNvPr>
          <p:cNvSpPr txBox="1"/>
          <p:nvPr/>
        </p:nvSpPr>
        <p:spPr>
          <a:xfrm>
            <a:off x="2157294" y="317221"/>
            <a:ext cx="8238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ФГБОУ ВО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КрасГМУ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им. проф. В.Ф. Войно-Ясенецкого Минздрава РФ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0F830E-0910-4BEC-A537-97C5B882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4" y="0"/>
            <a:ext cx="1965289" cy="14346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4496BD-35FF-47C9-AE4E-76EC4CA06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02" t="15229" r="39052" b="31111"/>
          <a:stretch/>
        </p:blipFill>
        <p:spPr>
          <a:xfrm>
            <a:off x="5454869" y="3193048"/>
            <a:ext cx="6691851" cy="36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17b.">
            <a:extLst>
              <a:ext uri="{FF2B5EF4-FFF2-40B4-BE49-F238E27FC236}">
                <a16:creationId xmlns:a16="http://schemas.microsoft.com/office/drawing/2014/main" id="{2E23D0C9-AC01-4298-9EC9-460D74E6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1271801"/>
            <a:ext cx="4661860" cy="503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6C41C9-338A-4B11-93C5-BC85E8F5B861}"/>
              </a:ext>
            </a:extLst>
          </p:cNvPr>
          <p:cNvSpPr txBox="1"/>
          <p:nvPr/>
        </p:nvSpPr>
        <p:spPr>
          <a:xfrm>
            <a:off x="2100754" y="256138"/>
            <a:ext cx="8745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объемная реконструкция, косая сагиттальная плоскость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81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17c.">
            <a:extLst>
              <a:ext uri="{FF2B5EF4-FFF2-40B4-BE49-F238E27FC236}">
                <a16:creationId xmlns:a16="http://schemas.microsoft.com/office/drawing/2014/main" id="{30DA6B0B-105C-4160-9139-EE0FFE46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7" y="1306667"/>
            <a:ext cx="4513361" cy="52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F49B30-C28B-4FF3-9FB3-95014F179D22}"/>
              </a:ext>
            </a:extLst>
          </p:cNvPr>
          <p:cNvSpPr txBox="1"/>
          <p:nvPr/>
        </p:nvSpPr>
        <p:spPr>
          <a:xfrm>
            <a:off x="2140825" y="291005"/>
            <a:ext cx="8390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объемная реконструкция, косая фронтальная плоскость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37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9AFFD5-11BE-4C9B-A6DC-ED3C23F37298}"/>
              </a:ext>
            </a:extLst>
          </p:cNvPr>
          <p:cNvSpPr txBox="1"/>
          <p:nvPr/>
        </p:nvSpPr>
        <p:spPr>
          <a:xfrm>
            <a:off x="3503886" y="304093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Прерывистая дуга аорты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FE790-7B48-4EEE-A36A-217B3A59A668}"/>
              </a:ext>
            </a:extLst>
          </p:cNvPr>
          <p:cNvSpPr txBox="1"/>
          <p:nvPr/>
        </p:nvSpPr>
        <p:spPr>
          <a:xfrm>
            <a:off x="1040524" y="1387365"/>
            <a:ext cx="9884980" cy="314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Редкая врожденная аномалия.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Восходящая часть аорты прерывается и не имеет анатомической связи с нисходящей.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Кровь в нисходящую аорты поступает через открытый артериальный проток.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Делится на три типа (A, B и C) в зависимости от места прерывания аорты относительно магистральных сосудов.  </a:t>
            </a:r>
          </a:p>
        </p:txBody>
      </p:sp>
    </p:spTree>
    <p:extLst>
      <p:ext uri="{BB962C8B-B14F-4D97-AF65-F5344CB8AC3E}">
        <p14:creationId xmlns:p14="http://schemas.microsoft.com/office/powerpoint/2010/main" val="390735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E7700-423A-4321-98E4-AF0A0238DC0E}"/>
              </a:ext>
            </a:extLst>
          </p:cNvPr>
          <p:cNvSpPr txBox="1"/>
          <p:nvPr/>
        </p:nvSpPr>
        <p:spPr>
          <a:xfrm>
            <a:off x="5222328" y="298443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Тип 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A8445-33B3-441C-B47B-AA149F0FFA45}"/>
              </a:ext>
            </a:extLst>
          </p:cNvPr>
          <p:cNvSpPr txBox="1"/>
          <p:nvPr/>
        </p:nvSpPr>
        <p:spPr>
          <a:xfrm>
            <a:off x="533399" y="1385276"/>
            <a:ext cx="5299842" cy="3441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Дуга прерывается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дистальнее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начала левой подключичной артерии.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вторым наиболее распространенным типом (30%-40% случаев).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Встречается только у пациентов с делецией 22q11.</a:t>
            </a:r>
          </a:p>
        </p:txBody>
      </p:sp>
      <p:pic>
        <p:nvPicPr>
          <p:cNvPr id="9218" name="Picture 2" descr="Figure 18.">
            <a:extLst>
              <a:ext uri="{FF2B5EF4-FFF2-40B4-BE49-F238E27FC236}">
                <a16:creationId xmlns:a16="http://schemas.microsoft.com/office/drawing/2014/main" id="{13DF866F-D1F9-4376-9431-519632CB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49" y="1051815"/>
            <a:ext cx="4816366" cy="500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4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9a.">
            <a:extLst>
              <a:ext uri="{FF2B5EF4-FFF2-40B4-BE49-F238E27FC236}">
                <a16:creationId xmlns:a16="http://schemas.microsoft.com/office/drawing/2014/main" id="{5866E80A-1844-49FE-9716-0EB6C0E9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1199282"/>
            <a:ext cx="4619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1C47B-9F49-4515-B4AB-9BC5FD5ECC86}"/>
              </a:ext>
            </a:extLst>
          </p:cNvPr>
          <p:cNvSpPr txBox="1"/>
          <p:nvPr/>
        </p:nvSpPr>
        <p:spPr>
          <a:xfrm>
            <a:off x="1371600" y="183619"/>
            <a:ext cx="10641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объемная реконструкция, фронтальная плоскость. П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рерывистая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дуга аорты типа А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F6B06-16C9-426E-8A90-F9797464B594}"/>
              </a:ext>
            </a:extLst>
          </p:cNvPr>
          <p:cNvSpPr txBox="1"/>
          <p:nvPr/>
        </p:nvSpPr>
        <p:spPr>
          <a:xfrm>
            <a:off x="4223188" y="6043026"/>
            <a:ext cx="60933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Новорожденный мальчик.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07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7FDF6D-40A4-4DE9-A6EE-3A3003C65896}"/>
              </a:ext>
            </a:extLst>
          </p:cNvPr>
          <p:cNvSpPr txBox="1"/>
          <p:nvPr/>
        </p:nvSpPr>
        <p:spPr>
          <a:xfrm>
            <a:off x="5379982" y="329974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Тип В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8828B-5B50-4E06-B8A3-D24FA57D26FB}"/>
              </a:ext>
            </a:extLst>
          </p:cNvPr>
          <p:cNvSpPr txBox="1"/>
          <p:nvPr/>
        </p:nvSpPr>
        <p:spPr>
          <a:xfrm>
            <a:off x="6218184" y="883972"/>
            <a:ext cx="5356334" cy="4676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Дуга прерывается между левой общей сонной и левой подключичной артериями.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наиболее распространенной формой (50-60% случаев).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 с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микроделецией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22q11.2.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Сопровождается снижением фракции выброса левого желудочка.</a:t>
            </a:r>
          </a:p>
        </p:txBody>
      </p:sp>
      <p:pic>
        <p:nvPicPr>
          <p:cNvPr id="12290" name="Picture 2" descr="Figure 20.">
            <a:extLst>
              <a:ext uri="{FF2B5EF4-FFF2-40B4-BE49-F238E27FC236}">
                <a16:creationId xmlns:a16="http://schemas.microsoft.com/office/drawing/2014/main" id="{14B0FCF0-59A5-45E7-973A-4F2F812D4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102490"/>
            <a:ext cx="5478518" cy="52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0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e 21a.">
            <a:extLst>
              <a:ext uri="{FF2B5EF4-FFF2-40B4-BE49-F238E27FC236}">
                <a16:creationId xmlns:a16="http://schemas.microsoft.com/office/drawing/2014/main" id="{3FC10881-72AE-4D79-B168-8C94E485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34" y="1278109"/>
            <a:ext cx="4438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A1D8F-C86B-47A0-93A0-FC5A6C3E7F38}"/>
              </a:ext>
            </a:extLst>
          </p:cNvPr>
          <p:cNvSpPr txBox="1"/>
          <p:nvPr/>
        </p:nvSpPr>
        <p:spPr>
          <a:xfrm>
            <a:off x="1529255" y="262446"/>
            <a:ext cx="9616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сагитальная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плоскость. Прерывистая дуга аорты типа В.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0C2A7-25BA-4A22-8F61-FEF060F6800C}"/>
              </a:ext>
            </a:extLst>
          </p:cNvPr>
          <p:cNvSpPr txBox="1"/>
          <p:nvPr/>
        </p:nvSpPr>
        <p:spPr>
          <a:xfrm>
            <a:off x="3159673" y="6040609"/>
            <a:ext cx="60933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8-дневный мальчик с синдромом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ДиДжорджи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38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 21b.">
            <a:extLst>
              <a:ext uri="{FF2B5EF4-FFF2-40B4-BE49-F238E27FC236}">
                <a16:creationId xmlns:a16="http://schemas.microsoft.com/office/drawing/2014/main" id="{CB272545-E0C9-4218-80C0-BAF9B77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126578"/>
            <a:ext cx="4306942" cy="52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FF761-3903-4601-B64A-76FD56B18ADC}"/>
              </a:ext>
            </a:extLst>
          </p:cNvPr>
          <p:cNvSpPr txBox="1"/>
          <p:nvPr/>
        </p:nvSpPr>
        <p:spPr>
          <a:xfrm>
            <a:off x="2258411" y="110915"/>
            <a:ext cx="9140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косая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сагитальная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плоскость. Прерывистая дуга аорты типа В.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84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7E6D9-14D7-452C-92E6-30C9B75C0AE7}"/>
              </a:ext>
            </a:extLst>
          </p:cNvPr>
          <p:cNvSpPr txBox="1"/>
          <p:nvPr/>
        </p:nvSpPr>
        <p:spPr>
          <a:xfrm>
            <a:off x="5301155" y="329973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Тип С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338" name="Picture 2" descr="Figure 22.">
            <a:extLst>
              <a:ext uri="{FF2B5EF4-FFF2-40B4-BE49-F238E27FC236}">
                <a16:creationId xmlns:a16="http://schemas.microsoft.com/office/drawing/2014/main" id="{EFE6D1C5-5157-416B-8787-5DCD522F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0" y="1441888"/>
            <a:ext cx="4448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F32AD-E2AA-4D98-83DC-B20ED365EB62}"/>
              </a:ext>
            </a:extLst>
          </p:cNvPr>
          <p:cNvSpPr txBox="1"/>
          <p:nvPr/>
        </p:nvSpPr>
        <p:spPr>
          <a:xfrm>
            <a:off x="6716110" y="1753202"/>
            <a:ext cx="4678417" cy="2714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Дуга прерывается  между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брахиоцефальной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левой общей сонной артериями.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наименее распространенной формой на которую приходится менее 5% случаев.</a:t>
            </a:r>
          </a:p>
        </p:txBody>
      </p:sp>
    </p:spTree>
    <p:extLst>
      <p:ext uri="{BB962C8B-B14F-4D97-AF65-F5344CB8AC3E}">
        <p14:creationId xmlns:p14="http://schemas.microsoft.com/office/powerpoint/2010/main" val="989056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617383-C079-49D7-B23F-15FBEF7719CF}"/>
              </a:ext>
            </a:extLst>
          </p:cNvPr>
          <p:cNvSpPr txBox="1"/>
          <p:nvPr/>
        </p:nvSpPr>
        <p:spPr>
          <a:xfrm>
            <a:off x="3440824" y="314208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Гипоплазия дуги аорты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31C2A-7A9C-4FD9-9754-8DF02D3B40C4}"/>
              </a:ext>
            </a:extLst>
          </p:cNvPr>
          <p:cNvSpPr txBox="1"/>
          <p:nvPr/>
        </p:nvSpPr>
        <p:spPr>
          <a:xfrm>
            <a:off x="839511" y="1440618"/>
            <a:ext cx="10259414" cy="265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измерением диаметра дистальной части аорты к восходящей части и характеризуется уменьшением на 50-60% от диаметра восходящей части.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связана с другими аномалиями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коарктация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аорты, дефект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межпредсердной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перегородки).</a:t>
            </a:r>
          </a:p>
        </p:txBody>
      </p:sp>
    </p:spTree>
    <p:extLst>
      <p:ext uri="{BB962C8B-B14F-4D97-AF65-F5344CB8AC3E}">
        <p14:creationId xmlns:p14="http://schemas.microsoft.com/office/powerpoint/2010/main" val="14007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7CF11F-5AD3-4E54-946A-123731C3125E}"/>
              </a:ext>
            </a:extLst>
          </p:cNvPr>
          <p:cNvSpPr txBox="1"/>
          <p:nvPr/>
        </p:nvSpPr>
        <p:spPr>
          <a:xfrm>
            <a:off x="4591706" y="300327"/>
            <a:ext cx="6093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Введение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7CF4-3E5D-4169-B21E-25AE80581506}"/>
              </a:ext>
            </a:extLst>
          </p:cNvPr>
          <p:cNvSpPr txBox="1"/>
          <p:nvPr/>
        </p:nvSpPr>
        <p:spPr>
          <a:xfrm>
            <a:off x="567559" y="1308538"/>
            <a:ext cx="10846675" cy="437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развития и аномалии дуги аорты могут быть ассоциированы с хромосомными аномалиями, другими врожденными заболеваниями и имеют большое значение для планирования хирургического вмешательства на грудной клетке.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Аномалии дуги аорты могут быть изолированными или могут сопровождаться пороками клапанов, транспозицией сосудов, тетрадой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Фалло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Сосудистое кольцо – расположение сосудов в виде кольца вокруг трахеи и пищевода,  с их возможным сдавлением.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13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re 23a.">
            <a:extLst>
              <a:ext uri="{FF2B5EF4-FFF2-40B4-BE49-F238E27FC236}">
                <a16:creationId xmlns:a16="http://schemas.microsoft.com/office/drawing/2014/main" id="{117E5638-E28E-4D9A-80A8-DCE41FC4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40" y="1518215"/>
            <a:ext cx="3921659" cy="45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EDE141-F505-471F-80A5-C465BE390560}"/>
              </a:ext>
            </a:extLst>
          </p:cNvPr>
          <p:cNvSpPr txBox="1"/>
          <p:nvPr/>
        </p:nvSpPr>
        <p:spPr>
          <a:xfrm>
            <a:off x="4954313" y="6088913"/>
            <a:ext cx="60933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Женщина, 21 год.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3D5E5-5265-41EF-9CB2-1E20C2972B0B}"/>
              </a:ext>
            </a:extLst>
          </p:cNvPr>
          <p:cNvSpPr txBox="1"/>
          <p:nvPr/>
        </p:nvSpPr>
        <p:spPr>
          <a:xfrm>
            <a:off x="407937" y="195417"/>
            <a:ext cx="11264463" cy="1783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объемная реконструкция, косая сагиттальная плоскость. Гипоплазия левосторонней дуги аорты с аберрантной правой подключичной артерией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89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ure 23b.">
            <a:extLst>
              <a:ext uri="{FF2B5EF4-FFF2-40B4-BE49-F238E27FC236}">
                <a16:creationId xmlns:a16="http://schemas.microsoft.com/office/drawing/2014/main" id="{2E931AEC-CC08-42EE-9FA2-EEF02F75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95" y="1213945"/>
            <a:ext cx="3810209" cy="53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3E7545-1EF2-440C-81C2-0AE4A369E65B}"/>
              </a:ext>
            </a:extLst>
          </p:cNvPr>
          <p:cNvSpPr txBox="1"/>
          <p:nvPr/>
        </p:nvSpPr>
        <p:spPr>
          <a:xfrm>
            <a:off x="949871" y="252143"/>
            <a:ext cx="11031921" cy="9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фронтальная плоскость. Гипоплазия левосторонней дуги аорты с аберрантной правой подключичной артерией</a:t>
            </a:r>
          </a:p>
        </p:txBody>
      </p:sp>
    </p:spTree>
    <p:extLst>
      <p:ext uri="{BB962C8B-B14F-4D97-AF65-F5344CB8AC3E}">
        <p14:creationId xmlns:p14="http://schemas.microsoft.com/office/powerpoint/2010/main" val="4236513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D334F-CAC3-419D-A0DA-6AC117457E71}"/>
              </a:ext>
            </a:extLst>
          </p:cNvPr>
          <p:cNvSpPr txBox="1"/>
          <p:nvPr/>
        </p:nvSpPr>
        <p:spPr>
          <a:xfrm>
            <a:off x="3724602" y="345738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Коарктация аорты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03632-EFD8-4DB0-AC13-90D5BF52DBDB}"/>
              </a:ext>
            </a:extLst>
          </p:cNvPr>
          <p:cNvSpPr txBox="1"/>
          <p:nvPr/>
        </p:nvSpPr>
        <p:spPr>
          <a:xfrm>
            <a:off x="6499334" y="1835071"/>
            <a:ext cx="5359432" cy="383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Определяется как локальное сужение участка аорты.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4-8% от врожденных пороков сердца, с распространенностью 4 на 10 000 живорожденных.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Сочетается с различной степенью гипоплазии дуги аорты и двустворчатым аортальным клапаном.</a:t>
            </a:r>
          </a:p>
        </p:txBody>
      </p:sp>
      <p:pic>
        <p:nvPicPr>
          <p:cNvPr id="18434" name="Picture 2" descr="Figure 24.">
            <a:extLst>
              <a:ext uri="{FF2B5EF4-FFF2-40B4-BE49-F238E27FC236}">
                <a16:creationId xmlns:a16="http://schemas.microsoft.com/office/drawing/2014/main" id="{7832E212-B577-4081-BE3C-0E95B8B9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4" y="1135117"/>
            <a:ext cx="5630072" cy="525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5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ure 25a.">
            <a:extLst>
              <a:ext uri="{FF2B5EF4-FFF2-40B4-BE49-F238E27FC236}">
                <a16:creationId xmlns:a16="http://schemas.microsoft.com/office/drawing/2014/main" id="{D0210BEC-1992-4C44-8709-2F79A270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63" y="1401817"/>
            <a:ext cx="341767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0AF888-5E82-488B-8D3C-AF14484E1C76}"/>
              </a:ext>
            </a:extLst>
          </p:cNvPr>
          <p:cNvSpPr txBox="1"/>
          <p:nvPr/>
        </p:nvSpPr>
        <p:spPr>
          <a:xfrm>
            <a:off x="2050174" y="299545"/>
            <a:ext cx="8091652" cy="9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МР-ангиография, косая сагиттальная плоскость. Коарктация аорты</a:t>
            </a:r>
          </a:p>
        </p:txBody>
      </p:sp>
      <p:sp>
        <p:nvSpPr>
          <p:cNvPr id="3" name="AutoShape 4" descr="Figure 25b.">
            <a:extLst>
              <a:ext uri="{FF2B5EF4-FFF2-40B4-BE49-F238E27FC236}">
                <a16:creationId xmlns:a16="http://schemas.microsoft.com/office/drawing/2014/main" id="{E1AF56C8-C556-4748-90E2-3785262E7D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D702C-CDFD-4D6C-85E9-5727D2C4D1C5}"/>
              </a:ext>
            </a:extLst>
          </p:cNvPr>
          <p:cNvSpPr txBox="1"/>
          <p:nvPr/>
        </p:nvSpPr>
        <p:spPr>
          <a:xfrm>
            <a:off x="1797270" y="6164317"/>
            <a:ext cx="9914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Девочка 8 лет, с сопутствующим двустворчатым аортальным клапаном.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563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0D2CD9-EE89-4D44-AD3B-94C95DFCB028}"/>
              </a:ext>
            </a:extLst>
          </p:cNvPr>
          <p:cNvSpPr txBox="1"/>
          <p:nvPr/>
        </p:nvSpPr>
        <p:spPr>
          <a:xfrm>
            <a:off x="3976851" y="329974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псевдоКоарктация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40FD0-7117-4A16-8A20-0B3771C308DE}"/>
              </a:ext>
            </a:extLst>
          </p:cNvPr>
          <p:cNvSpPr txBox="1"/>
          <p:nvPr/>
        </p:nvSpPr>
        <p:spPr>
          <a:xfrm>
            <a:off x="6096000" y="1557294"/>
            <a:ext cx="5087005" cy="433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Редкая аномалия, характеризуется перегибом нисходящей аорты на уровне артериальной связки.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значительной гемодинамической обструкции, коллатеральные сосуды не образуются.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Ассоциирована с образованием аневризмы.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Figure 26.">
            <a:extLst>
              <a:ext uri="{FF2B5EF4-FFF2-40B4-BE49-F238E27FC236}">
                <a16:creationId xmlns:a16="http://schemas.microsoft.com/office/drawing/2014/main" id="{7AAE1045-9302-429F-B76C-D1EC0740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8" y="1557294"/>
            <a:ext cx="3879305" cy="49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C52C6D-CAF6-4A32-9E8E-CE8DA64C9CF6}"/>
              </a:ext>
            </a:extLst>
          </p:cNvPr>
          <p:cNvSpPr txBox="1"/>
          <p:nvPr/>
        </p:nvSpPr>
        <p:spPr>
          <a:xfrm>
            <a:off x="293137" y="756434"/>
            <a:ext cx="5492807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объемная реконструкция, косая сагиттальная плоскость</a:t>
            </a:r>
          </a:p>
        </p:txBody>
      </p:sp>
    </p:spTree>
    <p:extLst>
      <p:ext uri="{BB962C8B-B14F-4D97-AF65-F5344CB8AC3E}">
        <p14:creationId xmlns:p14="http://schemas.microsoft.com/office/powerpoint/2010/main" val="253530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2A1CC4-2703-419D-84B0-0A9C39D75565}"/>
              </a:ext>
            </a:extLst>
          </p:cNvPr>
          <p:cNvSpPr txBox="1"/>
          <p:nvPr/>
        </p:nvSpPr>
        <p:spPr>
          <a:xfrm>
            <a:off x="4717831" y="314208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выводы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01E1A-5C96-48BC-8C7D-A68851116EF4}"/>
              </a:ext>
            </a:extLst>
          </p:cNvPr>
          <p:cNvSpPr txBox="1"/>
          <p:nvPr/>
        </p:nvSpPr>
        <p:spPr>
          <a:xfrm>
            <a:off x="1213944" y="1150882"/>
            <a:ext cx="10231821" cy="436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Врожденные аномалии дуги аорты являются результатом патологического развития одного или нескольких компонентов системы глоточной дуги эмбриона.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диагностировать данные состояния своевременно, что бы избежать случайной находки во время торакальной операции, которая может закончиться летальным исходом из-за неподходящего плана ведения операции.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Неинвазивная визуализация с помощью КТ- и МР-ангиографии позволяет провести полную оценку дуги аорты и ее ветвей по отношению к окружающим структурам, включая дыхательные пути и пищевод.</a:t>
            </a:r>
          </a:p>
        </p:txBody>
      </p:sp>
    </p:spTree>
    <p:extLst>
      <p:ext uri="{BB962C8B-B14F-4D97-AF65-F5344CB8AC3E}">
        <p14:creationId xmlns:p14="http://schemas.microsoft.com/office/powerpoint/2010/main" val="3816535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79F86A-B96C-49C5-9E75-6354023A8E3D}"/>
              </a:ext>
            </a:extLst>
          </p:cNvPr>
          <p:cNvSpPr txBox="1"/>
          <p:nvPr/>
        </p:nvSpPr>
        <p:spPr>
          <a:xfrm>
            <a:off x="3141279" y="3075057"/>
            <a:ext cx="6365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Спасибо за внимание!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98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A7CDC6-297F-40D9-8CF7-D2D5F668780F}"/>
              </a:ext>
            </a:extLst>
          </p:cNvPr>
          <p:cNvSpPr txBox="1"/>
          <p:nvPr/>
        </p:nvSpPr>
        <p:spPr>
          <a:xfrm>
            <a:off x="5143500" y="363388"/>
            <a:ext cx="6093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цель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21BA9-0E3B-421A-855D-775F4A253CE2}"/>
              </a:ext>
            </a:extLst>
          </p:cNvPr>
          <p:cNvSpPr txBox="1"/>
          <p:nvPr/>
        </p:nvSpPr>
        <p:spPr>
          <a:xfrm>
            <a:off x="1072055" y="1608083"/>
            <a:ext cx="9786444" cy="2923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Описать эмбриологическое развития дуги аорты, ее анатомию.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Обсудить варианты развития и аномалии дуги аорты отталкиваясь от системы двойной дуги аорты.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Выделить возможные методы диагностики данных состояний.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8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B0D79-10A0-4B0F-BA18-B761E4CDF475}"/>
              </a:ext>
            </a:extLst>
          </p:cNvPr>
          <p:cNvSpPr txBox="1"/>
          <p:nvPr/>
        </p:nvSpPr>
        <p:spPr>
          <a:xfrm>
            <a:off x="3961086" y="286444"/>
            <a:ext cx="6093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Двойная дуга аорты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AutoShape 2" descr="Figure 14.">
            <a:extLst>
              <a:ext uri="{FF2B5EF4-FFF2-40B4-BE49-F238E27FC236}">
                <a16:creationId xmlns:a16="http://schemas.microsoft.com/office/drawing/2014/main" id="{42A13FA4-53AA-45F6-AF59-C0B6945E3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28" name="Picture 4" descr="Figure 14.">
            <a:extLst>
              <a:ext uri="{FF2B5EF4-FFF2-40B4-BE49-F238E27FC236}">
                <a16:creationId xmlns:a16="http://schemas.microsoft.com/office/drawing/2014/main" id="{36BFD978-DB1D-4ACC-94D5-94D994EB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5" y="1150883"/>
            <a:ext cx="5137092" cy="527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DC2E8E-31D8-4340-9CEE-F7FE3F7046FB}"/>
              </a:ext>
            </a:extLst>
          </p:cNvPr>
          <p:cNvSpPr txBox="1"/>
          <p:nvPr/>
        </p:nvSpPr>
        <p:spPr>
          <a:xfrm>
            <a:off x="6684579" y="1694904"/>
            <a:ext cx="500998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Является результатом отсутствия регрессии эмбриологической системы двойной дуги.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Правая дуга больше и выше левой. 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Левая меньшего диаметра, с фиброзными сужениями.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Образуют сосудистое кольцо вокруг трахеи и пищевода.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6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15a.">
            <a:extLst>
              <a:ext uri="{FF2B5EF4-FFF2-40B4-BE49-F238E27FC236}">
                <a16:creationId xmlns:a16="http://schemas.microsoft.com/office/drawing/2014/main" id="{B6133E49-C45D-4FF2-A3FE-B0F010F5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651" y="1000909"/>
            <a:ext cx="6744698" cy="48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54755-20EB-4732-BB42-C7C9D014643B}"/>
              </a:ext>
            </a:extLst>
          </p:cNvPr>
          <p:cNvSpPr txBox="1"/>
          <p:nvPr/>
        </p:nvSpPr>
        <p:spPr>
          <a:xfrm>
            <a:off x="855278" y="296937"/>
            <a:ext cx="111265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фронтальная плоскость. Двойная дуга аорты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3459F-CF8E-41C2-83DA-0A4F9795D615}"/>
              </a:ext>
            </a:extLst>
          </p:cNvPr>
          <p:cNvSpPr txBox="1"/>
          <p:nvPr/>
        </p:nvSpPr>
        <p:spPr>
          <a:xfrm>
            <a:off x="4925411" y="6007065"/>
            <a:ext cx="60933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 2 лет.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74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15b.">
            <a:extLst>
              <a:ext uri="{FF2B5EF4-FFF2-40B4-BE49-F238E27FC236}">
                <a16:creationId xmlns:a16="http://schemas.microsoft.com/office/drawing/2014/main" id="{F4EBFB97-3B72-4495-9388-7E34BD3E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38" y="1183738"/>
            <a:ext cx="6535104" cy="48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664C3-0239-4E6B-93FD-8EB138CFF361}"/>
              </a:ext>
            </a:extLst>
          </p:cNvPr>
          <p:cNvSpPr txBox="1"/>
          <p:nvPr/>
        </p:nvSpPr>
        <p:spPr>
          <a:xfrm>
            <a:off x="2714658" y="168075"/>
            <a:ext cx="8745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объемная реконструкция. Сужение левой дуги аорты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32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15c.">
            <a:extLst>
              <a:ext uri="{FF2B5EF4-FFF2-40B4-BE49-F238E27FC236}">
                <a16:creationId xmlns:a16="http://schemas.microsoft.com/office/drawing/2014/main" id="{CF491ED0-FD1E-496E-80B8-65FB44E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84" y="913086"/>
            <a:ext cx="7862231" cy="503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B392BB-D9D9-4961-8488-649A3DE5D34A}"/>
              </a:ext>
            </a:extLst>
          </p:cNvPr>
          <p:cNvSpPr txBox="1"/>
          <p:nvPr/>
        </p:nvSpPr>
        <p:spPr>
          <a:xfrm>
            <a:off x="750420" y="238090"/>
            <a:ext cx="11047686" cy="56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косая аксиальная плоскость. Сосудистое кольцо</a:t>
            </a:r>
          </a:p>
        </p:txBody>
      </p:sp>
    </p:spTree>
    <p:extLst>
      <p:ext uri="{BB962C8B-B14F-4D97-AF65-F5344CB8AC3E}">
        <p14:creationId xmlns:p14="http://schemas.microsoft.com/office/powerpoint/2010/main" val="364131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1F97D4-6051-40A8-A7BD-BD2B3E49D0F6}"/>
              </a:ext>
            </a:extLst>
          </p:cNvPr>
          <p:cNvSpPr txBox="1"/>
          <p:nvPr/>
        </p:nvSpPr>
        <p:spPr>
          <a:xfrm>
            <a:off x="3724602" y="254454"/>
            <a:ext cx="102909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пятая аортальная дуга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122" name="Picture 2" descr="Figure 16.">
            <a:extLst>
              <a:ext uri="{FF2B5EF4-FFF2-40B4-BE49-F238E27FC236}">
                <a16:creationId xmlns:a16="http://schemas.microsoft.com/office/drawing/2014/main" id="{41451FC7-6674-4F8E-9815-A0B24970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4" y="808452"/>
            <a:ext cx="5361443" cy="56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45B9D-CCE4-473F-90A7-4FA4EA580666}"/>
              </a:ext>
            </a:extLst>
          </p:cNvPr>
          <p:cNvSpPr txBox="1"/>
          <p:nvPr/>
        </p:nvSpPr>
        <p:spPr>
          <a:xfrm>
            <a:off x="6096000" y="1494774"/>
            <a:ext cx="47533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результатом отсутствия нормальной дегенерации примитивной пятой дуги.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диагностике часто принимают за открытый артериальный проток.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Соединяет восходящую аорту с нисходящей.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4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17a.">
            <a:extLst>
              <a:ext uri="{FF2B5EF4-FFF2-40B4-BE49-F238E27FC236}">
                <a16:creationId xmlns:a16="http://schemas.microsoft.com/office/drawing/2014/main" id="{38AAD0A4-3B63-4D7D-87F4-9016B9D28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42" y="777286"/>
            <a:ext cx="3998785" cy="53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DC208-284D-4003-A214-75975F63F656}"/>
              </a:ext>
            </a:extLst>
          </p:cNvPr>
          <p:cNvSpPr txBox="1"/>
          <p:nvPr/>
        </p:nvSpPr>
        <p:spPr>
          <a:xfrm>
            <a:off x="2702471" y="243829"/>
            <a:ext cx="80338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КТ-ангиография, фронтальная плоскость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1D6F3-7AC7-442E-A15E-33269B686CD1}"/>
              </a:ext>
            </a:extLst>
          </p:cNvPr>
          <p:cNvSpPr txBox="1"/>
          <p:nvPr/>
        </p:nvSpPr>
        <p:spPr>
          <a:xfrm>
            <a:off x="2394353" y="6080714"/>
            <a:ext cx="77165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Новорожденная девочка.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Сохраненны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и 5 дуги аорты.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830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683</Words>
  <Application>Microsoft Office PowerPoint</Application>
  <PresentationFormat>Широкоэкранный</PresentationFormat>
  <Paragraphs>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Corbel</vt:lpstr>
      <vt:lpstr>Wingdings</vt:lpstr>
      <vt:lpstr>Тема Office</vt:lpstr>
      <vt:lpstr>Базис</vt:lpstr>
      <vt:lpstr>Варианты развития и аномалии дуги аорты. Часть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Варианты развития и аномалии дуги аорты. Часть 2 </dc:title>
  <dc:creator>Дмитрий Чиняков</dc:creator>
  <cp:lastModifiedBy>Дмитрий Чиняков</cp:lastModifiedBy>
  <cp:revision>1</cp:revision>
  <dcterms:created xsi:type="dcterms:W3CDTF">2021-05-16T15:57:09Z</dcterms:created>
  <dcterms:modified xsi:type="dcterms:W3CDTF">2021-05-16T16:30:50Z</dcterms:modified>
</cp:coreProperties>
</file>