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8E218F-1875-4402-A629-F6BA4EFF3C78}" v="2279" dt="2022-05-27T09:56:43.6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02" autoAdjust="0"/>
    <p:restoredTop sz="82080" autoAdjust="0"/>
  </p:normalViewPr>
  <p:slideViewPr>
    <p:cSldViewPr snapToGrid="0">
      <p:cViewPr varScale="1">
        <p:scale>
          <a:sx n="59" d="100"/>
          <a:sy n="59" d="100"/>
        </p:scale>
        <p:origin x="-982" y="-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BB076-99E2-4B8A-8E42-52F625E45E2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16873-7EB9-4611-B1EA-4BC0B041D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10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16873-7EB9-4611-B1EA-4BC0B041DEB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56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ea typeface="Calibri"/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16873-7EB9-4611-B1EA-4BC0B041DEB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535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ea typeface="Calibri"/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16873-7EB9-4611-B1EA-4BC0B041DEB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494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16873-7EB9-4611-B1EA-4BC0B041DEB9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05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ea typeface="Calibri"/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16873-7EB9-4611-B1EA-4BC0B041DEB9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663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2 часть завершена = принято писать «конец 2-ой части»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16873-7EB9-4611-B1EA-4BC0B041DEB9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19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ea typeface="Calibri"/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16873-7EB9-4611-B1EA-4BC0B041DEB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153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16873-7EB9-4611-B1EA-4BC0B041DEB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136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ea typeface="Calibri"/>
              <a:cs typeface="Calibri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16873-7EB9-4611-B1EA-4BC0B041DEB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228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16873-7EB9-4611-B1EA-4BC0B041DEB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180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16873-7EB9-4611-B1EA-4BC0B041DEB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421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16873-7EB9-4611-B1EA-4BC0B041DEB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787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ea typeface="Calibri"/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16873-7EB9-4611-B1EA-4BC0B041DEB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207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Относительно стрелок см. ремарку к слайду 15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16873-7EB9-4611-B1EA-4BC0B041DEB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266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02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08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688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51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655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00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37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27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5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21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08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33800" y="865188"/>
            <a:ext cx="8315325" cy="278765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4800" b="1" dirty="0">
                <a:ea typeface="+mj-lt"/>
                <a:cs typeface="+mj-lt"/>
              </a:rPr>
              <a:t>Визуализация акромиально-ключичного сустава: </a:t>
            </a:r>
            <a:br>
              <a:rPr lang="ru-RU" sz="4800" b="1" dirty="0">
                <a:ea typeface="+mj-lt"/>
                <a:cs typeface="+mj-lt"/>
              </a:rPr>
            </a:br>
            <a:r>
              <a:rPr lang="ru-RU" sz="4800" b="1" dirty="0">
                <a:ea typeface="+mj-lt"/>
                <a:cs typeface="+mj-lt"/>
              </a:rPr>
              <a:t>анатомия, функция, патологические особенности и лечение. Часть 3.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14725" y="3916363"/>
            <a:ext cx="8591550" cy="34083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ru-RU" dirty="0">
                <a:cs typeface="Calibri"/>
              </a:rPr>
              <a:t>Выполнила:</a:t>
            </a:r>
            <a:endParaRPr lang="ru-RU"/>
          </a:p>
          <a:p>
            <a:pPr algn="r"/>
            <a:r>
              <a:rPr lang="ru-RU" dirty="0">
                <a:cs typeface="Calibri"/>
              </a:rPr>
              <a:t>Ординатор 1 года обучения</a:t>
            </a:r>
          </a:p>
          <a:p>
            <a:pPr algn="r"/>
            <a:r>
              <a:rPr lang="ru-RU" dirty="0" err="1">
                <a:cs typeface="Calibri"/>
              </a:rPr>
              <a:t>Ершкова</a:t>
            </a:r>
            <a:r>
              <a:rPr lang="ru-RU" dirty="0">
                <a:cs typeface="Calibri"/>
              </a:rPr>
              <a:t> М.Ю. 115гр</a:t>
            </a:r>
          </a:p>
          <a:p>
            <a:endParaRPr lang="ru-RU" dirty="0">
              <a:cs typeface="Calibri"/>
            </a:endParaRPr>
          </a:p>
          <a:p>
            <a:endParaRPr lang="ru-RU" dirty="0">
              <a:cs typeface="Calibri"/>
            </a:endParaRPr>
          </a:p>
          <a:p>
            <a:pPr algn="l"/>
            <a:r>
              <a:rPr lang="ru-RU" dirty="0">
                <a:cs typeface="Calibri"/>
              </a:rPr>
              <a:t>                       </a:t>
            </a:r>
            <a:r>
              <a:rPr lang="ru-RU" sz="1800" dirty="0">
                <a:cs typeface="Calibri"/>
              </a:rPr>
              <a:t>Красноярск 2022</a:t>
            </a:r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D264500-5361-4440-BCA0-DB2081BAE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887557"/>
            <a:ext cx="3790950" cy="4997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3868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903" y="-166255"/>
            <a:ext cx="10515600" cy="1325563"/>
          </a:xfrm>
        </p:spPr>
        <p:txBody>
          <a:bodyPr/>
          <a:lstStyle/>
          <a:p>
            <a:r>
              <a:rPr lang="ru-RU" b="1" dirty="0">
                <a:ea typeface="+mj-lt"/>
                <a:cs typeface="+mj-lt"/>
              </a:rPr>
              <a:t>МРТ плечевого сустава. Т1-ВИ.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91591"/>
            <a:ext cx="6127668" cy="58664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МРТ-изображение, визуализирует линейную жидкость (наконечник стрелки) внутри трещины. </a:t>
            </a:r>
          </a:p>
          <a:p>
            <a:r>
              <a:rPr lang="ru-RU" dirty="0">
                <a:ea typeface="+mn-lt"/>
                <a:cs typeface="+mn-lt"/>
              </a:rPr>
              <a:t>Место АК соединение отечно, с разрывом связок и периферическим отеком (прямые стрелки). </a:t>
            </a:r>
            <a:endParaRPr lang="ru-RU">
              <a:ea typeface="+mn-lt"/>
              <a:cs typeface="+mn-lt"/>
            </a:endParaRPr>
          </a:p>
          <a:p>
            <a:r>
              <a:rPr lang="ru-RU" dirty="0">
                <a:ea typeface="+mn-lt"/>
                <a:cs typeface="+mn-lt"/>
              </a:rPr>
              <a:t>Наблюдается незначительное утолщение и отек КК-связок, но они остаются интактными и прикреплены к оторванному фрагменту клювовидного отростка (изогнутая стрелка).</a:t>
            </a:r>
            <a:endParaRPr lang="ru-RU" dirty="0">
              <a:ea typeface="Calibri"/>
              <a:cs typeface="Calibri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AC6908BA-6AE4-8359-17FC-E51A76B2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713" y="853123"/>
            <a:ext cx="5677535" cy="590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44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152" y="-217726"/>
            <a:ext cx="11623040" cy="1325563"/>
          </a:xfrm>
        </p:spPr>
        <p:txBody>
          <a:bodyPr/>
          <a:lstStyle/>
          <a:p>
            <a:r>
              <a:rPr lang="ru-RU" dirty="0">
                <a:latin typeface="Calibri"/>
                <a:ea typeface="Calibri"/>
                <a:cs typeface="Calibri"/>
              </a:rPr>
              <a:t>Переломы дистального отдела ключицы</a:t>
            </a:r>
            <a:r>
              <a:rPr lang="ru-RU" dirty="0">
                <a:solidFill>
                  <a:srgbClr val="FF0000"/>
                </a:solidFill>
              </a:rPr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" y="813856"/>
            <a:ext cx="12120353" cy="563139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ru-RU" dirty="0">
                <a:ea typeface="+mn-lt"/>
                <a:cs typeface="+mn-lt"/>
              </a:rPr>
              <a:t>Переломы ключицы подразделяют на дистальный (15–20 % случаев), срединный (80–85 % случаев) и медиальный (&lt;5 % случаев) типы.</a:t>
            </a:r>
          </a:p>
          <a:p>
            <a:r>
              <a:rPr lang="ru-RU" dirty="0">
                <a:ea typeface="+mn-lt"/>
                <a:cs typeface="+mn-lt"/>
              </a:rPr>
              <a:t>Эти переломы чаще встречаются у молодых людей и пожилых женщин с остеопорозом, как правило, после травмы. </a:t>
            </a:r>
          </a:p>
          <a:p>
            <a:r>
              <a:rPr lang="ru-RU" dirty="0">
                <a:ea typeface="+mn-lt"/>
                <a:cs typeface="+mn-lt"/>
              </a:rPr>
              <a:t>Широко используемая классификация переломов дистального отдела ключицы по </a:t>
            </a:r>
            <a:r>
              <a:rPr lang="ru-RU" dirty="0" err="1">
                <a:ea typeface="+mn-lt"/>
                <a:cs typeface="+mn-lt"/>
              </a:rPr>
              <a:t>Нееру</a:t>
            </a:r>
            <a:r>
              <a:rPr lang="ru-RU" dirty="0">
                <a:ea typeface="+mn-lt"/>
                <a:cs typeface="+mn-lt"/>
              </a:rPr>
              <a:t>, которая основана, главным образом, на расположении перелома относительно акромиально-ключичного сустава и КК-связок.</a:t>
            </a:r>
          </a:p>
          <a:p>
            <a:r>
              <a:rPr lang="ru-RU" dirty="0">
                <a:ea typeface="+mn-lt"/>
                <a:cs typeface="+mn-lt"/>
              </a:rPr>
              <a:t>Перелом I типа по </a:t>
            </a:r>
            <a:r>
              <a:rPr lang="ru-RU" dirty="0" err="1">
                <a:ea typeface="+mn-lt"/>
                <a:cs typeface="+mn-lt"/>
              </a:rPr>
              <a:t>Нееру</a:t>
            </a:r>
            <a:r>
              <a:rPr lang="ru-RU" dirty="0">
                <a:ea typeface="+mn-lt"/>
                <a:cs typeface="+mn-lt"/>
              </a:rPr>
              <a:t> представляет собой стабильное внесуставное повреждение </a:t>
            </a:r>
            <a:r>
              <a:rPr lang="ru-RU" dirty="0" err="1">
                <a:ea typeface="+mn-lt"/>
                <a:cs typeface="+mn-lt"/>
              </a:rPr>
              <a:t>латеральнее</a:t>
            </a:r>
            <a:r>
              <a:rPr lang="ru-RU" dirty="0">
                <a:ea typeface="+mn-lt"/>
                <a:cs typeface="+mn-lt"/>
              </a:rPr>
              <a:t> КК-связок. </a:t>
            </a:r>
          </a:p>
          <a:p>
            <a:r>
              <a:rPr lang="ru-RU" dirty="0">
                <a:ea typeface="+mn-lt"/>
                <a:cs typeface="+mn-lt"/>
              </a:rPr>
              <a:t>Переломы II типа располагаются более </a:t>
            </a:r>
            <a:r>
              <a:rPr lang="ru-RU" dirty="0" err="1">
                <a:ea typeface="+mn-lt"/>
                <a:cs typeface="+mn-lt"/>
              </a:rPr>
              <a:t>медиально</a:t>
            </a:r>
            <a:r>
              <a:rPr lang="ru-RU" dirty="0">
                <a:ea typeface="+mn-lt"/>
                <a:cs typeface="+mn-lt"/>
              </a:rPr>
              <a:t> и склонны к смещению ключицы вверх. </a:t>
            </a:r>
          </a:p>
          <a:p>
            <a:r>
              <a:rPr lang="ru-RU" dirty="0">
                <a:ea typeface="+mn-lt"/>
                <a:cs typeface="+mn-lt"/>
              </a:rPr>
              <a:t>При типе IIA перелом находится </a:t>
            </a:r>
            <a:r>
              <a:rPr lang="ru-RU" dirty="0" err="1">
                <a:ea typeface="+mn-lt"/>
                <a:cs typeface="+mn-lt"/>
              </a:rPr>
              <a:t>медиальнее</a:t>
            </a:r>
            <a:r>
              <a:rPr lang="ru-RU" dirty="0">
                <a:ea typeface="+mn-lt"/>
                <a:cs typeface="+mn-lt"/>
              </a:rPr>
              <a:t> по отношению к обеим КК-связкам, тогда как при типе IIB перелом происходит между трапециевидной и конусовидной связками с разрывом последней.</a:t>
            </a:r>
          </a:p>
          <a:p>
            <a:r>
              <a:rPr lang="ru-RU" dirty="0">
                <a:ea typeface="+mn-lt"/>
                <a:cs typeface="+mn-lt"/>
              </a:rPr>
              <a:t>Перелом III типа по </a:t>
            </a:r>
            <a:r>
              <a:rPr lang="ru-RU" dirty="0" err="1">
                <a:ea typeface="+mn-lt"/>
                <a:cs typeface="+mn-lt"/>
              </a:rPr>
              <a:t>Нееру</a:t>
            </a:r>
            <a:r>
              <a:rPr lang="ru-RU" dirty="0">
                <a:ea typeface="+mn-lt"/>
                <a:cs typeface="+mn-lt"/>
              </a:rPr>
              <a:t> затрагивает ключичный конец и разрушает его суставную поверхность. </a:t>
            </a:r>
          </a:p>
          <a:p>
            <a:r>
              <a:rPr lang="ru-RU" dirty="0">
                <a:ea typeface="+mn-lt"/>
                <a:cs typeface="+mn-lt"/>
              </a:rPr>
              <a:t>Тип IV — необычная детская травма, состоящая из перелома дистального отдела ключицы по </a:t>
            </a:r>
            <a:r>
              <a:rPr lang="ru-RU" dirty="0" err="1">
                <a:ea typeface="+mn-lt"/>
                <a:cs typeface="+mn-lt"/>
              </a:rPr>
              <a:t>Солтеру</a:t>
            </a:r>
            <a:r>
              <a:rPr lang="ru-RU" dirty="0">
                <a:ea typeface="+mn-lt"/>
                <a:cs typeface="+mn-lt"/>
              </a:rPr>
              <a:t> I, сопровождающаяся отрывом надкостницы ключицы. Надкостничный рукав остается прикрепленным к клювовидному отростку, в то время как стержень смещается кверху, имитируя акромиально-ключичное разделение.</a:t>
            </a:r>
          </a:p>
          <a:p>
            <a:r>
              <a:rPr lang="ru-RU" dirty="0">
                <a:ea typeface="+mn-lt"/>
                <a:cs typeface="+mn-lt"/>
              </a:rPr>
              <a:t>Тип V является </a:t>
            </a:r>
            <a:r>
              <a:rPr lang="ru-RU" dirty="0" err="1">
                <a:ea typeface="+mn-lt"/>
                <a:cs typeface="+mn-lt"/>
              </a:rPr>
              <a:t>оскольчатым</a:t>
            </a:r>
            <a:r>
              <a:rPr lang="ru-RU" dirty="0">
                <a:ea typeface="+mn-lt"/>
                <a:cs typeface="+mn-lt"/>
              </a:rPr>
              <a:t> и нестабильным, под угрозой стабильность ключицы.</a:t>
            </a:r>
            <a:endParaRPr lang="ru-RU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7281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69" y="-70436"/>
            <a:ext cx="11791075" cy="1487426"/>
          </a:xfrm>
        </p:spPr>
        <p:txBody>
          <a:bodyPr/>
          <a:lstStyle/>
          <a:p>
            <a:pPr algn="ctr"/>
            <a:r>
              <a:rPr lang="ru-RU" dirty="0">
                <a:ea typeface="+mj-lt"/>
                <a:cs typeface="+mj-lt"/>
              </a:rPr>
              <a:t>Классификация </a:t>
            </a:r>
            <a:r>
              <a:rPr lang="ru-RU" dirty="0" err="1">
                <a:ea typeface="+mj-lt"/>
                <a:cs typeface="+mj-lt"/>
              </a:rPr>
              <a:t>Неера</a:t>
            </a:r>
            <a:endParaRPr lang="ru-RU" dirty="0" err="1">
              <a:ea typeface="Calibri Light"/>
              <a:cs typeface="Calibri Light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5F88673-BAF4-DFE5-C9A7-75B778755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226" y="1136491"/>
            <a:ext cx="5879592" cy="556514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49EB6D-C936-69FB-B186-33EF4BD601BB}"/>
              </a:ext>
            </a:extLst>
          </p:cNvPr>
          <p:cNvSpPr txBox="1"/>
          <p:nvPr/>
        </p:nvSpPr>
        <p:spPr>
          <a:xfrm>
            <a:off x="6339840" y="955040"/>
            <a:ext cx="6004560" cy="58477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err="1"/>
              <a:t>Переломы</a:t>
            </a:r>
            <a:r>
              <a:rPr lang="en-US" sz="2200" dirty="0"/>
              <a:t> </a:t>
            </a:r>
            <a:r>
              <a:rPr lang="en-US" sz="2200" dirty="0" err="1"/>
              <a:t>типа</a:t>
            </a:r>
            <a:r>
              <a:rPr lang="en-US" sz="2200" dirty="0"/>
              <a:t> I и </a:t>
            </a:r>
            <a:r>
              <a:rPr lang="en-US" sz="2200" dirty="0" err="1"/>
              <a:t>типа</a:t>
            </a:r>
            <a:r>
              <a:rPr lang="en-US" sz="2200" dirty="0"/>
              <a:t> III </a:t>
            </a:r>
            <a:r>
              <a:rPr lang="en-US" sz="2200" dirty="0" err="1"/>
              <a:t>стабилизируются</a:t>
            </a:r>
            <a:r>
              <a:rPr lang="en-US" sz="2200" dirty="0"/>
              <a:t> </a:t>
            </a:r>
            <a:r>
              <a:rPr lang="en-US" sz="2200" dirty="0" err="1"/>
              <a:t>капсулой</a:t>
            </a:r>
            <a:r>
              <a:rPr lang="en-US" sz="2200" dirty="0"/>
              <a:t>  и </a:t>
            </a:r>
            <a:r>
              <a:rPr lang="en-US" sz="2200" dirty="0" err="1"/>
              <a:t>связками</a:t>
            </a:r>
            <a:r>
              <a:rPr lang="en-US" sz="2200" dirty="0"/>
              <a:t> и </a:t>
            </a:r>
            <a:r>
              <a:rPr lang="en-US" sz="2200" dirty="0" err="1"/>
              <a:t>обычно</a:t>
            </a:r>
            <a:r>
              <a:rPr lang="en-US" sz="2200" dirty="0"/>
              <a:t> </a:t>
            </a:r>
            <a:r>
              <a:rPr lang="en-US" sz="2200" dirty="0" err="1"/>
              <a:t>без</a:t>
            </a:r>
            <a:r>
              <a:rPr lang="en-US" sz="2200" dirty="0"/>
              <a:t> </a:t>
            </a:r>
            <a:r>
              <a:rPr lang="en-US" sz="2200" dirty="0" err="1"/>
              <a:t>смещения</a:t>
            </a:r>
            <a:r>
              <a:rPr lang="en-US" sz="2200" dirty="0"/>
              <a:t>. </a:t>
            </a:r>
            <a:endParaRPr lang="ru-RU" sz="22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200" dirty="0"/>
          </a:p>
          <a:p>
            <a:pPr marL="285750" indent="-285750">
              <a:buFont typeface="Arial"/>
              <a:buChar char="•"/>
            </a:pPr>
            <a:r>
              <a:rPr lang="en-US" sz="2200" dirty="0" err="1"/>
              <a:t>Переломы</a:t>
            </a:r>
            <a:r>
              <a:rPr lang="en-US" sz="2200" dirty="0"/>
              <a:t> II </a:t>
            </a:r>
            <a:r>
              <a:rPr lang="en-US" sz="2200" dirty="0" err="1"/>
              <a:t>типа</a:t>
            </a:r>
            <a:r>
              <a:rPr lang="en-US" sz="2200" dirty="0"/>
              <a:t> </a:t>
            </a:r>
            <a:r>
              <a:rPr lang="en-US" sz="2200" dirty="0" err="1"/>
              <a:t>связаны</a:t>
            </a:r>
            <a:r>
              <a:rPr lang="en-US" sz="2200" dirty="0"/>
              <a:t> с </a:t>
            </a:r>
            <a:r>
              <a:rPr lang="en-US" sz="2200" dirty="0" err="1"/>
              <a:t>разрывом</a:t>
            </a:r>
            <a:r>
              <a:rPr lang="en-US" sz="2200" dirty="0"/>
              <a:t> КК-</a:t>
            </a:r>
            <a:r>
              <a:rPr lang="en-US" sz="2200" dirty="0" err="1"/>
              <a:t>связками</a:t>
            </a:r>
            <a:r>
              <a:rPr lang="en-US" sz="2200" dirty="0"/>
              <a:t> и </a:t>
            </a:r>
            <a:r>
              <a:rPr lang="en-US" sz="2200" dirty="0" err="1"/>
              <a:t>являются</a:t>
            </a:r>
            <a:r>
              <a:rPr lang="en-US" sz="2200" dirty="0"/>
              <a:t> </a:t>
            </a:r>
            <a:r>
              <a:rPr lang="en-US" sz="2200" dirty="0" err="1"/>
              <a:t>нестабильными</a:t>
            </a:r>
            <a:r>
              <a:rPr lang="en-US" sz="2200" dirty="0"/>
              <a:t>, с </a:t>
            </a:r>
            <a:r>
              <a:rPr lang="en-US" sz="2200" dirty="0" err="1"/>
              <a:t>высокой</a:t>
            </a:r>
            <a:r>
              <a:rPr lang="en-US" sz="2200" dirty="0"/>
              <a:t> </a:t>
            </a:r>
            <a:r>
              <a:rPr lang="en-US" sz="2200" dirty="0" err="1"/>
              <a:t>частотой</a:t>
            </a:r>
            <a:r>
              <a:rPr lang="en-US" sz="2200" dirty="0"/>
              <a:t> </a:t>
            </a:r>
            <a:r>
              <a:rPr lang="en-US" sz="2200" dirty="0" err="1"/>
              <a:t>смещения</a:t>
            </a:r>
            <a:r>
              <a:rPr lang="en-US" sz="2200" dirty="0"/>
              <a:t> и </a:t>
            </a:r>
            <a:r>
              <a:rPr lang="en-US" sz="2200" dirty="0" err="1"/>
              <a:t>несращения</a:t>
            </a:r>
            <a:r>
              <a:rPr lang="en-US" sz="2200" dirty="0"/>
              <a:t>. </a:t>
            </a:r>
            <a:endParaRPr lang="en-US" sz="22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200" dirty="0"/>
          </a:p>
          <a:p>
            <a:pPr marL="285750" indent="-285750">
              <a:buFont typeface="Arial"/>
              <a:buChar char="•"/>
            </a:pPr>
            <a:r>
              <a:rPr lang="en-US" sz="2200" dirty="0" err="1"/>
              <a:t>Отличить</a:t>
            </a:r>
            <a:r>
              <a:rPr lang="en-US" sz="2200" dirty="0"/>
              <a:t> </a:t>
            </a:r>
            <a:r>
              <a:rPr lang="en-US" sz="2200" dirty="0" err="1"/>
              <a:t>тип</a:t>
            </a:r>
            <a:r>
              <a:rPr lang="en-US" sz="2200" dirty="0"/>
              <a:t> IIA </a:t>
            </a:r>
            <a:r>
              <a:rPr lang="en-US" sz="2200" dirty="0" err="1"/>
              <a:t>от</a:t>
            </a:r>
            <a:r>
              <a:rPr lang="en-US" sz="2200" dirty="0"/>
              <a:t> </a:t>
            </a:r>
            <a:r>
              <a:rPr lang="en-US" sz="2200" dirty="0" err="1"/>
              <a:t>типа</a:t>
            </a:r>
            <a:r>
              <a:rPr lang="en-US" sz="2200" dirty="0"/>
              <a:t> IIB </a:t>
            </a:r>
            <a:r>
              <a:rPr lang="en-US" sz="2200" dirty="0" err="1"/>
              <a:t>может</a:t>
            </a:r>
            <a:r>
              <a:rPr lang="en-US" sz="2200" dirty="0"/>
              <a:t> </a:t>
            </a:r>
            <a:r>
              <a:rPr lang="en-US" sz="2200" dirty="0" err="1"/>
              <a:t>быть</a:t>
            </a:r>
            <a:r>
              <a:rPr lang="en-US" sz="2200" dirty="0"/>
              <a:t> </a:t>
            </a:r>
            <a:r>
              <a:rPr lang="en-US" sz="2200" dirty="0" err="1"/>
              <a:t>сложно</a:t>
            </a:r>
            <a:r>
              <a:rPr lang="en-US" sz="2200" dirty="0"/>
              <a:t> </a:t>
            </a:r>
            <a:r>
              <a:rPr lang="en-US" sz="2200" dirty="0" err="1"/>
              <a:t>на</a:t>
            </a:r>
            <a:r>
              <a:rPr lang="en-US" sz="2200" dirty="0"/>
              <a:t> </a:t>
            </a:r>
            <a:r>
              <a:rPr lang="en-US" sz="2200" dirty="0" err="1"/>
              <a:t>рентгенограммах</a:t>
            </a:r>
            <a:r>
              <a:rPr lang="en-US" sz="2200" dirty="0"/>
              <a:t>, и </a:t>
            </a:r>
            <a:r>
              <a:rPr lang="en-US" sz="2200" dirty="0" err="1"/>
              <a:t>он</a:t>
            </a:r>
            <a:r>
              <a:rPr lang="en-US" sz="2200" dirty="0"/>
              <a:t> </a:t>
            </a:r>
            <a:r>
              <a:rPr lang="en-US" sz="2200" dirty="0" err="1"/>
              <a:t>основан</a:t>
            </a:r>
            <a:r>
              <a:rPr lang="en-US" sz="2200" dirty="0"/>
              <a:t> </a:t>
            </a:r>
            <a:r>
              <a:rPr lang="en-US" sz="2200" dirty="0" err="1"/>
              <a:t>на</a:t>
            </a:r>
            <a:r>
              <a:rPr lang="en-US" sz="2200" dirty="0"/>
              <a:t> </a:t>
            </a:r>
            <a:r>
              <a:rPr lang="en-US" sz="2200" dirty="0" err="1"/>
              <a:t>расположении</a:t>
            </a:r>
            <a:r>
              <a:rPr lang="en-US" sz="2200" dirty="0"/>
              <a:t> и </a:t>
            </a:r>
            <a:r>
              <a:rPr lang="en-US" sz="2200" dirty="0" err="1"/>
              <a:t>наклоне</a:t>
            </a:r>
            <a:r>
              <a:rPr lang="en-US" sz="2200" dirty="0"/>
              <a:t> </a:t>
            </a:r>
            <a:r>
              <a:rPr lang="en-US" sz="2200" dirty="0" err="1"/>
              <a:t>перелома</a:t>
            </a:r>
            <a:r>
              <a:rPr lang="en-US" sz="2200" dirty="0"/>
              <a:t>. </a:t>
            </a:r>
            <a:endParaRPr lang="en-US" sz="22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2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 err="1"/>
              <a:t>Переломы</a:t>
            </a:r>
            <a:r>
              <a:rPr lang="en-US" sz="2200" dirty="0"/>
              <a:t> </a:t>
            </a:r>
            <a:r>
              <a:rPr lang="en-US" sz="2200" dirty="0" err="1"/>
              <a:t>типа</a:t>
            </a:r>
            <a:r>
              <a:rPr lang="en-US" sz="2200" dirty="0"/>
              <a:t> V </a:t>
            </a:r>
            <a:r>
              <a:rPr lang="en-US" sz="2200" dirty="0" err="1"/>
              <a:t>также</a:t>
            </a:r>
            <a:r>
              <a:rPr lang="en-US" sz="2200" dirty="0"/>
              <a:t> </a:t>
            </a:r>
            <a:r>
              <a:rPr lang="en-US" sz="2200" dirty="0" err="1"/>
              <a:t>нестабильны</a:t>
            </a:r>
            <a:r>
              <a:rPr lang="en-US" sz="2200" dirty="0"/>
              <a:t>, </a:t>
            </a:r>
            <a:r>
              <a:rPr lang="en-US" sz="2200" dirty="0" err="1"/>
              <a:t>только</a:t>
            </a:r>
            <a:r>
              <a:rPr lang="en-US" sz="2200" dirty="0"/>
              <a:t> </a:t>
            </a:r>
            <a:r>
              <a:rPr lang="en-US" sz="2200" dirty="0" err="1"/>
              <a:t>свободно</a:t>
            </a:r>
            <a:r>
              <a:rPr lang="en-US" sz="2200" dirty="0"/>
              <a:t> </a:t>
            </a:r>
            <a:r>
              <a:rPr lang="en-US" sz="2200" dirty="0" err="1"/>
              <a:t>плавающий</a:t>
            </a:r>
            <a:r>
              <a:rPr lang="en-US" sz="2200" dirty="0"/>
              <a:t> </a:t>
            </a:r>
            <a:r>
              <a:rPr lang="en-US" sz="2200" dirty="0" err="1"/>
              <a:t>кортикальный</a:t>
            </a:r>
            <a:r>
              <a:rPr lang="en-US" sz="2200" dirty="0"/>
              <a:t> </a:t>
            </a:r>
            <a:r>
              <a:rPr lang="en-US" sz="2200" dirty="0" err="1"/>
              <a:t>фрагмент</a:t>
            </a:r>
            <a:r>
              <a:rPr lang="en-US" sz="2200" dirty="0"/>
              <a:t> </a:t>
            </a:r>
            <a:r>
              <a:rPr lang="en-US" sz="2200" dirty="0" err="1"/>
              <a:t>прикреплен</a:t>
            </a:r>
            <a:r>
              <a:rPr lang="en-US" sz="2200" dirty="0"/>
              <a:t> к КК </a:t>
            </a:r>
            <a:r>
              <a:rPr lang="en-US" sz="2200" dirty="0" err="1"/>
              <a:t>связкам</a:t>
            </a:r>
            <a:r>
              <a:rPr lang="en-US" sz="2200" dirty="0"/>
              <a:t>. </a:t>
            </a:r>
            <a:endParaRPr lang="en-US" sz="22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200" dirty="0"/>
          </a:p>
          <a:p>
            <a:pPr marL="285750" indent="-285750">
              <a:buFont typeface="Arial"/>
              <a:buChar char="•"/>
            </a:pPr>
            <a:r>
              <a:rPr lang="en-US" sz="2200" dirty="0" err="1"/>
              <a:t>Травмы</a:t>
            </a:r>
            <a:r>
              <a:rPr lang="en-US" sz="2200" dirty="0"/>
              <a:t> IV </a:t>
            </a:r>
            <a:r>
              <a:rPr lang="en-US" sz="2200" dirty="0" err="1"/>
              <a:t>типа</a:t>
            </a:r>
            <a:r>
              <a:rPr lang="en-US" sz="2200" dirty="0"/>
              <a:t> </a:t>
            </a:r>
            <a:r>
              <a:rPr lang="en-US" sz="2200" dirty="0" err="1"/>
              <a:t>встречаются</a:t>
            </a:r>
            <a:r>
              <a:rPr lang="en-US" sz="2200" dirty="0"/>
              <a:t> </a:t>
            </a:r>
            <a:r>
              <a:rPr lang="en-US" sz="2200" dirty="0" err="1"/>
              <a:t>только</a:t>
            </a:r>
            <a:r>
              <a:rPr lang="en-US" sz="2200" dirty="0"/>
              <a:t> у </a:t>
            </a:r>
            <a:r>
              <a:rPr lang="en-US" sz="2200" dirty="0" err="1"/>
              <a:t>детей</a:t>
            </a:r>
            <a:r>
              <a:rPr lang="en-US" sz="2200" dirty="0"/>
              <a:t>.</a:t>
            </a:r>
            <a:endParaRPr lang="en-US" sz="2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0503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648" y="302318"/>
            <a:ext cx="10474037" cy="763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a typeface="+mj-lt"/>
                <a:cs typeface="+mj-lt"/>
              </a:rPr>
              <a:t>Аксиальное КТ-изображение плечевого сустава. Травма III типа</a:t>
            </a:r>
            <a:endParaRPr lang="ru-RU" dirty="0">
              <a:ea typeface="Calibri Light"/>
              <a:cs typeface="Calibri Ligh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516" y="2836045"/>
            <a:ext cx="5878285" cy="510639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u-RU" dirty="0">
              <a:ea typeface="Calibri"/>
              <a:cs typeface="Calibri"/>
            </a:endParaRPr>
          </a:p>
          <a:p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" name="Рисунок 5" descr="Изображение выглядит как черный, темный, ночь&#10;&#10;Автоматически созданное описание">
            <a:extLst>
              <a:ext uri="{FF2B5EF4-FFF2-40B4-BE49-F238E27FC236}">
                <a16:creationId xmlns:a16="http://schemas.microsoft.com/office/drawing/2014/main" id="{83837E41-5EEB-6F17-8D56-0264601BB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806" y="1454404"/>
            <a:ext cx="5502148" cy="50058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AF6CBB-9A2B-E05C-F601-3126A9D79695}"/>
              </a:ext>
            </a:extLst>
          </p:cNvPr>
          <p:cNvSpPr txBox="1"/>
          <p:nvPr/>
        </p:nvSpPr>
        <p:spPr>
          <a:xfrm>
            <a:off x="142240" y="1798320"/>
            <a:ext cx="5953760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Перелом</a:t>
            </a:r>
            <a:r>
              <a:rPr lang="en-US" sz="2400" dirty="0"/>
              <a:t> </a:t>
            </a:r>
            <a:r>
              <a:rPr lang="en-US" sz="2400" dirty="0" err="1"/>
              <a:t>дистального</a:t>
            </a:r>
            <a:r>
              <a:rPr lang="en-US" sz="2400" dirty="0"/>
              <a:t> </a:t>
            </a:r>
            <a:r>
              <a:rPr lang="en-US" sz="2400" dirty="0" err="1"/>
              <a:t>отдела</a:t>
            </a:r>
            <a:r>
              <a:rPr lang="en-US" sz="2400" dirty="0"/>
              <a:t> </a:t>
            </a:r>
            <a:r>
              <a:rPr lang="en-US" sz="2400" dirty="0" err="1"/>
              <a:t>ключицы</a:t>
            </a:r>
            <a:r>
              <a:rPr lang="en-US" sz="2400" dirty="0"/>
              <a:t> III </a:t>
            </a:r>
            <a:r>
              <a:rPr lang="en-US" sz="2400" dirty="0" err="1"/>
              <a:t>типа</a:t>
            </a:r>
            <a:r>
              <a:rPr lang="en-US" sz="2400" dirty="0"/>
              <a:t> </a:t>
            </a:r>
            <a:r>
              <a:rPr lang="en-US" sz="2400" dirty="0" err="1"/>
              <a:t>по</a:t>
            </a:r>
            <a:r>
              <a:rPr lang="en-US" sz="2400" dirty="0"/>
              <a:t> </a:t>
            </a:r>
            <a:r>
              <a:rPr lang="en-US" sz="2400" dirty="0" err="1"/>
              <a:t>Нееру</a:t>
            </a:r>
            <a:r>
              <a:rPr lang="en-US" sz="2400" dirty="0"/>
              <a:t> у 13-летнего </a:t>
            </a:r>
            <a:r>
              <a:rPr lang="en-US" sz="2400" dirty="0" err="1"/>
              <a:t>мальчика</a:t>
            </a:r>
            <a:r>
              <a:rPr lang="en-US" sz="2400" dirty="0"/>
              <a:t>, </a:t>
            </a:r>
            <a:r>
              <a:rPr lang="en-US" sz="2400" dirty="0" err="1"/>
              <a:t>получившего</a:t>
            </a:r>
            <a:r>
              <a:rPr lang="en-US" sz="2400" dirty="0"/>
              <a:t> </a:t>
            </a:r>
            <a:r>
              <a:rPr lang="en-US" sz="2400" dirty="0" err="1"/>
              <a:t>травму</a:t>
            </a:r>
            <a:r>
              <a:rPr lang="en-US" sz="2400" dirty="0"/>
              <a:t> </a:t>
            </a:r>
            <a:r>
              <a:rPr lang="en-US" sz="2400" dirty="0" err="1"/>
              <a:t>во</a:t>
            </a:r>
            <a:r>
              <a:rPr lang="en-US" sz="2400" dirty="0"/>
              <a:t> </a:t>
            </a:r>
            <a:r>
              <a:rPr lang="en-US" sz="2400" dirty="0" err="1"/>
              <a:t>время</a:t>
            </a:r>
            <a:r>
              <a:rPr lang="en-US" sz="2400" dirty="0"/>
              <a:t> </a:t>
            </a:r>
            <a:r>
              <a:rPr lang="en-US" sz="2400" dirty="0" err="1"/>
              <a:t>катания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скейтборде</a:t>
            </a:r>
            <a:r>
              <a:rPr lang="en-US" sz="2400" dirty="0"/>
              <a:t>. </a:t>
            </a:r>
            <a:endParaRPr lang="ru-RU" sz="2400">
              <a:ea typeface="Calibri"/>
              <a:cs typeface="Calibri"/>
            </a:endParaRPr>
          </a:p>
          <a:p>
            <a:r>
              <a:rPr lang="en-US" sz="2400" err="1"/>
              <a:t>Визуализируется</a:t>
            </a:r>
            <a:r>
              <a:rPr lang="en-US" sz="2400" dirty="0"/>
              <a:t> </a:t>
            </a:r>
            <a:r>
              <a:rPr lang="en-US" sz="2400" err="1"/>
              <a:t>острый</a:t>
            </a:r>
            <a:r>
              <a:rPr lang="en-US" sz="2400" dirty="0"/>
              <a:t> </a:t>
            </a:r>
            <a:r>
              <a:rPr lang="en-US" sz="2400" err="1"/>
              <a:t>внутрисуставной</a:t>
            </a:r>
            <a:r>
              <a:rPr lang="en-US" sz="2400" dirty="0"/>
              <a:t> </a:t>
            </a:r>
            <a:r>
              <a:rPr lang="en-US" sz="2400" err="1"/>
              <a:t>перелом</a:t>
            </a:r>
            <a:r>
              <a:rPr lang="en-US" sz="2400" dirty="0"/>
              <a:t> с </a:t>
            </a:r>
            <a:r>
              <a:rPr lang="en-US" sz="2400" err="1"/>
              <a:t>минимальным</a:t>
            </a:r>
            <a:r>
              <a:rPr lang="en-US" sz="2400" dirty="0"/>
              <a:t> </a:t>
            </a:r>
            <a:r>
              <a:rPr lang="en-US" sz="2400" err="1"/>
              <a:t>смещением</a:t>
            </a:r>
            <a:r>
              <a:rPr lang="en-US" sz="2400" dirty="0"/>
              <a:t> </a:t>
            </a:r>
            <a:r>
              <a:rPr lang="en-US" sz="2400" err="1"/>
              <a:t>дистального</a:t>
            </a:r>
            <a:r>
              <a:rPr lang="en-US" sz="2400" dirty="0"/>
              <a:t> </a:t>
            </a:r>
            <a:r>
              <a:rPr lang="en-US" sz="2400" err="1"/>
              <a:t>отдела</a:t>
            </a:r>
            <a:r>
              <a:rPr lang="en-US" sz="2400" dirty="0"/>
              <a:t> </a:t>
            </a:r>
            <a:r>
              <a:rPr lang="en-US" sz="2400" err="1"/>
              <a:t>левой</a:t>
            </a:r>
            <a:r>
              <a:rPr lang="en-US" sz="2400" dirty="0"/>
              <a:t> </a:t>
            </a:r>
            <a:r>
              <a:rPr lang="en-US" sz="2400" err="1"/>
              <a:t>ключицы</a:t>
            </a:r>
            <a:r>
              <a:rPr lang="en-US" sz="2400" dirty="0"/>
              <a:t> с </a:t>
            </a:r>
            <a:r>
              <a:rPr lang="en-US" sz="2400" err="1"/>
              <a:t>вовлечением</a:t>
            </a:r>
            <a:r>
              <a:rPr lang="en-US" sz="2400" dirty="0"/>
              <a:t> </a:t>
            </a:r>
            <a:r>
              <a:rPr lang="en-US" sz="2400" err="1"/>
              <a:t>суставной</a:t>
            </a:r>
            <a:r>
              <a:rPr lang="en-US" sz="2400" dirty="0"/>
              <a:t> </a:t>
            </a:r>
            <a:r>
              <a:rPr lang="en-US" sz="2400" err="1"/>
              <a:t>капсулы</a:t>
            </a:r>
            <a:r>
              <a:rPr lang="en-US" sz="2400" dirty="0"/>
              <a:t>. </a:t>
            </a:r>
            <a:endParaRPr lang="en-US" sz="2400">
              <a:ea typeface="Calibri"/>
              <a:cs typeface="Calibri"/>
            </a:endParaRPr>
          </a:p>
          <a:p>
            <a:r>
              <a:rPr lang="en-US" sz="2400" err="1"/>
              <a:t>Эти</a:t>
            </a:r>
            <a:r>
              <a:rPr lang="en-US" sz="2400" dirty="0"/>
              <a:t> </a:t>
            </a:r>
            <a:r>
              <a:rPr lang="en-US" sz="2400" err="1"/>
              <a:t>переломы</a:t>
            </a:r>
            <a:r>
              <a:rPr lang="en-US" sz="2400" dirty="0"/>
              <a:t> </a:t>
            </a:r>
            <a:r>
              <a:rPr lang="en-US" sz="2400" err="1"/>
              <a:t>заживают</a:t>
            </a:r>
            <a:r>
              <a:rPr lang="en-US" sz="2400" dirty="0"/>
              <a:t>, </a:t>
            </a:r>
            <a:r>
              <a:rPr lang="en-US" sz="2400" err="1"/>
              <a:t>но</a:t>
            </a:r>
            <a:r>
              <a:rPr lang="en-US" sz="2400" dirty="0"/>
              <a:t> </a:t>
            </a:r>
            <a:r>
              <a:rPr lang="en-US" sz="2400" err="1"/>
              <a:t>могут</a:t>
            </a:r>
            <a:r>
              <a:rPr lang="en-US" sz="2400" dirty="0"/>
              <a:t> </a:t>
            </a:r>
            <a:r>
              <a:rPr lang="en-US" sz="2400" err="1"/>
              <a:t>привести</a:t>
            </a:r>
            <a:r>
              <a:rPr lang="en-US" sz="2400" dirty="0"/>
              <a:t> к </a:t>
            </a:r>
            <a:r>
              <a:rPr lang="en-US" sz="2400" err="1"/>
              <a:t>вторичному</a:t>
            </a:r>
            <a:r>
              <a:rPr lang="en-US" sz="2400" dirty="0"/>
              <a:t> </a:t>
            </a:r>
            <a:r>
              <a:rPr lang="en-US" sz="2400" err="1"/>
              <a:t>остеоартрозу</a:t>
            </a:r>
            <a:r>
              <a:rPr lang="en-US" sz="2400" dirty="0"/>
              <a:t>. </a:t>
            </a:r>
            <a:r>
              <a:rPr lang="en-US" sz="2400" err="1"/>
              <a:t>На</a:t>
            </a:r>
            <a:r>
              <a:rPr lang="en-US" sz="2400" dirty="0"/>
              <a:t> </a:t>
            </a:r>
            <a:r>
              <a:rPr lang="en-US" sz="2400" err="1"/>
              <a:t>этой</a:t>
            </a:r>
            <a:r>
              <a:rPr lang="en-US" sz="2400" dirty="0"/>
              <a:t> </a:t>
            </a:r>
            <a:r>
              <a:rPr lang="en-US" sz="2400" err="1"/>
              <a:t>стадии</a:t>
            </a:r>
            <a:r>
              <a:rPr lang="en-US" sz="2400" dirty="0"/>
              <a:t> </a:t>
            </a:r>
            <a:r>
              <a:rPr lang="en-US" sz="2400" err="1"/>
              <a:t>развития</a:t>
            </a:r>
            <a:r>
              <a:rPr lang="en-US" sz="2400" dirty="0"/>
              <a:t> </a:t>
            </a:r>
            <a:r>
              <a:rPr lang="en-US" sz="2400" err="1"/>
              <a:t>акромион</a:t>
            </a:r>
            <a:r>
              <a:rPr lang="en-US" sz="2400" dirty="0"/>
              <a:t> </a:t>
            </a:r>
            <a:r>
              <a:rPr lang="en-US" sz="2400" err="1"/>
              <a:t>еще</a:t>
            </a:r>
            <a:r>
              <a:rPr lang="en-US" sz="2400" dirty="0"/>
              <a:t> </a:t>
            </a:r>
            <a:r>
              <a:rPr lang="en-US" sz="2400" err="1"/>
              <a:t>не</a:t>
            </a:r>
            <a:r>
              <a:rPr lang="en-US" sz="2400" dirty="0"/>
              <a:t> </a:t>
            </a:r>
            <a:r>
              <a:rPr lang="en-US" sz="2400" err="1"/>
              <a:t>окостенел</a:t>
            </a:r>
            <a:r>
              <a:rPr lang="en-US" sz="2400" dirty="0"/>
              <a:t>.</a:t>
            </a:r>
            <a:endParaRPr lang="en-US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9208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190" y="76423"/>
            <a:ext cx="10607040" cy="817563"/>
          </a:xfrm>
        </p:spPr>
        <p:txBody>
          <a:bodyPr/>
          <a:lstStyle/>
          <a:p>
            <a:pPr algn="ctr"/>
            <a:r>
              <a:rPr lang="ru-RU" b="1" dirty="0">
                <a:ea typeface="+mj-lt"/>
                <a:cs typeface="+mj-lt"/>
              </a:rPr>
              <a:t>МРТ плечевого сустава. Т1-ВИ. </a:t>
            </a:r>
            <a:endParaRPr lang="ru-RU" dirty="0">
              <a:ea typeface="Calibri Light"/>
              <a:cs typeface="Calibri Ligh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379" y="1496820"/>
            <a:ext cx="5783547" cy="56253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Перелом клювовидного отростка и повреждение надкостницы ключицы у 14-летнего мальчика. Сагиттальное МРТ-изображение  на уровне клювовидного отростка визуализируется перелом клювовидного отростка без смещения с большим объемом  отека. КК связки (стрелка) интактны.</a:t>
            </a:r>
            <a:endParaRPr lang="ru-RU" dirty="0">
              <a:ea typeface="Calibri"/>
              <a:cs typeface="Calibri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789D9B0B-3C0A-A027-4B97-05A35C3C9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592" y="1203198"/>
            <a:ext cx="5848096" cy="541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01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" y="0"/>
            <a:ext cx="11844528" cy="1328928"/>
          </a:xfrm>
        </p:spPr>
        <p:txBody>
          <a:bodyPr/>
          <a:lstStyle/>
          <a:p>
            <a:pPr algn="ctr"/>
            <a:r>
              <a:rPr lang="ru-RU" b="1" dirty="0">
                <a:ea typeface="+mj-lt"/>
                <a:cs typeface="+mj-lt"/>
              </a:rPr>
              <a:t>МРТ плечевого сустава. 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8416" y="2314448"/>
            <a:ext cx="6096000" cy="35275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Сагиттальное  МРТ-изображение, на уровне сустава </a:t>
            </a:r>
            <a:r>
              <a:rPr lang="ru-RU" dirty="0" err="1">
                <a:ea typeface="+mn-lt"/>
                <a:cs typeface="+mn-lt"/>
              </a:rPr>
              <a:t>изуализируется</a:t>
            </a:r>
            <a:r>
              <a:rPr lang="ru-RU" dirty="0">
                <a:ea typeface="+mn-lt"/>
                <a:cs typeface="+mn-lt"/>
              </a:rPr>
              <a:t> выпот в акромиально-ключичном суставе и возвышение ключицы относительно </a:t>
            </a:r>
            <a:r>
              <a:rPr lang="ru-RU" dirty="0" err="1">
                <a:ea typeface="+mn-lt"/>
                <a:cs typeface="+mn-lt"/>
              </a:rPr>
              <a:t>акромиона</a:t>
            </a:r>
            <a:r>
              <a:rPr lang="ru-RU" dirty="0">
                <a:ea typeface="+mn-lt"/>
                <a:cs typeface="+mn-lt"/>
              </a:rPr>
              <a:t> с удалением надкостницы от ключичной нижней поверхности (наконечник стрелки). </a:t>
            </a:r>
            <a:endParaRPr lang="ru-RU" dirty="0"/>
          </a:p>
        </p:txBody>
      </p:sp>
      <p:pic>
        <p:nvPicPr>
          <p:cNvPr id="5" name="Рисунок 5" descr="Изображение выглядит как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31814160-E645-C595-BD3D-AB6B3B125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5" y="1293178"/>
            <a:ext cx="5685790" cy="491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28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-243840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МРТ плечевого сустава. Т1-ВИ.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144" y="2209483"/>
            <a:ext cx="5813552" cy="28935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 Дистальный отдел ключицы и передний </a:t>
            </a:r>
            <a:r>
              <a:rPr lang="ru-RU" dirty="0" err="1">
                <a:ea typeface="+mn-lt"/>
                <a:cs typeface="+mn-lt"/>
              </a:rPr>
              <a:t>акромион</a:t>
            </a:r>
            <a:r>
              <a:rPr lang="ru-RU" dirty="0">
                <a:ea typeface="+mn-lt"/>
                <a:cs typeface="+mn-lt"/>
              </a:rPr>
              <a:t> еще не окостенели. Обратите внимание на множественные костномозговые центры окостенения в незрелом </a:t>
            </a:r>
            <a:r>
              <a:rPr lang="ru-RU" dirty="0" err="1">
                <a:ea typeface="+mn-lt"/>
                <a:cs typeface="+mn-lt"/>
              </a:rPr>
              <a:t>акромионе</a:t>
            </a:r>
            <a:r>
              <a:rPr lang="ru-RU" dirty="0">
                <a:ea typeface="+mn-lt"/>
                <a:cs typeface="+mn-lt"/>
              </a:rPr>
              <a:t>.</a:t>
            </a:r>
            <a:endParaRPr lang="ru-RU" dirty="0"/>
          </a:p>
        </p:txBody>
      </p:sp>
      <p:pic>
        <p:nvPicPr>
          <p:cNvPr id="5" name="Рисунок 5" descr="Изображение выглядит как темный, закрыть, пристально смотрит&#10;&#10;Автоматически созданное описание">
            <a:extLst>
              <a:ext uri="{FF2B5EF4-FFF2-40B4-BE49-F238E27FC236}">
                <a16:creationId xmlns:a16="http://schemas.microsoft.com/office/drawing/2014/main" id="{7E3FD90D-B4A8-2F86-1156-FC448CB5A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730" y="1082358"/>
            <a:ext cx="5956300" cy="515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87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300" y="161364"/>
            <a:ext cx="10419608" cy="63378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Calibri"/>
                <a:ea typeface="Calibri"/>
                <a:cs typeface="Calibri"/>
              </a:rPr>
              <a:t>Рентгенограмма правого плеча в прямой проекции. Травма V типа.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023" y="5545773"/>
            <a:ext cx="11875325" cy="96693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2200" dirty="0">
                <a:ea typeface="+mn-lt"/>
                <a:cs typeface="+mn-lt"/>
              </a:rPr>
              <a:t>Перелом дистального отдела ключицы V типа по </a:t>
            </a:r>
            <a:r>
              <a:rPr lang="ru-RU" sz="2200" dirty="0" err="1">
                <a:ea typeface="+mn-lt"/>
                <a:cs typeface="+mn-lt"/>
              </a:rPr>
              <a:t>Нееру</a:t>
            </a:r>
            <a:r>
              <a:rPr lang="ru-RU" sz="2200" dirty="0">
                <a:ea typeface="+mn-lt"/>
                <a:cs typeface="+mn-lt"/>
              </a:rPr>
              <a:t> у 32-летнего мужчины, пострадавшего в результате аварии на мотоцикле. </a:t>
            </a:r>
            <a:r>
              <a:rPr lang="ru-RU" sz="2200" dirty="0" err="1">
                <a:ea typeface="+mn-lt"/>
                <a:cs typeface="+mn-lt"/>
              </a:rPr>
              <a:t>Оскольчатый</a:t>
            </a:r>
            <a:r>
              <a:rPr lang="ru-RU" sz="2200" dirty="0">
                <a:ea typeface="+mn-lt"/>
                <a:cs typeface="+mn-lt"/>
              </a:rPr>
              <a:t> перелом нижней ключицы. Обратите внимание на свободно плавающий горизонтальный фрагмент кости (*), отходящий от нижней части ключицы, который включает в себя места прикрепления КК-связок.</a:t>
            </a:r>
            <a:endParaRPr lang="ru-RU" sz="2200" dirty="0">
              <a:ea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5607" y="1725573"/>
            <a:ext cx="3443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ru-RU" sz="2000" b="1" dirty="0">
              <a:ea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83887" y="1767305"/>
            <a:ext cx="184731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ru-RU" sz="2000" b="1" dirty="0">
              <a:ea typeface="Calibri"/>
              <a:cs typeface="Calibri"/>
            </a:endParaRPr>
          </a:p>
        </p:txBody>
      </p:sp>
      <p:pic>
        <p:nvPicPr>
          <p:cNvPr id="8" name="Рисунок 8" descr="Изображение выглядит как противомоскитная сетка, пятно&#10;&#10;Автоматически созданное описание">
            <a:extLst>
              <a:ext uri="{FF2B5EF4-FFF2-40B4-BE49-F238E27FC236}">
                <a16:creationId xmlns:a16="http://schemas.microsoft.com/office/drawing/2014/main" id="{4F5BE93E-BE94-EB60-6DF8-E307B284E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420" y="948690"/>
            <a:ext cx="7594600" cy="444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31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77" y="54229"/>
            <a:ext cx="12049760" cy="1325563"/>
          </a:xfrm>
        </p:spPr>
        <p:txBody>
          <a:bodyPr/>
          <a:lstStyle/>
          <a:p>
            <a:pPr algn="ctr"/>
            <a:r>
              <a:rPr lang="ru-RU" dirty="0">
                <a:ea typeface="Calibri Light"/>
                <a:cs typeface="Calibri Light"/>
              </a:rPr>
              <a:t>Переломы по классификации </a:t>
            </a:r>
            <a:r>
              <a:rPr lang="ru-RU" dirty="0" err="1">
                <a:ea typeface="Calibri Light"/>
                <a:cs typeface="Calibri Light"/>
              </a:rPr>
              <a:t>Неера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0960" y="1427084"/>
            <a:ext cx="12252960" cy="54309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В то время как КТ используется для диагностики медиальных переломов ключицы и оценки предполагаемого </a:t>
            </a:r>
            <a:r>
              <a:rPr lang="ru-RU" dirty="0" err="1">
                <a:ea typeface="+mn-lt"/>
                <a:cs typeface="+mn-lt"/>
              </a:rPr>
              <a:t>несращения</a:t>
            </a:r>
            <a:r>
              <a:rPr lang="ru-RU" dirty="0">
                <a:ea typeface="+mn-lt"/>
                <a:cs typeface="+mn-lt"/>
              </a:rPr>
              <a:t>, обычной рентгенографии обычно достаточно для оценки переломов среднего и дистального отделов ключицы. </a:t>
            </a:r>
          </a:p>
          <a:p>
            <a:r>
              <a:rPr lang="ru-RU" dirty="0">
                <a:ea typeface="+mn-lt"/>
                <a:cs typeface="+mn-lt"/>
              </a:rPr>
              <a:t>Переломы типа I и типа III по </a:t>
            </a:r>
            <a:r>
              <a:rPr lang="ru-RU" dirty="0" err="1">
                <a:ea typeface="+mn-lt"/>
                <a:cs typeface="+mn-lt"/>
              </a:rPr>
              <a:t>Нееру</a:t>
            </a:r>
            <a:r>
              <a:rPr lang="ru-RU" dirty="0">
                <a:ea typeface="+mn-lt"/>
                <a:cs typeface="+mn-lt"/>
              </a:rPr>
              <a:t> лечат консервативно, но тип III может осложниться преждевременным остеоартрозом. </a:t>
            </a:r>
          </a:p>
          <a:p>
            <a:r>
              <a:rPr lang="ru-RU" dirty="0">
                <a:ea typeface="+mn-lt"/>
                <a:cs typeface="+mn-lt"/>
              </a:rPr>
              <a:t>Переломы типа IV также лечат консервативно, так как кость легко заполняет щель перелома у детей. </a:t>
            </a:r>
          </a:p>
          <a:p>
            <a:r>
              <a:rPr lang="ru-RU" dirty="0">
                <a:ea typeface="+mn-lt"/>
                <a:cs typeface="+mn-lt"/>
              </a:rPr>
              <a:t>Переломы типов IIA, IIB и V нестабильны и осложняются </a:t>
            </a:r>
            <a:r>
              <a:rPr lang="ru-RU" dirty="0" err="1">
                <a:ea typeface="+mn-lt"/>
                <a:cs typeface="+mn-lt"/>
              </a:rPr>
              <a:t>несращением</a:t>
            </a:r>
            <a:r>
              <a:rPr lang="ru-RU" dirty="0">
                <a:ea typeface="+mn-lt"/>
                <a:cs typeface="+mn-lt"/>
              </a:rPr>
              <a:t> или замедленным сращением в 10-44%. Эти переломы лечат хирургическим путем, как правило, с помощью пластин на ключицу с опциональной стабилизацией.</a:t>
            </a:r>
            <a:endParaRPr lang="ru-RU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0404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7800" y="-77152"/>
            <a:ext cx="12425680" cy="1305243"/>
          </a:xfrm>
        </p:spPr>
        <p:txBody>
          <a:bodyPr/>
          <a:lstStyle/>
          <a:p>
            <a:pPr algn="ctr"/>
            <a:r>
              <a:rPr lang="ru-RU" dirty="0">
                <a:latin typeface="Calibri"/>
                <a:ea typeface="Calibri"/>
                <a:cs typeface="Calibri"/>
              </a:rPr>
              <a:t>Биполярная травма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08" y="1353312"/>
            <a:ext cx="12153392" cy="53400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 В редких случаях одновременное повреждение латеральной и медиальной части ключицы приводит к биполярному повреждению с нестабильной подвижной ключицей. </a:t>
            </a:r>
          </a:p>
          <a:p>
            <a:r>
              <a:rPr lang="ru-RU" dirty="0">
                <a:ea typeface="+mn-lt"/>
                <a:cs typeface="+mn-lt"/>
              </a:rPr>
              <a:t>Боковая травма может быть переломом дистального отдела ключицы или вывихом акромиально-ключичного отдела. </a:t>
            </a:r>
          </a:p>
          <a:p>
            <a:r>
              <a:rPr lang="ru-RU" dirty="0">
                <a:ea typeface="+mn-lt"/>
                <a:cs typeface="+mn-lt"/>
              </a:rPr>
              <a:t>Медиальное повреждение может быть медиальным переломом ключицы или грудино-ключичным вывихом. </a:t>
            </a:r>
          </a:p>
          <a:p>
            <a:r>
              <a:rPr lang="ru-RU" dirty="0">
                <a:ea typeface="+mn-lt"/>
                <a:cs typeface="+mn-lt"/>
              </a:rPr>
              <a:t>Наиболее распространенным типом биполярной травмы является передний вывих грудино-ключичного сустава в сочетании с переломом дистального отдела ключицы. Это повреждение часто упускается из виду из-за незнания этой картины и наличия сопутствующих переломов ребер, гемоторакса и пневмоторакса, что отвлекает внимание от повреждений суставов.</a:t>
            </a:r>
            <a:endParaRPr lang="ru-RU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7860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571" y="-296883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Ограничения классификации 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Роквуда</a:t>
            </a:r>
            <a:endParaRPr lang="ru-RU" dirty="0" err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006" y="1163780"/>
            <a:ext cx="11827822" cy="524889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400" dirty="0">
                <a:ea typeface="+mn-lt"/>
                <a:cs typeface="+mn-lt"/>
              </a:rPr>
              <a:t>Классификация </a:t>
            </a:r>
            <a:r>
              <a:rPr lang="ru-RU" sz="2400" dirty="0" err="1">
                <a:ea typeface="+mn-lt"/>
                <a:cs typeface="+mn-lt"/>
              </a:rPr>
              <a:t>Роквуда</a:t>
            </a:r>
            <a:r>
              <a:rPr lang="ru-RU" sz="2400" dirty="0">
                <a:ea typeface="+mn-lt"/>
                <a:cs typeface="+mn-lt"/>
              </a:rPr>
              <a:t> десятилетиями была золотым стандартом для классификации травм АКС и лечения. </a:t>
            </a:r>
            <a:endParaRPr lang="ru-RU" sz="24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r>
              <a:rPr lang="ru-RU" sz="2400" dirty="0">
                <a:ea typeface="+mn-lt"/>
                <a:cs typeface="+mn-lt"/>
              </a:rPr>
              <a:t>Клинически тип травмы плохо коррелирует с болью, объемом движений и функциональным дефицитом, а функциональные потребности пациента при выборе лечения в классификации не учитываются. </a:t>
            </a:r>
            <a:endParaRPr lang="ru-RU" sz="24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r>
              <a:rPr lang="ru-RU" sz="2400" dirty="0">
                <a:ea typeface="+mn-lt"/>
                <a:cs typeface="+mn-lt"/>
              </a:rPr>
              <a:t>С диагностической точки зрения классификация </a:t>
            </a:r>
            <a:r>
              <a:rPr lang="ru-RU" sz="2400" dirty="0" err="1">
                <a:ea typeface="+mn-lt"/>
                <a:cs typeface="+mn-lt"/>
              </a:rPr>
              <a:t>Роквуда</a:t>
            </a:r>
            <a:r>
              <a:rPr lang="ru-RU" sz="2400" dirty="0">
                <a:ea typeface="+mn-lt"/>
                <a:cs typeface="+mn-lt"/>
              </a:rPr>
              <a:t> основана на визуализации рентгенологическим методом, которое может значительно различаться в зависимости от проекции изображения и положения пациента. </a:t>
            </a:r>
            <a:endParaRPr lang="ru-RU" sz="240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r>
              <a:rPr lang="ru-RU" sz="2400" dirty="0">
                <a:ea typeface="+mn-lt"/>
                <a:cs typeface="+mn-lt"/>
              </a:rPr>
              <a:t>Даже с оптимальными рентгенограммами существуют сомнения относительно надежности и воспроизводимости классификации травм.</a:t>
            </a:r>
          </a:p>
          <a:p>
            <a:r>
              <a:rPr lang="ru-RU" sz="2400" dirty="0">
                <a:ea typeface="+mn-lt"/>
                <a:cs typeface="+mn-lt"/>
              </a:rPr>
              <a:t>Система </a:t>
            </a:r>
            <a:r>
              <a:rPr lang="ru-RU" sz="2400" dirty="0" err="1">
                <a:ea typeface="+mn-lt"/>
                <a:cs typeface="+mn-lt"/>
              </a:rPr>
              <a:t>Роквуда</a:t>
            </a:r>
            <a:r>
              <a:rPr lang="ru-RU" sz="2400" dirty="0">
                <a:ea typeface="+mn-lt"/>
                <a:cs typeface="+mn-lt"/>
              </a:rPr>
              <a:t> используется для прогнозирования повреждения связок. В нескольких исследованиях сообщалось о высокой согласованности между типом </a:t>
            </a:r>
            <a:r>
              <a:rPr lang="ru-RU" sz="2400" dirty="0" err="1">
                <a:ea typeface="+mn-lt"/>
                <a:cs typeface="+mn-lt"/>
              </a:rPr>
              <a:t>Роквуда</a:t>
            </a:r>
            <a:r>
              <a:rPr lang="ru-RU" sz="2400" dirty="0">
                <a:ea typeface="+mn-lt"/>
                <a:cs typeface="+mn-lt"/>
              </a:rPr>
              <a:t> и данными МРТ.</a:t>
            </a:r>
            <a:endParaRPr lang="ru-RU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5761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87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Calibri"/>
                <a:ea typeface="Calibri"/>
                <a:cs typeface="Calibri"/>
              </a:rPr>
              <a:t>Трехмерное объемное КТ-изображение правой верхней грудной клетки</a:t>
            </a:r>
            <a:r>
              <a:rPr lang="ru-RU" dirty="0">
                <a:ea typeface="+mj-lt"/>
                <a:cs typeface="+mj-lt"/>
              </a:rPr>
              <a:t>.</a:t>
            </a:r>
            <a:endParaRPr lang="ru-RU" dirty="0">
              <a:ea typeface="Calibri Light"/>
              <a:cs typeface="Calibri Ligh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01360" y="1300348"/>
            <a:ext cx="6390640" cy="57405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Биполярное повреждение ключицы у мужчины 66 лет с постоянными болями и нестабильностью плечевого пояса через 5 месяцев после падения с лошади.  Визуализируется вывих IV типа в правом акромиально-ключичном суставе со смещением ключицы кзади (стрелка). Также имеется неполностью сросшийся перелом медиальной ключицы с вовлечением грудино-ключичного сустава (наконечник стрелки). </a:t>
            </a:r>
          </a:p>
          <a:p>
            <a:r>
              <a:rPr lang="ru-RU" dirty="0">
                <a:ea typeface="+mn-lt"/>
                <a:cs typeface="+mn-lt"/>
              </a:rPr>
              <a:t>У пациента также были множественные переломы ребер.</a:t>
            </a:r>
            <a:endParaRPr lang="ru-RU" dirty="0">
              <a:ea typeface="Calibri"/>
              <a:cs typeface="Calibri"/>
            </a:endParaRPr>
          </a:p>
        </p:txBody>
      </p:sp>
      <p:pic>
        <p:nvPicPr>
          <p:cNvPr id="5" name="Рисунок 5" descr="Изображение выглядит как млекопитающее,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A10DADE0-E64D-C3C7-A482-4C655858C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" y="1548638"/>
            <a:ext cx="5537200" cy="500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67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191" y="12165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Calibri"/>
                <a:ea typeface="Calibri"/>
                <a:cs typeface="Calibri"/>
              </a:rPr>
              <a:t>Дистальный </a:t>
            </a:r>
            <a:r>
              <a:rPr lang="ru-RU" dirty="0" err="1">
                <a:latin typeface="Calibri"/>
                <a:ea typeface="Calibri"/>
                <a:cs typeface="Calibri"/>
              </a:rPr>
              <a:t>остеолиз</a:t>
            </a:r>
            <a:r>
              <a:rPr lang="ru-RU" dirty="0">
                <a:latin typeface="Calibri"/>
                <a:ea typeface="Calibri"/>
                <a:cs typeface="Calibri"/>
              </a:rPr>
              <a:t> ключицы и чрезмерное использование акромиального отдела </a:t>
            </a:r>
            <a:r>
              <a:rPr lang="ru-RU" sz="3600" b="1" dirty="0">
                <a:latin typeface="Calibri"/>
                <a:ea typeface="Calibri"/>
                <a:cs typeface="Calibri"/>
              </a:rPr>
              <a:t>Дистальный </a:t>
            </a:r>
            <a:r>
              <a:rPr lang="ru-RU" sz="3600" b="1" dirty="0" err="1">
                <a:latin typeface="Calibri"/>
                <a:ea typeface="Calibri"/>
                <a:cs typeface="Calibri"/>
              </a:rPr>
              <a:t>остеолиз</a:t>
            </a:r>
            <a:r>
              <a:rPr lang="ru-RU" sz="3600" b="1" dirty="0">
                <a:latin typeface="Calibri"/>
                <a:ea typeface="Calibri"/>
                <a:cs typeface="Calibri"/>
              </a:rPr>
              <a:t> ключицы</a:t>
            </a:r>
            <a:r>
              <a:rPr lang="ru-RU" dirty="0">
                <a:latin typeface="Calibri"/>
                <a:ea typeface="Calibri"/>
                <a:cs typeface="Calibri"/>
              </a:rPr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5280"/>
            <a:ext cx="12191604" cy="525272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ru-RU" dirty="0" err="1">
                <a:ea typeface="+mn-lt"/>
                <a:cs typeface="+mn-lt"/>
              </a:rPr>
              <a:t>Остеолиз</a:t>
            </a:r>
            <a:r>
              <a:rPr lang="ru-RU" dirty="0">
                <a:ea typeface="+mn-lt"/>
                <a:cs typeface="+mn-lt"/>
              </a:rPr>
              <a:t> дистального отдела ключицы характеризуется болезненной резорбцией кости, которая проявляется двумя различными формами. </a:t>
            </a:r>
          </a:p>
          <a:p>
            <a:r>
              <a:rPr lang="ru-RU" dirty="0">
                <a:ea typeface="+mn-lt"/>
                <a:cs typeface="+mn-lt"/>
              </a:rPr>
              <a:t>Посттравматическая форма обычно появляется через несколько месяцев после острой травмы, хотя может развиться в течение недель или нескольких лет после острой травмы. </a:t>
            </a:r>
          </a:p>
          <a:p>
            <a:r>
              <a:rPr lang="ru-RU" dirty="0">
                <a:ea typeface="+mn-lt"/>
                <a:cs typeface="+mn-lt"/>
              </a:rPr>
              <a:t>Подсчитано, что менее чем у 10% пациентов с травмой АК впоследствии развивается </a:t>
            </a:r>
            <a:r>
              <a:rPr lang="ru-RU" dirty="0" err="1">
                <a:ea typeface="+mn-lt"/>
                <a:cs typeface="+mn-lt"/>
              </a:rPr>
              <a:t>остеолиз</a:t>
            </a:r>
            <a:r>
              <a:rPr lang="ru-RU" dirty="0">
                <a:ea typeface="+mn-lt"/>
                <a:cs typeface="+mn-lt"/>
              </a:rPr>
              <a:t> дистального отдела ключицы. Форма чрезмерного </a:t>
            </a:r>
            <a:r>
              <a:rPr lang="ru-RU" dirty="0" err="1">
                <a:ea typeface="+mn-lt"/>
                <a:cs typeface="+mn-lt"/>
              </a:rPr>
              <a:t>остеолиза</a:t>
            </a:r>
            <a:r>
              <a:rPr lang="ru-RU" dirty="0">
                <a:ea typeface="+mn-lt"/>
                <a:cs typeface="+mn-lt"/>
              </a:rPr>
              <a:t> дистального отдела ключицы представляет собой вызванную стрессом травму, которая наблюдается у рабочих и спортсменов, занимающихся тяжелой атлетикой или метанием. Несмотря на их клинические различия, гистопатологические и </a:t>
            </a:r>
            <a:r>
              <a:rPr lang="ru-RU" dirty="0" err="1">
                <a:ea typeface="+mn-lt"/>
                <a:cs typeface="+mn-lt"/>
              </a:rPr>
              <a:t>визуализационные</a:t>
            </a:r>
            <a:r>
              <a:rPr lang="ru-RU" dirty="0">
                <a:ea typeface="+mn-lt"/>
                <a:cs typeface="+mn-lt"/>
              </a:rPr>
              <a:t> данные этих двух форм практически идентичны. </a:t>
            </a:r>
          </a:p>
          <a:p>
            <a:r>
              <a:rPr lang="ru-RU" dirty="0">
                <a:ea typeface="+mn-lt"/>
                <a:cs typeface="+mn-lt"/>
              </a:rPr>
              <a:t>Гистопатологический анализ выявляет синовиальное воспаление и фиброз, а также дегенерацию суставного хряща с </a:t>
            </a:r>
            <a:r>
              <a:rPr lang="ru-RU" dirty="0" err="1">
                <a:ea typeface="+mn-lt"/>
                <a:cs typeface="+mn-lt"/>
              </a:rPr>
              <a:t>субхондральными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микропереломами</a:t>
            </a:r>
            <a:r>
              <a:rPr lang="ru-RU" dirty="0">
                <a:ea typeface="+mn-lt"/>
                <a:cs typeface="+mn-lt"/>
              </a:rPr>
              <a:t> в 50% резецированных образцов. </a:t>
            </a:r>
            <a:endParaRPr lang="ru-RU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0527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5229" y="155987"/>
            <a:ext cx="12293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Calibri"/>
                <a:ea typeface="Calibri"/>
                <a:cs typeface="Calibri"/>
              </a:rPr>
              <a:t>Дистальный </a:t>
            </a:r>
            <a:r>
              <a:rPr lang="ru-RU" dirty="0" err="1">
                <a:latin typeface="Calibri"/>
                <a:ea typeface="Calibri"/>
                <a:cs typeface="Calibri"/>
              </a:rPr>
              <a:t>остеолиз</a:t>
            </a:r>
            <a:r>
              <a:rPr lang="ru-RU" dirty="0">
                <a:latin typeface="Calibri"/>
                <a:ea typeface="Calibri"/>
                <a:cs typeface="Calibri"/>
              </a:rPr>
              <a:t> ключицы и чрезмерное использование акромиального отдела </a:t>
            </a:r>
            <a:br>
              <a:rPr lang="ru-RU" dirty="0">
                <a:latin typeface="Calibri"/>
                <a:ea typeface="Calibri"/>
                <a:cs typeface="Calibri"/>
              </a:rPr>
            </a:br>
            <a:r>
              <a:rPr lang="ru-RU" b="1" dirty="0">
                <a:latin typeface="Calibri"/>
                <a:ea typeface="Calibri"/>
                <a:cs typeface="Calibri"/>
              </a:rPr>
              <a:t>Дистальный </a:t>
            </a:r>
            <a:r>
              <a:rPr lang="ru-RU" b="1" dirty="0" err="1">
                <a:latin typeface="Calibri"/>
                <a:ea typeface="Calibri"/>
                <a:cs typeface="Calibri"/>
              </a:rPr>
              <a:t>остеолиз</a:t>
            </a:r>
            <a:r>
              <a:rPr lang="ru-RU" b="1" dirty="0">
                <a:latin typeface="Calibri"/>
                <a:ea typeface="Calibri"/>
                <a:cs typeface="Calibri"/>
              </a:rPr>
              <a:t> ключицы</a:t>
            </a:r>
            <a:r>
              <a:rPr lang="ru-RU" dirty="0">
                <a:latin typeface="Calibri"/>
                <a:ea typeface="Calibri"/>
                <a:cs typeface="Calibri"/>
              </a:rPr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73663"/>
            <a:ext cx="12191999" cy="4984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-RU" dirty="0" err="1">
                <a:ea typeface="Calibri"/>
                <a:cs typeface="Calibri"/>
              </a:rPr>
              <a:t>Остеолиз</a:t>
            </a:r>
            <a:r>
              <a:rPr lang="ru-RU" dirty="0">
                <a:ea typeface="Calibri"/>
                <a:cs typeface="Calibri"/>
              </a:rPr>
              <a:t> дистального отдела ключицы чаще всего встречается у молодых людей, преимущественно у мужчин. </a:t>
            </a:r>
            <a:endParaRPr lang="en-US" dirty="0">
              <a:ea typeface="+mn-lt"/>
              <a:cs typeface="+mn-lt"/>
            </a:endParaRPr>
          </a:p>
          <a:p>
            <a:r>
              <a:rPr lang="ru-RU" dirty="0">
                <a:ea typeface="Calibri"/>
                <a:cs typeface="Calibri"/>
              </a:rPr>
              <a:t>Симптомы, которые в 20% случаев являются двусторонними, начинаются с боли в суставах, усиливающейся при физической нагрузке, боли, </a:t>
            </a:r>
            <a:r>
              <a:rPr lang="ru-RU" dirty="0" err="1">
                <a:ea typeface="Calibri"/>
                <a:cs typeface="Calibri"/>
              </a:rPr>
              <a:t>иррадиирующей</a:t>
            </a:r>
            <a:r>
              <a:rPr lang="ru-RU" dirty="0">
                <a:ea typeface="Calibri"/>
                <a:cs typeface="Calibri"/>
              </a:rPr>
              <a:t> в руку и шею, и проблем со сном на пораженной стороне. </a:t>
            </a:r>
            <a:endParaRPr lang="ru-RU" dirty="0">
              <a:ea typeface="+mn-lt"/>
              <a:cs typeface="+mn-lt"/>
            </a:endParaRPr>
          </a:p>
          <a:p>
            <a:r>
              <a:rPr lang="ru-RU" dirty="0"/>
              <a:t>Рентгенограммы сначала визуализируют нормальные результаты, но впоследствии наблюдается неравномерность кортикального слоя, резорбцию кости в форме пламени, </a:t>
            </a:r>
            <a:r>
              <a:rPr lang="ru-RU" dirty="0" err="1"/>
              <a:t>субхондральные</a:t>
            </a:r>
            <a:r>
              <a:rPr lang="ru-RU" dirty="0"/>
              <a:t> кисты и, в конечном итоге, эрозии, охватывающие дистальные 0,5–3,0 см ключицы. </a:t>
            </a:r>
            <a:endParaRPr lang="ru-RU"/>
          </a:p>
          <a:p>
            <a:r>
              <a:rPr lang="ru-RU" dirty="0"/>
              <a:t>МРТ более чувствительна, она показывает интенсивный отек ключицы на ранних стадиях заболевания. Также могут присутствовать выпот, </a:t>
            </a:r>
            <a:r>
              <a:rPr lang="ru-RU" err="1"/>
              <a:t>капсулярный</a:t>
            </a:r>
            <a:r>
              <a:rPr lang="ru-RU" dirty="0"/>
              <a:t> отек, </a:t>
            </a:r>
            <a:r>
              <a:rPr lang="ru-RU" err="1"/>
              <a:t>субхондральные</a:t>
            </a:r>
            <a:r>
              <a:rPr lang="ru-RU" dirty="0"/>
              <a:t> кисты и акромиальный отек. </a:t>
            </a:r>
            <a:endParaRPr lang="ru-RU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7818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193" y="0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Calibri"/>
                <a:ea typeface="Calibri"/>
                <a:cs typeface="Calibri"/>
              </a:rPr>
              <a:t>Рентгенограмма правого плеча в прямой проекции. Посттравматический </a:t>
            </a:r>
            <a:r>
              <a:rPr lang="ru-RU" dirty="0" err="1">
                <a:latin typeface="Calibri"/>
                <a:ea typeface="Calibri"/>
                <a:cs typeface="Calibri"/>
              </a:rPr>
              <a:t>остеолиз</a:t>
            </a:r>
            <a:r>
              <a:rPr lang="ru-RU" dirty="0">
                <a:latin typeface="Calibri"/>
                <a:ea typeface="Calibri"/>
                <a:cs typeface="Calibri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2047" y="1426808"/>
            <a:ext cx="5771407" cy="534175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ru-RU" dirty="0">
                <a:ea typeface="+mn-lt"/>
                <a:cs typeface="+mn-lt"/>
              </a:rPr>
              <a:t>Посттравматический </a:t>
            </a:r>
            <a:r>
              <a:rPr lang="ru-RU" dirty="0" err="1">
                <a:ea typeface="+mn-lt"/>
                <a:cs typeface="+mn-lt"/>
              </a:rPr>
              <a:t>остеолиз</a:t>
            </a:r>
            <a:r>
              <a:rPr lang="ru-RU" dirty="0">
                <a:ea typeface="+mn-lt"/>
                <a:cs typeface="+mn-lt"/>
              </a:rPr>
              <a:t> дистального отдела ключицы у 47-летнего мужчины с сильными болями после травмы 5 недель назад. </a:t>
            </a:r>
          </a:p>
          <a:p>
            <a:r>
              <a:rPr lang="ru-RU" dirty="0">
                <a:ea typeface="+mn-lt"/>
                <a:cs typeface="+mn-lt"/>
              </a:rPr>
              <a:t>Визуализируются кистозные изменения и эрозии дистального отдела ключицы (наконечники стрелок). </a:t>
            </a:r>
          </a:p>
          <a:p>
            <a:r>
              <a:rPr lang="ru-RU" dirty="0">
                <a:ea typeface="+mn-lt"/>
                <a:cs typeface="+mn-lt"/>
              </a:rPr>
              <a:t>Ориентация в норме, но имеется припухлость мягких тканей (стрелки). </a:t>
            </a:r>
          </a:p>
          <a:p>
            <a:r>
              <a:rPr lang="ru-RU" dirty="0">
                <a:ea typeface="+mn-lt"/>
                <a:cs typeface="+mn-lt"/>
              </a:rPr>
              <a:t>Эти результаты визуализации позволяют предположить, что у пациента было повреждение капсулы, что привело к </a:t>
            </a:r>
            <a:r>
              <a:rPr lang="ru-RU" dirty="0" err="1">
                <a:ea typeface="+mn-lt"/>
                <a:cs typeface="+mn-lt"/>
              </a:rPr>
              <a:t>остеолизу</a:t>
            </a:r>
            <a:r>
              <a:rPr lang="ru-RU" dirty="0">
                <a:ea typeface="+mn-lt"/>
                <a:cs typeface="+mn-lt"/>
              </a:rPr>
              <a:t>.</a:t>
            </a:r>
            <a:endParaRPr lang="ru-RU" dirty="0">
              <a:ea typeface="Calibri"/>
              <a:cs typeface="Calibri"/>
            </a:endParaRPr>
          </a:p>
        </p:txBody>
      </p:sp>
      <p:pic>
        <p:nvPicPr>
          <p:cNvPr id="5" name="Рисунок 5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8C7049A0-2311-EAA1-0290-8805B793E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" y="1366520"/>
            <a:ext cx="6096000" cy="534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04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738" y="-3274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Calibri"/>
                <a:ea typeface="Calibri"/>
                <a:cs typeface="Calibri"/>
              </a:rPr>
              <a:t> Корональное МРТ-изображение </a:t>
            </a:r>
            <a:r>
              <a:rPr lang="ru-RU" b="1" dirty="0">
                <a:ea typeface="+mj-lt"/>
                <a:cs typeface="+mj-lt"/>
              </a:rPr>
              <a:t>плечевого </a:t>
            </a:r>
            <a:r>
              <a:rPr lang="ru-RU" b="1" dirty="0" err="1">
                <a:ea typeface="+mj-lt"/>
                <a:cs typeface="+mj-lt"/>
              </a:rPr>
              <a:t>суства</a:t>
            </a:r>
            <a:r>
              <a:rPr lang="ru-RU" dirty="0">
                <a:ea typeface="+mj-lt"/>
                <a:cs typeface="+mj-lt"/>
              </a:rPr>
              <a:t> </a:t>
            </a:r>
            <a:endParaRPr lang="ru-RU" dirty="0">
              <a:latin typeface="Calibri"/>
              <a:ea typeface="Calibri"/>
              <a:cs typeface="Calibri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076"/>
            <a:ext cx="6480761" cy="52065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-RU" dirty="0" err="1">
                <a:ea typeface="+mn-lt"/>
                <a:cs typeface="+mn-lt"/>
              </a:rPr>
              <a:t>Остеолиз</a:t>
            </a:r>
            <a:r>
              <a:rPr lang="ru-RU" dirty="0">
                <a:ea typeface="+mn-lt"/>
                <a:cs typeface="+mn-lt"/>
              </a:rPr>
              <a:t> дистального отдела ключицы у мужчины 41 года. </a:t>
            </a:r>
          </a:p>
          <a:p>
            <a:r>
              <a:rPr lang="ru-RU" dirty="0">
                <a:ea typeface="+mn-lt"/>
                <a:cs typeface="+mn-lt"/>
              </a:rPr>
              <a:t>Визуализируется интенсивный отек костного мозга в дистальном отделе ключицы. Внутри отека имеется нечеткая </a:t>
            </a:r>
            <a:r>
              <a:rPr lang="ru-RU" dirty="0" err="1">
                <a:ea typeface="+mn-lt"/>
                <a:cs typeface="+mn-lt"/>
              </a:rPr>
              <a:t>субхондральная</a:t>
            </a:r>
            <a:r>
              <a:rPr lang="ru-RU" dirty="0">
                <a:ea typeface="+mn-lt"/>
                <a:cs typeface="+mn-lt"/>
              </a:rPr>
              <a:t> линия с низкой интенсивностью сигнала (стрелка), что совместимо с ранним переломом. В то время как  травма может повлиять на ключицу или </a:t>
            </a:r>
            <a:r>
              <a:rPr lang="ru-RU" dirty="0" err="1">
                <a:ea typeface="+mn-lt"/>
                <a:cs typeface="+mn-lt"/>
              </a:rPr>
              <a:t>акромион</a:t>
            </a:r>
            <a:r>
              <a:rPr lang="ru-RU" dirty="0">
                <a:ea typeface="+mn-lt"/>
                <a:cs typeface="+mn-lt"/>
              </a:rPr>
              <a:t>, вовлечение ключицы более распространено из-за преимущественной концентрации силы при ударе на ключичном конце.</a:t>
            </a:r>
            <a:endParaRPr lang="ru-RU" dirty="0">
              <a:ea typeface="Calibri"/>
              <a:cs typeface="Calibri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8794526A-0A82-A733-CE28-72DBC664A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1519555"/>
            <a:ext cx="5608320" cy="561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67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40" y="-288018"/>
            <a:ext cx="11846560" cy="1325563"/>
          </a:xfrm>
        </p:spPr>
        <p:txBody>
          <a:bodyPr/>
          <a:lstStyle/>
          <a:p>
            <a:pPr algn="ctr"/>
            <a:r>
              <a:rPr lang="ru-RU" sz="3600" dirty="0">
                <a:ea typeface="+mj-lt"/>
                <a:cs typeface="+mj-lt"/>
              </a:rPr>
              <a:t>Дифференциальный диагноз ключичного </a:t>
            </a:r>
            <a:r>
              <a:rPr lang="ru-RU" sz="3600" dirty="0" err="1">
                <a:ea typeface="+mj-lt"/>
                <a:cs typeface="+mj-lt"/>
              </a:rPr>
              <a:t>остеолиза</a:t>
            </a:r>
            <a:endParaRPr lang="ru-RU" sz="4000" dirty="0" err="1">
              <a:ea typeface="Calibri Light"/>
              <a:cs typeface="Calibri Ligh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131" y="1037544"/>
            <a:ext cx="11896436" cy="57308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-RU" dirty="0">
                <a:ea typeface="+mn-lt"/>
                <a:cs typeface="+mn-lt"/>
              </a:rPr>
              <a:t>Септический артрит акромиально-ключичного сустава встречается редко, в основном у лиц с ослабленным иммунитетом, страдающих диабетом или злоупотребляющих внутривенными наркотиками. </a:t>
            </a:r>
          </a:p>
          <a:p>
            <a:r>
              <a:rPr lang="ru-RU" dirty="0">
                <a:ea typeface="+mn-lt"/>
                <a:cs typeface="+mn-lt"/>
              </a:rPr>
              <a:t>На рентгенограммах визуализируется припухлость, </a:t>
            </a:r>
            <a:r>
              <a:rPr lang="ru-RU" dirty="0" err="1">
                <a:ea typeface="+mn-lt"/>
                <a:cs typeface="+mn-lt"/>
              </a:rPr>
              <a:t>остеопения</a:t>
            </a:r>
            <a:r>
              <a:rPr lang="ru-RU" dirty="0">
                <a:ea typeface="+mn-lt"/>
                <a:cs typeface="+mn-lt"/>
              </a:rPr>
              <a:t> и расширение суставов; эрозия кости обычно выявляется позже и лучше видна при КТ. </a:t>
            </a:r>
          </a:p>
          <a:p>
            <a:r>
              <a:rPr lang="ru-RU" dirty="0">
                <a:ea typeface="+mn-lt"/>
                <a:cs typeface="+mn-lt"/>
              </a:rPr>
              <a:t>МРТ визуализирует выпот и отек капсулы с отеком мягких тканей, мышц и костного мозга. Дифференцировать септический артрит от остеоартроза сложно при отсутствии значительных эрозий, смежного </a:t>
            </a:r>
            <a:r>
              <a:rPr lang="ru-RU" dirty="0" err="1">
                <a:ea typeface="+mn-lt"/>
                <a:cs typeface="+mn-lt"/>
              </a:rPr>
              <a:t>пиомиозита</a:t>
            </a:r>
            <a:r>
              <a:rPr lang="ru-RU" dirty="0">
                <a:ea typeface="+mn-lt"/>
                <a:cs typeface="+mn-lt"/>
              </a:rPr>
              <a:t> или абсцесса мягких тканей. </a:t>
            </a:r>
          </a:p>
          <a:p>
            <a:r>
              <a:rPr lang="ru-RU" dirty="0">
                <a:ea typeface="+mn-lt"/>
                <a:cs typeface="+mn-lt"/>
              </a:rPr>
              <a:t>УЗИ визуализирует выпот и вздутие капсулы.</a:t>
            </a:r>
          </a:p>
          <a:p>
            <a:r>
              <a:rPr lang="ru-RU" dirty="0">
                <a:ea typeface="+mn-lt"/>
                <a:cs typeface="+mn-lt"/>
              </a:rPr>
              <a:t>Рекомендуются ранняя диагностическая аспирация под визуальным контролем и хирургическая обработка, поскольку небольшой размер сустава предрасполагает к </a:t>
            </a:r>
            <a:r>
              <a:rPr lang="ru-RU" dirty="0" err="1">
                <a:ea typeface="+mn-lt"/>
                <a:cs typeface="+mn-lt"/>
              </a:rPr>
              <a:t>экстравазации</a:t>
            </a:r>
            <a:r>
              <a:rPr lang="ru-RU" dirty="0">
                <a:ea typeface="+mn-lt"/>
                <a:cs typeface="+mn-lt"/>
              </a:rPr>
              <a:t>, что приводит к остеомиелиту и/или </a:t>
            </a:r>
            <a:r>
              <a:rPr lang="ru-RU" dirty="0" err="1">
                <a:ea typeface="+mn-lt"/>
                <a:cs typeface="+mn-lt"/>
              </a:rPr>
              <a:t>пиомиозиту</a:t>
            </a:r>
            <a:r>
              <a:rPr lang="ru-RU" dirty="0">
                <a:ea typeface="+mn-lt"/>
                <a:cs typeface="+mn-lt"/>
              </a:rPr>
              <a:t>.</a:t>
            </a:r>
            <a:endParaRPr lang="ru-RU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4023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6" y="65999"/>
            <a:ext cx="11836400" cy="1325563"/>
          </a:xfrm>
        </p:spPr>
        <p:txBody>
          <a:bodyPr/>
          <a:lstStyle/>
          <a:p>
            <a:pPr algn="ctr"/>
            <a:r>
              <a:rPr lang="ru-RU" dirty="0">
                <a:ea typeface="+mj-lt"/>
                <a:cs typeface="+mj-lt"/>
              </a:rPr>
              <a:t>Рентгенограмма в прямой проекции. Септический артрит</a:t>
            </a:r>
            <a:endParaRPr lang="ru-RU" dirty="0"/>
          </a:p>
        </p:txBody>
      </p:sp>
      <p:pic>
        <p:nvPicPr>
          <p:cNvPr id="5" name="Рисунок 5" descr="Изображение выглядит как пятно&#10;&#10;Автоматически созданное описание">
            <a:extLst>
              <a:ext uri="{FF2B5EF4-FFF2-40B4-BE49-F238E27FC236}">
                <a16:creationId xmlns:a16="http://schemas.microsoft.com/office/drawing/2014/main" id="{94E4B328-15BE-92D8-075C-2323EFFE0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2" y="1578610"/>
            <a:ext cx="6461051" cy="463931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22EBF0-E98D-5D77-7205-97EDEF8C86CE}"/>
              </a:ext>
            </a:extLst>
          </p:cNvPr>
          <p:cNvSpPr txBox="1"/>
          <p:nvPr/>
        </p:nvSpPr>
        <p:spPr>
          <a:xfrm>
            <a:off x="6543040" y="1391920"/>
            <a:ext cx="5476240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/>
              <a:t>Подострый</a:t>
            </a:r>
            <a:r>
              <a:rPr lang="en-US" sz="2400" dirty="0"/>
              <a:t> </a:t>
            </a:r>
            <a:r>
              <a:rPr lang="en-US" sz="2400" dirty="0" err="1"/>
              <a:t>септический</a:t>
            </a:r>
            <a:r>
              <a:rPr lang="en-US" sz="2400" dirty="0"/>
              <a:t> </a:t>
            </a:r>
            <a:r>
              <a:rPr lang="en-US" sz="2400" dirty="0" err="1"/>
              <a:t>артрит</a:t>
            </a:r>
            <a:r>
              <a:rPr lang="en-US" sz="2400" dirty="0"/>
              <a:t> </a:t>
            </a:r>
            <a:r>
              <a:rPr lang="en-US" sz="2400" dirty="0" err="1"/>
              <a:t>акромиально-ключичного</a:t>
            </a:r>
            <a:r>
              <a:rPr lang="en-US" sz="2400" dirty="0"/>
              <a:t> </a:t>
            </a:r>
            <a:r>
              <a:rPr lang="en-US" sz="2400" dirty="0" err="1"/>
              <a:t>сустава</a:t>
            </a:r>
            <a:r>
              <a:rPr lang="en-US" sz="2400" dirty="0"/>
              <a:t> у 25-летнего </a:t>
            </a:r>
            <a:r>
              <a:rPr lang="en-US" sz="2400" dirty="0" err="1"/>
              <a:t>мужчины</a:t>
            </a:r>
            <a:r>
              <a:rPr lang="en-US" sz="2400" dirty="0"/>
              <a:t>, </a:t>
            </a:r>
            <a:r>
              <a:rPr lang="en-US" sz="2400" dirty="0" err="1"/>
              <a:t>злоупотребляющего</a:t>
            </a:r>
            <a:r>
              <a:rPr lang="en-US" sz="2400" dirty="0"/>
              <a:t> </a:t>
            </a:r>
            <a:r>
              <a:rPr lang="en-US" sz="2400" dirty="0" err="1"/>
              <a:t>внутривенными</a:t>
            </a:r>
            <a:r>
              <a:rPr lang="en-US" sz="2400" dirty="0"/>
              <a:t> </a:t>
            </a:r>
            <a:r>
              <a:rPr lang="en-US" sz="2400" dirty="0" err="1"/>
              <a:t>наркотиками</a:t>
            </a:r>
            <a:r>
              <a:rPr lang="en-US" sz="2400" dirty="0"/>
              <a:t>, </a:t>
            </a:r>
            <a:r>
              <a:rPr lang="en-US" sz="2400" dirty="0" err="1"/>
              <a:t>который</a:t>
            </a:r>
            <a:r>
              <a:rPr lang="en-US" sz="2400" dirty="0"/>
              <a:t> </a:t>
            </a:r>
            <a:r>
              <a:rPr lang="en-US" sz="2400" dirty="0" err="1"/>
              <a:t>поступил</a:t>
            </a:r>
            <a:r>
              <a:rPr lang="en-US" sz="2400" dirty="0"/>
              <a:t> </a:t>
            </a:r>
            <a:r>
              <a:rPr lang="en-US" sz="2400" dirty="0" err="1"/>
              <a:t>через</a:t>
            </a:r>
            <a:r>
              <a:rPr lang="en-US" sz="2400" dirty="0"/>
              <a:t> 6–8 </a:t>
            </a:r>
            <a:r>
              <a:rPr lang="en-US" sz="2400" dirty="0" err="1"/>
              <a:t>недель</a:t>
            </a:r>
            <a:r>
              <a:rPr lang="en-US" sz="2400" dirty="0"/>
              <a:t> с </a:t>
            </a:r>
            <a:r>
              <a:rPr lang="en-US" sz="2400" dirty="0" err="1"/>
              <a:t>атравматической</a:t>
            </a:r>
            <a:r>
              <a:rPr lang="en-US" sz="2400" dirty="0"/>
              <a:t> </a:t>
            </a:r>
            <a:r>
              <a:rPr lang="en-US" sz="2400" dirty="0" err="1"/>
              <a:t>болью</a:t>
            </a:r>
            <a:r>
              <a:rPr lang="en-US" sz="2400" dirty="0"/>
              <a:t> в </a:t>
            </a:r>
            <a:r>
              <a:rPr lang="en-US" sz="2400" dirty="0" err="1"/>
              <a:t>правом</a:t>
            </a:r>
            <a:r>
              <a:rPr lang="en-US" sz="2400" dirty="0"/>
              <a:t> </a:t>
            </a:r>
            <a:r>
              <a:rPr lang="en-US" sz="2400" dirty="0" err="1"/>
              <a:t>плече</a:t>
            </a:r>
            <a:r>
              <a:rPr lang="en-US" sz="2400" dirty="0"/>
              <a:t>. </a:t>
            </a:r>
            <a:endParaRPr lang="ru-RU" sz="240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/>
              <a:t>Визуализируются</a:t>
            </a:r>
            <a:r>
              <a:rPr lang="en-US" sz="2400" dirty="0"/>
              <a:t> </a:t>
            </a:r>
            <a:r>
              <a:rPr lang="en-US" sz="2400" dirty="0" err="1"/>
              <a:t>расширение</a:t>
            </a:r>
            <a:r>
              <a:rPr lang="en-US" sz="2400" dirty="0"/>
              <a:t> </a:t>
            </a:r>
            <a:r>
              <a:rPr lang="en-US" sz="2400" dirty="0" err="1"/>
              <a:t>акромиально-ключичного</a:t>
            </a:r>
            <a:r>
              <a:rPr lang="en-US" sz="2400" dirty="0"/>
              <a:t> </a:t>
            </a:r>
            <a:r>
              <a:rPr lang="en-US" sz="2400" dirty="0" err="1"/>
              <a:t>сустава</a:t>
            </a:r>
            <a:r>
              <a:rPr lang="en-US" sz="2400" dirty="0"/>
              <a:t>, </a:t>
            </a:r>
            <a:r>
              <a:rPr lang="en-US" sz="2400" dirty="0" err="1"/>
              <a:t>фрагменты</a:t>
            </a:r>
            <a:r>
              <a:rPr lang="en-US" sz="2400" dirty="0"/>
              <a:t> </a:t>
            </a:r>
            <a:r>
              <a:rPr lang="en-US" sz="2400" dirty="0" err="1"/>
              <a:t>внутри</a:t>
            </a:r>
            <a:r>
              <a:rPr lang="en-US" sz="2400" dirty="0"/>
              <a:t> </a:t>
            </a:r>
            <a:r>
              <a:rPr lang="en-US" sz="2400" dirty="0" err="1"/>
              <a:t>сустава</a:t>
            </a:r>
            <a:r>
              <a:rPr lang="en-US" sz="2400" dirty="0"/>
              <a:t> и </a:t>
            </a:r>
            <a:r>
              <a:rPr lang="en-US" sz="2400" dirty="0" err="1"/>
              <a:t>неравномерная</a:t>
            </a:r>
            <a:r>
              <a:rPr lang="en-US" sz="2400" dirty="0"/>
              <a:t> </a:t>
            </a:r>
            <a:r>
              <a:rPr lang="en-US" sz="2400" dirty="0" err="1"/>
              <a:t>эрозия</a:t>
            </a:r>
            <a:r>
              <a:rPr lang="en-US" sz="2400" dirty="0"/>
              <a:t> </a:t>
            </a:r>
            <a:r>
              <a:rPr lang="en-US" sz="2400" dirty="0" err="1"/>
              <a:t>дистального</a:t>
            </a:r>
            <a:r>
              <a:rPr lang="en-US" sz="2400" dirty="0"/>
              <a:t> </a:t>
            </a:r>
            <a:r>
              <a:rPr lang="en-US" sz="2400" dirty="0" err="1"/>
              <a:t>отдела</a:t>
            </a:r>
            <a:r>
              <a:rPr lang="en-US" sz="2400" dirty="0"/>
              <a:t> </a:t>
            </a:r>
            <a:r>
              <a:rPr lang="en-US" sz="2400" dirty="0" err="1"/>
              <a:t>ключицы</a:t>
            </a:r>
            <a:r>
              <a:rPr lang="en-US" sz="2400" dirty="0"/>
              <a:t> с </a:t>
            </a:r>
            <a:r>
              <a:rPr lang="en-US" sz="2400" dirty="0" err="1"/>
              <a:t>периостальным</a:t>
            </a:r>
            <a:r>
              <a:rPr lang="en-US" sz="2400" dirty="0"/>
              <a:t> </a:t>
            </a:r>
            <a:r>
              <a:rPr lang="en-US" sz="2400" dirty="0" err="1"/>
              <a:t>новообразованием</a:t>
            </a:r>
            <a:r>
              <a:rPr lang="en-US" sz="2400" dirty="0"/>
              <a:t> </a:t>
            </a:r>
            <a:r>
              <a:rPr lang="en-US" sz="2400" dirty="0" err="1"/>
              <a:t>кости</a:t>
            </a:r>
            <a:r>
              <a:rPr lang="en-US" sz="2400" dirty="0"/>
              <a:t> (</a:t>
            </a:r>
            <a:r>
              <a:rPr lang="en-US" sz="2400" dirty="0" err="1"/>
              <a:t>стрелки</a:t>
            </a:r>
            <a:r>
              <a:rPr lang="en-US" sz="2400" dirty="0"/>
              <a:t>).</a:t>
            </a:r>
            <a:endParaRPr lang="en-US" sz="2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6417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696" y="0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ea typeface="+mj-lt"/>
                <a:cs typeface="+mj-lt"/>
              </a:rPr>
              <a:t>Коронарное</a:t>
            </a:r>
            <a:r>
              <a:rPr lang="en-US" dirty="0">
                <a:ea typeface="+mj-lt"/>
                <a:cs typeface="+mj-lt"/>
              </a:rPr>
              <a:t> Т2-взвешенное МРТ-</a:t>
            </a:r>
            <a:r>
              <a:rPr lang="en-US" dirty="0" err="1">
                <a:ea typeface="+mj-lt"/>
                <a:cs typeface="+mj-lt"/>
              </a:rPr>
              <a:t>изображение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плечевого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сустава</a:t>
            </a:r>
            <a:endParaRPr lang="ru-RU" dirty="0" err="1"/>
          </a:p>
        </p:txBody>
      </p:sp>
      <p:pic>
        <p:nvPicPr>
          <p:cNvPr id="5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7FEA3E3-E4D4-BADE-1719-0F56B54ED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7072" y="2029143"/>
            <a:ext cx="5807201" cy="415036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AB0516-EB4F-D5D2-6D3F-6E97FAE986F6}"/>
              </a:ext>
            </a:extLst>
          </p:cNvPr>
          <p:cNvSpPr txBox="1"/>
          <p:nvPr/>
        </p:nvSpPr>
        <p:spPr>
          <a:xfrm>
            <a:off x="-10160" y="1270000"/>
            <a:ext cx="6106160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/>
              <a:t>Визуализируются</a:t>
            </a:r>
            <a:r>
              <a:rPr lang="en-US" sz="2400" dirty="0"/>
              <a:t> </a:t>
            </a:r>
            <a:r>
              <a:rPr lang="en-US" sz="2400" dirty="0" err="1"/>
              <a:t>выпот</a:t>
            </a:r>
            <a:r>
              <a:rPr lang="en-US" sz="2400" dirty="0"/>
              <a:t>, </a:t>
            </a:r>
            <a:r>
              <a:rPr lang="en-US" sz="2400" dirty="0" err="1"/>
              <a:t>утолщение</a:t>
            </a:r>
            <a:r>
              <a:rPr lang="en-US" sz="2400" dirty="0"/>
              <a:t> </a:t>
            </a:r>
            <a:r>
              <a:rPr lang="en-US" sz="2400" dirty="0" err="1"/>
              <a:t>капсулы</a:t>
            </a:r>
            <a:r>
              <a:rPr lang="en-US" sz="2400" dirty="0"/>
              <a:t> и </a:t>
            </a:r>
            <a:r>
              <a:rPr lang="en-US" sz="2400" dirty="0" err="1"/>
              <a:t>неровность</a:t>
            </a:r>
            <a:r>
              <a:rPr lang="en-US" sz="2400" dirty="0"/>
              <a:t> </a:t>
            </a:r>
            <a:r>
              <a:rPr lang="en-US" sz="2400" dirty="0" err="1"/>
              <a:t>края</a:t>
            </a:r>
            <a:r>
              <a:rPr lang="en-US" sz="2400" dirty="0"/>
              <a:t> </a:t>
            </a:r>
            <a:r>
              <a:rPr lang="en-US" sz="2400" dirty="0" err="1"/>
              <a:t>кости</a:t>
            </a:r>
            <a:r>
              <a:rPr lang="en-US" sz="2400" dirty="0"/>
              <a:t> (</a:t>
            </a:r>
            <a:r>
              <a:rPr lang="en-US" sz="2400" dirty="0" err="1"/>
              <a:t>наконечник</a:t>
            </a:r>
            <a:r>
              <a:rPr lang="en-US" sz="2400" dirty="0"/>
              <a:t> </a:t>
            </a:r>
            <a:r>
              <a:rPr lang="en-US" sz="2400" dirty="0" err="1"/>
              <a:t>стрелки</a:t>
            </a:r>
            <a:r>
              <a:rPr lang="en-US" sz="2400" dirty="0"/>
              <a:t>). </a:t>
            </a:r>
            <a:endParaRPr lang="ru-RU" sz="240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/>
              <a:t>Обратите</a:t>
            </a:r>
            <a:r>
              <a:rPr lang="en-US" sz="2400" dirty="0"/>
              <a:t> </a:t>
            </a:r>
            <a:r>
              <a:rPr lang="en-US" sz="2400" dirty="0" err="1"/>
              <a:t>внимание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отек</a:t>
            </a:r>
            <a:r>
              <a:rPr lang="en-US" sz="2400" dirty="0"/>
              <a:t> (</a:t>
            </a:r>
            <a:r>
              <a:rPr lang="en-US" sz="2400" dirty="0" err="1"/>
              <a:t>стрелка</a:t>
            </a:r>
            <a:r>
              <a:rPr lang="en-US" sz="2400" dirty="0"/>
              <a:t>) в </a:t>
            </a:r>
            <a:r>
              <a:rPr lang="en-US" sz="2400" dirty="0" err="1"/>
              <a:t>пределах</a:t>
            </a:r>
            <a:r>
              <a:rPr lang="en-US" sz="2400" dirty="0"/>
              <a:t> </a:t>
            </a:r>
            <a:r>
              <a:rPr lang="en-US" sz="2400" dirty="0" err="1"/>
              <a:t>вышележащих</a:t>
            </a:r>
            <a:r>
              <a:rPr lang="en-US" sz="2400" dirty="0"/>
              <a:t> </a:t>
            </a:r>
            <a:r>
              <a:rPr lang="en-US" sz="2400" dirty="0" err="1"/>
              <a:t>мягких</a:t>
            </a:r>
            <a:r>
              <a:rPr lang="en-US" sz="2400" dirty="0"/>
              <a:t> </a:t>
            </a:r>
            <a:r>
              <a:rPr lang="en-US" sz="2400" dirty="0" err="1"/>
              <a:t>тканей</a:t>
            </a:r>
            <a:r>
              <a:rPr lang="en-US" sz="2400" dirty="0"/>
              <a:t> и </a:t>
            </a:r>
            <a:r>
              <a:rPr lang="en-US" sz="2400" dirty="0" err="1"/>
              <a:t>трапециевидной</a:t>
            </a:r>
            <a:r>
              <a:rPr lang="en-US" sz="2400" dirty="0"/>
              <a:t> </a:t>
            </a:r>
            <a:r>
              <a:rPr lang="en-US" sz="2400" dirty="0" err="1"/>
              <a:t>мышцы</a:t>
            </a:r>
            <a:r>
              <a:rPr lang="en-US" sz="2400" dirty="0"/>
              <a:t> (*). </a:t>
            </a:r>
            <a:endParaRPr lang="en-US" sz="2400" dirty="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/>
              <a:t>Культуры</a:t>
            </a:r>
            <a:r>
              <a:rPr lang="en-US" sz="2400" dirty="0"/>
              <a:t> </a:t>
            </a:r>
            <a:r>
              <a:rPr lang="en-US" sz="2400" dirty="0" err="1"/>
              <a:t>после</a:t>
            </a:r>
            <a:r>
              <a:rPr lang="en-US" sz="2400" dirty="0"/>
              <a:t> </a:t>
            </a:r>
            <a:r>
              <a:rPr lang="en-US" sz="2400" dirty="0" err="1"/>
              <a:t>хирургической</a:t>
            </a:r>
            <a:r>
              <a:rPr lang="en-US" sz="2400" dirty="0"/>
              <a:t> </a:t>
            </a:r>
            <a:r>
              <a:rPr lang="en-US" sz="2400" dirty="0" err="1"/>
              <a:t>обработки</a:t>
            </a:r>
            <a:r>
              <a:rPr lang="en-US" sz="2400" dirty="0"/>
              <a:t> </a:t>
            </a:r>
            <a:r>
              <a:rPr lang="en-US" sz="2400" dirty="0" err="1"/>
              <a:t>были</a:t>
            </a:r>
            <a:r>
              <a:rPr lang="en-US" sz="2400" dirty="0"/>
              <a:t> </a:t>
            </a:r>
            <a:r>
              <a:rPr lang="en-US" sz="2400" dirty="0" err="1"/>
              <a:t>положительными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Staphylococcus </a:t>
            </a:r>
            <a:r>
              <a:rPr lang="en-US" sz="2400" dirty="0" err="1"/>
              <a:t>saccharolyticus</a:t>
            </a:r>
            <a:r>
              <a:rPr lang="en-US" sz="2400" dirty="0"/>
              <a:t>, </a:t>
            </a:r>
            <a:r>
              <a:rPr lang="en-US" sz="2400" dirty="0" err="1"/>
              <a:t>редкий</a:t>
            </a:r>
            <a:r>
              <a:rPr lang="en-US" sz="2400" dirty="0"/>
              <a:t> </a:t>
            </a:r>
            <a:r>
              <a:rPr lang="en-US" sz="2400" dirty="0" err="1"/>
              <a:t>медленно</a:t>
            </a:r>
            <a:r>
              <a:rPr lang="en-US" sz="2400" dirty="0"/>
              <a:t> </a:t>
            </a:r>
            <a:r>
              <a:rPr lang="en-US" sz="2400" dirty="0" err="1"/>
              <a:t>растущий</a:t>
            </a:r>
            <a:r>
              <a:rPr lang="en-US" sz="2400" dirty="0"/>
              <a:t> </a:t>
            </a:r>
            <a:r>
              <a:rPr lang="en-US" sz="2400" dirty="0" err="1"/>
              <a:t>анаэроб</a:t>
            </a:r>
            <a:r>
              <a:rPr lang="en-US" sz="2400" dirty="0"/>
              <a:t>. </a:t>
            </a:r>
            <a:r>
              <a:rPr lang="en-US" sz="2400" dirty="0" err="1"/>
              <a:t>Организмы</a:t>
            </a:r>
            <a:r>
              <a:rPr lang="en-US" sz="2400" dirty="0"/>
              <a:t>, </a:t>
            </a:r>
            <a:r>
              <a:rPr lang="en-US" sz="2400" dirty="0" err="1"/>
              <a:t>чаще</a:t>
            </a:r>
            <a:r>
              <a:rPr lang="en-US" sz="2400" dirty="0"/>
              <a:t> </a:t>
            </a:r>
            <a:r>
              <a:rPr lang="en-US" sz="2400" dirty="0" err="1"/>
              <a:t>связанные</a:t>
            </a:r>
            <a:r>
              <a:rPr lang="en-US" sz="2400" dirty="0"/>
              <a:t> с </a:t>
            </a:r>
            <a:r>
              <a:rPr lang="en-US" sz="2400" dirty="0" err="1"/>
              <a:t>септическим</a:t>
            </a:r>
            <a:r>
              <a:rPr lang="en-US" sz="2400" dirty="0"/>
              <a:t> </a:t>
            </a:r>
            <a:r>
              <a:rPr lang="en-US" sz="2400" dirty="0" err="1"/>
              <a:t>артритом</a:t>
            </a:r>
            <a:r>
              <a:rPr lang="en-US" sz="2400" dirty="0"/>
              <a:t> АКС, </a:t>
            </a:r>
            <a:r>
              <a:rPr lang="en-US" sz="2400" dirty="0" err="1"/>
              <a:t>включают</a:t>
            </a:r>
            <a:r>
              <a:rPr lang="en-US" sz="2400" dirty="0"/>
              <a:t> Staphylococcus aureus и </a:t>
            </a:r>
            <a:r>
              <a:rPr lang="en-US" sz="2400" dirty="0" err="1"/>
              <a:t>другие</a:t>
            </a:r>
            <a:r>
              <a:rPr lang="en-US" sz="2400" dirty="0"/>
              <a:t> </a:t>
            </a:r>
            <a:r>
              <a:rPr lang="en-US" sz="2400" dirty="0" err="1"/>
              <a:t>аэробные</a:t>
            </a:r>
            <a:r>
              <a:rPr lang="en-US" sz="2400" dirty="0"/>
              <a:t> </a:t>
            </a:r>
            <a:r>
              <a:rPr lang="en-US" sz="2400" dirty="0" err="1"/>
              <a:t>грамположительные</a:t>
            </a:r>
            <a:r>
              <a:rPr lang="en-US" sz="2400" dirty="0"/>
              <a:t> </a:t>
            </a:r>
            <a:r>
              <a:rPr lang="en-US" sz="2400" dirty="0" err="1"/>
              <a:t>кокки</a:t>
            </a:r>
            <a:r>
              <a:rPr lang="en-US" sz="2400" dirty="0"/>
              <a:t>.</a:t>
            </a:r>
            <a:endParaRPr lang="en-US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9749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ea typeface="+mj-lt"/>
                <a:cs typeface="+mj-lt"/>
              </a:rPr>
              <a:t>Ревматоидный артрит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265068B-4C2F-BFD4-5440-02BB2D556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2110105"/>
            <a:ext cx="11257280" cy="45138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Является </a:t>
            </a:r>
            <a:r>
              <a:rPr lang="ru-RU" dirty="0" err="1">
                <a:ea typeface="+mn-lt"/>
                <a:cs typeface="+mn-lt"/>
              </a:rPr>
              <a:t>инвалидизирующим</a:t>
            </a:r>
            <a:r>
              <a:rPr lang="ru-RU" dirty="0">
                <a:ea typeface="+mn-lt"/>
                <a:cs typeface="+mn-lt"/>
              </a:rPr>
              <a:t> заболеванием, поражающим 1% населения. </a:t>
            </a:r>
          </a:p>
          <a:p>
            <a:r>
              <a:rPr lang="ru-RU" dirty="0">
                <a:ea typeface="+mn-lt"/>
                <a:cs typeface="+mn-lt"/>
              </a:rPr>
              <a:t>Болезнь-модифицирующие препараты изменили течение болезни, так что классическая находка тяжелой симметричной эрозии AКС, подчеркнутая в более старой литературе, теперь встречается нечасто. </a:t>
            </a:r>
          </a:p>
          <a:p>
            <a:r>
              <a:rPr lang="ru-RU" dirty="0">
                <a:ea typeface="+mn-lt"/>
                <a:cs typeface="+mn-lt"/>
              </a:rPr>
              <a:t>Эрозии вызваны синовитом сустава и прилегающей </a:t>
            </a:r>
            <a:r>
              <a:rPr lang="ru-RU" dirty="0" err="1">
                <a:ea typeface="+mn-lt"/>
                <a:cs typeface="+mn-lt"/>
              </a:rPr>
              <a:t>субакромиальной</a:t>
            </a:r>
            <a:r>
              <a:rPr lang="ru-RU" dirty="0">
                <a:ea typeface="+mn-lt"/>
                <a:cs typeface="+mn-lt"/>
              </a:rPr>
              <a:t> сумки. </a:t>
            </a:r>
            <a:endParaRPr lang="ru-RU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5037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3E08E5-E4F4-B6A5-6BAC-027C67692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80" y="-635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ea typeface="+mj-lt"/>
                <a:cs typeface="+mj-lt"/>
              </a:rPr>
              <a:t>Рентгенограмма</a:t>
            </a:r>
            <a:r>
              <a:rPr lang="en-US" dirty="0">
                <a:ea typeface="+mj-lt"/>
                <a:cs typeface="+mj-lt"/>
              </a:rPr>
              <a:t> </a:t>
            </a:r>
            <a:r>
              <a:rPr lang="en-US" dirty="0" err="1">
                <a:ea typeface="+mj-lt"/>
                <a:cs typeface="+mj-lt"/>
              </a:rPr>
              <a:t>правого</a:t>
            </a:r>
            <a:r>
              <a:rPr lang="en-US" dirty="0">
                <a:ea typeface="+mj-lt"/>
                <a:cs typeface="+mj-lt"/>
              </a:rPr>
              <a:t> </a:t>
            </a:r>
            <a:r>
              <a:rPr lang="en-US" dirty="0" err="1">
                <a:ea typeface="+mj-lt"/>
                <a:cs typeface="+mj-lt"/>
              </a:rPr>
              <a:t>плеча</a:t>
            </a:r>
            <a:r>
              <a:rPr lang="en-US" dirty="0">
                <a:ea typeface="+mj-lt"/>
                <a:cs typeface="+mj-lt"/>
              </a:rPr>
              <a:t> в </a:t>
            </a:r>
            <a:r>
              <a:rPr lang="en-US" dirty="0" err="1">
                <a:ea typeface="+mj-lt"/>
                <a:cs typeface="+mj-lt"/>
              </a:rPr>
              <a:t>прямой</a:t>
            </a:r>
            <a:r>
              <a:rPr lang="en-US" dirty="0">
                <a:ea typeface="+mj-lt"/>
                <a:cs typeface="+mj-lt"/>
              </a:rPr>
              <a:t> </a:t>
            </a:r>
            <a:br>
              <a:rPr lang="en-US" dirty="0"/>
            </a:br>
            <a:r>
              <a:rPr lang="en-US" dirty="0" err="1">
                <a:ea typeface="+mj-lt"/>
                <a:cs typeface="+mj-lt"/>
              </a:rPr>
              <a:t>проекции</a:t>
            </a:r>
            <a:endParaRPr lang="ru-RU" dirty="0" err="1">
              <a:ea typeface="Calibri Light"/>
              <a:cs typeface="Calibri Light"/>
            </a:endParaRPr>
          </a:p>
        </p:txBody>
      </p:sp>
      <p:pic>
        <p:nvPicPr>
          <p:cNvPr id="4" name="Рисунок 4" descr="Изображение выглядит как пятно&#10;&#10;Автоматически созданное описание">
            <a:extLst>
              <a:ext uri="{FF2B5EF4-FFF2-40B4-BE49-F238E27FC236}">
                <a16:creationId xmlns:a16="http://schemas.microsoft.com/office/drawing/2014/main" id="{9422A8F1-BBA5-841C-54BD-407484A666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285" y="1541304"/>
            <a:ext cx="4836160" cy="495046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54A4E4-A92B-60EA-0E22-E99AC4C364EC}"/>
              </a:ext>
            </a:extLst>
          </p:cNvPr>
          <p:cNvSpPr txBox="1"/>
          <p:nvPr/>
        </p:nvSpPr>
        <p:spPr>
          <a:xfrm>
            <a:off x="5455920" y="1483360"/>
            <a:ext cx="6197600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err="1"/>
              <a:t>Эрозия</a:t>
            </a:r>
            <a:r>
              <a:rPr lang="en-US" sz="2200" dirty="0"/>
              <a:t> АКС </a:t>
            </a:r>
            <a:r>
              <a:rPr lang="en-US" sz="2200" dirty="0" err="1"/>
              <a:t>при</a:t>
            </a:r>
            <a:r>
              <a:rPr lang="en-US" sz="2200" dirty="0"/>
              <a:t> </a:t>
            </a:r>
            <a:r>
              <a:rPr lang="en-US" sz="2200" dirty="0" err="1"/>
              <a:t>хроническом</a:t>
            </a:r>
            <a:r>
              <a:rPr lang="en-US" sz="2200" dirty="0"/>
              <a:t> </a:t>
            </a:r>
            <a:r>
              <a:rPr lang="en-US" sz="2200" dirty="0" err="1"/>
              <a:t>ревматоидном</a:t>
            </a:r>
            <a:r>
              <a:rPr lang="en-US" sz="2200" dirty="0"/>
              <a:t> </a:t>
            </a:r>
            <a:r>
              <a:rPr lang="en-US" sz="2200" dirty="0" err="1"/>
              <a:t>артрите</a:t>
            </a:r>
            <a:r>
              <a:rPr lang="en-US" sz="2200" dirty="0"/>
              <a:t> у </a:t>
            </a:r>
            <a:r>
              <a:rPr lang="en-US" sz="2200" dirty="0" err="1"/>
              <a:t>мужчины</a:t>
            </a:r>
            <a:r>
              <a:rPr lang="en-US" sz="2200" dirty="0"/>
              <a:t> 68 </a:t>
            </a:r>
            <a:r>
              <a:rPr lang="en-US" sz="2200" dirty="0" err="1"/>
              <a:t>лет</a:t>
            </a:r>
            <a:r>
              <a:rPr lang="en-US" sz="2200" dirty="0"/>
              <a:t>. </a:t>
            </a:r>
            <a:endParaRPr lang="ru-RU" sz="22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2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 err="1"/>
              <a:t>Визуализируется</a:t>
            </a:r>
            <a:r>
              <a:rPr lang="en-US" sz="2200" dirty="0"/>
              <a:t> </a:t>
            </a:r>
            <a:r>
              <a:rPr lang="en-US" sz="2200" dirty="0" err="1"/>
              <a:t>расширение</a:t>
            </a:r>
            <a:r>
              <a:rPr lang="en-US" sz="2200" dirty="0"/>
              <a:t> </a:t>
            </a:r>
            <a:r>
              <a:rPr lang="en-US" sz="2200" dirty="0" err="1"/>
              <a:t>акромиально-ключичного</a:t>
            </a:r>
            <a:r>
              <a:rPr lang="en-US" sz="2200" dirty="0"/>
              <a:t> </a:t>
            </a:r>
            <a:r>
              <a:rPr lang="en-US" sz="2200" dirty="0" err="1"/>
              <a:t>сустава</a:t>
            </a:r>
            <a:r>
              <a:rPr lang="en-US" sz="2200" dirty="0"/>
              <a:t> с </a:t>
            </a:r>
            <a:r>
              <a:rPr lang="en-US" sz="2200" dirty="0" err="1"/>
              <a:t>конической</a:t>
            </a:r>
            <a:r>
              <a:rPr lang="en-US" sz="2200" dirty="0"/>
              <a:t> </a:t>
            </a:r>
            <a:r>
              <a:rPr lang="en-US" sz="2200" dirty="0" err="1"/>
              <a:t>эрозией</a:t>
            </a:r>
            <a:r>
              <a:rPr lang="en-US" sz="2200" dirty="0"/>
              <a:t> </a:t>
            </a:r>
            <a:r>
              <a:rPr lang="en-US" sz="2200" dirty="0" err="1"/>
              <a:t>дистального</a:t>
            </a:r>
            <a:r>
              <a:rPr lang="en-US" sz="2200" dirty="0"/>
              <a:t> </a:t>
            </a:r>
            <a:r>
              <a:rPr lang="en-US" sz="2200" dirty="0" err="1"/>
              <a:t>отдела</a:t>
            </a:r>
            <a:r>
              <a:rPr lang="en-US" sz="2200" dirty="0"/>
              <a:t> </a:t>
            </a:r>
            <a:r>
              <a:rPr lang="en-US" sz="2200" dirty="0" err="1"/>
              <a:t>ключицы</a:t>
            </a:r>
            <a:r>
              <a:rPr lang="en-US" sz="2200" dirty="0"/>
              <a:t> (</a:t>
            </a:r>
            <a:r>
              <a:rPr lang="en-US" sz="2200" dirty="0" err="1"/>
              <a:t>наконечник</a:t>
            </a:r>
            <a:r>
              <a:rPr lang="en-US" sz="2200" dirty="0"/>
              <a:t> </a:t>
            </a:r>
            <a:r>
              <a:rPr lang="en-US" sz="2200" dirty="0" err="1"/>
              <a:t>стрелки</a:t>
            </a:r>
            <a:r>
              <a:rPr lang="en-US" sz="2200" dirty="0"/>
              <a:t>), </a:t>
            </a:r>
            <a:r>
              <a:rPr lang="en-US" sz="2200" dirty="0" err="1"/>
              <a:t>имитирующей</a:t>
            </a:r>
            <a:r>
              <a:rPr lang="en-US" sz="2200" dirty="0"/>
              <a:t> </a:t>
            </a:r>
            <a:r>
              <a:rPr lang="en-US" sz="2200" dirty="0" err="1"/>
              <a:t>предыдущую</a:t>
            </a:r>
            <a:r>
              <a:rPr lang="en-US" sz="2200" dirty="0"/>
              <a:t> </a:t>
            </a:r>
            <a:r>
              <a:rPr lang="en-US" sz="2200" dirty="0" err="1"/>
              <a:t>резекцию</a:t>
            </a:r>
            <a:r>
              <a:rPr lang="en-US" sz="2200" dirty="0"/>
              <a:t>. </a:t>
            </a:r>
            <a:endParaRPr lang="en-US" sz="22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 err="1"/>
              <a:t>Акромион</a:t>
            </a:r>
            <a:r>
              <a:rPr lang="en-US" sz="2200" dirty="0"/>
              <a:t> </a:t>
            </a:r>
            <a:r>
              <a:rPr lang="en-US" sz="2200" dirty="0" err="1"/>
              <a:t>эрозирован</a:t>
            </a:r>
            <a:r>
              <a:rPr lang="en-US" sz="2200" dirty="0"/>
              <a:t> с </a:t>
            </a:r>
            <a:r>
              <a:rPr lang="en-US" sz="2200" dirty="0" err="1"/>
              <a:t>высоко</a:t>
            </a:r>
            <a:r>
              <a:rPr lang="en-US" sz="2200" dirty="0"/>
              <a:t> </a:t>
            </a:r>
            <a:r>
              <a:rPr lang="en-US" sz="2200" dirty="0" err="1"/>
              <a:t>расположенной</a:t>
            </a:r>
            <a:r>
              <a:rPr lang="en-US" sz="2200" dirty="0"/>
              <a:t> </a:t>
            </a:r>
            <a:r>
              <a:rPr lang="en-US" sz="2200" dirty="0" err="1"/>
              <a:t>головкой</a:t>
            </a:r>
            <a:r>
              <a:rPr lang="en-US" sz="2200" dirty="0"/>
              <a:t> </a:t>
            </a:r>
            <a:r>
              <a:rPr lang="en-US" sz="2200" dirty="0" err="1"/>
              <a:t>плечевой</a:t>
            </a:r>
            <a:r>
              <a:rPr lang="en-US" sz="2200" dirty="0"/>
              <a:t> </a:t>
            </a:r>
            <a:r>
              <a:rPr lang="en-US" sz="2200" dirty="0" err="1"/>
              <a:t>кости</a:t>
            </a:r>
            <a:r>
              <a:rPr lang="en-US" sz="2200" dirty="0"/>
              <a:t> </a:t>
            </a:r>
            <a:r>
              <a:rPr lang="en-US" sz="2200" dirty="0" err="1"/>
              <a:t>из-за</a:t>
            </a:r>
            <a:r>
              <a:rPr lang="en-US" sz="2200" dirty="0"/>
              <a:t> </a:t>
            </a:r>
            <a:r>
              <a:rPr lang="en-US" sz="2200" dirty="0" err="1"/>
              <a:t>хронического</a:t>
            </a:r>
            <a:r>
              <a:rPr lang="en-US" sz="2200" dirty="0"/>
              <a:t> </a:t>
            </a:r>
            <a:r>
              <a:rPr lang="en-US" sz="2200" dirty="0" err="1"/>
              <a:t>разрыва</a:t>
            </a:r>
            <a:r>
              <a:rPr lang="en-US" sz="2200" dirty="0"/>
              <a:t> </a:t>
            </a:r>
            <a:r>
              <a:rPr lang="en-US" sz="2200" dirty="0" err="1"/>
              <a:t>вращательной</a:t>
            </a:r>
            <a:r>
              <a:rPr lang="en-US" sz="2200" dirty="0"/>
              <a:t> </a:t>
            </a:r>
            <a:r>
              <a:rPr lang="en-US" sz="2200" dirty="0" err="1"/>
              <a:t>манжеты</a:t>
            </a:r>
            <a:r>
              <a:rPr lang="en-US" sz="2200" dirty="0"/>
              <a:t> </a:t>
            </a:r>
            <a:r>
              <a:rPr lang="en-US" sz="2200" dirty="0" err="1"/>
              <a:t>плеча</a:t>
            </a:r>
            <a:r>
              <a:rPr lang="en-US" sz="2200" dirty="0"/>
              <a:t>. </a:t>
            </a:r>
            <a:endParaRPr lang="en-US" sz="22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У </a:t>
            </a:r>
            <a:r>
              <a:rPr lang="en-US" sz="2200" dirty="0" err="1"/>
              <a:t>больного</a:t>
            </a:r>
            <a:r>
              <a:rPr lang="en-US" sz="2200" dirty="0"/>
              <a:t> </a:t>
            </a:r>
            <a:r>
              <a:rPr lang="en-US" sz="2200" dirty="0" err="1"/>
              <a:t>глубокая</a:t>
            </a:r>
            <a:r>
              <a:rPr lang="en-US" sz="2200" dirty="0"/>
              <a:t> </a:t>
            </a:r>
            <a:r>
              <a:rPr lang="en-US" sz="2200" dirty="0" err="1"/>
              <a:t>остеопения</a:t>
            </a:r>
            <a:r>
              <a:rPr lang="en-US" sz="2200" dirty="0"/>
              <a:t> с </a:t>
            </a:r>
            <a:r>
              <a:rPr lang="en-US" sz="2200" dirty="0" err="1"/>
              <a:t>выраженными</a:t>
            </a:r>
            <a:r>
              <a:rPr lang="en-US" sz="2200" dirty="0"/>
              <a:t> </a:t>
            </a:r>
            <a:r>
              <a:rPr lang="en-US" sz="2200" dirty="0" err="1"/>
              <a:t>эрозивными</a:t>
            </a:r>
            <a:r>
              <a:rPr lang="en-US" sz="2200" dirty="0"/>
              <a:t> </a:t>
            </a:r>
            <a:r>
              <a:rPr lang="en-US" sz="2200" dirty="0" err="1"/>
              <a:t>изменениями</a:t>
            </a:r>
            <a:r>
              <a:rPr lang="en-US" sz="2200" dirty="0"/>
              <a:t> в </a:t>
            </a:r>
            <a:r>
              <a:rPr lang="en-US" sz="2200" dirty="0" err="1"/>
              <a:t>плечевом</a:t>
            </a:r>
            <a:r>
              <a:rPr lang="en-US" sz="2200" dirty="0"/>
              <a:t> </a:t>
            </a:r>
            <a:r>
              <a:rPr lang="en-US" sz="2200" dirty="0" err="1"/>
              <a:t>суставе</a:t>
            </a:r>
            <a:r>
              <a:rPr lang="en-US" sz="2200" dirty="0"/>
              <a:t> (*).</a:t>
            </a:r>
            <a:endParaRPr lang="en-US" sz="2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640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4552" y="155332"/>
            <a:ext cx="1087793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4800" dirty="0">
                <a:latin typeface="Calibri Light"/>
                <a:cs typeface="Calibri Light"/>
              </a:rPr>
              <a:t>Ограничения классификации </a:t>
            </a:r>
            <a:r>
              <a:rPr lang="ru-RU" sz="4800" err="1">
                <a:latin typeface="Calibri Light"/>
                <a:cs typeface="Calibri Light"/>
              </a:rPr>
              <a:t>Роквуда</a:t>
            </a:r>
            <a:endParaRPr lang="ru-RU" sz="4800" err="1"/>
          </a:p>
        </p:txBody>
      </p:sp>
      <p:sp>
        <p:nvSpPr>
          <p:cNvPr id="6" name="TextBox 5"/>
          <p:cNvSpPr txBox="1"/>
          <p:nvPr/>
        </p:nvSpPr>
        <p:spPr>
          <a:xfrm>
            <a:off x="1459103" y="118753"/>
            <a:ext cx="184731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47AF1F-01CA-49F8-A7B5-D06838E2F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20" y="1185545"/>
            <a:ext cx="11704320" cy="56314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cs typeface="Calibri"/>
              </a:rPr>
              <a:t>Частичный разрыв капсулы АК, представляющий собой промежуточное повреждение между типами I и II, обычно показывает отслоение верхней АК-связки на ключице. </a:t>
            </a:r>
          </a:p>
          <a:p>
            <a:r>
              <a:rPr lang="ru-RU" dirty="0">
                <a:cs typeface="Calibri"/>
              </a:rPr>
              <a:t>Частичный разрыв комплекса КК, представляющий собой промежуточное повреждение между типами II и III, обычно затрагивает трапециевидную часть этого комплекса и может быть причиной неблагоприятного исхода у некоторых пациентов, которых лечат так, как если бы они имели повреждение типа II.</a:t>
            </a:r>
            <a:endParaRPr lang="en-US" dirty="0">
              <a:cs typeface="Calibri"/>
            </a:endParaRPr>
          </a:p>
          <a:p>
            <a:r>
              <a:rPr lang="ru-RU" dirty="0">
                <a:cs typeface="Calibri"/>
              </a:rPr>
              <a:t>Травмы, промежуточные между типами III и IV, со смещением ключицы вверх и кзади и инвагинацией приподнятой ключицы в трапециевидную мышцу, также распространены.</a:t>
            </a:r>
            <a:endParaRPr lang="en-US" dirty="0">
              <a:ea typeface="+mn-lt"/>
              <a:cs typeface="+mn-lt"/>
            </a:endParaRPr>
          </a:p>
          <a:p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49399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Конец 3-ой части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39926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280" y="50824"/>
            <a:ext cx="11785600" cy="1325563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МРТ плечевого сустава. Т2-ВИ. Травма I-II типа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607823"/>
            <a:ext cx="4931294" cy="45623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sz="2400" dirty="0">
                <a:ea typeface="+mn-lt"/>
                <a:cs typeface="+mn-lt"/>
              </a:rPr>
              <a:t>Травма </a:t>
            </a:r>
            <a:r>
              <a:rPr lang="ru-RU" sz="2400" dirty="0" err="1">
                <a:ea typeface="+mn-lt"/>
                <a:cs typeface="+mn-lt"/>
              </a:rPr>
              <a:t>Роквуда</a:t>
            </a:r>
            <a:r>
              <a:rPr lang="ru-RU" sz="2400" dirty="0">
                <a:ea typeface="+mn-lt"/>
                <a:cs typeface="+mn-lt"/>
              </a:rPr>
              <a:t> I–II типа у мужчины 26 лет. На сагиттальном МРТ-изображении, визуализируется отек мягких тканей над АКС, с явным разрывом верхней акромиально-ключичной связки, которая оторвана от ключичного прикрепления (наконечник стрелки). Нижняя акромиально-ключичная связка (стрелка) остается интактной, положение сустава нормальное.</a:t>
            </a:r>
            <a:endParaRPr lang="ru-RU" sz="2400" dirty="0">
              <a:cs typeface="Calibri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111FCCE-70A2-D749-99FC-89A4A62B9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017" y="1093744"/>
            <a:ext cx="5577840" cy="565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51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693" y="91993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Рентгенограмма правого плеча в прямой проекции. Травма III типа.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49440" y="2085558"/>
            <a:ext cx="5323840" cy="440120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2800" dirty="0">
                <a:ea typeface="+mn-lt"/>
                <a:cs typeface="+mn-lt"/>
              </a:rPr>
              <a:t>Верхнезаднее смещение ключицы с внутримышечной инвагинацией у 48-летнего мужчины, упавшего с велосипеда. Визуализируется возвышение ключицы относительно </a:t>
            </a:r>
            <a:r>
              <a:rPr lang="ru-RU" sz="2800" dirty="0" err="1">
                <a:ea typeface="+mn-lt"/>
                <a:cs typeface="+mn-lt"/>
              </a:rPr>
              <a:t>акромиона</a:t>
            </a:r>
            <a:r>
              <a:rPr lang="ru-RU" sz="2800" dirty="0">
                <a:ea typeface="+mn-lt"/>
                <a:cs typeface="+mn-lt"/>
              </a:rPr>
              <a:t> и увеличение расстояния, что совместимо с травмой III типа по </a:t>
            </a:r>
            <a:r>
              <a:rPr lang="ru-RU" sz="2800" dirty="0" err="1">
                <a:ea typeface="+mn-lt"/>
                <a:cs typeface="+mn-lt"/>
              </a:rPr>
              <a:t>Роквуду</a:t>
            </a:r>
            <a:r>
              <a:rPr lang="ru-RU" sz="2800" dirty="0">
                <a:ea typeface="+mn-lt"/>
                <a:cs typeface="+mn-lt"/>
              </a:rPr>
              <a:t>.</a:t>
            </a:r>
            <a:endParaRPr lang="ru-RU" sz="2000" dirty="0">
              <a:cs typeface="Calibri"/>
            </a:endParaRPr>
          </a:p>
        </p:txBody>
      </p:sp>
      <p:pic>
        <p:nvPicPr>
          <p:cNvPr id="7" name="Рисунок 7" descr="Изображение выглядит как закрыть&#10;&#10;Автоматически созданное описание">
            <a:extLst>
              <a:ext uri="{FF2B5EF4-FFF2-40B4-BE49-F238E27FC236}">
                <a16:creationId xmlns:a16="http://schemas.microsoft.com/office/drawing/2014/main" id="{D49755A6-0710-08F5-C530-84FF222C4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997691"/>
            <a:ext cx="6908799" cy="408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35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221" y="34727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МРТ плечевого сустава. Т1-ВИ.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5560" y="1368425"/>
            <a:ext cx="5791200" cy="53774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cs typeface="Calibri"/>
              </a:rPr>
              <a:t>Визуализируется инвагинация дистального отдела ключицы в трапециевидную мышцу с отеком в месте инвагинации (стрелка). КК связки  (наконечники стрелок) отечны и разорваны, с потерей нормальной архитектуры волокон. Эта нестабильная травма потребовала хирургической репозиции, и акромиально-ключичный сустав был зафиксирован крючковой пластиной.</a:t>
            </a:r>
            <a:endParaRPr lang="ru-RU" dirty="0">
              <a:ea typeface="+mn-lt"/>
              <a:cs typeface="+mn-lt"/>
            </a:endParaRPr>
          </a:p>
          <a:p>
            <a:endParaRPr lang="ru-RU" dirty="0">
              <a:cs typeface="Calibri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5E3856A-22AA-CC07-1556-C3552352B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4" y="1497838"/>
            <a:ext cx="6273292" cy="447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63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109" y="22183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Переломы, связанные с акромиально-ключичным суставом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Клювовидный перелом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69" y="2077918"/>
            <a:ext cx="12283902" cy="477546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-RU" dirty="0">
                <a:ea typeface="+mn-lt"/>
                <a:cs typeface="+mn-lt"/>
              </a:rPr>
              <a:t>Некоторые переломы клювовидного отростка и ключицы имеют клинические, анатомические и </a:t>
            </a:r>
            <a:r>
              <a:rPr lang="ru-RU" dirty="0" err="1">
                <a:ea typeface="+mn-lt"/>
                <a:cs typeface="+mn-lt"/>
              </a:rPr>
              <a:t>визуализационные</a:t>
            </a:r>
            <a:r>
              <a:rPr lang="ru-RU" dirty="0">
                <a:ea typeface="+mn-lt"/>
                <a:cs typeface="+mn-lt"/>
              </a:rPr>
              <a:t> особенности, которые совпадают с повреждением акромиально-ключичного сустава. </a:t>
            </a:r>
            <a:endParaRPr lang="ru-RU" b="1" dirty="0">
              <a:ea typeface="+mn-lt"/>
              <a:cs typeface="+mn-lt"/>
            </a:endParaRPr>
          </a:p>
          <a:p>
            <a:r>
              <a:rPr lang="ru-RU" dirty="0">
                <a:ea typeface="+mn-lt"/>
                <a:cs typeface="+mn-lt"/>
              </a:rPr>
              <a:t>Характерный перелом клювовидного отростка, связанный с разделением АК, происходит, когда клювовидный отросток отрывается из-за повреждения кости, </a:t>
            </a:r>
            <a:r>
              <a:rPr lang="ru-RU" dirty="0" err="1">
                <a:ea typeface="+mn-lt"/>
                <a:cs typeface="+mn-lt"/>
              </a:rPr>
              <a:t>ане</a:t>
            </a:r>
            <a:r>
              <a:rPr lang="ru-RU" dirty="0">
                <a:ea typeface="+mn-lt"/>
                <a:cs typeface="+mn-lt"/>
              </a:rPr>
              <a:t> из-за разрыва связок. </a:t>
            </a:r>
            <a:endParaRPr lang="ru-RU" b="1" dirty="0">
              <a:ea typeface="+mn-lt"/>
              <a:cs typeface="+mn-lt"/>
            </a:endParaRPr>
          </a:p>
          <a:p>
            <a:r>
              <a:rPr lang="ru-RU" dirty="0">
                <a:ea typeface="+mn-lt"/>
                <a:cs typeface="+mn-lt"/>
              </a:rPr>
              <a:t>Этот перелом чаще всего встречается у подростков, обычно у основания клювовидного отростка, и его трудно увидеть на рентгенограммах, если он не смещен. </a:t>
            </a:r>
            <a:endParaRPr lang="ru-RU" b="1">
              <a:ea typeface="+mn-lt"/>
              <a:cs typeface="+mn-lt"/>
            </a:endParaRPr>
          </a:p>
          <a:p>
            <a:r>
              <a:rPr lang="ru-RU" dirty="0">
                <a:ea typeface="+mn-lt"/>
                <a:cs typeface="+mn-lt"/>
              </a:rPr>
              <a:t>При этой травме, которая к травме типа III по </a:t>
            </a:r>
            <a:r>
              <a:rPr lang="ru-RU" dirty="0" err="1">
                <a:ea typeface="+mn-lt"/>
                <a:cs typeface="+mn-lt"/>
              </a:rPr>
              <a:t>Роквуду</a:t>
            </a:r>
            <a:r>
              <a:rPr lang="ru-RU" dirty="0">
                <a:ea typeface="+mn-lt"/>
                <a:cs typeface="+mn-lt"/>
              </a:rPr>
              <a:t>, расстояние ККС остается нормальным, поскольку клювовидный отросток мигрирует вверх вместе с ключицей (рис. 20) </a:t>
            </a:r>
            <a:r>
              <a:rPr lang="ru-RU">
                <a:ea typeface="+mn-lt"/>
                <a:cs typeface="+mn-lt"/>
              </a:rPr>
              <a:t>.</a:t>
            </a:r>
            <a:endParaRPr lang="ru-RU" b="1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6062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4" y="32088"/>
            <a:ext cx="11206480" cy="1325563"/>
          </a:xfrm>
        </p:spPr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Двусторонняя рентгенограмма в прямой 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проекции. Травма III типа.</a:t>
            </a:r>
            <a:endParaRPr lang="ru-RU" dirty="0"/>
          </a:p>
        </p:txBody>
      </p:sp>
      <p:pic>
        <p:nvPicPr>
          <p:cNvPr id="4" name="Рисунок 4" descr="Изображение выглядит как пятно&#10;&#10;Автоматически созданное описание">
            <a:extLst>
              <a:ext uri="{FF2B5EF4-FFF2-40B4-BE49-F238E27FC236}">
                <a16:creationId xmlns:a16="http://schemas.microsoft.com/office/drawing/2014/main" id="{3AEEC053-3E85-5322-55B5-46057C131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946" y="1460341"/>
            <a:ext cx="11084560" cy="35179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55D8BD-C00E-3DC5-C276-7D7FCA1FA063}"/>
              </a:ext>
            </a:extLst>
          </p:cNvPr>
          <p:cNvSpPr txBox="1"/>
          <p:nvPr/>
        </p:nvSpPr>
        <p:spPr>
          <a:xfrm>
            <a:off x="203200" y="4978400"/>
            <a:ext cx="11663680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 err="1"/>
              <a:t>Перелом</a:t>
            </a:r>
            <a:r>
              <a:rPr lang="en-US" sz="2200" dirty="0"/>
              <a:t> </a:t>
            </a:r>
            <a:r>
              <a:rPr lang="en-US" sz="2200" dirty="0" err="1"/>
              <a:t>клювовидного</a:t>
            </a:r>
            <a:r>
              <a:rPr lang="en-US" sz="2200" dirty="0"/>
              <a:t> </a:t>
            </a:r>
            <a:r>
              <a:rPr lang="en-US" sz="2200" dirty="0" err="1"/>
              <a:t>отростка</a:t>
            </a:r>
            <a:r>
              <a:rPr lang="en-US" sz="2200" dirty="0"/>
              <a:t>  у 29-летнего </a:t>
            </a:r>
            <a:r>
              <a:rPr lang="en-US" sz="2200" dirty="0" err="1"/>
              <a:t>мужчины</a:t>
            </a:r>
            <a:r>
              <a:rPr lang="en-US" sz="2200" dirty="0"/>
              <a:t>, </a:t>
            </a:r>
            <a:r>
              <a:rPr lang="en-US" sz="2200" dirty="0" err="1"/>
              <a:t>пострадавшего</a:t>
            </a:r>
            <a:r>
              <a:rPr lang="en-US" sz="2200" dirty="0"/>
              <a:t> в </a:t>
            </a:r>
            <a:r>
              <a:rPr lang="en-US" sz="2200" dirty="0" err="1"/>
              <a:t>результате</a:t>
            </a:r>
            <a:r>
              <a:rPr lang="en-US" sz="2200" dirty="0"/>
              <a:t> </a:t>
            </a:r>
            <a:r>
              <a:rPr lang="en-US" sz="2200" dirty="0" err="1"/>
              <a:t>аварии</a:t>
            </a:r>
            <a:r>
              <a:rPr lang="en-US" sz="2200" dirty="0"/>
              <a:t> </a:t>
            </a:r>
            <a:r>
              <a:rPr lang="en-US" sz="2200" dirty="0" err="1"/>
              <a:t>на</a:t>
            </a:r>
            <a:r>
              <a:rPr lang="en-US" sz="2200" dirty="0"/>
              <a:t> </a:t>
            </a:r>
            <a:r>
              <a:rPr lang="en-US" sz="2200" dirty="0" err="1"/>
              <a:t>мотоцикле</a:t>
            </a:r>
            <a:r>
              <a:rPr lang="en-US" sz="2200" dirty="0"/>
              <a:t>.  </a:t>
            </a:r>
            <a:r>
              <a:rPr lang="en-US" sz="2200" dirty="0" err="1"/>
              <a:t>Визуализируется</a:t>
            </a:r>
            <a:r>
              <a:rPr lang="en-US" sz="2200" dirty="0"/>
              <a:t> </a:t>
            </a:r>
            <a:r>
              <a:rPr lang="en-US" sz="2200" dirty="0" err="1"/>
              <a:t>расширение</a:t>
            </a:r>
            <a:r>
              <a:rPr lang="en-US" sz="2200" dirty="0"/>
              <a:t> и </a:t>
            </a:r>
            <a:r>
              <a:rPr lang="en-US" sz="2200" dirty="0" err="1"/>
              <a:t>вертикальное</a:t>
            </a:r>
            <a:r>
              <a:rPr lang="en-US" sz="2200" dirty="0"/>
              <a:t> </a:t>
            </a:r>
            <a:r>
              <a:rPr lang="en-US" sz="2200" dirty="0" err="1"/>
              <a:t>смещение</a:t>
            </a:r>
            <a:r>
              <a:rPr lang="en-US" sz="2200" dirty="0"/>
              <a:t> </a:t>
            </a:r>
            <a:r>
              <a:rPr lang="en-US" sz="2200" dirty="0" err="1"/>
              <a:t>правого</a:t>
            </a:r>
            <a:r>
              <a:rPr lang="en-US" sz="2200" dirty="0"/>
              <a:t> </a:t>
            </a:r>
            <a:r>
              <a:rPr lang="en-US" sz="2200" dirty="0" err="1"/>
              <a:t>акромиально-ключичного</a:t>
            </a:r>
            <a:r>
              <a:rPr lang="en-US" sz="2200" dirty="0"/>
              <a:t> </a:t>
            </a:r>
            <a:r>
              <a:rPr lang="en-US" sz="2200" dirty="0" err="1"/>
              <a:t>сустава</a:t>
            </a:r>
            <a:r>
              <a:rPr lang="en-US" sz="2200" dirty="0"/>
              <a:t> с </a:t>
            </a:r>
            <a:r>
              <a:rPr lang="en-US" sz="2200" dirty="0" err="1"/>
              <a:t>возвышением</a:t>
            </a:r>
            <a:r>
              <a:rPr lang="en-US" sz="2200" dirty="0"/>
              <a:t> </a:t>
            </a:r>
            <a:r>
              <a:rPr lang="en-US" sz="2200" dirty="0" err="1"/>
              <a:t>ключицы</a:t>
            </a:r>
            <a:r>
              <a:rPr lang="en-US" sz="2200" dirty="0"/>
              <a:t> (</a:t>
            </a:r>
            <a:r>
              <a:rPr lang="en-US" sz="2200" dirty="0" err="1"/>
              <a:t>стрелка</a:t>
            </a:r>
            <a:r>
              <a:rPr lang="en-US" sz="2200" dirty="0"/>
              <a:t>) </a:t>
            </a:r>
            <a:r>
              <a:rPr lang="en-US" sz="2200" dirty="0" err="1"/>
              <a:t>относительно</a:t>
            </a:r>
            <a:r>
              <a:rPr lang="en-US" sz="2200" dirty="0"/>
              <a:t> </a:t>
            </a:r>
            <a:r>
              <a:rPr lang="en-US" sz="2200" dirty="0" err="1"/>
              <a:t>акромиона</a:t>
            </a:r>
            <a:r>
              <a:rPr lang="en-US" sz="2200" dirty="0"/>
              <a:t>. </a:t>
            </a:r>
            <a:endParaRPr lang="ru-RU" sz="2200">
              <a:ea typeface="Calibri"/>
              <a:cs typeface="Calibri"/>
            </a:endParaRPr>
          </a:p>
          <a:p>
            <a:r>
              <a:rPr lang="en-US" sz="2200" err="1"/>
              <a:t>Сломанный</a:t>
            </a:r>
            <a:r>
              <a:rPr lang="en-US" sz="2200" dirty="0"/>
              <a:t> </a:t>
            </a:r>
            <a:r>
              <a:rPr lang="en-US" sz="2200" err="1"/>
              <a:t>клювовидный</a:t>
            </a:r>
            <a:r>
              <a:rPr lang="en-US" sz="2200" dirty="0"/>
              <a:t> </a:t>
            </a:r>
            <a:r>
              <a:rPr lang="en-US" sz="2200" err="1"/>
              <a:t>отросток</a:t>
            </a:r>
            <a:r>
              <a:rPr lang="en-US" sz="2200" dirty="0"/>
              <a:t> (*) </a:t>
            </a:r>
            <a:r>
              <a:rPr lang="en-US" sz="2200" err="1"/>
              <a:t>приподнят</a:t>
            </a:r>
            <a:r>
              <a:rPr lang="en-US" sz="2200" dirty="0"/>
              <a:t> </a:t>
            </a:r>
            <a:r>
              <a:rPr lang="en-US" sz="2200" err="1"/>
              <a:t>вместе</a:t>
            </a:r>
            <a:r>
              <a:rPr lang="en-US" sz="2200" dirty="0"/>
              <a:t> с </a:t>
            </a:r>
            <a:r>
              <a:rPr lang="en-US" sz="2200" err="1"/>
              <a:t>ключицей</a:t>
            </a:r>
            <a:r>
              <a:rPr lang="en-US" sz="2200" dirty="0"/>
              <a:t>, </a:t>
            </a:r>
            <a:r>
              <a:rPr lang="en-US" sz="2200" err="1"/>
              <a:t>поэтому</a:t>
            </a:r>
            <a:r>
              <a:rPr lang="en-US" sz="2200" dirty="0"/>
              <a:t> </a:t>
            </a:r>
            <a:r>
              <a:rPr lang="en-US" sz="2200" err="1"/>
              <a:t>расстояние</a:t>
            </a:r>
            <a:r>
              <a:rPr lang="en-US" sz="2200" dirty="0"/>
              <a:t> СС </a:t>
            </a:r>
            <a:r>
              <a:rPr lang="en-US" sz="2200" err="1"/>
              <a:t>остается</a:t>
            </a:r>
            <a:r>
              <a:rPr lang="en-US" sz="2200" dirty="0"/>
              <a:t> </a:t>
            </a:r>
            <a:r>
              <a:rPr lang="en-US" sz="2200" err="1"/>
              <a:t>нормальным</a:t>
            </a:r>
            <a:r>
              <a:rPr lang="en-US" sz="2200" dirty="0"/>
              <a:t>.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649785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197" y="-121763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МРТ плечевого сустава. Т1-ВИ.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 Light"/>
              <a:cs typeface="Calibri Ligh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0514" y="1818508"/>
            <a:ext cx="6277033" cy="44386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Перелом клювовидного отростка у 79-летней женщины с травмой переменного тока в результате падения. Сагиттальное Т1-взвешенное МРТ-изображение правого плеча показывает перелом без смещения у основания клювовидного отростка (наконечник стрелки), а также утолщение и неравномерность капсулы АК (стрелки).</a:t>
            </a:r>
            <a:endParaRPr lang="ru-RU" dirty="0"/>
          </a:p>
        </p:txBody>
      </p:sp>
      <p:pic>
        <p:nvPicPr>
          <p:cNvPr id="5" name="Рисунок 5" descr="Изображение выглядит как внутренний, кровать, подушка&#10;&#10;Автоматически созданное описание">
            <a:extLst>
              <a:ext uri="{FF2B5EF4-FFF2-40B4-BE49-F238E27FC236}">
                <a16:creationId xmlns:a16="http://schemas.microsoft.com/office/drawing/2014/main" id="{B4F74E7A-BB80-AF72-217E-771A4504B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92" y="1090930"/>
            <a:ext cx="5223256" cy="543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22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1943</Words>
  <Application>Microsoft Office PowerPoint</Application>
  <PresentationFormat>Широкоэкранный</PresentationFormat>
  <Paragraphs>185</Paragraphs>
  <Slides>30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1_Тема Office</vt:lpstr>
      <vt:lpstr>Визуализация акромиально-ключичного сустава:  анатомия, функция, патологические особенности и лечение. Часть 3.</vt:lpstr>
      <vt:lpstr>Ограничения классификации Роквуда</vt:lpstr>
      <vt:lpstr>Презентация PowerPoint</vt:lpstr>
      <vt:lpstr>МРТ плечевого сустава. Т2-ВИ. Травма I-II типа </vt:lpstr>
      <vt:lpstr>Рентгенограмма правого плеча в прямой проекции. Травма III типа.</vt:lpstr>
      <vt:lpstr>МРТ плечевого сустава. Т1-ВИ. </vt:lpstr>
      <vt:lpstr>Переломы, связанные с акромиально-ключичным суставом  Клювовидный перелом</vt:lpstr>
      <vt:lpstr>Двусторонняя рентгенограмма в прямой  проекции. Травма III типа.</vt:lpstr>
      <vt:lpstr>МРТ плечевого сустава. Т1-ВИ. </vt:lpstr>
      <vt:lpstr>МРТ плечевого сустава. Т1-ВИ. </vt:lpstr>
      <vt:lpstr>Переломы дистального отдела ключицы </vt:lpstr>
      <vt:lpstr>Классификация Неера</vt:lpstr>
      <vt:lpstr>Аксиальное КТ-изображение плечевого сустава. Травма III типа</vt:lpstr>
      <vt:lpstr>МРТ плечевого сустава. Т1-ВИ. </vt:lpstr>
      <vt:lpstr>МРТ плечевого сустава. </vt:lpstr>
      <vt:lpstr>МРТ плечевого сустава. Т1-ВИ. </vt:lpstr>
      <vt:lpstr>Рентгенограмма правого плеча в прямой проекции. Травма V типа.</vt:lpstr>
      <vt:lpstr>Переломы по классификации Неера</vt:lpstr>
      <vt:lpstr>Биполярная травма</vt:lpstr>
      <vt:lpstr>Трехмерное объемное КТ-изображение правой верхней грудной клетки.</vt:lpstr>
      <vt:lpstr>Дистальный остеолиз ключицы и чрезмерное использование акромиального отдела Дистальный остеолиз ключицы </vt:lpstr>
      <vt:lpstr>Дистальный остеолиз ключицы и чрезмерное использование акромиального отдела  Дистальный остеолиз ключицы </vt:lpstr>
      <vt:lpstr>Рентгенограмма правого плеча в прямой проекции. Посттравматический остеолиз.</vt:lpstr>
      <vt:lpstr> Корональное МРТ-изображение плечевого суства </vt:lpstr>
      <vt:lpstr>Дифференциальный диагноз ключичного остеолиза</vt:lpstr>
      <vt:lpstr>Рентгенограмма в прямой проекции. Септический артрит</vt:lpstr>
      <vt:lpstr>Коронарное Т2-взвешенное МРТ-изображение плечевого сустава</vt:lpstr>
      <vt:lpstr>Ревматоидный артрит</vt:lpstr>
      <vt:lpstr>Рентгенограмма правого плеча в прямой  проекции</vt:lpstr>
      <vt:lpstr>Конец 3-ой части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Визуализация акромиально-ключичного сустава:  анатомия, функция, патологические особенности и лечение. Часть 2.</dc:title>
  <dc:creator>Администратор1</dc:creator>
  <cp:lastModifiedBy>Евдокимова Елена Юрьевна</cp:lastModifiedBy>
  <cp:revision>662</cp:revision>
  <dcterms:created xsi:type="dcterms:W3CDTF">2022-03-27T06:06:52Z</dcterms:created>
  <dcterms:modified xsi:type="dcterms:W3CDTF">2022-05-27T09:57:11Z</dcterms:modified>
</cp:coreProperties>
</file>