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5" r:id="rId3"/>
    <p:sldId id="259" r:id="rId4"/>
    <p:sldId id="276" r:id="rId5"/>
    <p:sldId id="290" r:id="rId6"/>
    <p:sldId id="260" r:id="rId7"/>
    <p:sldId id="277" r:id="rId8"/>
    <p:sldId id="261" r:id="rId9"/>
    <p:sldId id="262" r:id="rId10"/>
    <p:sldId id="291" r:id="rId11"/>
    <p:sldId id="279" r:id="rId12"/>
    <p:sldId id="263" r:id="rId13"/>
    <p:sldId id="292" r:id="rId14"/>
    <p:sldId id="280" r:id="rId15"/>
    <p:sldId id="264" r:id="rId16"/>
    <p:sldId id="293" r:id="rId17"/>
    <p:sldId id="281" r:id="rId18"/>
    <p:sldId id="265" r:id="rId19"/>
    <p:sldId id="282" r:id="rId20"/>
    <p:sldId id="266" r:id="rId21"/>
    <p:sldId id="294" r:id="rId22"/>
    <p:sldId id="283" r:id="rId23"/>
    <p:sldId id="295" r:id="rId24"/>
    <p:sldId id="267" r:id="rId25"/>
    <p:sldId id="29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62" autoAdjust="0"/>
  </p:normalViewPr>
  <p:slideViewPr>
    <p:cSldViewPr snapToGrid="0">
      <p:cViewPr varScale="1">
        <p:scale>
          <a:sx n="102" d="100"/>
          <a:sy n="102" d="100"/>
        </p:scale>
        <p:origin x="9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8E05C-2226-49B6-A259-38D26FDBF4FF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F5A24-2C4A-453F-9C61-51B0F6D9E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30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Open Sans"/>
              </a:rPr>
              <a:t>(а) нормальный надгортанник (стрелка) толщиной 2–3 мм.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F5A24-2C4A-453F-9C61-51B0F6D9E29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892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увеличенные небные миндалины (стрелки), которые соприкасаются друг с другом («целующиеся» миндалины) по средней линии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F5A24-2C4A-453F-9C61-51B0F6D9E29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09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через 3 дня, когда состояние пациента ухудшилось настолько, что потребовалась интубация, показывает, что нагноившийся лимфатический узел (стрелка) прорвался в заглоточное пространство (черная стрелка).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F5A24-2C4A-453F-9C61-51B0F6D9E29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51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Обратите внимание на заостренные верхнее и нижнее поля на b.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(c) кальцификация (стрелка) ниже передней дуги С1, в типичном месте для кальцифицирующего тендинита длинной мышцы шеи.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F5A24-2C4A-453F-9C61-51B0F6D9E29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797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(a, b) </a:t>
            </a:r>
            <a:r>
              <a:rPr lang="ru-RU" dirty="0"/>
              <a:t>усиление сигнала ближе по плотности к кости (черные стрелки) в шейном отделе пищевода, позади гортани</a:t>
            </a:r>
          </a:p>
          <a:p>
            <a:r>
              <a:rPr lang="en-US" dirty="0"/>
              <a:t>(b) </a:t>
            </a:r>
            <a:r>
              <a:rPr lang="ru-RU" dirty="0"/>
              <a:t>газ в прилегающих мягких тканях соответствует перфорации. Усиление обода оценить невозможно, поскольку контрастное вещество не вводилось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F5A24-2C4A-453F-9C61-51B0F6D9E29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F5A24-2C4A-453F-9C61-51B0F6D9E29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9B79-E578-4200-8CC8-FE50D34269AF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A537-2DC2-469B-BCBB-4F1F7A1A3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0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9B79-E578-4200-8CC8-FE50D34269AF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A537-2DC2-469B-BCBB-4F1F7A1A3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86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9B79-E578-4200-8CC8-FE50D34269AF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A537-2DC2-469B-BCBB-4F1F7A1A3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27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9B79-E578-4200-8CC8-FE50D34269AF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A537-2DC2-469B-BCBB-4F1F7A1A3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23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9B79-E578-4200-8CC8-FE50D34269AF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A537-2DC2-469B-BCBB-4F1F7A1A3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7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9B79-E578-4200-8CC8-FE50D34269AF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A537-2DC2-469B-BCBB-4F1F7A1A3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9B79-E578-4200-8CC8-FE50D34269AF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A537-2DC2-469B-BCBB-4F1F7A1A3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18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9B79-E578-4200-8CC8-FE50D34269AF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A537-2DC2-469B-BCBB-4F1F7A1A3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73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9B79-E578-4200-8CC8-FE50D34269AF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A537-2DC2-469B-BCBB-4F1F7A1A3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38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9B79-E578-4200-8CC8-FE50D34269AF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A537-2DC2-469B-BCBB-4F1F7A1A3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9B79-E578-4200-8CC8-FE50D34269AF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A537-2DC2-469B-BCBB-4F1F7A1A3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58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09B79-E578-4200-8CC8-FE50D34269AF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AA537-2DC2-469B-BCBB-4F1F7A1A3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69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054" y="284508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томография шеи: анализ и интерпретация в условиях неотложной помощи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2</a:t>
            </a:r>
            <a:br>
              <a:rPr lang="ru-RU" b="1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7116" t="23958" r="16671" b="47065"/>
          <a:stretch/>
        </p:blipFill>
        <p:spPr>
          <a:xfrm>
            <a:off x="852054" y="4170652"/>
            <a:ext cx="6012874" cy="21197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16982" y="5230524"/>
            <a:ext cx="4457054" cy="878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ординатор кафедры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Лучевой диагностики ИПО: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Тынкевич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А.В</a:t>
            </a:r>
            <a:r>
              <a:rPr lang="ru-RU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2994" y="400222"/>
            <a:ext cx="85231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В.Ф.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Ясенецкого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 России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лучевой диагностики ИПО </a:t>
            </a:r>
          </a:p>
        </p:txBody>
      </p:sp>
    </p:spTree>
    <p:extLst>
      <p:ext uri="{BB962C8B-B14F-4D97-AF65-F5344CB8AC3E}">
        <p14:creationId xmlns:p14="http://schemas.microsoft.com/office/powerpoint/2010/main" val="3857266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томография шеи,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аксиальная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плоскость. Синдром Лемьера (продолжение)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1280" y="3349625"/>
            <a:ext cx="5247640" cy="1781175"/>
          </a:xfrm>
        </p:spPr>
        <p:txBody>
          <a:bodyPr/>
          <a:lstStyle/>
          <a:p>
            <a:pPr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15 лет: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затемнение в верхушке левого легкого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7" t="40295" r="51917" b="31112"/>
          <a:stretch/>
        </p:blipFill>
        <p:spPr bwMode="auto">
          <a:xfrm>
            <a:off x="406399" y="2062480"/>
            <a:ext cx="5419071" cy="37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371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Синусит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5044440" cy="47275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Синусит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инфекционно-воспалительный процесс, затрагивающий слизистую оболочку околоносовых пазух. </a:t>
            </a:r>
          </a:p>
          <a:p>
            <a:pPr marL="0" indent="0" algn="just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проявления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повышение температуры тела, боль в проекции придаточных пазух, затруднение носового дыхания, серозно-гнойное отделяемое из носа.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498" y="2113280"/>
            <a:ext cx="5072462" cy="381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470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томография черепа, аксиальная плоскость. Синусит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4803" y="2122860"/>
            <a:ext cx="4246985" cy="366693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жидкости в левой верхнечелюстной пазухе (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) </a:t>
            </a:r>
          </a:p>
          <a:p>
            <a:pPr algn="just">
              <a:lnSpc>
                <a:spcPct val="12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Инфильтрация периантрального жира слева (черная стрелка) </a:t>
            </a:r>
          </a:p>
          <a:p>
            <a:pPr algn="just">
              <a:lnSpc>
                <a:spcPct val="120000"/>
              </a:lnSpc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периантральный жир справа (белая стрелка)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5118" y="5789790"/>
            <a:ext cx="7704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 59 лет, с сахарным диабетом: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Синусит слизистой оболочки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7" t="39259" r="55083" b="15111"/>
          <a:stretch/>
        </p:blipFill>
        <p:spPr bwMode="auto">
          <a:xfrm>
            <a:off x="8029536" y="2063449"/>
            <a:ext cx="3647440" cy="411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326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Мастоидит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227320" cy="435133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Мастоидит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воспалительное поражение сосцевидного отростка височной кости инфекционного генеза.</a:t>
            </a:r>
          </a:p>
          <a:p>
            <a:pPr marL="0" indent="0" algn="just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проявления: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подъем температуры тела, интоксикацию, боли и пульсацию в области сосцевидного отростка, отечность и гиперемию заушной области, боль в ухе и снижение слуха.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2010600"/>
            <a:ext cx="5175801" cy="387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678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томография черепа, аксиальная плоскость. Мастоидит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0640" y="1825625"/>
            <a:ext cx="496316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13 лет: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затемнение барабанной перепонки (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расплавление воздушных ячеек правого сосцевидного отростка (черная стрелка)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расплавление коры (белая стрелка)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37037" r="51750" b="20740"/>
          <a:stretch/>
        </p:blipFill>
        <p:spPr bwMode="auto">
          <a:xfrm>
            <a:off x="731520" y="1798320"/>
            <a:ext cx="5303520" cy="481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944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560" y="365125"/>
            <a:ext cx="11531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томография черепа, аксиальная плоскость. Мастоидит (продолжение)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4305" y="3083685"/>
            <a:ext cx="3899135" cy="219292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13 лет: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немного выше абсцесс в мягких тканях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3" t="39556" r="51917" b="18518"/>
          <a:stretch/>
        </p:blipFill>
        <p:spPr bwMode="auto">
          <a:xfrm>
            <a:off x="1564640" y="2011679"/>
            <a:ext cx="4846320" cy="443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563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Апицит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Петрозит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апицит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гнойнее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воспаление пирамиды височной кости, значительно реже — изолированное поражение верхушки пирамиды.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 обычно распространяется из барабанной полости в воздушные камеры на вершине пирамиды и может привести к расплавлению костных структур и последующему поражению соседних структур основания черепа.</a:t>
            </a:r>
          </a:p>
        </p:txBody>
      </p:sp>
    </p:spTree>
    <p:extLst>
      <p:ext uri="{BB962C8B-B14F-4D97-AF65-F5344CB8AC3E}">
        <p14:creationId xmlns:p14="http://schemas.microsoft.com/office/powerpoint/2010/main" val="2096156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2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томография черепа, аксиальная плоскость.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Апицит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60" y="1815465"/>
            <a:ext cx="557276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11 лет: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Затемнение барабанной перепонки слева (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Расплавление воздушных ячеек на вершине пирамиды (белая стрелка)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Расплавление кости вдоль дорсальной стороны верхушки пирамиды (черная стрелка)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7" t="37629" r="55250" b="16297"/>
          <a:stretch/>
        </p:blipFill>
        <p:spPr bwMode="auto">
          <a:xfrm>
            <a:off x="6725920" y="1869438"/>
            <a:ext cx="3942080" cy="45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756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861" y="365125"/>
            <a:ext cx="11224727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томография черепа, аксиальная плоскость.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Апицит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(продолжение)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953" y="2123440"/>
            <a:ext cx="5235927" cy="3810000"/>
          </a:xfrm>
        </p:spPr>
        <p:txBody>
          <a:bodyPr/>
          <a:lstStyle/>
          <a:p>
            <a:pPr marL="0" indent="0" algn="just">
              <a:buNone/>
            </a:pPr>
            <a:r>
              <a:rPr lang="ru-RU" u="sng" dirty="0"/>
              <a:t>Девочка 11 лет:</a:t>
            </a:r>
            <a:r>
              <a:rPr lang="ru-RU" dirty="0"/>
              <a:t> 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dirty="0" err="1"/>
              <a:t>эпидуральная</a:t>
            </a:r>
            <a:r>
              <a:rPr lang="ru-RU" dirty="0"/>
              <a:t> флегмона (белая стрелка) </a:t>
            </a:r>
          </a:p>
          <a:p>
            <a:pPr algn="just"/>
            <a:r>
              <a:rPr lang="ru-RU" dirty="0" err="1"/>
              <a:t>неконтрастированные</a:t>
            </a:r>
            <a:r>
              <a:rPr lang="ru-RU" dirty="0"/>
              <a:t> очаги (черные стрелки)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7" t="36444" r="55333" b="17333"/>
          <a:stretch/>
        </p:blipFill>
        <p:spPr bwMode="auto">
          <a:xfrm>
            <a:off x="985520" y="2031999"/>
            <a:ext cx="3820160" cy="441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376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Эпидуральный абсцесс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59164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Эпидуральный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абсцесс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ограниченное гнойное воспаление эпидурального спинномозгового пространства.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Проявляется острой болью в спине, появлением и прогрессированием парезов, тазовых расстройств и чувствительных нарушений в соответствии с локализацией абсцесса.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5"/>
          <a:stretch/>
        </p:blipFill>
        <p:spPr bwMode="auto">
          <a:xfrm>
            <a:off x="6578600" y="2376170"/>
            <a:ext cx="536956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91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62281"/>
            <a:ext cx="10515600" cy="1036320"/>
          </a:xfrm>
        </p:spPr>
        <p:txBody>
          <a:bodyPr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Микобактериальный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лимфаденит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" y="1960881"/>
            <a:ext cx="6736080" cy="4104639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Шейный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лимфаденит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увеличение лимфатических узлов в области шеи, вызванное воспалением.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остром лимфадените увеличенный лимфоузел становится плотным и болезненным, кожа воспалённой области краснеет, повышается местная температура и появляется слабость.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730" y="2275840"/>
            <a:ext cx="4763440" cy="365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583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томография шеи, сагиттальная плоскость. Эпидуральный абсцесс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2720" y="2824481"/>
            <a:ext cx="5999479" cy="3037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 59 лет с 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 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Превертебральный отек (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). 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Флегмона простирающаяся от позвонков С1-С5 (стрелки)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7" t="38371" r="63250" b="15555"/>
          <a:stretch/>
        </p:blipFill>
        <p:spPr bwMode="auto">
          <a:xfrm>
            <a:off x="883920" y="1910080"/>
            <a:ext cx="3677920" cy="458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114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Тромбоз кавернозного синуса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5680" y="1825625"/>
            <a:ext cx="527812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кавернозного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синуса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патология, при которой происходит закупорка пещеристой венозной пазухи головного мозга тромботическими массами.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тромбозе кавернозного синуса наблюдается выпячивание наружу обычно прямой или вогнутой боковой стенки кавернозного синуса с дефектами заполнения синуса, которые соответствуют тромбам.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" t="7761" r="5754" b="6858"/>
          <a:stretch/>
        </p:blipFill>
        <p:spPr bwMode="auto">
          <a:xfrm>
            <a:off x="457200" y="2001520"/>
            <a:ext cx="5049519" cy="369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055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томография черепа, аксиальная плоскость. Тромбоз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120" y="2120264"/>
            <a:ext cx="6197600" cy="48393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14 лет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Тромбоз кавернозного синуса 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Неполное контрастирование левого кавернозного синуса (черная стрелка)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Сонная артерия (белая стрелка)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Расширенная верхняя глазничная вена слева (черная стрелка)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Подкожный отек (белые стрелки)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39852" r="56083" b="14519"/>
          <a:stretch/>
        </p:blipFill>
        <p:spPr bwMode="auto">
          <a:xfrm>
            <a:off x="7162800" y="2042160"/>
            <a:ext cx="4074160" cy="45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659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Компьютерная томография шеи,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аксиальная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плоскость. Эпидуральный абсцесс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65120"/>
            <a:ext cx="5237480" cy="3322319"/>
          </a:xfrm>
        </p:spPr>
        <p:txBody>
          <a:bodyPr/>
          <a:lstStyle/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13 лет: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Затемнение лобных пазух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Флегмона (белая стрелка)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0" t="35407" r="58000" b="18667"/>
          <a:stretch/>
        </p:blipFill>
        <p:spPr bwMode="auto">
          <a:xfrm>
            <a:off x="7345680" y="2042159"/>
            <a:ext cx="3769360" cy="403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409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Компьютерная томография шеи,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аксиальная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плоскость. Эпидуральный абсцесс (продолжение)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199" y="2499359"/>
            <a:ext cx="5318761" cy="3677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13 лет: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Скопление жидкости (черная стрелка)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Флегмона (белая стрелка)</a:t>
            </a:r>
          </a:p>
          <a:p>
            <a:pPr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0" t="41926" r="57806" b="12445"/>
          <a:stretch/>
        </p:blipFill>
        <p:spPr bwMode="auto">
          <a:xfrm>
            <a:off x="6858000" y="2052318"/>
            <a:ext cx="4439920" cy="441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1428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143724"/>
            <a:ext cx="10515600" cy="35500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КТ шеи следует систематизировать как при интерпретации других рентгенологических исследований, таких как КТ брюшной полости, таза и грудной клетки с целью создания единого диагностического алгоритма, позволяющего оценить органы и окружающие ткани шейной отдела и своевременно провести последовательную диагностику различных патологических состояний. </a:t>
            </a:r>
          </a:p>
        </p:txBody>
      </p:sp>
    </p:spTree>
    <p:extLst>
      <p:ext uri="{BB962C8B-B14F-4D97-AF65-F5344CB8AC3E}">
        <p14:creationId xmlns:p14="http://schemas.microsoft.com/office/powerpoint/2010/main" val="1174323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651" y="42680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томография шеи, аксиальная плоскость.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Микобактериальный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лимфаденит 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6072" y="3050424"/>
            <a:ext cx="6839526" cy="156200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Кистозный лимфатический узел (черная стрелка) с  окружающим ободком жира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Дренирующийся лимфатический узел (белая стрелка) – свищ на коже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4712" y="5340588"/>
            <a:ext cx="5891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 43 года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Микобактериальный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лимфаденит слева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9" t="38222" r="58334" b="10370"/>
          <a:stretch/>
        </p:blipFill>
        <p:spPr bwMode="auto">
          <a:xfrm>
            <a:off x="487679" y="1752368"/>
            <a:ext cx="3635605" cy="458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43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4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Микобактериальный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лимфаденит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5360" y="1341120"/>
            <a:ext cx="10378440" cy="42570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u="sng" dirty="0"/>
              <a:t>Злокачественная лимфаденопатия :</a:t>
            </a:r>
          </a:p>
          <a:p>
            <a:pPr marL="0" indent="0" algn="just">
              <a:buNone/>
            </a:pPr>
            <a:endParaRPr lang="ru-RU" i="1" dirty="0"/>
          </a:p>
          <a:p>
            <a:pPr marL="0" indent="0" algn="just">
              <a:buNone/>
            </a:pPr>
            <a:r>
              <a:rPr lang="ru-RU" dirty="0"/>
              <a:t>– узлы увеличены, имеют более округлую форму, чем обычно удлиненные шейные узлы, и определяется некроз в центре. </a:t>
            </a:r>
          </a:p>
          <a:p>
            <a:pPr marL="0" indent="0" algn="just">
              <a:buNone/>
            </a:pPr>
            <a:r>
              <a:rPr lang="ru-RU" dirty="0"/>
              <a:t>– обычно не имеют окружающих ободков жира, которые наблюдаются при бактериальном лимфадените. Тем не менее, опухоль может имитировать ободки с нечеткими краями узла, особенно после биопсии.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Артериит Такаясу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 Такаясу – идиопатическое воспалительное поражение аорты, ее отделов и крупных артериальных ветвей.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Сопровождается обширным утолщением артериальной стенки, которое обычно также затрагивает близлежащие артерии.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Каротидиния представляет собой плохо изученное идиопатическое состояние, характеризующееся болью в шее и в области бифуркации сонной артерии. </a:t>
            </a:r>
          </a:p>
        </p:txBody>
      </p:sp>
    </p:spTree>
    <p:extLst>
      <p:ext uri="{BB962C8B-B14F-4D97-AF65-F5344CB8AC3E}">
        <p14:creationId xmlns:p14="http://schemas.microsoft.com/office/powerpoint/2010/main" val="252724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489" y="113199"/>
            <a:ext cx="11058331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томография шеи, аксиальная плоскость. артериит Такаясу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35395" y="5699214"/>
            <a:ext cx="3853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 29 лет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Каротидиния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2600" y="2636357"/>
            <a:ext cx="5908040" cy="252492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инфильтрация (черная стрелка).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бляшка (белая стрелка)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Норма: правая сонная артерия (наконечник)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7" t="36297" r="58250" b="17629"/>
          <a:stretch/>
        </p:blipFill>
        <p:spPr bwMode="auto">
          <a:xfrm>
            <a:off x="1026160" y="1701637"/>
            <a:ext cx="3850640" cy="459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74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" y="365125"/>
            <a:ext cx="1191768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Лемьера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683385"/>
            <a:ext cx="10637520" cy="4351338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Лемьера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сочетание тромбоза яремной вены, септицемии и образования метастатических очагов инфекции, являющееся осложнением заглоточного абсцесса.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синдроме Лемьера септический тромбофлебит внутренней яремной вены возникает вторично по отношению к инфекции глотки.</a:t>
            </a:r>
          </a:p>
          <a:p>
            <a:pPr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проявления: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отечность и болезненность в зоне проекции яремной вены на боковую поверхность шеи, метастатическое поражение легких, печени, опорно-двигательной системы, тканей ЦНС.</a:t>
            </a:r>
          </a:p>
        </p:txBody>
      </p:sp>
    </p:spTree>
    <p:extLst>
      <p:ext uri="{BB962C8B-B14F-4D97-AF65-F5344CB8AC3E}">
        <p14:creationId xmlns:p14="http://schemas.microsoft.com/office/powerpoint/2010/main" val="967127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томография шеи, аксиальная плоскость. Синдром Лемьера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066" y="3428831"/>
            <a:ext cx="5629054" cy="19725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15 лет: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перитонзиллярный отек слева, соответствующий тонзиллиту.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43260" r="59417" b="11110"/>
          <a:stretch/>
        </p:blipFill>
        <p:spPr bwMode="auto">
          <a:xfrm>
            <a:off x="6807200" y="2025964"/>
            <a:ext cx="4033520" cy="445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401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томография шеи, сагиттальная плоскость. Синдром Лемьера (продолжение)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1120" y="3819904"/>
            <a:ext cx="4216400" cy="113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15 лет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тромб в яремной вене слева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41778" r="59083" b="11704"/>
          <a:stretch/>
        </p:blipFill>
        <p:spPr bwMode="auto">
          <a:xfrm>
            <a:off x="883920" y="1849119"/>
            <a:ext cx="4196080" cy="44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79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5796</TotalTime>
  <Words>1078</Words>
  <Application>Microsoft Office PowerPoint</Application>
  <PresentationFormat>Широкоэкранный</PresentationFormat>
  <Paragraphs>112</Paragraphs>
  <Slides>25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Open Sans</vt:lpstr>
      <vt:lpstr>Times New Roman</vt:lpstr>
      <vt:lpstr>Тема Office</vt:lpstr>
      <vt:lpstr>Компьютерная томография шеи: анализ и интерпретация в условиях неотложной помощи Часть 2 </vt:lpstr>
      <vt:lpstr>Микобактериальный лимфаденит</vt:lpstr>
      <vt:lpstr>Компьютерная томография шеи, аксиальная плоскость. Микобактериальный лимфаденит  </vt:lpstr>
      <vt:lpstr>Микобактериальный лимфаденит</vt:lpstr>
      <vt:lpstr>Артериит Такаясу</vt:lpstr>
      <vt:lpstr>Компьютерная томография шеи, аксиальная плоскость. артериит Такаясу</vt:lpstr>
      <vt:lpstr>Синдром Лемьера</vt:lpstr>
      <vt:lpstr>Компьютерная томография шеи, аксиальная плоскость. Синдром Лемьера</vt:lpstr>
      <vt:lpstr>Компьютерная томография шеи, сагиттальная плоскость. Синдром Лемьера (продолжение)</vt:lpstr>
      <vt:lpstr>Компьютерная томография шеи, аксиальная плоскость. Синдром Лемьера (продолжение)</vt:lpstr>
      <vt:lpstr>Синусит</vt:lpstr>
      <vt:lpstr>Компьютерная томография черепа, аксиальная плоскость. Синусит</vt:lpstr>
      <vt:lpstr>Мастоидит</vt:lpstr>
      <vt:lpstr>Компьютерная томография черепа, аксиальная плоскость. Мастоидит</vt:lpstr>
      <vt:lpstr>Компьютерная томография черепа, аксиальная плоскость. Мастоидит (продолжение)</vt:lpstr>
      <vt:lpstr>Апицит</vt:lpstr>
      <vt:lpstr>Компьютерная томография черепа, аксиальная плоскость. Апицит</vt:lpstr>
      <vt:lpstr>Компьютерная томография черепа, аксиальная плоскость. Апицит (продолжение)</vt:lpstr>
      <vt:lpstr>Эпидуральный абсцесс</vt:lpstr>
      <vt:lpstr>Компьютерная томография шеи, сагиттальная плоскость. Эпидуральный абсцесс</vt:lpstr>
      <vt:lpstr>Тромбоз кавернозного синуса</vt:lpstr>
      <vt:lpstr>Компьютерная томография черепа, аксиальная плоскость. Тромбоз</vt:lpstr>
      <vt:lpstr>Компьютерная томография шеи, аксиальная плоскость. Эпидуральный абсцесс</vt:lpstr>
      <vt:lpstr>Компьютерная томография шеи, аксиальная плоскость. Эпидуральный абсцесс (продолжение)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Компьютерная томография шеи: анализ и интерпретация в условиях неотложной помощи</dc:title>
  <dc:creator>Башков Арсений Александрович</dc:creator>
  <cp:lastModifiedBy>Болсуновская Анна Евгеньевна</cp:lastModifiedBy>
  <cp:revision>94</cp:revision>
  <dcterms:created xsi:type="dcterms:W3CDTF">2022-03-12T15:14:35Z</dcterms:created>
  <dcterms:modified xsi:type="dcterms:W3CDTF">2022-05-30T14:28:19Z</dcterms:modified>
</cp:coreProperties>
</file>