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1" r:id="rId1"/>
  </p:sldMasterIdLst>
  <p:sldIdLst>
    <p:sldId id="256" r:id="rId2"/>
    <p:sldId id="265" r:id="rId3"/>
    <p:sldId id="266" r:id="rId4"/>
    <p:sldId id="263" r:id="rId5"/>
    <p:sldId id="267" r:id="rId6"/>
    <p:sldId id="260" r:id="rId7"/>
    <p:sldId id="261" r:id="rId8"/>
    <p:sldId id="269" r:id="rId9"/>
    <p:sldId id="268" r:id="rId10"/>
    <p:sldId id="262" r:id="rId11"/>
    <p:sldId id="257" r:id="rId12"/>
    <p:sldId id="25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AD784073-857C-4B78-BDD2-8F61800E4F9F}">
          <p14:sldIdLst>
            <p14:sldId id="256"/>
            <p14:sldId id="265"/>
            <p14:sldId id="266"/>
            <p14:sldId id="263"/>
            <p14:sldId id="267"/>
            <p14:sldId id="260"/>
            <p14:sldId id="261"/>
            <p14:sldId id="269"/>
            <p14:sldId id="268"/>
            <p14:sldId id="262"/>
            <p14:sldId id="257"/>
            <p14:sldId id="2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0294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88790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97606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00454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522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12.10.2020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2242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22960" y="2582334"/>
            <a:ext cx="370332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63440" y="2582334"/>
            <a:ext cx="370332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12.10.2020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98625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12.10.2020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95334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4C71EC6-210F-42DE-9C53-41977AD35B3D}" type="datetimeFigureOut">
              <a:rPr lang="ru-RU" smtClean="0"/>
              <a:t>12.10.2020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0999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4C71EC6-210F-42DE-9C53-41977AD35B3D}" type="datetimeFigureOut">
              <a:rPr lang="ru-RU" smtClean="0"/>
              <a:t>12.10.2020</a:t>
            </a:fld>
            <a:endParaRPr lang="ru-RU"/>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866204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995330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4C71EC6-210F-42DE-9C53-41977AD35B3D}" type="datetimeFigureOut">
              <a:rPr lang="ru-RU" smtClean="0"/>
              <a:t>12.10.2020</a:t>
            </a:fld>
            <a:endParaRPr lang="ru-RU"/>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19B0651-EE4F-4900-A07F-96A6BFA9D0F0}" type="slidenum">
              <a:rPr lang="ru-RU" smtClean="0"/>
              <a:t>‹#›</a:t>
            </a:fld>
            <a:endParaRPr lang="ru-RU"/>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770021"/>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2960" y="758952"/>
            <a:ext cx="7543800" cy="2238000"/>
          </a:xfrm>
        </p:spPr>
        <p:txBody>
          <a:bodyPr>
            <a:normAutofit/>
          </a:bodyPr>
          <a:lstStyle/>
          <a:p>
            <a:r>
              <a:rPr lang="ru-RU" sz="4000" b="1" dirty="0">
                <a:solidFill>
                  <a:srgbClr val="FF0000"/>
                </a:solidFill>
                <a:latin typeface="Constantia" panose="02030602050306030303" pitchFamily="18" charset="0"/>
              </a:rPr>
              <a:t>Техника активного слушания</a:t>
            </a:r>
          </a:p>
        </p:txBody>
      </p:sp>
      <p:sp>
        <p:nvSpPr>
          <p:cNvPr id="3" name="Подзаголовок 2"/>
          <p:cNvSpPr>
            <a:spLocks noGrp="1"/>
          </p:cNvSpPr>
          <p:nvPr>
            <p:ph type="subTitle" idx="1"/>
          </p:nvPr>
        </p:nvSpPr>
        <p:spPr/>
        <p:txBody>
          <a:bodyPr>
            <a:normAutofit/>
          </a:bodyPr>
          <a:lstStyle/>
          <a:p>
            <a:pPr algn="r"/>
            <a:r>
              <a:rPr lang="ru-RU" sz="1800" i="1" dirty="0">
                <a:latin typeface="Constantia" panose="02030602050306030303" pitchFamily="18" charset="0"/>
              </a:rPr>
              <a:t>Наталья Федоровна Яковлева, </a:t>
            </a:r>
          </a:p>
          <a:p>
            <a:pPr algn="r"/>
            <a:r>
              <a:rPr lang="ru-RU" sz="1800" i="1" dirty="0">
                <a:latin typeface="Constantia" panose="02030602050306030303" pitchFamily="18" charset="0"/>
              </a:rPr>
              <a:t>доцент КГПУ им. В.П. Астафьева</a:t>
            </a:r>
          </a:p>
        </p:txBody>
      </p:sp>
    </p:spTree>
    <p:extLst>
      <p:ext uri="{BB962C8B-B14F-4D97-AF65-F5344CB8AC3E}">
        <p14:creationId xmlns:p14="http://schemas.microsoft.com/office/powerpoint/2010/main" val="3237576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31771B-2EAA-4C3B-8154-BF313BB20567}"/>
              </a:ext>
            </a:extLst>
          </p:cNvPr>
          <p:cNvSpPr>
            <a:spLocks noGrp="1"/>
          </p:cNvSpPr>
          <p:nvPr>
            <p:ph type="title"/>
          </p:nvPr>
        </p:nvSpPr>
        <p:spPr/>
        <p:txBody>
          <a:bodyPr>
            <a:normAutofit/>
          </a:bodyPr>
          <a:lstStyle/>
          <a:p>
            <a:r>
              <a:rPr lang="ru-RU" sz="3500" b="1" dirty="0">
                <a:solidFill>
                  <a:srgbClr val="FF0000"/>
                </a:solidFill>
                <a:latin typeface="Constantia" panose="02030602050306030303" pitchFamily="18" charset="0"/>
              </a:rPr>
              <a:t>Виды слушания</a:t>
            </a:r>
          </a:p>
        </p:txBody>
      </p:sp>
      <p:sp>
        <p:nvSpPr>
          <p:cNvPr id="3" name="Объект 2">
            <a:extLst>
              <a:ext uri="{FF2B5EF4-FFF2-40B4-BE49-F238E27FC236}">
                <a16:creationId xmlns:a16="http://schemas.microsoft.com/office/drawing/2014/main" id="{BD419249-C9D4-43DA-B5EE-E52D3D49E5AE}"/>
              </a:ext>
            </a:extLst>
          </p:cNvPr>
          <p:cNvSpPr>
            <a:spLocks noGrp="1"/>
          </p:cNvSpPr>
          <p:nvPr>
            <p:ph idx="1"/>
          </p:nvPr>
        </p:nvSpPr>
        <p:spPr>
          <a:xfrm>
            <a:off x="822959" y="1845734"/>
            <a:ext cx="7543801" cy="4463586"/>
          </a:xfrm>
        </p:spPr>
        <p:txBody>
          <a:bodyPr>
            <a:normAutofit fontScale="47500" lnSpcReduction="20000"/>
          </a:bodyPr>
          <a:lstStyle/>
          <a:p>
            <a:r>
              <a:rPr lang="ru-RU" sz="2900" b="1" dirty="0">
                <a:solidFill>
                  <a:schemeClr val="tx1"/>
                </a:solidFill>
                <a:latin typeface="Constantia" panose="02030602050306030303" pitchFamily="18" charset="0"/>
              </a:rPr>
              <a:t>Направленное (критическое) </a:t>
            </a:r>
            <a:r>
              <a:rPr lang="ru-RU" sz="2900" dirty="0">
                <a:solidFill>
                  <a:schemeClr val="tx1"/>
                </a:solidFill>
                <a:latin typeface="Constantia" panose="02030602050306030303" pitchFamily="18" charset="0"/>
              </a:rPr>
              <a:t>— слушающий сначала критически анализирует получаемое сообщение, а потом старается его понять. Это полезно в тех случаях, когда обсуждаются различного рода решения, проекты, идеи, мнения и т.д., так как позволяет отобрать самую полезную с заданной точки зрения информацию, однако малоперспективно тогда, когда обсуждается новая информация, сообщаются новые знания, потому что, настраиваясь на отторжение информации (а именно это подразумевает критика), слушающий не сможет сосредоточить свое внимание на том ценном, что в ней содержится; при таком слушании интерес к информации отсутствует; о</a:t>
            </a:r>
          </a:p>
          <a:p>
            <a:r>
              <a:rPr lang="ru-RU" sz="2900" b="1" dirty="0">
                <a:solidFill>
                  <a:schemeClr val="tx1"/>
                </a:solidFill>
                <a:latin typeface="Constantia" panose="02030602050306030303" pitchFamily="18" charset="0"/>
              </a:rPr>
              <a:t>Эмпатическое</a:t>
            </a:r>
            <a:r>
              <a:rPr lang="ru-RU" sz="2900" dirty="0">
                <a:solidFill>
                  <a:schemeClr val="tx1"/>
                </a:solidFill>
                <a:latin typeface="Constantia" panose="02030602050306030303" pitchFamily="18" charset="0"/>
              </a:rPr>
              <a:t> — слушающий больше «считывает» чувства, а не слова. Это эффективно, если говорящий вызывает у слушающего положительные эмоции, но малоперспективно, если говорящий вызывает своими словами отрицательные эмоции;</a:t>
            </a:r>
          </a:p>
          <a:p>
            <a:r>
              <a:rPr lang="ru-RU" sz="2900" b="1" dirty="0">
                <a:solidFill>
                  <a:schemeClr val="tx1"/>
                </a:solidFill>
                <a:latin typeface="Constantia" panose="02030602050306030303" pitchFamily="18" charset="0"/>
              </a:rPr>
              <a:t>Нерефлексивное слушание </a:t>
            </a:r>
            <a:r>
              <a:rPr lang="ru-RU" sz="2900" dirty="0">
                <a:solidFill>
                  <a:schemeClr val="tx1"/>
                </a:solidFill>
                <a:latin typeface="Constantia" panose="02030602050306030303" pitchFamily="18" charset="0"/>
              </a:rPr>
              <a:t>предполагает минимальное вмешательство в речь говорящего при максимальной сосредоточенности на ней. Это полезно в ситуациях, когда партнер стремится выразить свою точку зрения, отношение к чему-нибудь, хочет обсудить наболевшие вопросы, испытывает отрицательные эмоции; когда ему трудно выразить словами то, что его волнует или он застенчив, </a:t>
            </a:r>
            <a:r>
              <a:rPr lang="ru-RU" sz="2900" dirty="0" err="1">
                <a:solidFill>
                  <a:schemeClr val="tx1"/>
                </a:solidFill>
                <a:latin typeface="Constantia" panose="02030602050306030303" pitchFamily="18" charset="0"/>
              </a:rPr>
              <a:t>неуверен</a:t>
            </a:r>
            <a:r>
              <a:rPr lang="ru-RU" sz="2900" dirty="0">
                <a:solidFill>
                  <a:schemeClr val="tx1"/>
                </a:solidFill>
                <a:latin typeface="Constantia" panose="02030602050306030303" pitchFamily="18" charset="0"/>
              </a:rPr>
              <a:t> в себе;</a:t>
            </a:r>
          </a:p>
          <a:p>
            <a:r>
              <a:rPr lang="ru-RU" sz="2900" b="1" dirty="0">
                <a:solidFill>
                  <a:schemeClr val="tx1"/>
                </a:solidFill>
                <a:latin typeface="Constantia" panose="02030602050306030303" pitchFamily="18" charset="0"/>
              </a:rPr>
              <a:t>Активное (рефлексивное) слушание </a:t>
            </a:r>
            <a:r>
              <a:rPr lang="ru-RU" sz="2900" dirty="0">
                <a:solidFill>
                  <a:schemeClr val="tx1"/>
                </a:solidFill>
                <a:latin typeface="Constantia" panose="02030602050306030303" pitchFamily="18" charset="0"/>
              </a:rPr>
              <a:t>характеризуется установлением обратной связи с говорящим посредством: расспрашивания — прямого обращения к говорящему, которое осуществляется с помощью разнообразных вопросов; перефразирования — высказывания той же мысли другими словами, чтобы говорящий смог оценить, правильно ли его поняли; отражения чувств, когда слушающий основное внимание уделяет не содержанию сообщения, а чувствам и эмоциям, которые выражает говорящий; </a:t>
            </a:r>
            <a:r>
              <a:rPr lang="ru-RU" sz="2900" dirty="0" err="1">
                <a:solidFill>
                  <a:schemeClr val="tx1"/>
                </a:solidFill>
                <a:latin typeface="Constantia" panose="02030602050306030303" pitchFamily="18" charset="0"/>
              </a:rPr>
              <a:t>резюмирования</a:t>
            </a:r>
            <a:r>
              <a:rPr lang="ru-RU" sz="2900" dirty="0">
                <a:solidFill>
                  <a:schemeClr val="tx1"/>
                </a:solidFill>
                <a:latin typeface="Constantia" panose="02030602050306030303" pitchFamily="18" charset="0"/>
              </a:rPr>
              <a:t> — подведение итога услышанного (резюме), что дает понять говорящему, что его основные мысли поняты и восприняты.</a:t>
            </a:r>
          </a:p>
          <a:p>
            <a:endParaRPr lang="ru-RU" dirty="0"/>
          </a:p>
        </p:txBody>
      </p:sp>
    </p:spTree>
    <p:extLst>
      <p:ext uri="{BB962C8B-B14F-4D97-AF65-F5344CB8AC3E}">
        <p14:creationId xmlns:p14="http://schemas.microsoft.com/office/powerpoint/2010/main" val="262366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500" b="1" dirty="0">
                <a:solidFill>
                  <a:srgbClr val="FF0000"/>
                </a:solidFill>
                <a:latin typeface="Constantia" panose="02030602050306030303" pitchFamily="18" charset="0"/>
              </a:rPr>
              <a:t>Структурирование вопросов</a:t>
            </a:r>
          </a:p>
        </p:txBody>
      </p:sp>
      <p:sp>
        <p:nvSpPr>
          <p:cNvPr id="3" name="Объект 2"/>
          <p:cNvSpPr>
            <a:spLocks noGrp="1"/>
          </p:cNvSpPr>
          <p:nvPr>
            <p:ph idx="1"/>
          </p:nvPr>
        </p:nvSpPr>
        <p:spPr/>
        <p:txBody>
          <a:bodyPr>
            <a:normAutofit/>
          </a:bodyPr>
          <a:lstStyle/>
          <a:p>
            <a:r>
              <a:rPr lang="ru-RU" sz="2400" b="1" i="1" dirty="0">
                <a:solidFill>
                  <a:schemeClr val="tx1"/>
                </a:solidFill>
                <a:latin typeface="Constantia" panose="02030602050306030303" pitchFamily="18" charset="0"/>
              </a:rPr>
              <a:t>Факты</a:t>
            </a:r>
            <a:r>
              <a:rPr lang="ru-RU" sz="2400" dirty="0">
                <a:solidFill>
                  <a:schemeClr val="tx1"/>
                </a:solidFill>
                <a:latin typeface="Constantia" panose="02030602050306030303" pitchFamily="18" charset="0"/>
              </a:rPr>
              <a:t> (Что? Где? Когда? Сколько? С кем?) Как?)</a:t>
            </a:r>
          </a:p>
          <a:p>
            <a:r>
              <a:rPr lang="ru-RU" sz="2400" b="1" i="1" dirty="0">
                <a:solidFill>
                  <a:schemeClr val="tx1"/>
                </a:solidFill>
                <a:latin typeface="Constantia" panose="02030602050306030303" pitchFamily="18" charset="0"/>
              </a:rPr>
              <a:t>Мысли </a:t>
            </a:r>
            <a:r>
              <a:rPr lang="ru-RU" sz="2400" dirty="0">
                <a:solidFill>
                  <a:schemeClr val="tx1"/>
                </a:solidFill>
                <a:latin typeface="Constantia" panose="02030602050306030303" pitchFamily="18" charset="0"/>
              </a:rPr>
              <a:t>(Почему? С какой целью? Какие намерения? Что хотел? Что думал?)</a:t>
            </a:r>
          </a:p>
          <a:p>
            <a:r>
              <a:rPr lang="ru-RU" sz="2400" b="1" i="1" dirty="0">
                <a:solidFill>
                  <a:schemeClr val="tx1"/>
                </a:solidFill>
                <a:latin typeface="Constantia" panose="02030602050306030303" pitchFamily="18" charset="0"/>
              </a:rPr>
              <a:t>Чувства </a:t>
            </a:r>
            <a:r>
              <a:rPr lang="ru-RU" sz="2400" dirty="0">
                <a:solidFill>
                  <a:schemeClr val="tx1"/>
                </a:solidFill>
                <a:latin typeface="Constantia" panose="02030602050306030303" pitchFamily="18" charset="0"/>
              </a:rPr>
              <a:t>(Что испытывал? Как относишься к…?)</a:t>
            </a:r>
          </a:p>
        </p:txBody>
      </p:sp>
    </p:spTree>
    <p:extLst>
      <p:ext uri="{BB962C8B-B14F-4D97-AF65-F5344CB8AC3E}">
        <p14:creationId xmlns:p14="http://schemas.microsoft.com/office/powerpoint/2010/main" val="629914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457200" y="274680"/>
            <a:ext cx="8228880" cy="1142280"/>
          </a:xfrm>
          <a:prstGeom prst="rect">
            <a:avLst/>
          </a:prstGeom>
        </p:spPr>
        <p:txBody>
          <a:bodyPr lIns="90000" tIns="45000" rIns="90000" bIns="45000" anchor="ctr"/>
          <a:lstStyle/>
          <a:p>
            <a:pPr algn="ctr">
              <a:lnSpc>
                <a:spcPct val="100000"/>
              </a:lnSpc>
            </a:pPr>
            <a:r>
              <a:rPr lang="ru-RU" sz="3500" b="1" spc="-50" dirty="0">
                <a:solidFill>
                  <a:srgbClr val="FF0000"/>
                </a:solidFill>
                <a:latin typeface="Constantia" panose="02030602050306030303" pitchFamily="18" charset="0"/>
                <a:ea typeface="+mj-ea"/>
                <a:cs typeface="+mj-cs"/>
              </a:rPr>
              <a:t>Техника активного слушания</a:t>
            </a:r>
            <a:endParaRPr sz="3500" b="1" spc="-50" dirty="0">
              <a:solidFill>
                <a:srgbClr val="FF0000"/>
              </a:solidFill>
              <a:latin typeface="Constantia" panose="02030602050306030303" pitchFamily="18" charset="0"/>
              <a:ea typeface="+mj-ea"/>
              <a:cs typeface="+mj-cs"/>
            </a:endParaRPr>
          </a:p>
        </p:txBody>
      </p:sp>
      <p:sp>
        <p:nvSpPr>
          <p:cNvPr id="65" name="CustomShape 2"/>
          <p:cNvSpPr/>
          <p:nvPr/>
        </p:nvSpPr>
        <p:spPr>
          <a:xfrm>
            <a:off x="457200" y="1143000"/>
            <a:ext cx="8228880" cy="5958408"/>
          </a:xfrm>
          <a:prstGeom prst="rect">
            <a:avLst/>
          </a:prstGeom>
        </p:spPr>
        <p:txBody>
          <a:bodyPr lIns="90000" tIns="45000" rIns="90000" bIns="45000"/>
          <a:lstStyle/>
          <a:p>
            <a:pPr marL="342900" indent="-342900">
              <a:lnSpc>
                <a:spcPct val="100000"/>
              </a:lnSpc>
              <a:buFont typeface="+mj-lt"/>
              <a:buAutoNum type="arabicPeriod"/>
            </a:pPr>
            <a:r>
              <a:rPr lang="ru-RU" b="1" i="1" dirty="0">
                <a:latin typeface="Constantia" panose="02030602050306030303" pitchFamily="18" charset="0"/>
              </a:rPr>
              <a:t>Мимика и жесты, контакт глаз</a:t>
            </a:r>
            <a:endParaRPr b="1" i="1" dirty="0">
              <a:latin typeface="Constantia" panose="02030602050306030303" pitchFamily="18" charset="0"/>
            </a:endParaRPr>
          </a:p>
          <a:p>
            <a:pPr marL="342900" indent="-342900">
              <a:lnSpc>
                <a:spcPct val="100000"/>
              </a:lnSpc>
              <a:buFont typeface="+mj-lt"/>
              <a:buAutoNum type="arabicPeriod"/>
            </a:pPr>
            <a:r>
              <a:rPr lang="ru-RU" b="1" i="1" dirty="0">
                <a:latin typeface="Constantia" panose="02030602050306030303" pitchFamily="18" charset="0"/>
              </a:rPr>
              <a:t>Уточнения</a:t>
            </a:r>
            <a:r>
              <a:rPr lang="ru-RU" dirty="0">
                <a:latin typeface="Constantia" panose="02030602050306030303" pitchFamily="18" charset="0"/>
              </a:rPr>
              <a:t> (вопросы на получение информации о фактах, мыслях, чувствах).</a:t>
            </a:r>
            <a:endParaRPr dirty="0">
              <a:latin typeface="Constantia" panose="02030602050306030303" pitchFamily="18" charset="0"/>
            </a:endParaRPr>
          </a:p>
          <a:p>
            <a:pPr marL="342900" indent="-342900">
              <a:lnSpc>
                <a:spcPct val="100000"/>
              </a:lnSpc>
              <a:buFont typeface="+mj-lt"/>
              <a:buAutoNum type="arabicPeriod"/>
            </a:pPr>
            <a:r>
              <a:rPr lang="ru-RU" b="1" i="1" dirty="0">
                <a:latin typeface="Constantia" panose="02030602050306030303" pitchFamily="18" charset="0"/>
              </a:rPr>
              <a:t>Перефразирование</a:t>
            </a:r>
            <a:r>
              <a:rPr lang="ru-RU" dirty="0">
                <a:latin typeface="Constantia" panose="02030602050306030303" pitchFamily="18" charset="0"/>
              </a:rPr>
              <a:t> (пересказ информации собеседника другими словами, чтобы убедиться в адекватности сказанного  понятому).</a:t>
            </a:r>
          </a:p>
          <a:p>
            <a:pPr marL="342900" indent="-342900">
              <a:lnSpc>
                <a:spcPct val="100000"/>
              </a:lnSpc>
              <a:buFont typeface="+mj-lt"/>
              <a:buAutoNum type="arabicPeriod"/>
            </a:pPr>
            <a:r>
              <a:rPr lang="ru-RU" b="1" i="1" dirty="0">
                <a:latin typeface="Constantia" panose="02030602050306030303" pitchFamily="18" charset="0"/>
              </a:rPr>
              <a:t>Обобщение</a:t>
            </a:r>
            <a:r>
              <a:rPr lang="ru-RU" dirty="0">
                <a:latin typeface="Constantia" panose="02030602050306030303" pitchFamily="18" charset="0"/>
              </a:rPr>
              <a:t> (сжатое изложение услышанного о фактах, мыслях, чувствах).</a:t>
            </a:r>
          </a:p>
          <a:p>
            <a:pPr algn="ctr">
              <a:lnSpc>
                <a:spcPct val="100000"/>
              </a:lnSpc>
            </a:pPr>
            <a:r>
              <a:rPr lang="ru-RU" sz="1400" dirty="0">
                <a:solidFill>
                  <a:srgbClr val="FF0000"/>
                </a:solidFill>
                <a:latin typeface="Constantia" panose="02030602050306030303" pitchFamily="18" charset="0"/>
              </a:rPr>
              <a:t>Нельзя:</a:t>
            </a:r>
          </a:p>
          <a:p>
            <a:pPr marL="285750" indent="-285750">
              <a:lnSpc>
                <a:spcPct val="100000"/>
              </a:lnSpc>
              <a:buFont typeface="Arial" pitchFamily="34" charset="0"/>
              <a:buChar char="•"/>
            </a:pPr>
            <a:r>
              <a:rPr lang="ru-RU" sz="1400" i="1" dirty="0">
                <a:solidFill>
                  <a:srgbClr val="FF0000"/>
                </a:solidFill>
                <a:latin typeface="Constantia" panose="02030602050306030303" pitchFamily="18" charset="0"/>
              </a:rPr>
              <a:t> Морализировать (вы должны понимать…; это не принято…).</a:t>
            </a:r>
            <a:endParaRPr lang="ru-RU" sz="1400" dirty="0">
              <a:solidFill>
                <a:srgbClr val="FF0000"/>
              </a:solidFill>
              <a:latin typeface="Constantia" panose="02030602050306030303" pitchFamily="18" charset="0"/>
            </a:endParaRPr>
          </a:p>
          <a:p>
            <a:pPr marL="285750" indent="-285750">
              <a:lnSpc>
                <a:spcPct val="100000"/>
              </a:lnSpc>
              <a:buFont typeface="Arial" pitchFamily="34" charset="0"/>
              <a:buChar char="•"/>
            </a:pPr>
            <a:r>
              <a:rPr lang="ru-RU" sz="1400" i="1" dirty="0">
                <a:solidFill>
                  <a:srgbClr val="FF0000"/>
                </a:solidFill>
                <a:latin typeface="Constantia" panose="02030602050306030303" pitchFamily="18" charset="0"/>
              </a:rPr>
              <a:t>Приказывать (сделайте…, спросите…, извинитесь…).</a:t>
            </a:r>
            <a:endParaRPr lang="ru-RU" sz="1400" dirty="0">
              <a:solidFill>
                <a:srgbClr val="FF0000"/>
              </a:solidFill>
              <a:latin typeface="Constantia" panose="02030602050306030303" pitchFamily="18" charset="0"/>
            </a:endParaRPr>
          </a:p>
          <a:p>
            <a:pPr marL="285750" indent="-285750">
              <a:lnSpc>
                <a:spcPct val="100000"/>
              </a:lnSpc>
              <a:buFont typeface="Arial" pitchFamily="34" charset="0"/>
              <a:buChar char="•"/>
            </a:pPr>
            <a:r>
              <a:rPr lang="ru-RU" sz="1400" i="1" dirty="0">
                <a:solidFill>
                  <a:srgbClr val="FF0000"/>
                </a:solidFill>
                <a:latin typeface="Constantia" panose="02030602050306030303" pitchFamily="18" charset="0"/>
              </a:rPr>
              <a:t>Оценивать (плохо…, хорошо…, недопустимо…, неубедительно…).</a:t>
            </a:r>
            <a:endParaRPr lang="ru-RU" sz="1400" dirty="0">
              <a:solidFill>
                <a:srgbClr val="FF0000"/>
              </a:solidFill>
              <a:latin typeface="Constantia" panose="02030602050306030303" pitchFamily="18" charset="0"/>
            </a:endParaRPr>
          </a:p>
          <a:p>
            <a:pPr marL="285750" indent="-285750">
              <a:lnSpc>
                <a:spcPct val="100000"/>
              </a:lnSpc>
              <a:buFont typeface="Arial" pitchFamily="34" charset="0"/>
              <a:buChar char="•"/>
            </a:pPr>
            <a:r>
              <a:rPr lang="ru-RU" sz="1400" i="1" dirty="0">
                <a:solidFill>
                  <a:srgbClr val="FF0000"/>
                </a:solidFill>
                <a:latin typeface="Constantia" panose="02030602050306030303" pitchFamily="18" charset="0"/>
              </a:rPr>
              <a:t>Прогнозировать (произойдет…, получится…).</a:t>
            </a:r>
            <a:endParaRPr lang="ru-RU" sz="1400" dirty="0">
              <a:solidFill>
                <a:srgbClr val="FF0000"/>
              </a:solidFill>
              <a:latin typeface="Constantia" panose="02030602050306030303" pitchFamily="18" charset="0"/>
            </a:endParaRPr>
          </a:p>
          <a:p>
            <a:pPr marL="285750" indent="-285750">
              <a:lnSpc>
                <a:spcPct val="100000"/>
              </a:lnSpc>
              <a:buFont typeface="Arial" pitchFamily="34" charset="0"/>
              <a:buChar char="•"/>
            </a:pPr>
            <a:r>
              <a:rPr lang="ru-RU" sz="1400" i="1" dirty="0">
                <a:solidFill>
                  <a:srgbClr val="FF0000"/>
                </a:solidFill>
                <a:latin typeface="Constantia" panose="02030602050306030303" pitchFamily="18" charset="0"/>
              </a:rPr>
              <a:t>Угрожать (если ты…, то …).</a:t>
            </a:r>
            <a:endParaRPr lang="ru-RU" sz="1400" dirty="0">
              <a:solidFill>
                <a:srgbClr val="FF0000"/>
              </a:solidFill>
              <a:latin typeface="Constantia" panose="02030602050306030303" pitchFamily="18" charset="0"/>
            </a:endParaRPr>
          </a:p>
          <a:p>
            <a:pPr marL="285750" indent="-285750">
              <a:lnSpc>
                <a:spcPct val="100000"/>
              </a:lnSpc>
              <a:buFont typeface="Arial" pitchFamily="34" charset="0"/>
              <a:buChar char="•"/>
            </a:pPr>
            <a:r>
              <a:rPr lang="ru-RU" sz="1400" i="1" dirty="0">
                <a:solidFill>
                  <a:srgbClr val="FF0000"/>
                </a:solidFill>
                <a:latin typeface="Constantia" panose="02030602050306030303" pitchFamily="18" charset="0"/>
              </a:rPr>
              <a:t>Давать советы (На твоем месте я бы…).</a:t>
            </a:r>
            <a:endParaRPr sz="1400" dirty="0">
              <a:latin typeface="Constantia" panose="02030602050306030303" pitchFamily="18" charset="0"/>
            </a:endParaRPr>
          </a:p>
          <a:p>
            <a:pPr algn="ctr">
              <a:lnSpc>
                <a:spcPct val="100000"/>
              </a:lnSpc>
            </a:pPr>
            <a:r>
              <a:rPr lang="ru-RU" sz="1400" b="1" i="1" dirty="0">
                <a:highlight>
                  <a:srgbClr val="FFFF00"/>
                </a:highlight>
                <a:latin typeface="Constantia" panose="02030602050306030303" pitchFamily="18" charset="0"/>
              </a:rPr>
              <a:t>                            ВАЖНО: </a:t>
            </a:r>
            <a:endParaRPr b="1" i="1" dirty="0">
              <a:highlight>
                <a:srgbClr val="FFFF00"/>
              </a:highlight>
              <a:latin typeface="Constantia" panose="02030602050306030303" pitchFamily="18" charset="0"/>
            </a:endParaRPr>
          </a:p>
          <a:p>
            <a:pPr marL="285750" indent="-285750" algn="just">
              <a:lnSpc>
                <a:spcPct val="100000"/>
              </a:lnSpc>
              <a:buFont typeface="Arial" pitchFamily="34" charset="0"/>
              <a:buChar char="•"/>
            </a:pPr>
            <a:r>
              <a:rPr lang="ru-RU" sz="1400" b="1" i="1" dirty="0">
                <a:highlight>
                  <a:srgbClr val="FFFF00"/>
                </a:highlight>
                <a:latin typeface="Constantia" panose="02030602050306030303" pitchFamily="18" charset="0"/>
              </a:rPr>
              <a:t> Це</a:t>
            </a:r>
            <a:r>
              <a:rPr lang="ru-RU" sz="1400" b="1" i="1" u="sng" dirty="0">
                <a:highlight>
                  <a:srgbClr val="FFFF00"/>
                </a:highlight>
                <a:latin typeface="Constantia" panose="02030602050306030303" pitchFamily="18" charset="0"/>
              </a:rPr>
              <a:t>ль активного слушания – не решение проблемы собеседника, а получение и обобщение информации </a:t>
            </a:r>
            <a:r>
              <a:rPr lang="ru-RU" sz="1400" b="1" i="1" dirty="0">
                <a:highlight>
                  <a:srgbClr val="FFFF00"/>
                </a:highlight>
                <a:latin typeface="Constantia" panose="02030602050306030303" pitchFamily="18" charset="0"/>
              </a:rPr>
              <a:t>о фактах (что, где, когда, как произошло), мыслях (что думает собеседник о причинах происшедшего, как оценивает, прогнозирует и т.д.), чувствах (какие чувства испытывает по поводу происшедшего – стыд, злость, раскаяние, злорадство, страх, обиду).</a:t>
            </a:r>
            <a:endParaRPr b="1" i="1" dirty="0">
              <a:highlight>
                <a:srgbClr val="FFFF00"/>
              </a:highlight>
              <a:latin typeface="Constantia" panose="02030602050306030303" pitchFamily="18" charset="0"/>
            </a:endParaRPr>
          </a:p>
        </p:txBody>
      </p:sp>
    </p:spTree>
    <p:extLst>
      <p:ext uri="{BB962C8B-B14F-4D97-AF65-F5344CB8AC3E}">
        <p14:creationId xmlns:p14="http://schemas.microsoft.com/office/powerpoint/2010/main" val="411291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anim calcmode="lin" valueType="num">
                                      <p:cBhvr additive="base">
                                        <p:cTn id="7" dur="500" fill="hold"/>
                                        <p:tgtEl>
                                          <p:spTgt spid="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5">
                                            <p:txEl>
                                              <p:pRg st="1" end="1"/>
                                            </p:txEl>
                                          </p:spTgt>
                                        </p:tgtEl>
                                        <p:attrNameLst>
                                          <p:attrName>style.visibility</p:attrName>
                                        </p:attrNameLst>
                                      </p:cBhvr>
                                      <p:to>
                                        <p:strVal val="visible"/>
                                      </p:to>
                                    </p:set>
                                    <p:anim calcmode="lin" valueType="num">
                                      <p:cBhvr additive="base">
                                        <p:cTn id="13" dur="500" fill="hold"/>
                                        <p:tgtEl>
                                          <p:spTgt spid="6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
                                            <p:txEl>
                                              <p:pRg st="2" end="2"/>
                                            </p:txEl>
                                          </p:spTgt>
                                        </p:tgtEl>
                                        <p:attrNameLst>
                                          <p:attrName>style.visibility</p:attrName>
                                        </p:attrNameLst>
                                      </p:cBhvr>
                                      <p:to>
                                        <p:strVal val="visible"/>
                                      </p:to>
                                    </p:set>
                                    <p:anim calcmode="lin" valueType="num">
                                      <p:cBhvr additive="base">
                                        <p:cTn id="19" dur="500" fill="hold"/>
                                        <p:tgtEl>
                                          <p:spTgt spid="6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5">
                                            <p:txEl>
                                              <p:pRg st="3" end="3"/>
                                            </p:txEl>
                                          </p:spTgt>
                                        </p:tgtEl>
                                        <p:attrNameLst>
                                          <p:attrName>style.visibility</p:attrName>
                                        </p:attrNameLst>
                                      </p:cBhvr>
                                      <p:to>
                                        <p:strVal val="visible"/>
                                      </p:to>
                                    </p:set>
                                    <p:anim calcmode="lin" valueType="num">
                                      <p:cBhvr additive="base">
                                        <p:cTn id="25" dur="500" fill="hold"/>
                                        <p:tgtEl>
                                          <p:spTgt spid="6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5">
                                            <p:txEl>
                                              <p:pRg st="4" end="4"/>
                                            </p:txEl>
                                          </p:spTgt>
                                        </p:tgtEl>
                                        <p:attrNameLst>
                                          <p:attrName>style.visibility</p:attrName>
                                        </p:attrNameLst>
                                      </p:cBhvr>
                                      <p:to>
                                        <p:strVal val="visible"/>
                                      </p:to>
                                    </p:set>
                                    <p:anim calcmode="lin" valueType="num">
                                      <p:cBhvr additive="base">
                                        <p:cTn id="31" dur="500" fill="hold"/>
                                        <p:tgtEl>
                                          <p:spTgt spid="6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5">
                                            <p:txEl>
                                              <p:pRg st="5" end="5"/>
                                            </p:txEl>
                                          </p:spTgt>
                                        </p:tgtEl>
                                        <p:attrNameLst>
                                          <p:attrName>style.visibility</p:attrName>
                                        </p:attrNameLst>
                                      </p:cBhvr>
                                      <p:to>
                                        <p:strVal val="visible"/>
                                      </p:to>
                                    </p:set>
                                    <p:anim calcmode="lin" valueType="num">
                                      <p:cBhvr additive="base">
                                        <p:cTn id="37" dur="500" fill="hold"/>
                                        <p:tgtEl>
                                          <p:spTgt spid="6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5">
                                            <p:txEl>
                                              <p:pRg st="6" end="6"/>
                                            </p:txEl>
                                          </p:spTgt>
                                        </p:tgtEl>
                                        <p:attrNameLst>
                                          <p:attrName>style.visibility</p:attrName>
                                        </p:attrNameLst>
                                      </p:cBhvr>
                                      <p:to>
                                        <p:strVal val="visible"/>
                                      </p:to>
                                    </p:set>
                                    <p:anim calcmode="lin" valueType="num">
                                      <p:cBhvr additive="base">
                                        <p:cTn id="43" dur="500" fill="hold"/>
                                        <p:tgtEl>
                                          <p:spTgt spid="6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5">
                                            <p:txEl>
                                              <p:pRg st="7" end="7"/>
                                            </p:txEl>
                                          </p:spTgt>
                                        </p:tgtEl>
                                        <p:attrNameLst>
                                          <p:attrName>style.visibility</p:attrName>
                                        </p:attrNameLst>
                                      </p:cBhvr>
                                      <p:to>
                                        <p:strVal val="visible"/>
                                      </p:to>
                                    </p:set>
                                    <p:anim calcmode="lin" valueType="num">
                                      <p:cBhvr additive="base">
                                        <p:cTn id="49" dur="500" fill="hold"/>
                                        <p:tgtEl>
                                          <p:spTgt spid="6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5">
                                            <p:txEl>
                                              <p:pRg st="8" end="8"/>
                                            </p:txEl>
                                          </p:spTgt>
                                        </p:tgtEl>
                                        <p:attrNameLst>
                                          <p:attrName>style.visibility</p:attrName>
                                        </p:attrNameLst>
                                      </p:cBhvr>
                                      <p:to>
                                        <p:strVal val="visible"/>
                                      </p:to>
                                    </p:set>
                                    <p:anim calcmode="lin" valueType="num">
                                      <p:cBhvr additive="base">
                                        <p:cTn id="55" dur="500" fill="hold"/>
                                        <p:tgtEl>
                                          <p:spTgt spid="6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5">
                                            <p:txEl>
                                              <p:pRg st="9" end="9"/>
                                            </p:txEl>
                                          </p:spTgt>
                                        </p:tgtEl>
                                        <p:attrNameLst>
                                          <p:attrName>style.visibility</p:attrName>
                                        </p:attrNameLst>
                                      </p:cBhvr>
                                      <p:to>
                                        <p:strVal val="visible"/>
                                      </p:to>
                                    </p:set>
                                    <p:anim calcmode="lin" valueType="num">
                                      <p:cBhvr additive="base">
                                        <p:cTn id="61" dur="500" fill="hold"/>
                                        <p:tgtEl>
                                          <p:spTgt spid="6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5">
                                            <p:txEl>
                                              <p:pRg st="10" end="10"/>
                                            </p:txEl>
                                          </p:spTgt>
                                        </p:tgtEl>
                                        <p:attrNameLst>
                                          <p:attrName>style.visibility</p:attrName>
                                        </p:attrNameLst>
                                      </p:cBhvr>
                                      <p:to>
                                        <p:strVal val="visible"/>
                                      </p:to>
                                    </p:set>
                                    <p:anim calcmode="lin" valueType="num">
                                      <p:cBhvr additive="base">
                                        <p:cTn id="67" dur="500" fill="hold"/>
                                        <p:tgtEl>
                                          <p:spTgt spid="6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5">
                                            <p:txEl>
                                              <p:pRg st="11" end="11"/>
                                            </p:txEl>
                                          </p:spTgt>
                                        </p:tgtEl>
                                        <p:attrNameLst>
                                          <p:attrName>style.visibility</p:attrName>
                                        </p:attrNameLst>
                                      </p:cBhvr>
                                      <p:to>
                                        <p:strVal val="visible"/>
                                      </p:to>
                                    </p:set>
                                    <p:anim calcmode="lin" valueType="num">
                                      <p:cBhvr additive="base">
                                        <p:cTn id="73" dur="500" fill="hold"/>
                                        <p:tgtEl>
                                          <p:spTgt spid="65">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latin typeface="Constantia" panose="02030602050306030303" pitchFamily="18" charset="0"/>
              </a:rPr>
              <a:t>Трансактный</a:t>
            </a:r>
            <a:r>
              <a:rPr lang="ru-RU" dirty="0">
                <a:latin typeface="Constantia" panose="02030602050306030303" pitchFamily="18" charset="0"/>
              </a:rPr>
              <a:t> анализ</a:t>
            </a:r>
          </a:p>
        </p:txBody>
      </p:sp>
      <p:sp>
        <p:nvSpPr>
          <p:cNvPr id="3" name="Содержимое 2"/>
          <p:cNvSpPr>
            <a:spLocks noGrp="1"/>
          </p:cNvSpPr>
          <p:nvPr>
            <p:ph idx="1"/>
          </p:nvPr>
        </p:nvSpPr>
        <p:spPr/>
        <p:txBody>
          <a:bodyPr>
            <a:normAutofit/>
          </a:bodyPr>
          <a:lstStyle/>
          <a:p>
            <a:r>
              <a:rPr lang="ru-RU" sz="2800" b="1" i="1" dirty="0">
                <a:latin typeface="Constantia" panose="02030602050306030303" pitchFamily="18" charset="0"/>
              </a:rPr>
              <a:t>Трансакции</a:t>
            </a:r>
            <a:r>
              <a:rPr lang="ru-RU" sz="2800" dirty="0">
                <a:latin typeface="Constantia" panose="02030602050306030303" pitchFamily="18" charset="0"/>
              </a:rPr>
              <a:t> - единицы общения, состояния Я, независимые и обособленные во внутреннем мире человека </a:t>
            </a:r>
            <a:r>
              <a:rPr lang="ru-RU" sz="2800" b="1" i="1" dirty="0">
                <a:latin typeface="Constantia" panose="02030602050306030303" pitchFamily="18" charset="0"/>
              </a:rPr>
              <a:t>совокупности эмоций, установок и схем поведения. </a:t>
            </a:r>
          </a:p>
          <a:p>
            <a:r>
              <a:rPr lang="ru-RU" sz="2800" dirty="0">
                <a:latin typeface="Constantia" panose="02030602050306030303" pitchFamily="18" charset="0"/>
              </a:rPr>
              <a:t>Три позиции – родитель, взрослый, ребенок</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505" y="171163"/>
            <a:ext cx="7886700" cy="951055"/>
          </a:xfrm>
        </p:spPr>
        <p:txBody>
          <a:bodyPr>
            <a:normAutofit/>
          </a:bodyPr>
          <a:lstStyle/>
          <a:p>
            <a:r>
              <a:rPr lang="ru-RU" sz="3600" dirty="0" err="1">
                <a:latin typeface="Constantia" panose="02030602050306030303" pitchFamily="18" charset="0"/>
              </a:rPr>
              <a:t>Трансактные</a:t>
            </a:r>
            <a:r>
              <a:rPr lang="ru-RU" sz="3600" dirty="0">
                <a:latin typeface="Constantia" panose="02030602050306030303" pitchFamily="18" charset="0"/>
              </a:rPr>
              <a:t> позиции</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951499697"/>
              </p:ext>
            </p:extLst>
          </p:nvPr>
        </p:nvGraphicFramePr>
        <p:xfrm>
          <a:off x="277092" y="1122220"/>
          <a:ext cx="8603672" cy="4709678"/>
        </p:xfrm>
        <a:graphic>
          <a:graphicData uri="http://schemas.openxmlformats.org/drawingml/2006/table">
            <a:tbl>
              <a:tblPr firstRow="1" bandRow="1">
                <a:tableStyleId>{5C22544A-7EE6-4342-B048-85BDC9FD1C3A}</a:tableStyleId>
              </a:tblPr>
              <a:tblGrid>
                <a:gridCol w="2150918">
                  <a:extLst>
                    <a:ext uri="{9D8B030D-6E8A-4147-A177-3AD203B41FA5}">
                      <a16:colId xmlns:a16="http://schemas.microsoft.com/office/drawing/2014/main" val="20000"/>
                    </a:ext>
                  </a:extLst>
                </a:gridCol>
                <a:gridCol w="2150918">
                  <a:extLst>
                    <a:ext uri="{9D8B030D-6E8A-4147-A177-3AD203B41FA5}">
                      <a16:colId xmlns:a16="http://schemas.microsoft.com/office/drawing/2014/main" val="20001"/>
                    </a:ext>
                  </a:extLst>
                </a:gridCol>
                <a:gridCol w="2150918">
                  <a:extLst>
                    <a:ext uri="{9D8B030D-6E8A-4147-A177-3AD203B41FA5}">
                      <a16:colId xmlns:a16="http://schemas.microsoft.com/office/drawing/2014/main" val="20002"/>
                    </a:ext>
                  </a:extLst>
                </a:gridCol>
                <a:gridCol w="2150918">
                  <a:extLst>
                    <a:ext uri="{9D8B030D-6E8A-4147-A177-3AD203B41FA5}">
                      <a16:colId xmlns:a16="http://schemas.microsoft.com/office/drawing/2014/main" val="20003"/>
                    </a:ext>
                  </a:extLst>
                </a:gridCol>
              </a:tblGrid>
              <a:tr h="397464">
                <a:tc>
                  <a:txBody>
                    <a:bodyPr/>
                    <a:lstStyle/>
                    <a:p>
                      <a:pPr>
                        <a:spcAft>
                          <a:spcPts val="0"/>
                        </a:spcAft>
                      </a:pPr>
                      <a:r>
                        <a:rPr lang="ru-RU" sz="1200" dirty="0">
                          <a:latin typeface="Times New Roman"/>
                          <a:ea typeface="Times New Roman"/>
                        </a:rPr>
                        <a:t>Основные характеристики</a:t>
                      </a:r>
                    </a:p>
                  </a:txBody>
                  <a:tcPr marL="68580" marR="68580" marT="0" marB="0"/>
                </a:tc>
                <a:tc>
                  <a:txBody>
                    <a:bodyPr/>
                    <a:lstStyle/>
                    <a:p>
                      <a:pPr>
                        <a:spcAft>
                          <a:spcPts val="0"/>
                        </a:spcAft>
                      </a:pPr>
                      <a:r>
                        <a:rPr lang="ru-RU" sz="1200">
                          <a:latin typeface="Times New Roman"/>
                          <a:ea typeface="Times New Roman"/>
                        </a:rPr>
                        <a:t>Родитель</a:t>
                      </a:r>
                    </a:p>
                  </a:txBody>
                  <a:tcPr marL="68580" marR="68580" marT="0" marB="0"/>
                </a:tc>
                <a:tc>
                  <a:txBody>
                    <a:bodyPr/>
                    <a:lstStyle/>
                    <a:p>
                      <a:pPr>
                        <a:spcAft>
                          <a:spcPts val="0"/>
                        </a:spcAft>
                      </a:pPr>
                      <a:r>
                        <a:rPr lang="ru-RU" sz="1200">
                          <a:latin typeface="Times New Roman"/>
                          <a:ea typeface="Times New Roman"/>
                        </a:rPr>
                        <a:t>Взрослый</a:t>
                      </a:r>
                    </a:p>
                  </a:txBody>
                  <a:tcPr marL="68580" marR="68580" marT="0" marB="0"/>
                </a:tc>
                <a:tc>
                  <a:txBody>
                    <a:bodyPr/>
                    <a:lstStyle/>
                    <a:p>
                      <a:pPr>
                        <a:spcAft>
                          <a:spcPts val="0"/>
                        </a:spcAft>
                      </a:pPr>
                      <a:r>
                        <a:rPr lang="ru-RU" sz="1200" dirty="0">
                          <a:latin typeface="Times New Roman"/>
                          <a:ea typeface="Times New Roman"/>
                        </a:rPr>
                        <a:t>Ребенок</a:t>
                      </a:r>
                    </a:p>
                  </a:txBody>
                  <a:tcPr marL="68580" marR="68580" marT="0" marB="0"/>
                </a:tc>
                <a:extLst>
                  <a:ext uri="{0D108BD9-81ED-4DB2-BD59-A6C34878D82A}">
                    <a16:rowId xmlns:a16="http://schemas.microsoft.com/office/drawing/2014/main" val="10000"/>
                  </a:ext>
                </a:extLst>
              </a:tr>
              <a:tr h="1568078">
                <a:tc>
                  <a:txBody>
                    <a:bodyPr/>
                    <a:lstStyle/>
                    <a:p>
                      <a:pPr algn="l">
                        <a:spcAft>
                          <a:spcPts val="0"/>
                        </a:spcAft>
                      </a:pPr>
                      <a:r>
                        <a:rPr lang="ru-RU" sz="1200">
                          <a:latin typeface="Times New Roman"/>
                          <a:ea typeface="Times New Roman"/>
                        </a:rPr>
                        <a:t>Характерные слова и выражения</a:t>
                      </a:r>
                    </a:p>
                  </a:txBody>
                  <a:tcPr marL="68580" marR="68580" marT="0" marB="0"/>
                </a:tc>
                <a:tc>
                  <a:txBody>
                    <a:bodyPr/>
                    <a:lstStyle/>
                    <a:p>
                      <a:pPr algn="l">
                        <a:spcAft>
                          <a:spcPts val="0"/>
                        </a:spcAft>
                      </a:pPr>
                      <a:r>
                        <a:rPr lang="ru-RU" sz="1200" i="1">
                          <a:latin typeface="Times New Roman"/>
                          <a:ea typeface="Times New Roman"/>
                        </a:rPr>
                        <a:t>“Все знают, что ты не должен никогда…”;</a:t>
                      </a:r>
                      <a:endParaRPr lang="ru-RU" sz="1200">
                        <a:latin typeface="Times New Roman"/>
                        <a:ea typeface="Times New Roman"/>
                      </a:endParaRPr>
                    </a:p>
                    <a:p>
                      <a:pPr algn="l">
                        <a:spcAft>
                          <a:spcPts val="0"/>
                        </a:spcAft>
                      </a:pPr>
                      <a:r>
                        <a:rPr lang="ru-RU" sz="1200" i="1">
                          <a:latin typeface="Times New Roman"/>
                          <a:ea typeface="Times New Roman"/>
                        </a:rPr>
                        <a:t>“Я не понимаю, как это допускают…”</a:t>
                      </a:r>
                      <a:endParaRPr lang="ru-RU" sz="1200">
                        <a:latin typeface="Times New Roman"/>
                        <a:ea typeface="Times New Roman"/>
                      </a:endParaRPr>
                    </a:p>
                  </a:txBody>
                  <a:tcPr marL="68580" marR="68580" marT="0" marB="0"/>
                </a:tc>
                <a:tc>
                  <a:txBody>
                    <a:bodyPr/>
                    <a:lstStyle/>
                    <a:p>
                      <a:pPr algn="l">
                        <a:spcAft>
                          <a:spcPts val="0"/>
                        </a:spcAft>
                      </a:pPr>
                      <a:r>
                        <a:rPr lang="ru-RU" sz="1200" i="1" dirty="0">
                          <a:latin typeface="Times New Roman"/>
                          <a:ea typeface="Times New Roman"/>
                        </a:rPr>
                        <a:t>“Как найти выход из сложившейся ситуации?;</a:t>
                      </a:r>
                      <a:endParaRPr lang="ru-RU" sz="1200" dirty="0">
                        <a:latin typeface="Times New Roman"/>
                        <a:ea typeface="Times New Roman"/>
                      </a:endParaRPr>
                    </a:p>
                    <a:p>
                      <a:pPr algn="l">
                        <a:spcAft>
                          <a:spcPts val="0"/>
                        </a:spcAft>
                      </a:pPr>
                      <a:r>
                        <a:rPr lang="ru-RU" sz="1200" i="1" dirty="0">
                          <a:latin typeface="Times New Roman"/>
                          <a:ea typeface="Times New Roman"/>
                        </a:rPr>
                        <a:t>”Что можно сделать при сложившихся обстоятельствах?;</a:t>
                      </a:r>
                      <a:endParaRPr lang="ru-RU" sz="1200" dirty="0">
                        <a:latin typeface="Times New Roman"/>
                        <a:ea typeface="Times New Roman"/>
                      </a:endParaRPr>
                    </a:p>
                    <a:p>
                      <a:pPr algn="l">
                        <a:spcAft>
                          <a:spcPts val="0"/>
                        </a:spcAft>
                      </a:pPr>
                      <a:r>
                        <a:rPr lang="ru-RU" sz="1200" i="1" dirty="0">
                          <a:latin typeface="Times New Roman"/>
                          <a:ea typeface="Times New Roman"/>
                        </a:rPr>
                        <a:t>“Где можно проконсультироваться?” и т.п.</a:t>
                      </a:r>
                      <a:endParaRPr lang="ru-RU" sz="1200" dirty="0">
                        <a:latin typeface="Times New Roman"/>
                        <a:ea typeface="Times New Roman"/>
                      </a:endParaRPr>
                    </a:p>
                  </a:txBody>
                  <a:tcPr marL="68580" marR="68580" marT="0" marB="0"/>
                </a:tc>
                <a:tc>
                  <a:txBody>
                    <a:bodyPr/>
                    <a:lstStyle/>
                    <a:p>
                      <a:pPr algn="l">
                        <a:spcAft>
                          <a:spcPts val="0"/>
                        </a:spcAft>
                      </a:pPr>
                      <a:r>
                        <a:rPr lang="ru-RU" sz="1200" i="1" dirty="0">
                          <a:latin typeface="Times New Roman"/>
                          <a:ea typeface="Times New Roman"/>
                        </a:rPr>
                        <a:t>“Я сержусь на тебя!;</a:t>
                      </a:r>
                      <a:endParaRPr lang="ru-RU" sz="1200" dirty="0">
                        <a:latin typeface="Times New Roman"/>
                        <a:ea typeface="Times New Roman"/>
                      </a:endParaRPr>
                    </a:p>
                    <a:p>
                      <a:pPr algn="l">
                        <a:spcAft>
                          <a:spcPts val="0"/>
                        </a:spcAft>
                      </a:pPr>
                      <a:r>
                        <a:rPr lang="ru-RU" sz="1200" i="1" dirty="0">
                          <a:latin typeface="Times New Roman"/>
                          <a:ea typeface="Times New Roman"/>
                        </a:rPr>
                        <a:t>”Вот здорово!“;</a:t>
                      </a:r>
                      <a:endParaRPr lang="ru-RU" sz="1200" dirty="0">
                        <a:latin typeface="Times New Roman"/>
                        <a:ea typeface="Times New Roman"/>
                      </a:endParaRPr>
                    </a:p>
                    <a:p>
                      <a:pPr algn="l">
                        <a:spcAft>
                          <a:spcPts val="0"/>
                        </a:spcAft>
                      </a:pPr>
                      <a:r>
                        <a:rPr lang="ru-RU" sz="1200" i="1" dirty="0">
                          <a:latin typeface="Times New Roman"/>
                          <a:ea typeface="Times New Roman"/>
                        </a:rPr>
                        <a:t>”Отлично!“;</a:t>
                      </a:r>
                      <a:endParaRPr lang="ru-RU" sz="1200" dirty="0">
                        <a:latin typeface="Times New Roman"/>
                        <a:ea typeface="Times New Roman"/>
                      </a:endParaRPr>
                    </a:p>
                    <a:p>
                      <a:pPr algn="l">
                        <a:spcAft>
                          <a:spcPts val="0"/>
                        </a:spcAft>
                      </a:pPr>
                      <a:r>
                        <a:rPr lang="ru-RU" sz="1200" i="1" dirty="0">
                          <a:latin typeface="Times New Roman"/>
                          <a:ea typeface="Times New Roman"/>
                        </a:rPr>
                        <a:t>”Отвратительно!“</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i="1" dirty="0">
                          <a:latin typeface="Times New Roman"/>
                          <a:ea typeface="Times New Roman"/>
                        </a:rPr>
                        <a:t>”Неприятно!“  </a:t>
                      </a:r>
                    </a:p>
                    <a:p>
                      <a:pPr algn="l">
                        <a:spcAft>
                          <a:spcPts val="0"/>
                        </a:spcAft>
                      </a:pPr>
                      <a:endParaRPr lang="ru-RU" sz="1200" i="1" dirty="0">
                        <a:latin typeface="Times New Roman"/>
                        <a:ea typeface="Times New Roman"/>
                      </a:endParaRPr>
                    </a:p>
                    <a:p>
                      <a:pPr algn="l">
                        <a:spcAft>
                          <a:spcPts val="0"/>
                        </a:spcAft>
                      </a:pPr>
                      <a:endParaRPr lang="ru-RU" sz="1200" dirty="0">
                        <a:latin typeface="Times New Roman"/>
                        <a:ea typeface="Times New Roman"/>
                      </a:endParaRPr>
                    </a:p>
                  </a:txBody>
                  <a:tcPr marL="68580" marR="68580" marT="0" marB="0"/>
                </a:tc>
                <a:extLst>
                  <a:ext uri="{0D108BD9-81ED-4DB2-BD59-A6C34878D82A}">
                    <a16:rowId xmlns:a16="http://schemas.microsoft.com/office/drawing/2014/main" val="10001"/>
                  </a:ext>
                </a:extLst>
              </a:tr>
              <a:tr h="784039">
                <a:tc>
                  <a:txBody>
                    <a:bodyPr/>
                    <a:lstStyle/>
                    <a:p>
                      <a:pPr algn="l">
                        <a:spcAft>
                          <a:spcPts val="0"/>
                        </a:spcAft>
                      </a:pPr>
                      <a:r>
                        <a:rPr lang="ru-RU" sz="1200">
                          <a:latin typeface="Times New Roman"/>
                          <a:ea typeface="Times New Roman"/>
                        </a:rPr>
                        <a:t>Интонации</a:t>
                      </a:r>
                    </a:p>
                  </a:txBody>
                  <a:tcPr marL="68580" marR="68580" marT="0" marB="0"/>
                </a:tc>
                <a:tc>
                  <a:txBody>
                    <a:bodyPr/>
                    <a:lstStyle/>
                    <a:p>
                      <a:pPr algn="l">
                        <a:spcAft>
                          <a:spcPts val="0"/>
                        </a:spcAft>
                      </a:pPr>
                      <a:r>
                        <a:rPr lang="ru-RU" sz="1200">
                          <a:latin typeface="Times New Roman"/>
                          <a:ea typeface="Times New Roman"/>
                        </a:rPr>
                        <a:t>Обвиняющие</a:t>
                      </a:r>
                    </a:p>
                    <a:p>
                      <a:pPr algn="l">
                        <a:spcAft>
                          <a:spcPts val="0"/>
                        </a:spcAft>
                      </a:pPr>
                      <a:r>
                        <a:rPr lang="ru-RU" sz="1200">
                          <a:latin typeface="Times New Roman"/>
                          <a:ea typeface="Times New Roman"/>
                        </a:rPr>
                        <a:t>Снисходительные</a:t>
                      </a:r>
                    </a:p>
                    <a:p>
                      <a:pPr algn="l">
                        <a:spcAft>
                          <a:spcPts val="0"/>
                        </a:spcAft>
                      </a:pPr>
                      <a:r>
                        <a:rPr lang="ru-RU" sz="1200">
                          <a:latin typeface="Times New Roman"/>
                          <a:ea typeface="Times New Roman"/>
                        </a:rPr>
                        <a:t>Критические</a:t>
                      </a:r>
                    </a:p>
                    <a:p>
                      <a:pPr algn="l">
                        <a:spcAft>
                          <a:spcPts val="0"/>
                        </a:spcAft>
                      </a:pPr>
                      <a:r>
                        <a:rPr lang="ru-RU" sz="1200">
                          <a:latin typeface="Times New Roman"/>
                          <a:ea typeface="Times New Roman"/>
                        </a:rPr>
                        <a:t>Пресекающие</a:t>
                      </a:r>
                    </a:p>
                  </a:txBody>
                  <a:tcPr marL="68580" marR="68580" marT="0" marB="0"/>
                </a:tc>
                <a:tc>
                  <a:txBody>
                    <a:bodyPr/>
                    <a:lstStyle/>
                    <a:p>
                      <a:pPr algn="l">
                        <a:spcAft>
                          <a:spcPts val="0"/>
                        </a:spcAft>
                      </a:pPr>
                      <a:r>
                        <a:rPr lang="ru-RU" sz="1200" dirty="0">
                          <a:latin typeface="Times New Roman"/>
                          <a:ea typeface="Times New Roman"/>
                        </a:rPr>
                        <a:t>Связанные с реальностью, соответствующие ситуации общения</a:t>
                      </a:r>
                    </a:p>
                  </a:txBody>
                  <a:tcPr marL="68580" marR="68580" marT="0" marB="0"/>
                </a:tc>
                <a:tc>
                  <a:txBody>
                    <a:bodyPr/>
                    <a:lstStyle/>
                    <a:p>
                      <a:pPr algn="l">
                        <a:spcAft>
                          <a:spcPts val="0"/>
                        </a:spcAft>
                      </a:pPr>
                      <a:r>
                        <a:rPr lang="ru-RU" sz="1200">
                          <a:latin typeface="Times New Roman"/>
                          <a:ea typeface="Times New Roman"/>
                        </a:rPr>
                        <a:t>Очень эмоциональные</a:t>
                      </a:r>
                    </a:p>
                  </a:txBody>
                  <a:tcPr marL="68580" marR="68580" marT="0" marB="0"/>
                </a:tc>
                <a:extLst>
                  <a:ext uri="{0D108BD9-81ED-4DB2-BD59-A6C34878D82A}">
                    <a16:rowId xmlns:a16="http://schemas.microsoft.com/office/drawing/2014/main" val="10002"/>
                  </a:ext>
                </a:extLst>
              </a:tr>
              <a:tr h="784039">
                <a:tc>
                  <a:txBody>
                    <a:bodyPr/>
                    <a:lstStyle/>
                    <a:p>
                      <a:pPr algn="l">
                        <a:spcAft>
                          <a:spcPts val="0"/>
                        </a:spcAft>
                      </a:pPr>
                      <a:r>
                        <a:rPr lang="ru-RU" sz="1200">
                          <a:latin typeface="Times New Roman"/>
                          <a:ea typeface="Times New Roman"/>
                        </a:rPr>
                        <a:t>Состояние</a:t>
                      </a:r>
                    </a:p>
                  </a:txBody>
                  <a:tcPr marL="68580" marR="68580" marT="0" marB="0"/>
                </a:tc>
                <a:tc>
                  <a:txBody>
                    <a:bodyPr/>
                    <a:lstStyle/>
                    <a:p>
                      <a:pPr algn="l">
                        <a:spcAft>
                          <a:spcPts val="0"/>
                        </a:spcAft>
                      </a:pPr>
                      <a:r>
                        <a:rPr lang="ru-RU" sz="1200">
                          <a:latin typeface="Times New Roman"/>
                          <a:ea typeface="Times New Roman"/>
                        </a:rPr>
                        <a:t>Надменное</a:t>
                      </a:r>
                    </a:p>
                    <a:p>
                      <a:pPr algn="l">
                        <a:spcAft>
                          <a:spcPts val="0"/>
                        </a:spcAft>
                      </a:pPr>
                      <a:r>
                        <a:rPr lang="ru-RU" sz="1200">
                          <a:latin typeface="Times New Roman"/>
                          <a:ea typeface="Times New Roman"/>
                        </a:rPr>
                        <a:t>Сверхправильное</a:t>
                      </a:r>
                    </a:p>
                    <a:p>
                      <a:pPr algn="l">
                        <a:spcAft>
                          <a:spcPts val="0"/>
                        </a:spcAft>
                      </a:pPr>
                      <a:r>
                        <a:rPr lang="ru-RU" sz="1200">
                          <a:latin typeface="Times New Roman"/>
                          <a:ea typeface="Times New Roman"/>
                        </a:rPr>
                        <a:t>Очень приличное</a:t>
                      </a:r>
                    </a:p>
                  </a:txBody>
                  <a:tcPr marL="68580" marR="68580" marT="0" marB="0"/>
                </a:tc>
                <a:tc>
                  <a:txBody>
                    <a:bodyPr/>
                    <a:lstStyle/>
                    <a:p>
                      <a:pPr algn="l">
                        <a:spcAft>
                          <a:spcPts val="0"/>
                        </a:spcAft>
                      </a:pPr>
                      <a:r>
                        <a:rPr lang="ru-RU" sz="1200">
                          <a:latin typeface="Times New Roman"/>
                          <a:ea typeface="Times New Roman"/>
                        </a:rPr>
                        <a:t>Внимательность</a:t>
                      </a:r>
                    </a:p>
                    <a:p>
                      <a:pPr algn="l">
                        <a:spcAft>
                          <a:spcPts val="0"/>
                        </a:spcAft>
                      </a:pPr>
                      <a:r>
                        <a:rPr lang="ru-RU" sz="1200">
                          <a:latin typeface="Times New Roman"/>
                          <a:ea typeface="Times New Roman"/>
                        </a:rPr>
                        <a:t>Поиск информации</a:t>
                      </a:r>
                    </a:p>
                  </a:txBody>
                  <a:tcPr marL="68580" marR="68580" marT="0" marB="0"/>
                </a:tc>
                <a:tc>
                  <a:txBody>
                    <a:bodyPr/>
                    <a:lstStyle/>
                    <a:p>
                      <a:pPr algn="l">
                        <a:spcAft>
                          <a:spcPts val="0"/>
                        </a:spcAft>
                      </a:pPr>
                      <a:r>
                        <a:rPr lang="ru-RU" sz="1200">
                          <a:latin typeface="Times New Roman"/>
                          <a:ea typeface="Times New Roman"/>
                        </a:rPr>
                        <a:t>Неуклюжее</a:t>
                      </a:r>
                    </a:p>
                    <a:p>
                      <a:pPr algn="l">
                        <a:spcAft>
                          <a:spcPts val="0"/>
                        </a:spcAft>
                      </a:pPr>
                      <a:r>
                        <a:rPr lang="ru-RU" sz="1200">
                          <a:latin typeface="Times New Roman"/>
                          <a:ea typeface="Times New Roman"/>
                        </a:rPr>
                        <a:t>Игровое</a:t>
                      </a:r>
                    </a:p>
                    <a:p>
                      <a:pPr algn="l">
                        <a:spcAft>
                          <a:spcPts val="0"/>
                        </a:spcAft>
                      </a:pPr>
                      <a:r>
                        <a:rPr lang="ru-RU" sz="1200">
                          <a:latin typeface="Times New Roman"/>
                          <a:ea typeface="Times New Roman"/>
                        </a:rPr>
                        <a:t>Подавленное</a:t>
                      </a:r>
                    </a:p>
                    <a:p>
                      <a:pPr algn="l">
                        <a:spcAft>
                          <a:spcPts val="0"/>
                        </a:spcAft>
                      </a:pPr>
                      <a:r>
                        <a:rPr lang="ru-RU" sz="1200">
                          <a:latin typeface="Times New Roman"/>
                          <a:ea typeface="Times New Roman"/>
                        </a:rPr>
                        <a:t>Угнетенное</a:t>
                      </a:r>
                    </a:p>
                  </a:txBody>
                  <a:tcPr marL="68580" marR="68580" marT="0" marB="0"/>
                </a:tc>
                <a:extLst>
                  <a:ext uri="{0D108BD9-81ED-4DB2-BD59-A6C34878D82A}">
                    <a16:rowId xmlns:a16="http://schemas.microsoft.com/office/drawing/2014/main" val="10003"/>
                  </a:ext>
                </a:extLst>
              </a:tr>
              <a:tr h="588029">
                <a:tc>
                  <a:txBody>
                    <a:bodyPr/>
                    <a:lstStyle/>
                    <a:p>
                      <a:pPr algn="l">
                        <a:spcAft>
                          <a:spcPts val="0"/>
                        </a:spcAft>
                      </a:pPr>
                      <a:r>
                        <a:rPr lang="ru-RU" sz="1200">
                          <a:latin typeface="Times New Roman"/>
                          <a:ea typeface="Times New Roman"/>
                        </a:rPr>
                        <a:t>Выражение лица</a:t>
                      </a:r>
                    </a:p>
                  </a:txBody>
                  <a:tcPr marL="68580" marR="68580" marT="0" marB="0"/>
                </a:tc>
                <a:tc>
                  <a:txBody>
                    <a:bodyPr/>
                    <a:lstStyle/>
                    <a:p>
                      <a:pPr algn="l">
                        <a:spcAft>
                          <a:spcPts val="0"/>
                        </a:spcAft>
                      </a:pPr>
                      <a:r>
                        <a:rPr lang="ru-RU" sz="1200">
                          <a:latin typeface="Times New Roman"/>
                          <a:ea typeface="Times New Roman"/>
                        </a:rPr>
                        <a:t>Нахмуренное</a:t>
                      </a:r>
                    </a:p>
                    <a:p>
                      <a:pPr algn="l">
                        <a:spcAft>
                          <a:spcPts val="0"/>
                        </a:spcAft>
                      </a:pPr>
                      <a:r>
                        <a:rPr lang="ru-RU" sz="1200">
                          <a:latin typeface="Times New Roman"/>
                          <a:ea typeface="Times New Roman"/>
                        </a:rPr>
                        <a:t>Неудовлетворенное</a:t>
                      </a:r>
                    </a:p>
                    <a:p>
                      <a:pPr algn="l">
                        <a:spcAft>
                          <a:spcPts val="0"/>
                        </a:spcAft>
                      </a:pPr>
                      <a:r>
                        <a:rPr lang="ru-RU" sz="1200">
                          <a:latin typeface="Times New Roman"/>
                          <a:ea typeface="Times New Roman"/>
                        </a:rPr>
                        <a:t>Обеспокоенное</a:t>
                      </a:r>
                    </a:p>
                  </a:txBody>
                  <a:tcPr marL="68580" marR="68580" marT="0" marB="0"/>
                </a:tc>
                <a:tc>
                  <a:txBody>
                    <a:bodyPr/>
                    <a:lstStyle/>
                    <a:p>
                      <a:pPr algn="l">
                        <a:spcAft>
                          <a:spcPts val="0"/>
                        </a:spcAft>
                      </a:pPr>
                      <a:r>
                        <a:rPr lang="ru-RU" sz="1200">
                          <a:latin typeface="Times New Roman"/>
                          <a:ea typeface="Times New Roman"/>
                        </a:rPr>
                        <a:t>Открытые глаза</a:t>
                      </a:r>
                    </a:p>
                    <a:p>
                      <a:pPr algn="l">
                        <a:spcAft>
                          <a:spcPts val="0"/>
                        </a:spcAft>
                      </a:pPr>
                      <a:r>
                        <a:rPr lang="ru-RU" sz="1200">
                          <a:latin typeface="Times New Roman"/>
                          <a:ea typeface="Times New Roman"/>
                        </a:rPr>
                        <a:t>Максимум внимания</a:t>
                      </a:r>
                    </a:p>
                  </a:txBody>
                  <a:tcPr marL="68580" marR="68580" marT="0" marB="0"/>
                </a:tc>
                <a:tc>
                  <a:txBody>
                    <a:bodyPr/>
                    <a:lstStyle/>
                    <a:p>
                      <a:pPr algn="l">
                        <a:spcAft>
                          <a:spcPts val="0"/>
                        </a:spcAft>
                      </a:pPr>
                      <a:r>
                        <a:rPr lang="ru-RU" sz="1200">
                          <a:latin typeface="Times New Roman"/>
                          <a:ea typeface="Times New Roman"/>
                        </a:rPr>
                        <a:t>Угнетенность</a:t>
                      </a:r>
                    </a:p>
                    <a:p>
                      <a:pPr algn="l">
                        <a:spcAft>
                          <a:spcPts val="0"/>
                        </a:spcAft>
                      </a:pPr>
                      <a:r>
                        <a:rPr lang="ru-RU" sz="1200">
                          <a:latin typeface="Times New Roman"/>
                          <a:ea typeface="Times New Roman"/>
                        </a:rPr>
                        <a:t>Удивление</a:t>
                      </a:r>
                    </a:p>
                    <a:p>
                      <a:pPr algn="l">
                        <a:spcAft>
                          <a:spcPts val="0"/>
                        </a:spcAft>
                      </a:pPr>
                      <a:r>
                        <a:rPr lang="ru-RU" sz="1200">
                          <a:latin typeface="Times New Roman"/>
                          <a:ea typeface="Times New Roman"/>
                        </a:rPr>
                        <a:t>Восторг</a:t>
                      </a:r>
                    </a:p>
                  </a:txBody>
                  <a:tcPr marL="68580" marR="68580" marT="0" marB="0"/>
                </a:tc>
                <a:extLst>
                  <a:ext uri="{0D108BD9-81ED-4DB2-BD59-A6C34878D82A}">
                    <a16:rowId xmlns:a16="http://schemas.microsoft.com/office/drawing/2014/main" val="10004"/>
                  </a:ext>
                </a:extLst>
              </a:tr>
              <a:tr h="588029">
                <a:tc>
                  <a:txBody>
                    <a:bodyPr/>
                    <a:lstStyle/>
                    <a:p>
                      <a:pPr algn="l">
                        <a:spcAft>
                          <a:spcPts val="0"/>
                        </a:spcAft>
                      </a:pPr>
                      <a:r>
                        <a:rPr lang="ru-RU" sz="1200" dirty="0">
                          <a:latin typeface="Times New Roman"/>
                          <a:ea typeface="Times New Roman"/>
                        </a:rPr>
                        <a:t>Позы</a:t>
                      </a:r>
                    </a:p>
                  </a:txBody>
                  <a:tcPr marL="68580" marR="68580" marT="0" marB="0"/>
                </a:tc>
                <a:tc>
                  <a:txBody>
                    <a:bodyPr/>
                    <a:lstStyle/>
                    <a:p>
                      <a:pPr algn="l">
                        <a:spcAft>
                          <a:spcPts val="0"/>
                        </a:spcAft>
                      </a:pPr>
                      <a:r>
                        <a:rPr lang="ru-RU" sz="1200">
                          <a:latin typeface="Times New Roman"/>
                          <a:ea typeface="Times New Roman"/>
                        </a:rPr>
                        <a:t>Руки в бока</a:t>
                      </a:r>
                    </a:p>
                    <a:p>
                      <a:pPr algn="l">
                        <a:spcAft>
                          <a:spcPts val="0"/>
                        </a:spcAft>
                      </a:pPr>
                      <a:r>
                        <a:rPr lang="ru-RU" sz="1200">
                          <a:latin typeface="Times New Roman"/>
                          <a:ea typeface="Times New Roman"/>
                        </a:rPr>
                        <a:t>Указующий перст</a:t>
                      </a:r>
                    </a:p>
                    <a:p>
                      <a:pPr algn="l">
                        <a:spcAft>
                          <a:spcPts val="0"/>
                        </a:spcAft>
                      </a:pPr>
                      <a:r>
                        <a:rPr lang="ru-RU" sz="1200">
                          <a:latin typeface="Times New Roman"/>
                          <a:ea typeface="Times New Roman"/>
                        </a:rPr>
                        <a:t>Руки сложены на груди</a:t>
                      </a:r>
                    </a:p>
                  </a:txBody>
                  <a:tcPr marL="68580" marR="68580" marT="0" marB="0"/>
                </a:tc>
                <a:tc>
                  <a:txBody>
                    <a:bodyPr/>
                    <a:lstStyle/>
                    <a:p>
                      <a:pPr algn="l">
                        <a:spcAft>
                          <a:spcPts val="0"/>
                        </a:spcAft>
                      </a:pPr>
                      <a:r>
                        <a:rPr lang="ru-RU" sz="1200">
                          <a:latin typeface="Times New Roman"/>
                          <a:ea typeface="Times New Roman"/>
                        </a:rPr>
                        <a:t>Наклонен вперед к собеседнику, голова поворачивается вслед за ним</a:t>
                      </a:r>
                    </a:p>
                  </a:txBody>
                  <a:tcPr marL="68580" marR="68580" marT="0" marB="0"/>
                </a:tc>
                <a:tc>
                  <a:txBody>
                    <a:bodyPr/>
                    <a:lstStyle/>
                    <a:p>
                      <a:pPr algn="l">
                        <a:spcAft>
                          <a:spcPts val="0"/>
                        </a:spcAft>
                      </a:pPr>
                      <a:r>
                        <a:rPr lang="ru-RU" sz="1200" dirty="0">
                          <a:latin typeface="Times New Roman"/>
                          <a:ea typeface="Times New Roman"/>
                        </a:rPr>
                        <a:t>Спонтанная подвижность (сжимают кулаки, дергают за пуговицу, бегают взад-вперед)</a:t>
                      </a: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724044-AC95-4358-9312-593F4347A0B5}"/>
              </a:ext>
            </a:extLst>
          </p:cNvPr>
          <p:cNvSpPr>
            <a:spLocks noGrp="1"/>
          </p:cNvSpPr>
          <p:nvPr>
            <p:ph type="title"/>
          </p:nvPr>
        </p:nvSpPr>
        <p:spPr>
          <a:xfrm>
            <a:off x="5724128" y="332656"/>
            <a:ext cx="2688352" cy="1152128"/>
          </a:xfrm>
        </p:spPr>
        <p:txBody>
          <a:bodyPr>
            <a:normAutofit fontScale="90000"/>
          </a:bodyPr>
          <a:lstStyle/>
          <a:p>
            <a:pPr algn="r"/>
            <a:r>
              <a:rPr lang="ru-RU" sz="2000" i="1" dirty="0">
                <a:solidFill>
                  <a:srgbClr val="FF0000"/>
                </a:solidFill>
                <a:latin typeface="Constantia" panose="02030602050306030303" pitchFamily="18" charset="0"/>
              </a:rPr>
              <a:t>Большинство людей не слушает других, они просто ждут своей очереди заговорить</a:t>
            </a:r>
          </a:p>
        </p:txBody>
      </p:sp>
      <p:sp>
        <p:nvSpPr>
          <p:cNvPr id="3" name="Объект 2">
            <a:extLst>
              <a:ext uri="{FF2B5EF4-FFF2-40B4-BE49-F238E27FC236}">
                <a16:creationId xmlns:a16="http://schemas.microsoft.com/office/drawing/2014/main" id="{001D70C5-33BF-4C19-9560-04DBB4D41FEC}"/>
              </a:ext>
            </a:extLst>
          </p:cNvPr>
          <p:cNvSpPr>
            <a:spLocks noGrp="1"/>
          </p:cNvSpPr>
          <p:nvPr>
            <p:ph idx="1"/>
          </p:nvPr>
        </p:nvSpPr>
        <p:spPr>
          <a:xfrm>
            <a:off x="731520" y="2996952"/>
            <a:ext cx="7680960" cy="3038088"/>
          </a:xfrm>
        </p:spPr>
        <p:txBody>
          <a:bodyPr>
            <a:normAutofit/>
          </a:bodyPr>
          <a:lstStyle/>
          <a:p>
            <a:pPr marL="0" indent="0">
              <a:buNone/>
            </a:pPr>
            <a:endParaRPr lang="ru-RU" dirty="0"/>
          </a:p>
          <a:p>
            <a:endParaRPr lang="ru-RU" dirty="0"/>
          </a:p>
        </p:txBody>
      </p:sp>
      <p:sp>
        <p:nvSpPr>
          <p:cNvPr id="4" name="Заголовок 1">
            <a:extLst>
              <a:ext uri="{FF2B5EF4-FFF2-40B4-BE49-F238E27FC236}">
                <a16:creationId xmlns:a16="http://schemas.microsoft.com/office/drawing/2014/main" id="{17A0A906-8CC0-40C4-86EC-FD2465A6FE3C}"/>
              </a:ext>
            </a:extLst>
          </p:cNvPr>
          <p:cNvSpPr txBox="1">
            <a:spLocks/>
          </p:cNvSpPr>
          <p:nvPr/>
        </p:nvSpPr>
        <p:spPr>
          <a:xfrm>
            <a:off x="899592" y="332656"/>
            <a:ext cx="5040560" cy="1152128"/>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ru-RU" sz="3600" b="1" dirty="0">
                <a:solidFill>
                  <a:srgbClr val="FF0000"/>
                </a:solidFill>
                <a:latin typeface="Constantia" panose="02030602050306030303" pitchFamily="18" charset="0"/>
              </a:rPr>
              <a:t>Функции общения </a:t>
            </a:r>
          </a:p>
        </p:txBody>
      </p:sp>
      <p:sp>
        <p:nvSpPr>
          <p:cNvPr id="6" name="TextBox 5">
            <a:extLst>
              <a:ext uri="{FF2B5EF4-FFF2-40B4-BE49-F238E27FC236}">
                <a16:creationId xmlns:a16="http://schemas.microsoft.com/office/drawing/2014/main" id="{AA0338BB-2684-4EC9-A770-AFD164C9DE1A}"/>
              </a:ext>
            </a:extLst>
          </p:cNvPr>
          <p:cNvSpPr txBox="1"/>
          <p:nvPr/>
        </p:nvSpPr>
        <p:spPr>
          <a:xfrm>
            <a:off x="107504" y="1694679"/>
            <a:ext cx="8928992" cy="4801314"/>
          </a:xfrm>
          <a:prstGeom prst="rect">
            <a:avLst/>
          </a:prstGeom>
          <a:noFill/>
        </p:spPr>
        <p:txBody>
          <a:bodyPr wrap="square">
            <a:spAutoFit/>
          </a:bodyPr>
          <a:lstStyle/>
          <a:p>
            <a:pPr marL="342900" indent="-342900">
              <a:buAutoNum type="arabicPeriod"/>
            </a:pPr>
            <a:r>
              <a:rPr lang="ru-RU" b="1" dirty="0">
                <a:latin typeface="Constantia" panose="02030602050306030303" pitchFamily="18" charset="0"/>
              </a:rPr>
              <a:t>Контактная - </a:t>
            </a:r>
            <a:r>
              <a:rPr lang="ru-RU" dirty="0">
                <a:latin typeface="Constantia" panose="02030602050306030303" pitchFamily="18" charset="0"/>
              </a:rPr>
              <a:t>установление контакта как состояния обоюдной готовности к приему и передаче информации.</a:t>
            </a:r>
          </a:p>
          <a:p>
            <a:pPr marL="342900" indent="-342900">
              <a:buAutoNum type="arabicPeriod"/>
            </a:pPr>
            <a:r>
              <a:rPr lang="ru-RU" b="1" dirty="0">
                <a:latin typeface="Constantia" panose="02030602050306030303" pitchFamily="18" charset="0"/>
              </a:rPr>
              <a:t>Информационная - </a:t>
            </a:r>
            <a:r>
              <a:rPr lang="ru-RU" dirty="0">
                <a:latin typeface="Constantia" panose="02030602050306030303" pitchFamily="18" charset="0"/>
              </a:rPr>
              <a:t>обмен сообщениями, мнениями, мыслями, решениями и т.д.</a:t>
            </a:r>
          </a:p>
          <a:p>
            <a:pPr marL="342900" indent="-342900">
              <a:buAutoNum type="arabicPeriod"/>
            </a:pPr>
            <a:r>
              <a:rPr lang="ru-RU" b="1" dirty="0">
                <a:latin typeface="Constantia" panose="02030602050306030303" pitchFamily="18" charset="0"/>
              </a:rPr>
              <a:t>Побудительная </a:t>
            </a:r>
            <a:r>
              <a:rPr lang="ru-RU" dirty="0">
                <a:latin typeface="Constantia" panose="02030602050306030303" pitchFamily="18" charset="0"/>
              </a:rPr>
              <a:t>- стимуляция активности партнера по общению для направления его на выполнение определенных действий.</a:t>
            </a:r>
          </a:p>
          <a:p>
            <a:pPr marL="342900" indent="-342900">
              <a:buAutoNum type="arabicPeriod"/>
            </a:pPr>
            <a:r>
              <a:rPr lang="ru-RU" b="1" dirty="0" err="1">
                <a:latin typeface="Constantia" panose="02030602050306030303" pitchFamily="18" charset="0"/>
              </a:rPr>
              <a:t>Координационая</a:t>
            </a:r>
            <a:r>
              <a:rPr lang="ru-RU" dirty="0">
                <a:latin typeface="Constantia" panose="02030602050306030303" pitchFamily="18" charset="0"/>
              </a:rPr>
              <a:t> - взаимное ориентирование и согласование действий при организации совместной деятельности.</a:t>
            </a:r>
          </a:p>
          <a:p>
            <a:pPr marL="342900" indent="-342900">
              <a:buAutoNum type="arabicPeriod"/>
            </a:pPr>
            <a:r>
              <a:rPr lang="ru-RU" b="1" dirty="0">
                <a:latin typeface="Constantia" panose="02030602050306030303" pitchFamily="18" charset="0"/>
              </a:rPr>
              <a:t>Функция понимания</a:t>
            </a:r>
            <a:r>
              <a:rPr lang="ru-RU" dirty="0">
                <a:latin typeface="Constantia" panose="02030602050306030303" pitchFamily="18" charset="0"/>
              </a:rPr>
              <a:t> - адекватное восприятие и взаимное понимание намерений, установок, переживаний, состояний.</a:t>
            </a:r>
          </a:p>
          <a:p>
            <a:pPr marL="342900" indent="-342900">
              <a:buAutoNum type="arabicPeriod"/>
            </a:pPr>
            <a:r>
              <a:rPr lang="ru-RU" b="1" dirty="0" err="1">
                <a:latin typeface="Constantia" panose="02030602050306030303" pitchFamily="18" charset="0"/>
              </a:rPr>
              <a:t>Амотивная</a:t>
            </a:r>
            <a:r>
              <a:rPr lang="ru-RU" dirty="0">
                <a:latin typeface="Constantia" panose="02030602050306030303" pitchFamily="18" charset="0"/>
              </a:rPr>
              <a:t>, цель которой - возбуждение в партнере нужных эмоциональных переживаний, а также изменение собственных эмоциональных состояний.</a:t>
            </a:r>
          </a:p>
          <a:p>
            <a:pPr marL="342900" indent="-342900">
              <a:buAutoNum type="arabicPeriod"/>
            </a:pPr>
            <a:r>
              <a:rPr lang="ru-RU" b="1" dirty="0">
                <a:latin typeface="Constantia" panose="02030602050306030303" pitchFamily="18" charset="0"/>
              </a:rPr>
              <a:t>Функция установления роли - </a:t>
            </a:r>
            <a:r>
              <a:rPr lang="ru-RU" dirty="0">
                <a:latin typeface="Constantia" panose="02030602050306030303" pitchFamily="18" charset="0"/>
              </a:rPr>
              <a:t>фиксация своего места в системе ролевых, статусных, деловых, межличностных связей.</a:t>
            </a:r>
          </a:p>
          <a:p>
            <a:pPr marL="342900" indent="-342900">
              <a:buAutoNum type="arabicPeriod"/>
            </a:pPr>
            <a:r>
              <a:rPr lang="ru-RU" b="1" dirty="0">
                <a:latin typeface="Constantia" panose="02030602050306030303" pitchFamily="18" charset="0"/>
              </a:rPr>
              <a:t>Функция оказания влияния </a:t>
            </a:r>
            <a:r>
              <a:rPr lang="ru-RU" dirty="0">
                <a:latin typeface="Constantia" panose="02030602050306030303" pitchFamily="18" charset="0"/>
              </a:rPr>
              <a:t>- изменение состояния, поведения, личностно-смысловых образований партнера, в том числе его намерений, установок,  мнений</a:t>
            </a:r>
            <a:r>
              <a:rPr lang="ru-RU" dirty="0"/>
              <a:t>.</a:t>
            </a:r>
          </a:p>
        </p:txBody>
      </p:sp>
    </p:spTree>
    <p:extLst>
      <p:ext uri="{BB962C8B-B14F-4D97-AF65-F5344CB8AC3E}">
        <p14:creationId xmlns:p14="http://schemas.microsoft.com/office/powerpoint/2010/main" val="237806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01D70C5-33BF-4C19-9560-04DBB4D41FEC}"/>
              </a:ext>
            </a:extLst>
          </p:cNvPr>
          <p:cNvSpPr>
            <a:spLocks noGrp="1"/>
          </p:cNvSpPr>
          <p:nvPr>
            <p:ph idx="1"/>
          </p:nvPr>
        </p:nvSpPr>
        <p:spPr>
          <a:xfrm>
            <a:off x="731520" y="2996952"/>
            <a:ext cx="7680960" cy="3038088"/>
          </a:xfrm>
        </p:spPr>
        <p:txBody>
          <a:bodyPr>
            <a:normAutofit/>
          </a:bodyPr>
          <a:lstStyle/>
          <a:p>
            <a:pPr marL="0" indent="0">
              <a:buNone/>
            </a:pPr>
            <a:endParaRPr lang="ru-RU" dirty="0"/>
          </a:p>
          <a:p>
            <a:endParaRPr lang="ru-RU" dirty="0"/>
          </a:p>
        </p:txBody>
      </p:sp>
      <p:sp>
        <p:nvSpPr>
          <p:cNvPr id="4" name="Заголовок 1">
            <a:extLst>
              <a:ext uri="{FF2B5EF4-FFF2-40B4-BE49-F238E27FC236}">
                <a16:creationId xmlns:a16="http://schemas.microsoft.com/office/drawing/2014/main" id="{17A0A906-8CC0-40C4-86EC-FD2465A6FE3C}"/>
              </a:ext>
            </a:extLst>
          </p:cNvPr>
          <p:cNvSpPr txBox="1">
            <a:spLocks/>
          </p:cNvSpPr>
          <p:nvPr/>
        </p:nvSpPr>
        <p:spPr>
          <a:xfrm>
            <a:off x="899592" y="332656"/>
            <a:ext cx="5040560" cy="1152128"/>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ru-RU" sz="3600" b="1" dirty="0">
                <a:solidFill>
                  <a:srgbClr val="FF0000"/>
                </a:solidFill>
                <a:latin typeface="Constantia" panose="02030602050306030303" pitchFamily="18" charset="0"/>
              </a:rPr>
              <a:t>Механизмы общения</a:t>
            </a:r>
          </a:p>
        </p:txBody>
      </p:sp>
      <p:sp>
        <p:nvSpPr>
          <p:cNvPr id="6" name="TextBox 5">
            <a:extLst>
              <a:ext uri="{FF2B5EF4-FFF2-40B4-BE49-F238E27FC236}">
                <a16:creationId xmlns:a16="http://schemas.microsoft.com/office/drawing/2014/main" id="{AA0338BB-2684-4EC9-A770-AFD164C9DE1A}"/>
              </a:ext>
            </a:extLst>
          </p:cNvPr>
          <p:cNvSpPr txBox="1"/>
          <p:nvPr/>
        </p:nvSpPr>
        <p:spPr>
          <a:xfrm>
            <a:off x="35496" y="1694679"/>
            <a:ext cx="9108504" cy="4770537"/>
          </a:xfrm>
          <a:prstGeom prst="rect">
            <a:avLst/>
          </a:prstGeom>
          <a:noFill/>
        </p:spPr>
        <p:txBody>
          <a:bodyPr wrap="square">
            <a:spAutoFit/>
          </a:bodyPr>
          <a:lstStyle/>
          <a:p>
            <a:pPr marL="342900" indent="-342900">
              <a:buFont typeface="+mj-lt"/>
              <a:buAutoNum type="arabicPeriod"/>
            </a:pPr>
            <a:r>
              <a:rPr lang="ru-RU" sz="1600" b="1" i="1" dirty="0">
                <a:latin typeface="Constantia" panose="02030602050306030303" pitchFamily="18" charset="0"/>
              </a:rPr>
              <a:t>Убеждение</a:t>
            </a:r>
            <a:r>
              <a:rPr lang="ru-RU" sz="1600" b="1" dirty="0">
                <a:latin typeface="Constantia" panose="02030602050306030303" pitchFamily="18" charset="0"/>
              </a:rPr>
              <a:t> </a:t>
            </a:r>
            <a:r>
              <a:rPr lang="ru-RU" sz="1600" dirty="0">
                <a:latin typeface="Constantia" panose="02030602050306030303" pitchFamily="18" charset="0"/>
              </a:rPr>
              <a:t>–обращение к критическому суждению на основе отбора фактов, их логического упорядочивания, разворачивания аргументаций, формулировки выводов. Эффективно в случае соответствия уровней развития и «резонанса» заинтересованности убеждающего и убеждаемого.</a:t>
            </a:r>
          </a:p>
          <a:p>
            <a:pPr marL="342900" indent="-342900">
              <a:buFont typeface="+mj-lt"/>
              <a:buAutoNum type="arabicPeriod"/>
            </a:pPr>
            <a:r>
              <a:rPr lang="ru-RU" sz="1600" b="1" i="1" dirty="0">
                <a:latin typeface="Constantia" panose="02030602050306030303" pitchFamily="18" charset="0"/>
              </a:rPr>
              <a:t>Внушение</a:t>
            </a:r>
            <a:r>
              <a:rPr lang="ru-RU" sz="1600" b="1" dirty="0">
                <a:latin typeface="Constantia" panose="02030602050306030303" pitchFamily="18" charset="0"/>
              </a:rPr>
              <a:t> </a:t>
            </a:r>
            <a:r>
              <a:rPr lang="ru-RU" sz="1600" dirty="0">
                <a:latin typeface="Constantia" panose="02030602050306030303" pitchFamily="18" charset="0"/>
              </a:rPr>
              <a:t>(суггестия) – целенаправленный процесс прямого или косвенного воздействия на психическую сферу человека, ориентированный на специфическое программирование человека и на осуществление им внушаемого содержания. </a:t>
            </a:r>
          </a:p>
          <a:p>
            <a:pPr marL="342900" indent="-342900">
              <a:buFont typeface="+mj-lt"/>
              <a:buAutoNum type="arabicPeriod"/>
            </a:pPr>
            <a:r>
              <a:rPr lang="ru-RU" sz="1600" b="1" i="1" dirty="0">
                <a:latin typeface="Constantia" panose="02030602050306030303" pitchFamily="18" charset="0"/>
              </a:rPr>
              <a:t>Подражание</a:t>
            </a:r>
            <a:r>
              <a:rPr lang="ru-RU" sz="1600" b="1" dirty="0">
                <a:latin typeface="Constantia" panose="02030602050306030303" pitchFamily="18" charset="0"/>
              </a:rPr>
              <a:t> </a:t>
            </a:r>
            <a:r>
              <a:rPr lang="ru-RU" sz="1600" dirty="0">
                <a:latin typeface="Constantia" panose="02030602050306030303" pitchFamily="18" charset="0"/>
              </a:rPr>
              <a:t>– процесс и результат следования примеру значимой личности, самостоятельное копирование манер, действий, образцов поведения другого человека.</a:t>
            </a:r>
          </a:p>
          <a:p>
            <a:pPr marL="342900" indent="-342900">
              <a:buFont typeface="+mj-lt"/>
              <a:buAutoNum type="arabicPeriod"/>
            </a:pPr>
            <a:r>
              <a:rPr lang="ru-RU" sz="1600" b="1" i="1" dirty="0">
                <a:latin typeface="Constantia" panose="02030602050306030303" pitchFamily="18" charset="0"/>
              </a:rPr>
              <a:t>Заражение</a:t>
            </a:r>
            <a:r>
              <a:rPr lang="ru-RU" sz="1600" b="1" dirty="0">
                <a:latin typeface="Constantia" panose="02030602050306030303" pitchFamily="18" charset="0"/>
              </a:rPr>
              <a:t> </a:t>
            </a:r>
            <a:r>
              <a:rPr lang="ru-RU" sz="1600" dirty="0">
                <a:latin typeface="Constantia" panose="02030602050306030303" pitchFamily="18" charset="0"/>
              </a:rPr>
              <a:t>– непроизвольный процесс передачи эмоционального состояния от одного партнера к другому на психофизиологическом уровне контакта – помимо собственно смыслового воздействия или дополнительно к нему. </a:t>
            </a:r>
            <a:r>
              <a:rPr lang="ru-RU" sz="1600" i="1" dirty="0">
                <a:latin typeface="Constantia" panose="02030602050306030303" pitchFamily="18" charset="0"/>
              </a:rPr>
              <a:t>Заражение</a:t>
            </a:r>
            <a:r>
              <a:rPr lang="ru-RU" sz="1600" dirty="0">
                <a:latin typeface="Constantia" panose="02030602050306030303" pitchFamily="18" charset="0"/>
              </a:rPr>
              <a:t> происходит под воздействием на личность эмоционального заряда, чувств и страстей другой личности в условиях непосредственного контакта. Реакцией</a:t>
            </a:r>
            <a:r>
              <a:rPr lang="ru-RU" sz="1600" i="1" dirty="0">
                <a:latin typeface="Constantia" panose="02030602050306030303" pitchFamily="18" charset="0"/>
              </a:rPr>
              <a:t> заражения</a:t>
            </a:r>
            <a:r>
              <a:rPr lang="ru-RU" sz="1600" dirty="0">
                <a:latin typeface="Constantia" panose="02030602050306030303" pitchFamily="18" charset="0"/>
              </a:rPr>
              <a:t> сопровождаются массовые акции, публичное восприятие ораторских выступлений, произведений искусства. Именно</a:t>
            </a:r>
            <a:r>
              <a:rPr lang="ru-RU" sz="1600" i="1" dirty="0">
                <a:latin typeface="Constantia" panose="02030602050306030303" pitchFamily="18" charset="0"/>
              </a:rPr>
              <a:t> заражением</a:t>
            </a:r>
            <a:r>
              <a:rPr lang="ru-RU" sz="1600" dirty="0">
                <a:latin typeface="Constantia" panose="02030602050306030303" pitchFamily="18" charset="0"/>
              </a:rPr>
              <a:t> обусловлены состояние </a:t>
            </a:r>
            <a:r>
              <a:rPr lang="ru-RU" sz="1600" i="1" dirty="0">
                <a:latin typeface="Constantia" panose="02030602050306030303" pitchFamily="18" charset="0"/>
              </a:rPr>
              <a:t>массовой   паники </a:t>
            </a:r>
            <a:r>
              <a:rPr lang="ru-RU" sz="1600" dirty="0">
                <a:latin typeface="Constantia" panose="02030602050306030303" pitchFamily="18" charset="0"/>
              </a:rPr>
              <a:t> и непредсказуемое </a:t>
            </a:r>
            <a:r>
              <a:rPr lang="ru-RU" sz="1600" i="1" dirty="0">
                <a:latin typeface="Constantia" panose="02030602050306030303" pitchFamily="18" charset="0"/>
              </a:rPr>
              <a:t>поведение толпы</a:t>
            </a:r>
            <a:r>
              <a:rPr lang="ru-RU" sz="1600" dirty="0">
                <a:latin typeface="Constantia" panose="02030602050306030303" pitchFamily="18" charset="0"/>
              </a:rPr>
              <a:t>.  </a:t>
            </a:r>
          </a:p>
          <a:p>
            <a:pPr marL="342900" indent="-342900">
              <a:buFont typeface="+mj-lt"/>
              <a:buAutoNum type="arabicPeriod"/>
            </a:pPr>
            <a:r>
              <a:rPr lang="ru-RU" sz="1600" b="1" i="1" dirty="0">
                <a:latin typeface="Constantia" panose="02030602050306030303" pitchFamily="18" charset="0"/>
              </a:rPr>
              <a:t>Принуждение</a:t>
            </a:r>
            <a:r>
              <a:rPr lang="ru-RU" sz="1600" b="1" dirty="0">
                <a:latin typeface="Constantia" panose="02030602050306030303" pitchFamily="18" charset="0"/>
              </a:rPr>
              <a:t> </a:t>
            </a:r>
            <a:r>
              <a:rPr lang="ru-RU" sz="1600" dirty="0">
                <a:latin typeface="Constantia" panose="02030602050306030303" pitchFamily="18" charset="0"/>
              </a:rPr>
              <a:t>– насильственный метод воздействия на человека или людей с целью заставить выполнять какие-то действия, вести себя определенным образом.</a:t>
            </a:r>
          </a:p>
        </p:txBody>
      </p:sp>
    </p:spTree>
    <p:extLst>
      <p:ext uri="{BB962C8B-B14F-4D97-AF65-F5344CB8AC3E}">
        <p14:creationId xmlns:p14="http://schemas.microsoft.com/office/powerpoint/2010/main" val="200103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822960" y="286605"/>
            <a:ext cx="8141528" cy="910148"/>
          </a:xfrm>
        </p:spPr>
        <p:txBody>
          <a:bodyPr>
            <a:normAutofit/>
          </a:bodyPr>
          <a:lstStyle/>
          <a:p>
            <a:pPr eaLnBrk="1" hangingPunct="1"/>
            <a:r>
              <a:rPr lang="ru-RU" sz="3200" b="1" dirty="0">
                <a:solidFill>
                  <a:srgbClr val="FF0000"/>
                </a:solidFill>
                <a:latin typeface="Constantia" panose="02030602050306030303" pitchFamily="18" charset="0"/>
              </a:rPr>
              <a:t>13 фраз неэффективной коммуникации</a:t>
            </a:r>
          </a:p>
        </p:txBody>
      </p:sp>
      <p:sp>
        <p:nvSpPr>
          <p:cNvPr id="9219" name="Содержимое 2"/>
          <p:cNvSpPr>
            <a:spLocks noGrp="1"/>
          </p:cNvSpPr>
          <p:nvPr>
            <p:ph idx="1"/>
          </p:nvPr>
        </p:nvSpPr>
        <p:spPr>
          <a:xfrm>
            <a:off x="822959" y="1845734"/>
            <a:ext cx="7543801" cy="3671498"/>
          </a:xfrm>
        </p:spPr>
        <p:txBody>
          <a:bodyPr>
            <a:normAutofit lnSpcReduction="10000"/>
          </a:bodyPr>
          <a:lstStyle/>
          <a:p>
            <a:pPr eaLnBrk="1" hangingPunct="1"/>
            <a:r>
              <a:rPr lang="ru-RU" sz="2200" b="1" dirty="0">
                <a:solidFill>
                  <a:schemeClr val="tx1"/>
                </a:solidFill>
                <a:latin typeface="Constantia" panose="02030602050306030303" pitchFamily="18" charset="0"/>
                <a:cs typeface="Times New Roman" pitchFamily="18" charset="0"/>
              </a:rPr>
              <a:t>Фразы-морали </a:t>
            </a:r>
            <a:r>
              <a:rPr lang="ru-RU" sz="2200" dirty="0">
                <a:solidFill>
                  <a:schemeClr val="tx1"/>
                </a:solidFill>
                <a:latin typeface="Constantia" panose="02030602050306030303" pitchFamily="18" charset="0"/>
                <a:cs typeface="Times New Roman" pitchFamily="18" charset="0"/>
              </a:rPr>
              <a:t>– </a:t>
            </a:r>
            <a:r>
              <a:rPr lang="ru-RU" sz="2200" i="1" dirty="0">
                <a:solidFill>
                  <a:schemeClr val="tx1"/>
                </a:solidFill>
                <a:latin typeface="Constantia" panose="02030602050306030303" pitchFamily="18" charset="0"/>
                <a:cs typeface="Times New Roman" pitchFamily="18" charset="0"/>
              </a:rPr>
              <a:t>порядочные люди так не поступают…, это выходит за рамки этики, так не принято…во все времена ценилось…</a:t>
            </a:r>
          </a:p>
          <a:p>
            <a:pPr eaLnBrk="1" hangingPunct="1"/>
            <a:r>
              <a:rPr lang="ru-RU" sz="2200" b="1" dirty="0">
                <a:solidFill>
                  <a:schemeClr val="tx1"/>
                </a:solidFill>
                <a:latin typeface="Constantia" panose="02030602050306030303" pitchFamily="18" charset="0"/>
                <a:cs typeface="Times New Roman" pitchFamily="18" charset="0"/>
              </a:rPr>
              <a:t>Фразы-проповеди </a:t>
            </a:r>
            <a:r>
              <a:rPr lang="ru-RU" sz="2200" i="1" dirty="0">
                <a:solidFill>
                  <a:schemeClr val="tx1"/>
                </a:solidFill>
                <a:latin typeface="Constantia" panose="02030602050306030303" pitchFamily="18" charset="0"/>
                <a:cs typeface="Times New Roman" pitchFamily="18" charset="0"/>
              </a:rPr>
              <a:t>– нужно думать о других людях…, важно понимать значение…нужно заботиться о своей репутации…нужно брать пример с …. </a:t>
            </a:r>
          </a:p>
          <a:p>
            <a:pPr eaLnBrk="1" hangingPunct="1"/>
            <a:r>
              <a:rPr lang="ru-RU" sz="2200" b="1" dirty="0">
                <a:solidFill>
                  <a:schemeClr val="tx1"/>
                </a:solidFill>
                <a:latin typeface="Constantia" panose="02030602050306030303" pitchFamily="18" charset="0"/>
                <a:cs typeface="Times New Roman" pitchFamily="18" charset="0"/>
              </a:rPr>
              <a:t>Фразы-оценки </a:t>
            </a:r>
            <a:r>
              <a:rPr lang="ru-RU" sz="2200" i="1" dirty="0">
                <a:solidFill>
                  <a:schemeClr val="tx1"/>
                </a:solidFill>
                <a:latin typeface="Constantia" panose="02030602050306030303" pitchFamily="18" charset="0"/>
                <a:cs typeface="Times New Roman" pitchFamily="18" charset="0"/>
              </a:rPr>
              <a:t>–Вы ведете  себя неправильно…, это плохой поступок…, у Вас слишком…</a:t>
            </a:r>
          </a:p>
          <a:p>
            <a:pPr eaLnBrk="1" hangingPunct="1"/>
            <a:r>
              <a:rPr lang="ru-RU" sz="2200" b="1" dirty="0">
                <a:solidFill>
                  <a:schemeClr val="tx1"/>
                </a:solidFill>
                <a:latin typeface="Constantia" panose="02030602050306030303" pitchFamily="18" charset="0"/>
                <a:cs typeface="Times New Roman" pitchFamily="18" charset="0"/>
              </a:rPr>
              <a:t>Фразы-прогнозы</a:t>
            </a:r>
            <a:r>
              <a:rPr lang="ru-RU" sz="2200" i="1" dirty="0">
                <a:solidFill>
                  <a:schemeClr val="tx1"/>
                </a:solidFill>
                <a:latin typeface="Constantia" panose="02030602050306030303" pitchFamily="18" charset="0"/>
                <a:cs typeface="Times New Roman" pitchFamily="18" charset="0"/>
              </a:rPr>
              <a:t> – из Вас  не получится  хорошего специалиста…, это не приведет ни к чему хорошему…если Вы и дальше…, то…</a:t>
            </a:r>
          </a:p>
          <a:p>
            <a:pPr eaLnBrk="1" hangingPunct="1"/>
            <a:endParaRPr lang="ru-RU" sz="2800" i="1" dirty="0">
              <a:solidFill>
                <a:schemeClr val="accent2"/>
              </a:solidFill>
              <a:latin typeface="Times New Roman" pitchFamily="18" charset="0"/>
              <a:cs typeface="Times New Roman" pitchFamily="18" charset="0"/>
            </a:endParaRPr>
          </a:p>
        </p:txBody>
      </p:sp>
    </p:spTree>
    <p:extLst>
      <p:ext uri="{BB962C8B-B14F-4D97-AF65-F5344CB8AC3E}">
        <p14:creationId xmlns:p14="http://schemas.microsoft.com/office/powerpoint/2010/main" val="3347615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0" y="286605"/>
            <a:ext cx="8892480" cy="982156"/>
          </a:xfrm>
        </p:spPr>
        <p:txBody>
          <a:bodyPr>
            <a:normAutofit/>
          </a:bodyPr>
          <a:lstStyle/>
          <a:p>
            <a:pPr eaLnBrk="1" hangingPunct="1"/>
            <a:r>
              <a:rPr lang="ru-RU" sz="3500" b="1" dirty="0">
                <a:solidFill>
                  <a:srgbClr val="FF0000"/>
                </a:solidFill>
                <a:latin typeface="Constantia" panose="02030602050306030303" pitchFamily="18" charset="0"/>
              </a:rPr>
              <a:t>13 фраз неэффективной коммуникации</a:t>
            </a:r>
          </a:p>
        </p:txBody>
      </p:sp>
      <p:sp>
        <p:nvSpPr>
          <p:cNvPr id="10243" name="Содержимое 2"/>
          <p:cNvSpPr>
            <a:spLocks noGrp="1"/>
          </p:cNvSpPr>
          <p:nvPr>
            <p:ph idx="1"/>
          </p:nvPr>
        </p:nvSpPr>
        <p:spPr>
          <a:xfrm>
            <a:off x="179513" y="1845734"/>
            <a:ext cx="8187248" cy="4023360"/>
          </a:xfrm>
        </p:spPr>
        <p:txBody>
          <a:bodyPr>
            <a:noAutofit/>
          </a:bodyPr>
          <a:lstStyle/>
          <a:p>
            <a:pPr marL="72000" eaLnBrk="1" hangingPunct="1">
              <a:lnSpc>
                <a:spcPct val="100000"/>
              </a:lnSpc>
              <a:spcBef>
                <a:spcPts val="0"/>
              </a:spcBef>
              <a:spcAft>
                <a:spcPts val="0"/>
              </a:spcAft>
            </a:pPr>
            <a:r>
              <a:rPr lang="ru-RU" b="1" i="1" dirty="0">
                <a:solidFill>
                  <a:schemeClr val="tx1"/>
                </a:solidFill>
                <a:latin typeface="Constantia" panose="02030602050306030303" pitchFamily="18" charset="0"/>
                <a:cs typeface="Times New Roman" pitchFamily="18" charset="0"/>
              </a:rPr>
              <a:t>Фразы-советы</a:t>
            </a:r>
            <a:r>
              <a:rPr lang="ru-RU" i="1" dirty="0">
                <a:solidFill>
                  <a:schemeClr val="tx1"/>
                </a:solidFill>
                <a:latin typeface="Constantia" panose="02030602050306030303" pitchFamily="18" charset="0"/>
                <a:cs typeface="Times New Roman" pitchFamily="18" charset="0"/>
              </a:rPr>
              <a:t> – я бы на Вашем месте…</a:t>
            </a:r>
          </a:p>
          <a:p>
            <a:pPr marL="72000" eaLnBrk="1" hangingPunct="1">
              <a:lnSpc>
                <a:spcPct val="100000"/>
              </a:lnSpc>
              <a:spcBef>
                <a:spcPts val="0"/>
              </a:spcBef>
              <a:spcAft>
                <a:spcPts val="0"/>
              </a:spcAft>
            </a:pPr>
            <a:r>
              <a:rPr lang="ru-RU" b="1" i="1" dirty="0">
                <a:solidFill>
                  <a:schemeClr val="tx1"/>
                </a:solidFill>
                <a:latin typeface="Constantia" panose="02030602050306030303" pitchFamily="18" charset="0"/>
                <a:cs typeface="Times New Roman" pitchFamily="18" charset="0"/>
              </a:rPr>
              <a:t>Фразы-подсказки</a:t>
            </a:r>
            <a:r>
              <a:rPr lang="ru-RU" i="1" dirty="0">
                <a:solidFill>
                  <a:schemeClr val="tx1"/>
                </a:solidFill>
                <a:latin typeface="Constantia" panose="02030602050306030303" pitchFamily="18" charset="0"/>
                <a:cs typeface="Times New Roman" pitchFamily="18" charset="0"/>
              </a:rPr>
              <a:t> – Вы  думаете, что…, Вы считаете, что…</a:t>
            </a:r>
          </a:p>
          <a:p>
            <a:pPr marL="72000">
              <a:lnSpc>
                <a:spcPct val="100000"/>
              </a:lnSpc>
              <a:spcBef>
                <a:spcPts val="0"/>
              </a:spcBef>
              <a:spcAft>
                <a:spcPts val="0"/>
              </a:spcAft>
            </a:pPr>
            <a:r>
              <a:rPr lang="ru-RU" b="1" i="1" dirty="0">
                <a:solidFill>
                  <a:schemeClr val="tx1"/>
                </a:solidFill>
                <a:latin typeface="Constantia" panose="02030602050306030303" pitchFamily="18" charset="0"/>
                <a:cs typeface="Times New Roman" pitchFamily="18" charset="0"/>
              </a:rPr>
              <a:t>Фразы-ссылки</a:t>
            </a:r>
            <a:r>
              <a:rPr lang="ru-RU" i="1" dirty="0">
                <a:solidFill>
                  <a:schemeClr val="tx1"/>
                </a:solidFill>
                <a:latin typeface="Constantia" panose="02030602050306030303" pitchFamily="18" charset="0"/>
                <a:cs typeface="Times New Roman" pitchFamily="18" charset="0"/>
              </a:rPr>
              <a:t> – мне о Вас говорили…, о Вас сложилось мнение….</a:t>
            </a:r>
          </a:p>
          <a:p>
            <a:pPr marL="72000" eaLnBrk="1" hangingPunct="1">
              <a:lnSpc>
                <a:spcPct val="100000"/>
              </a:lnSpc>
              <a:spcBef>
                <a:spcPts val="0"/>
              </a:spcBef>
              <a:spcAft>
                <a:spcPts val="0"/>
              </a:spcAft>
            </a:pPr>
            <a:r>
              <a:rPr lang="ru-RU" b="1" i="1" dirty="0">
                <a:solidFill>
                  <a:schemeClr val="tx1"/>
                </a:solidFill>
                <a:latin typeface="Constantia" panose="02030602050306030303" pitchFamily="18" charset="0"/>
                <a:cs typeface="Times New Roman" pitchFamily="18" charset="0"/>
              </a:rPr>
              <a:t>Фразы-резюме</a:t>
            </a:r>
            <a:r>
              <a:rPr lang="ru-RU" i="1" dirty="0">
                <a:solidFill>
                  <a:schemeClr val="tx1"/>
                </a:solidFill>
                <a:latin typeface="Constantia" panose="02030602050306030303" pitchFamily="18" charset="0"/>
                <a:cs typeface="Times New Roman" pitchFamily="18" charset="0"/>
              </a:rPr>
              <a:t> – с Вами невозможно разговаривать! Вы ничего не хотите понимать! Вас не переспоришь!</a:t>
            </a:r>
          </a:p>
          <a:p>
            <a:pPr marL="72000" eaLnBrk="1" hangingPunct="1">
              <a:lnSpc>
                <a:spcPct val="100000"/>
              </a:lnSpc>
              <a:spcBef>
                <a:spcPts val="0"/>
              </a:spcBef>
              <a:spcAft>
                <a:spcPts val="0"/>
              </a:spcAft>
            </a:pPr>
            <a:r>
              <a:rPr lang="ru-RU" b="1" i="1" dirty="0">
                <a:solidFill>
                  <a:schemeClr val="tx1"/>
                </a:solidFill>
                <a:latin typeface="Constantia" panose="02030602050306030303" pitchFamily="18" charset="0"/>
                <a:cs typeface="Times New Roman" pitchFamily="18" charset="0"/>
              </a:rPr>
              <a:t>Фразы-обобщения</a:t>
            </a:r>
            <a:r>
              <a:rPr lang="ru-RU" i="1" dirty="0">
                <a:solidFill>
                  <a:schemeClr val="tx1"/>
                </a:solidFill>
                <a:latin typeface="Constantia" panose="02030602050306030303" pitchFamily="18" charset="0"/>
                <a:cs typeface="Times New Roman" pitchFamily="18" charset="0"/>
              </a:rPr>
              <a:t> – Вы всегда…, Вы никогда, Вы вечно…  </a:t>
            </a:r>
          </a:p>
          <a:p>
            <a:pPr marL="72000" eaLnBrk="1" hangingPunct="1">
              <a:lnSpc>
                <a:spcPct val="100000"/>
              </a:lnSpc>
              <a:spcBef>
                <a:spcPts val="0"/>
              </a:spcBef>
              <a:spcAft>
                <a:spcPts val="0"/>
              </a:spcAft>
            </a:pPr>
            <a:r>
              <a:rPr lang="ru-RU" b="1" i="1" dirty="0">
                <a:solidFill>
                  <a:schemeClr val="tx1"/>
                </a:solidFill>
                <a:latin typeface="Constantia" panose="02030602050306030303" pitchFamily="18" charset="0"/>
                <a:cs typeface="Times New Roman" pitchFamily="18" charset="0"/>
              </a:rPr>
              <a:t>Фразы-выводы</a:t>
            </a:r>
            <a:r>
              <a:rPr lang="ru-RU" i="1" dirty="0">
                <a:solidFill>
                  <a:schemeClr val="tx1"/>
                </a:solidFill>
                <a:latin typeface="Constantia" panose="02030602050306030303" pitchFamily="18" charset="0"/>
                <a:cs typeface="Times New Roman" pitchFamily="18" charset="0"/>
              </a:rPr>
              <a:t> – не Вам об этом судить,…не Вам об этом говорить…я понял, что вы собираетесь (не собираетесь)…</a:t>
            </a:r>
          </a:p>
          <a:p>
            <a:pPr marL="72000" indent="0" eaLnBrk="1" hangingPunct="1">
              <a:lnSpc>
                <a:spcPct val="100000"/>
              </a:lnSpc>
              <a:spcBef>
                <a:spcPts val="0"/>
              </a:spcBef>
              <a:spcAft>
                <a:spcPts val="0"/>
              </a:spcAft>
            </a:pPr>
            <a:r>
              <a:rPr lang="ru-RU" b="1" i="1" dirty="0">
                <a:solidFill>
                  <a:schemeClr val="tx1"/>
                </a:solidFill>
                <a:latin typeface="Constantia" panose="02030602050306030303" pitchFamily="18" charset="0"/>
                <a:cs typeface="Times New Roman" pitchFamily="18" charset="0"/>
              </a:rPr>
              <a:t>Фразы-приказы</a:t>
            </a:r>
            <a:r>
              <a:rPr lang="ru-RU" i="1" dirty="0">
                <a:solidFill>
                  <a:schemeClr val="tx1"/>
                </a:solidFill>
                <a:latin typeface="Constantia" panose="02030602050306030303" pitchFamily="18" charset="0"/>
                <a:cs typeface="Times New Roman" pitchFamily="18" charset="0"/>
              </a:rPr>
              <a:t> – скажите еще, что…, придумайте что-нибудь поумнее…</a:t>
            </a:r>
          </a:p>
          <a:p>
            <a:pPr indent="0" eaLnBrk="1" hangingPunct="1">
              <a:lnSpc>
                <a:spcPct val="100000"/>
              </a:lnSpc>
              <a:spcBef>
                <a:spcPts val="0"/>
              </a:spcBef>
              <a:spcAft>
                <a:spcPts val="0"/>
              </a:spcAft>
            </a:pPr>
            <a:r>
              <a:rPr lang="ru-RU" b="1" i="1" dirty="0">
                <a:solidFill>
                  <a:schemeClr val="tx1"/>
                </a:solidFill>
                <a:latin typeface="Constantia" panose="02030602050306030303" pitchFamily="18" charset="0"/>
                <a:cs typeface="Times New Roman" pitchFamily="18" charset="0"/>
              </a:rPr>
              <a:t>Фразы-сомнения</a:t>
            </a:r>
            <a:r>
              <a:rPr lang="ru-RU" i="1" dirty="0">
                <a:solidFill>
                  <a:schemeClr val="tx1"/>
                </a:solidFill>
                <a:latin typeface="Constantia" panose="02030602050306030303" pitchFamily="18" charset="0"/>
                <a:cs typeface="Times New Roman" pitchFamily="18" charset="0"/>
              </a:rPr>
              <a:t>- я Вам не верю…, это вымысел…, так не бывает…</a:t>
            </a:r>
          </a:p>
          <a:p>
            <a:pPr indent="0" eaLnBrk="1" hangingPunct="1">
              <a:lnSpc>
                <a:spcPct val="100000"/>
              </a:lnSpc>
              <a:spcBef>
                <a:spcPts val="0"/>
              </a:spcBef>
              <a:spcAft>
                <a:spcPts val="0"/>
              </a:spcAft>
            </a:pPr>
            <a:r>
              <a:rPr lang="ru-RU" b="1" i="1" dirty="0">
                <a:solidFill>
                  <a:schemeClr val="tx1"/>
                </a:solidFill>
                <a:latin typeface="Constantia" panose="02030602050306030303" pitchFamily="18" charset="0"/>
                <a:cs typeface="Times New Roman" pitchFamily="18" charset="0"/>
              </a:rPr>
              <a:t>Фразы-угрозы</a:t>
            </a:r>
            <a:r>
              <a:rPr lang="ru-RU" i="1" dirty="0">
                <a:solidFill>
                  <a:schemeClr val="tx1"/>
                </a:solidFill>
                <a:latin typeface="Constantia" panose="02030602050306030303" pitchFamily="18" charset="0"/>
                <a:cs typeface="Times New Roman" pitchFamily="18" charset="0"/>
              </a:rPr>
              <a:t> – Если Вы…., то я…</a:t>
            </a:r>
          </a:p>
        </p:txBody>
      </p:sp>
    </p:spTree>
    <p:extLst>
      <p:ext uri="{BB962C8B-B14F-4D97-AF65-F5344CB8AC3E}">
        <p14:creationId xmlns:p14="http://schemas.microsoft.com/office/powerpoint/2010/main" val="129831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amond(in)">
                                      <p:cBhvr>
                                        <p:cTn id="7" dur="20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amond(in)">
                                      <p:cBhvr>
                                        <p:cTn id="12" dur="20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diamond(in)">
                                      <p:cBhvr>
                                        <p:cTn id="17" dur="20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diamond(in)">
                                      <p:cBhvr>
                                        <p:cTn id="22" dur="20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diamond(in)">
                                      <p:cBhvr>
                                        <p:cTn id="27" dur="2000"/>
                                        <p:tgtEl>
                                          <p:spTgt spid="102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0243">
                                            <p:txEl>
                                              <p:pRg st="5" end="5"/>
                                            </p:txEl>
                                          </p:spTgt>
                                        </p:tgtEl>
                                        <p:attrNameLst>
                                          <p:attrName>style.visibility</p:attrName>
                                        </p:attrNameLst>
                                      </p:cBhvr>
                                      <p:to>
                                        <p:strVal val="visible"/>
                                      </p:to>
                                    </p:set>
                                    <p:animEffect transition="in" filter="diamond(in)">
                                      <p:cBhvr>
                                        <p:cTn id="32" dur="2000"/>
                                        <p:tgtEl>
                                          <p:spTgt spid="102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0243">
                                            <p:txEl>
                                              <p:pRg st="6" end="6"/>
                                            </p:txEl>
                                          </p:spTgt>
                                        </p:tgtEl>
                                        <p:attrNameLst>
                                          <p:attrName>style.visibility</p:attrName>
                                        </p:attrNameLst>
                                      </p:cBhvr>
                                      <p:to>
                                        <p:strVal val="visible"/>
                                      </p:to>
                                    </p:set>
                                    <p:animEffect transition="in" filter="diamond(in)">
                                      <p:cBhvr>
                                        <p:cTn id="37" dur="2000"/>
                                        <p:tgtEl>
                                          <p:spTgt spid="102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0243">
                                            <p:txEl>
                                              <p:pRg st="7" end="7"/>
                                            </p:txEl>
                                          </p:spTgt>
                                        </p:tgtEl>
                                        <p:attrNameLst>
                                          <p:attrName>style.visibility</p:attrName>
                                        </p:attrNameLst>
                                      </p:cBhvr>
                                      <p:to>
                                        <p:strVal val="visible"/>
                                      </p:to>
                                    </p:set>
                                    <p:animEffect transition="in" filter="diamond(in)">
                                      <p:cBhvr>
                                        <p:cTn id="42" dur="2000"/>
                                        <p:tgtEl>
                                          <p:spTgt spid="102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0243">
                                            <p:txEl>
                                              <p:pRg st="8" end="8"/>
                                            </p:txEl>
                                          </p:spTgt>
                                        </p:tgtEl>
                                        <p:attrNameLst>
                                          <p:attrName>style.visibility</p:attrName>
                                        </p:attrNameLst>
                                      </p:cBhvr>
                                      <p:to>
                                        <p:strVal val="visible"/>
                                      </p:to>
                                    </p:set>
                                    <p:animEffect transition="in" filter="diamond(in)">
                                      <p:cBhvr>
                                        <p:cTn id="47" dur="2000"/>
                                        <p:tgtEl>
                                          <p:spTgt spid="102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p:txBody>
          <a:bodyPr>
            <a:normAutofit/>
          </a:bodyPr>
          <a:lstStyle/>
          <a:p>
            <a:pPr eaLnBrk="1" hangingPunct="1"/>
            <a:r>
              <a:rPr lang="ru-RU" sz="3500" b="1" dirty="0">
                <a:solidFill>
                  <a:srgbClr val="FF0000"/>
                </a:solidFill>
                <a:latin typeface="Constantia" panose="02030602050306030303" pitchFamily="18" charset="0"/>
              </a:rPr>
              <a:t>Техника вопросов</a:t>
            </a:r>
          </a:p>
        </p:txBody>
      </p:sp>
      <p:sp>
        <p:nvSpPr>
          <p:cNvPr id="10243" name="Содержимое 2"/>
          <p:cNvSpPr>
            <a:spLocks noGrp="1"/>
          </p:cNvSpPr>
          <p:nvPr>
            <p:ph idx="1"/>
          </p:nvPr>
        </p:nvSpPr>
        <p:spPr>
          <a:xfrm>
            <a:off x="539551" y="1737361"/>
            <a:ext cx="8496945" cy="4131733"/>
          </a:xfrm>
        </p:spPr>
        <p:txBody>
          <a:bodyPr>
            <a:noAutofit/>
          </a:bodyPr>
          <a:lstStyle/>
          <a:p>
            <a:pPr marL="72000" eaLnBrk="1" hangingPunct="1">
              <a:lnSpc>
                <a:spcPct val="100000"/>
              </a:lnSpc>
              <a:spcBef>
                <a:spcPts val="0"/>
              </a:spcBef>
              <a:spcAft>
                <a:spcPts val="0"/>
              </a:spcAft>
            </a:pPr>
            <a:r>
              <a:rPr lang="ru-RU" sz="2400" i="1" dirty="0">
                <a:solidFill>
                  <a:schemeClr val="tx1"/>
                </a:solidFill>
                <a:latin typeface="Constantia" panose="02030602050306030303" pitchFamily="18" charset="0"/>
                <a:cs typeface="Times New Roman" pitchFamily="18" charset="0"/>
              </a:rPr>
              <a:t>Определяем коммуникативную задачу (ставится на основе выбора функции).</a:t>
            </a:r>
          </a:p>
          <a:p>
            <a:pPr marL="72000" eaLnBrk="1" hangingPunct="1">
              <a:lnSpc>
                <a:spcPct val="100000"/>
              </a:lnSpc>
              <a:spcBef>
                <a:spcPts val="0"/>
              </a:spcBef>
              <a:spcAft>
                <a:spcPts val="0"/>
              </a:spcAft>
            </a:pPr>
            <a:r>
              <a:rPr lang="ru-RU" sz="2400" i="1" dirty="0">
                <a:solidFill>
                  <a:schemeClr val="tx1"/>
                </a:solidFill>
                <a:latin typeface="Constantia" panose="02030602050306030303" pitchFamily="18" charset="0"/>
                <a:cs typeface="Times New Roman" pitchFamily="18" charset="0"/>
              </a:rPr>
              <a:t>Принимает позу, положение головы, положение подбородка.</a:t>
            </a:r>
          </a:p>
          <a:p>
            <a:pPr marL="72000" eaLnBrk="1" hangingPunct="1">
              <a:lnSpc>
                <a:spcPct val="100000"/>
              </a:lnSpc>
              <a:spcBef>
                <a:spcPts val="0"/>
              </a:spcBef>
              <a:spcAft>
                <a:spcPts val="0"/>
              </a:spcAft>
            </a:pPr>
            <a:r>
              <a:rPr lang="ru-RU" sz="2400" i="1" dirty="0">
                <a:solidFill>
                  <a:schemeClr val="tx1"/>
                </a:solidFill>
                <a:latin typeface="Constantia" panose="02030602050306030303" pitchFamily="18" charset="0"/>
                <a:cs typeface="Times New Roman" pitchFamily="18" charset="0"/>
              </a:rPr>
              <a:t>Устанавливаем контакт глаз.</a:t>
            </a:r>
          </a:p>
          <a:p>
            <a:pPr marL="72000" eaLnBrk="1" hangingPunct="1">
              <a:lnSpc>
                <a:spcPct val="100000"/>
              </a:lnSpc>
              <a:spcBef>
                <a:spcPts val="0"/>
              </a:spcBef>
              <a:spcAft>
                <a:spcPts val="0"/>
              </a:spcAft>
            </a:pPr>
            <a:r>
              <a:rPr lang="ru-RU" sz="2400" i="1" dirty="0">
                <a:solidFill>
                  <a:schemeClr val="tx1"/>
                </a:solidFill>
                <a:latin typeface="Constantia" panose="02030602050306030303" pitchFamily="18" charset="0"/>
                <a:cs typeface="Times New Roman" pitchFamily="18" charset="0"/>
              </a:rPr>
              <a:t>Подбираем интонирование, тон, темп, тембр голоса.</a:t>
            </a:r>
          </a:p>
          <a:p>
            <a:pPr marL="72000" eaLnBrk="1" hangingPunct="1">
              <a:lnSpc>
                <a:spcPct val="100000"/>
              </a:lnSpc>
              <a:spcBef>
                <a:spcPts val="0"/>
              </a:spcBef>
              <a:spcAft>
                <a:spcPts val="0"/>
              </a:spcAft>
            </a:pPr>
            <a:r>
              <a:rPr lang="ru-RU" sz="2400" i="1" dirty="0">
                <a:solidFill>
                  <a:schemeClr val="tx1"/>
                </a:solidFill>
                <a:latin typeface="Constantia" panose="02030602050306030303" pitchFamily="18" charset="0"/>
                <a:cs typeface="Times New Roman" pitchFamily="18" charset="0"/>
              </a:rPr>
              <a:t>Делаем паузы.</a:t>
            </a:r>
          </a:p>
          <a:p>
            <a:pPr marL="72000" eaLnBrk="1" hangingPunct="1">
              <a:lnSpc>
                <a:spcPct val="100000"/>
              </a:lnSpc>
              <a:spcBef>
                <a:spcPts val="0"/>
              </a:spcBef>
              <a:spcAft>
                <a:spcPts val="0"/>
              </a:spcAft>
            </a:pPr>
            <a:r>
              <a:rPr lang="ru-RU" sz="2400" i="1" dirty="0">
                <a:solidFill>
                  <a:schemeClr val="tx1"/>
                </a:solidFill>
                <a:latin typeface="Constantia" panose="02030602050306030303" pitchFamily="18" charset="0"/>
                <a:cs typeface="Times New Roman" pitchFamily="18" charset="0"/>
              </a:rPr>
              <a:t>Говорим на языке собеседника.</a:t>
            </a:r>
          </a:p>
          <a:p>
            <a:pPr marL="72000" eaLnBrk="1" hangingPunct="1">
              <a:lnSpc>
                <a:spcPct val="100000"/>
              </a:lnSpc>
              <a:spcBef>
                <a:spcPts val="0"/>
              </a:spcBef>
              <a:spcAft>
                <a:spcPts val="0"/>
              </a:spcAft>
            </a:pPr>
            <a:r>
              <a:rPr lang="ru-RU" sz="2400" i="1" dirty="0">
                <a:solidFill>
                  <a:schemeClr val="tx1"/>
                </a:solidFill>
                <a:latin typeface="Constantia" panose="02030602050306030303" pitchFamily="18" charset="0"/>
                <a:cs typeface="Times New Roman" pitchFamily="18" charset="0"/>
              </a:rPr>
              <a:t>Следим за «длиной» вопроса (на одном выдохе).</a:t>
            </a:r>
          </a:p>
          <a:p>
            <a:pPr marL="72000" eaLnBrk="1" hangingPunct="1">
              <a:lnSpc>
                <a:spcPct val="100000"/>
              </a:lnSpc>
              <a:spcBef>
                <a:spcPts val="0"/>
              </a:spcBef>
              <a:spcAft>
                <a:spcPts val="0"/>
              </a:spcAft>
            </a:pPr>
            <a:r>
              <a:rPr lang="ru-RU" sz="2400" i="1" dirty="0">
                <a:solidFill>
                  <a:schemeClr val="tx1"/>
                </a:solidFill>
                <a:latin typeface="Constantia" panose="02030602050306030303" pitchFamily="18" charset="0"/>
                <a:cs typeface="Times New Roman" pitchFamily="18" charset="0"/>
              </a:rPr>
              <a:t>Задаем вопрос.</a:t>
            </a:r>
          </a:p>
          <a:p>
            <a:pPr marL="72000" eaLnBrk="1" hangingPunct="1">
              <a:lnSpc>
                <a:spcPct val="100000"/>
              </a:lnSpc>
              <a:spcBef>
                <a:spcPts val="0"/>
              </a:spcBef>
              <a:spcAft>
                <a:spcPts val="0"/>
              </a:spcAft>
            </a:pPr>
            <a:r>
              <a:rPr lang="ru-RU" sz="2400" b="1" i="1" dirty="0">
                <a:solidFill>
                  <a:schemeClr val="tx1"/>
                </a:solidFill>
                <a:latin typeface="Constantia" panose="02030602050306030303" pitchFamily="18" charset="0"/>
                <a:cs typeface="Times New Roman" pitchFamily="18" charset="0"/>
              </a:rPr>
              <a:t>Дожидаемся ответа!!!!!!!!!!!</a:t>
            </a:r>
          </a:p>
        </p:txBody>
      </p:sp>
    </p:spTree>
    <p:extLst>
      <p:ext uri="{BB962C8B-B14F-4D97-AF65-F5344CB8AC3E}">
        <p14:creationId xmlns:p14="http://schemas.microsoft.com/office/powerpoint/2010/main" val="10920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10243">
                                            <p:txEl>
                                              <p:pRg st="8" end="8"/>
                                            </p:txEl>
                                          </p:spTgt>
                                        </p:tgtEl>
                                        <p:attrNameLst>
                                          <p:attrName>style.visibility</p:attrName>
                                        </p:attrNameLst>
                                      </p:cBhvr>
                                      <p:to>
                                        <p:strVal val="visible"/>
                                      </p:to>
                                    </p:set>
                                    <p:anim calcmode="lin" valueType="num">
                                      <p:cBhvr additive="base">
                                        <p:cTn id="55" dur="500" fill="hold"/>
                                        <p:tgtEl>
                                          <p:spTgt spid="1024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2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p:txBody>
          <a:bodyPr>
            <a:normAutofit/>
          </a:bodyPr>
          <a:lstStyle/>
          <a:p>
            <a:pPr eaLnBrk="1" hangingPunct="1"/>
            <a:r>
              <a:rPr lang="ru-RU" sz="3500" b="1" dirty="0">
                <a:solidFill>
                  <a:srgbClr val="FF0000"/>
                </a:solidFill>
                <a:latin typeface="Constantia" panose="02030602050306030303" pitchFamily="18" charset="0"/>
              </a:rPr>
              <a:t>Трансформация утверждения в вопрос</a:t>
            </a:r>
          </a:p>
        </p:txBody>
      </p:sp>
      <p:sp>
        <p:nvSpPr>
          <p:cNvPr id="10243" name="Содержимое 2"/>
          <p:cNvSpPr>
            <a:spLocks noGrp="1"/>
          </p:cNvSpPr>
          <p:nvPr>
            <p:ph idx="1"/>
          </p:nvPr>
        </p:nvSpPr>
        <p:spPr>
          <a:xfrm>
            <a:off x="198261" y="2348880"/>
            <a:ext cx="4464495" cy="4023360"/>
          </a:xfrm>
        </p:spPr>
        <p:txBody>
          <a:bodyPr>
            <a:noAutofit/>
          </a:bodyPr>
          <a:lstStyle/>
          <a:p>
            <a:pPr algn="ctr">
              <a:buNone/>
            </a:pPr>
            <a:r>
              <a:rPr lang="ru-RU" sz="1800" b="1" i="1" dirty="0">
                <a:solidFill>
                  <a:schemeClr val="tx1"/>
                </a:solidFill>
                <a:latin typeface="Constantia" panose="02030602050306030303" pitchFamily="18" charset="0"/>
                <a:cs typeface="Times New Roman" pitchFamily="18" charset="0"/>
              </a:rPr>
              <a:t>Утверждения</a:t>
            </a:r>
          </a:p>
          <a:p>
            <a:pPr marL="72000">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Вам нужно брать пример с …</a:t>
            </a:r>
          </a:p>
          <a:p>
            <a:pPr marL="72000">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Вы  ни о ком кроме себя не думаете!</a:t>
            </a:r>
          </a:p>
          <a:p>
            <a:pPr marL="72000">
              <a:lnSpc>
                <a:spcPct val="100000"/>
              </a:lnSpc>
              <a:spcBef>
                <a:spcPts val="0"/>
              </a:spcBef>
              <a:spcAft>
                <a:spcPts val="0"/>
              </a:spcAft>
              <a:buFont typeface="Arial" pitchFamily="34" charset="0"/>
              <a:buAutoNum type="arabicPeriod"/>
            </a:pPr>
            <a:endParaRPr lang="ru-RU" sz="1800" i="1" dirty="0">
              <a:solidFill>
                <a:schemeClr val="tx1"/>
              </a:solidFill>
              <a:latin typeface="Constantia" panose="02030602050306030303" pitchFamily="18" charset="0"/>
              <a:cs typeface="Times New Roman" pitchFamily="18" charset="0"/>
            </a:endParaRPr>
          </a:p>
          <a:p>
            <a:pPr marL="72000">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Вы  ничего не хотите  понимать!</a:t>
            </a:r>
          </a:p>
          <a:p>
            <a:pPr marL="72000">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С Вами  невозможно разговаривать!</a:t>
            </a:r>
          </a:p>
          <a:p>
            <a:pPr marL="72000">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Вас  не переспоришь!</a:t>
            </a:r>
          </a:p>
          <a:p>
            <a:pPr marL="72000">
              <a:lnSpc>
                <a:spcPct val="100000"/>
              </a:lnSpc>
              <a:spcBef>
                <a:spcPts val="0"/>
              </a:spcBef>
              <a:spcAft>
                <a:spcPts val="0"/>
              </a:spcAft>
              <a:buFont typeface="Arial" pitchFamily="34" charset="0"/>
              <a:buAutoNum type="arabicPeriod"/>
            </a:pPr>
            <a:endParaRPr lang="ru-RU" sz="1800" i="1" dirty="0">
              <a:solidFill>
                <a:schemeClr val="tx1"/>
              </a:solidFill>
              <a:latin typeface="Constantia" panose="02030602050306030303" pitchFamily="18" charset="0"/>
              <a:cs typeface="Times New Roman" pitchFamily="18" charset="0"/>
            </a:endParaRPr>
          </a:p>
          <a:p>
            <a:pPr marL="72000">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Я бы Вам посоветовал…</a:t>
            </a:r>
          </a:p>
          <a:p>
            <a:pPr marL="72000">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Я понял, что Вы собираетесь…</a:t>
            </a:r>
          </a:p>
          <a:p>
            <a:pPr marL="72000">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Вы ведете себя неправильно!</a:t>
            </a:r>
          </a:p>
        </p:txBody>
      </p:sp>
      <p:sp>
        <p:nvSpPr>
          <p:cNvPr id="4" name="Содержимое 2">
            <a:extLst>
              <a:ext uri="{FF2B5EF4-FFF2-40B4-BE49-F238E27FC236}">
                <a16:creationId xmlns:a16="http://schemas.microsoft.com/office/drawing/2014/main" id="{D4AC3FB3-D3CE-4CE9-8876-CB92FD6F20DE}"/>
              </a:ext>
            </a:extLst>
          </p:cNvPr>
          <p:cNvSpPr txBox="1">
            <a:spLocks/>
          </p:cNvSpPr>
          <p:nvPr/>
        </p:nvSpPr>
        <p:spPr>
          <a:xfrm>
            <a:off x="4355976" y="2348880"/>
            <a:ext cx="4663771" cy="3528648"/>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buFont typeface="Calibri" panose="020F0502020204030204" pitchFamily="34" charset="0"/>
              <a:buNone/>
            </a:pPr>
            <a:r>
              <a:rPr lang="ru-RU" sz="1800" b="1" i="1" dirty="0">
                <a:solidFill>
                  <a:schemeClr val="tx1"/>
                </a:solidFill>
                <a:latin typeface="Constantia" panose="02030602050306030303" pitchFamily="18" charset="0"/>
                <a:cs typeface="Times New Roman" pitchFamily="18" charset="0"/>
              </a:rPr>
              <a:t>Утверждения</a:t>
            </a:r>
          </a:p>
          <a:p>
            <a:pPr>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Кто для Вас является примером?</a:t>
            </a:r>
          </a:p>
          <a:p>
            <a:pPr>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Какую пользу Вам приносит такое поведение?</a:t>
            </a:r>
          </a:p>
          <a:p>
            <a:pPr>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Что Вы поняли из нашего разговора?</a:t>
            </a:r>
          </a:p>
          <a:p>
            <a:pPr>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Почему у нас не получается разговор?</a:t>
            </a:r>
          </a:p>
          <a:p>
            <a:pPr>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О чем мы спорим? Почему это так для вас важно? Почему Вы на этом настаиваете?</a:t>
            </a:r>
          </a:p>
          <a:p>
            <a:pPr>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Как можно сделать по другому?</a:t>
            </a:r>
          </a:p>
          <a:p>
            <a:pPr>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Что Вы собираетесь сделать?</a:t>
            </a:r>
          </a:p>
          <a:p>
            <a:pPr>
              <a:lnSpc>
                <a:spcPct val="100000"/>
              </a:lnSpc>
              <a:spcBef>
                <a:spcPts val="0"/>
              </a:spcBef>
              <a:spcAft>
                <a:spcPts val="0"/>
              </a:spcAft>
              <a:buFont typeface="Arial" pitchFamily="34" charset="0"/>
              <a:buAutoNum type="arabicPeriod"/>
            </a:pPr>
            <a:r>
              <a:rPr lang="ru-RU" sz="1800" i="1" dirty="0">
                <a:solidFill>
                  <a:schemeClr val="tx1"/>
                </a:solidFill>
                <a:latin typeface="Constantia" panose="02030602050306030303" pitchFamily="18" charset="0"/>
                <a:cs typeface="Times New Roman" pitchFamily="18" charset="0"/>
              </a:rPr>
              <a:t>Как Ваше поведение выглядит со стороны? Что бы об этом сказал…?</a:t>
            </a:r>
          </a:p>
        </p:txBody>
      </p:sp>
    </p:spTree>
    <p:extLst>
      <p:ext uri="{BB962C8B-B14F-4D97-AF65-F5344CB8AC3E}">
        <p14:creationId xmlns:p14="http://schemas.microsoft.com/office/powerpoint/2010/main" val="378473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amond(in)">
                                      <p:cBhvr>
                                        <p:cTn id="7" dur="20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amond(in)">
                                      <p:cBhvr>
                                        <p:cTn id="12" dur="20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diamond(in)">
                                      <p:cBhvr>
                                        <p:cTn id="17" dur="20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diamond(in)">
                                      <p:cBhvr>
                                        <p:cTn id="22" dur="2000"/>
                                        <p:tgtEl>
                                          <p:spTgt spid="102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diamond(in)">
                                      <p:cBhvr>
                                        <p:cTn id="27" dur="2000"/>
                                        <p:tgtEl>
                                          <p:spTgt spid="1024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0243">
                                            <p:txEl>
                                              <p:pRg st="6" end="6"/>
                                            </p:txEl>
                                          </p:spTgt>
                                        </p:tgtEl>
                                        <p:attrNameLst>
                                          <p:attrName>style.visibility</p:attrName>
                                        </p:attrNameLst>
                                      </p:cBhvr>
                                      <p:to>
                                        <p:strVal val="visible"/>
                                      </p:to>
                                    </p:set>
                                    <p:animEffect transition="in" filter="diamond(in)">
                                      <p:cBhvr>
                                        <p:cTn id="32" dur="2000"/>
                                        <p:tgtEl>
                                          <p:spTgt spid="1024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0243">
                                            <p:txEl>
                                              <p:pRg st="8" end="8"/>
                                            </p:txEl>
                                          </p:spTgt>
                                        </p:tgtEl>
                                        <p:attrNameLst>
                                          <p:attrName>style.visibility</p:attrName>
                                        </p:attrNameLst>
                                      </p:cBhvr>
                                      <p:to>
                                        <p:strVal val="visible"/>
                                      </p:to>
                                    </p:set>
                                    <p:animEffect transition="in" filter="diamond(in)">
                                      <p:cBhvr>
                                        <p:cTn id="37" dur="2000"/>
                                        <p:tgtEl>
                                          <p:spTgt spid="1024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0243">
                                            <p:txEl>
                                              <p:pRg st="9" end="9"/>
                                            </p:txEl>
                                          </p:spTgt>
                                        </p:tgtEl>
                                        <p:attrNameLst>
                                          <p:attrName>style.visibility</p:attrName>
                                        </p:attrNameLst>
                                      </p:cBhvr>
                                      <p:to>
                                        <p:strVal val="visible"/>
                                      </p:to>
                                    </p:set>
                                    <p:animEffect transition="in" filter="diamond(in)">
                                      <p:cBhvr>
                                        <p:cTn id="42" dur="2000"/>
                                        <p:tgtEl>
                                          <p:spTgt spid="1024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0243">
                                            <p:txEl>
                                              <p:pRg st="10" end="10"/>
                                            </p:txEl>
                                          </p:spTgt>
                                        </p:tgtEl>
                                        <p:attrNameLst>
                                          <p:attrName>style.visibility</p:attrName>
                                        </p:attrNameLst>
                                      </p:cBhvr>
                                      <p:to>
                                        <p:strVal val="visible"/>
                                      </p:to>
                                    </p:set>
                                    <p:animEffect transition="in" filter="diamond(in)">
                                      <p:cBhvr>
                                        <p:cTn id="47" dur="2000"/>
                                        <p:tgtEl>
                                          <p:spTgt spid="1024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 calcmode="lin" valueType="num">
                                      <p:cBhvr additive="base">
                                        <p:cTn id="5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4">
                                            <p:txEl>
                                              <p:pRg st="1" end="1"/>
                                            </p:txEl>
                                          </p:spTgt>
                                        </p:tgtEl>
                                        <p:attrNameLst>
                                          <p:attrName>style.visibility</p:attrName>
                                        </p:attrNameLst>
                                      </p:cBhvr>
                                      <p:to>
                                        <p:strVal val="visible"/>
                                      </p:to>
                                    </p:set>
                                    <p:anim calcmode="lin" valueType="num">
                                      <p:cBhvr additive="base">
                                        <p:cTn id="5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4">
                                            <p:txEl>
                                              <p:pRg st="2" end="2"/>
                                            </p:txEl>
                                          </p:spTgt>
                                        </p:tgtEl>
                                        <p:attrNameLst>
                                          <p:attrName>style.visibility</p:attrName>
                                        </p:attrNameLst>
                                      </p:cBhvr>
                                      <p:to>
                                        <p:strVal val="visible"/>
                                      </p:to>
                                    </p:set>
                                    <p:anim calcmode="lin" valueType="num">
                                      <p:cBhvr additive="base">
                                        <p:cTn id="6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4">
                                            <p:txEl>
                                              <p:pRg st="3" end="3"/>
                                            </p:txEl>
                                          </p:spTgt>
                                        </p:tgtEl>
                                        <p:attrNameLst>
                                          <p:attrName>style.visibility</p:attrName>
                                        </p:attrNameLst>
                                      </p:cBhvr>
                                      <p:to>
                                        <p:strVal val="visible"/>
                                      </p:to>
                                    </p:set>
                                    <p:anim calcmode="lin" valueType="num">
                                      <p:cBhvr additive="base">
                                        <p:cTn id="7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4">
                                            <p:txEl>
                                              <p:pRg st="4" end="4"/>
                                            </p:txEl>
                                          </p:spTgt>
                                        </p:tgtEl>
                                        <p:attrNameLst>
                                          <p:attrName>style.visibility</p:attrName>
                                        </p:attrNameLst>
                                      </p:cBhvr>
                                      <p:to>
                                        <p:strVal val="visible"/>
                                      </p:to>
                                    </p:set>
                                    <p:anim calcmode="lin" valueType="num">
                                      <p:cBhvr additive="base">
                                        <p:cTn id="7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4">
                                            <p:txEl>
                                              <p:pRg st="5" end="5"/>
                                            </p:txEl>
                                          </p:spTgt>
                                        </p:tgtEl>
                                        <p:attrNameLst>
                                          <p:attrName>style.visibility</p:attrName>
                                        </p:attrNameLst>
                                      </p:cBhvr>
                                      <p:to>
                                        <p:strVal val="visible"/>
                                      </p:to>
                                    </p:set>
                                    <p:anim calcmode="lin" valueType="num">
                                      <p:cBhvr additive="base">
                                        <p:cTn id="8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4">
                                            <p:txEl>
                                              <p:pRg st="6" end="6"/>
                                            </p:txEl>
                                          </p:spTgt>
                                        </p:tgtEl>
                                        <p:attrNameLst>
                                          <p:attrName>style.visibility</p:attrName>
                                        </p:attrNameLst>
                                      </p:cBhvr>
                                      <p:to>
                                        <p:strVal val="visible"/>
                                      </p:to>
                                    </p:set>
                                    <p:anim calcmode="lin" valueType="num">
                                      <p:cBhvr additive="base">
                                        <p:cTn id="88"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4">
                                            <p:txEl>
                                              <p:pRg st="7" end="7"/>
                                            </p:txEl>
                                          </p:spTgt>
                                        </p:tgtEl>
                                        <p:attrNameLst>
                                          <p:attrName>style.visibility</p:attrName>
                                        </p:attrNameLst>
                                      </p:cBhvr>
                                      <p:to>
                                        <p:strVal val="visible"/>
                                      </p:to>
                                    </p:set>
                                    <p:anim calcmode="lin" valueType="num">
                                      <p:cBhvr additive="base">
                                        <p:cTn id="94"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4">
                                            <p:txEl>
                                              <p:pRg st="8" end="8"/>
                                            </p:txEl>
                                          </p:spTgt>
                                        </p:tgtEl>
                                        <p:attrNameLst>
                                          <p:attrName>style.visibility</p:attrName>
                                        </p:attrNameLst>
                                      </p:cBhvr>
                                      <p:to>
                                        <p:strVal val="visible"/>
                                      </p:to>
                                    </p:set>
                                    <p:anim calcmode="lin" valueType="num">
                                      <p:cBhvr additive="base">
                                        <p:cTn id="100"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P spid="4" grpId="0" build="p"/>
    </p:bldLst>
  </p:timing>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164</TotalTime>
  <Words>1410</Words>
  <Application>Microsoft Office PowerPoint</Application>
  <PresentationFormat>Экран (4:3)</PresentationFormat>
  <Paragraphs>139</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Calibri Light</vt:lpstr>
      <vt:lpstr>Constantia</vt:lpstr>
      <vt:lpstr>Times New Roman</vt:lpstr>
      <vt:lpstr>Ретро</vt:lpstr>
      <vt:lpstr>Техника активного слушания</vt:lpstr>
      <vt:lpstr>Трансактный анализ</vt:lpstr>
      <vt:lpstr>Трансактные позиции</vt:lpstr>
      <vt:lpstr>Большинство людей не слушает других, они просто ждут своей очереди заговорить</vt:lpstr>
      <vt:lpstr>Презентация PowerPoint</vt:lpstr>
      <vt:lpstr>13 фраз неэффективной коммуникации</vt:lpstr>
      <vt:lpstr>13 фраз неэффективной коммуникации</vt:lpstr>
      <vt:lpstr>Техника вопросов</vt:lpstr>
      <vt:lpstr>Трансформация утверждения в вопрос</vt:lpstr>
      <vt:lpstr>Виды слушания</vt:lpstr>
      <vt:lpstr>Структурирование вопросов</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Техника активного слушания</dc:title>
  <dc:creator>Пользователь</dc:creator>
  <cp:lastModifiedBy>123</cp:lastModifiedBy>
  <cp:revision>18</cp:revision>
  <dcterms:created xsi:type="dcterms:W3CDTF">2018-09-06T17:24:29Z</dcterms:created>
  <dcterms:modified xsi:type="dcterms:W3CDTF">2020-10-12T04:24:30Z</dcterms:modified>
</cp:coreProperties>
</file>