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07" r:id="rId3"/>
    <p:sldId id="394" r:id="rId4"/>
    <p:sldId id="379" r:id="rId5"/>
    <p:sldId id="414" r:id="rId6"/>
    <p:sldId id="415" r:id="rId7"/>
    <p:sldId id="416" r:id="rId8"/>
    <p:sldId id="417" r:id="rId9"/>
    <p:sldId id="418" r:id="rId10"/>
    <p:sldId id="419" r:id="rId11"/>
    <p:sldId id="384" r:id="rId12"/>
    <p:sldId id="386" r:id="rId13"/>
    <p:sldId id="383" r:id="rId14"/>
    <p:sldId id="353" r:id="rId15"/>
    <p:sldId id="367" r:id="rId16"/>
    <p:sldId id="357" r:id="rId17"/>
    <p:sldId id="420" r:id="rId18"/>
    <p:sldId id="421" r:id="rId19"/>
    <p:sldId id="423" r:id="rId20"/>
    <p:sldId id="424" r:id="rId21"/>
    <p:sldId id="370" r:id="rId22"/>
    <p:sldId id="385" r:id="rId23"/>
    <p:sldId id="355" r:id="rId24"/>
    <p:sldId id="425" r:id="rId25"/>
    <p:sldId id="426" r:id="rId26"/>
    <p:sldId id="422" r:id="rId27"/>
    <p:sldId id="402" r:id="rId28"/>
    <p:sldId id="392" r:id="rId29"/>
    <p:sldId id="368" r:id="rId30"/>
    <p:sldId id="371" r:id="rId31"/>
    <p:sldId id="401" r:id="rId32"/>
    <p:sldId id="330" r:id="rId33"/>
    <p:sldId id="331" r:id="rId34"/>
    <p:sldId id="332" r:id="rId35"/>
    <p:sldId id="333" r:id="rId36"/>
    <p:sldId id="289" r:id="rId37"/>
    <p:sldId id="412" r:id="rId38"/>
    <p:sldId id="413" r:id="rId39"/>
    <p:sldId id="411" r:id="rId40"/>
    <p:sldId id="399" r:id="rId41"/>
    <p:sldId id="393" r:id="rId42"/>
    <p:sldId id="396" r:id="rId43"/>
    <p:sldId id="347" r:id="rId44"/>
    <p:sldId id="349" r:id="rId45"/>
    <p:sldId id="351" r:id="rId46"/>
    <p:sldId id="294" r:id="rId47"/>
    <p:sldId id="4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DCA5-3B11-4F5E-87AB-1CBE0DD2FB4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414F5-E9F4-4B2B-A5CC-1C058B9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4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6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5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9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3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9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8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8729-400B-4567-A0CD-FD23FEC2491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C583-4F5B-4800-9790-4C344150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tube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4672" cy="568863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Кафедра поликлинической педиатрии и пропедевтики детских болезней с курсом ПО</a:t>
            </a:r>
            <a:b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/>
              <a:t>Современные медико-социальные проблемы репродуктивного здоровья детей и подростков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28092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Моргун Андрей Васильевич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8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6BF0D-51FA-4412-AA0F-9C404C57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так?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63AA67-0681-4D2E-83B2-7F086A56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Детская служба </a:t>
            </a:r>
            <a:r>
              <a:rPr lang="ru-RU" dirty="0" err="1"/>
              <a:t>андрологической</a:t>
            </a:r>
            <a:r>
              <a:rPr lang="ru-RU" dirty="0"/>
              <a:t> помощи развита плохо, так как мало детских урологов-андрологов. </a:t>
            </a:r>
          </a:p>
          <a:p>
            <a:pPr algn="just"/>
            <a:r>
              <a:rPr lang="ru-RU" dirty="0"/>
              <a:t>Низкая </a:t>
            </a:r>
            <a:r>
              <a:rPr lang="ru-RU" dirty="0" err="1"/>
              <a:t>репродуктологическая</a:t>
            </a:r>
            <a:r>
              <a:rPr lang="ru-RU" dirty="0"/>
              <a:t> настороженность в первичном звене здравоохранения.</a:t>
            </a:r>
          </a:p>
          <a:p>
            <a:pPr algn="just"/>
            <a:r>
              <a:rPr lang="ru-RU" dirty="0"/>
              <a:t>Выраженная загруженность.</a:t>
            </a:r>
          </a:p>
          <a:p>
            <a:pPr algn="just"/>
            <a:r>
              <a:rPr lang="ru-RU" dirty="0"/>
              <a:t>Отсутствие необходимой подготовки.</a:t>
            </a:r>
          </a:p>
          <a:p>
            <a:pPr algn="just"/>
            <a:r>
              <a:rPr lang="ru-RU" dirty="0"/>
              <a:t>Нет четкого перечня заболеваний и состояний, являющихся факторами риска репродуктивных расстройств.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177445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3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0" y="184894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5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низкая информированность населения в вопросах охраны сексуального и репродуктивного здоровья;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недостаточное качество, отсутствие системы полового воспитания детей и подростков;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широкая распространенность инфекций, передаваемых половым путем;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высокий уровень абортов;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недостаточная насыщенность фармацевтического рынка качественными контрацептивными средствами последнего поколения;</a:t>
            </a:r>
          </a:p>
          <a:p>
            <a:pPr marL="0" indent="0" algn="just">
              <a:buNone/>
            </a:pPr>
            <a:r>
              <a:rPr lang="ru-RU" dirty="0"/>
              <a:t>Также на формирование патологии репродуктивной системы оказывают влияние экологические и конституциональные факторы.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B1265D6-F82A-4DED-B2B7-58A3FA0E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проблемы репродуктивного здоровья 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33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 bwMode="auto">
          <a:xfrm>
            <a:off x="0" y="454360"/>
            <a:ext cx="925252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84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19" y="1170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Репродуктивное здоровье девочек/девушек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03308" cy="468052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ru-RU" sz="2700" dirty="0"/>
              <a:t>В большинстве стран мира принято считать подростками лиц в возрасте от 10 до 19 лет (классификация ВОЗ). 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ru-RU" sz="2700" dirty="0"/>
              <a:t>Девушки–подростки отличаются сниженной выносливостью к физическим нагрузкам, повышенной ранимостью нервной системы и восприимчивостью к факторам внешней среды. 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ru-RU" sz="2700" dirty="0"/>
              <a:t>Тенденция - плохо образованные или малообеспеченные девочки, проживающие в сельской местности, подвергаются большему риску забеременеть, чем их более обеспеченные и образованные сверстницы, живущие в городах.</a:t>
            </a:r>
          </a:p>
        </p:txBody>
      </p:sp>
      <p:pic>
        <p:nvPicPr>
          <p:cNvPr id="2052" name="Picture 4" descr="Картинки по запросу девочка человечек">
            <a:extLst>
              <a:ext uri="{FF2B5EF4-FFF2-40B4-BE49-F238E27FC236}">
                <a16:creationId xmlns:a16="http://schemas.microsoft.com/office/drawing/2014/main" xmlns="" id="{74C33CEE-2E57-49EF-9EF1-E4CA9474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04" y="11700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1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700" dirty="0"/>
              <a:t>20% детей в возрасте до 16 лет в России проживают в условиях бедности. </a:t>
            </a:r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/>
              <a:t>Число семей, считающих, что денег им хватает только на ежедневные расходы, но покупка одежды и других вещей представляет трудности около 40%.</a:t>
            </a:r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/>
              <a:t>20% семей проживают в плохих либо требующих капитального ремонта домах и квартирах. </a:t>
            </a:r>
          </a:p>
          <a:p>
            <a:pPr marL="0" indent="0" algn="just">
              <a:buNone/>
            </a:pPr>
            <a:endParaRPr lang="ru-RU" sz="2700" dirty="0"/>
          </a:p>
          <a:p>
            <a:pPr marL="0" indent="0" algn="just">
              <a:buNone/>
            </a:pPr>
            <a:r>
              <a:rPr lang="ru-RU" sz="2700" dirty="0"/>
              <a:t>28% детей (по оценке родителей) проживают в плохих или очень плохих экологических условиях.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9DB9C5E-BC98-4ACF-B27D-D2F01484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18" y="117004"/>
            <a:ext cx="8883277" cy="1143000"/>
          </a:xfrm>
        </p:spPr>
        <p:txBody>
          <a:bodyPr>
            <a:normAutofit/>
          </a:bodyPr>
          <a:lstStyle/>
          <a:p>
            <a:r>
              <a:rPr lang="ru-RU" dirty="0"/>
              <a:t>Социальный фактор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54793-A781-4EA1-9EF1-328ACB10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296"/>
            <a:ext cx="8229600" cy="1143000"/>
          </a:xfrm>
        </p:spPr>
        <p:txBody>
          <a:bodyPr/>
          <a:lstStyle/>
          <a:p>
            <a:r>
              <a:rPr lang="ru-RU" dirty="0" err="1"/>
              <a:t>Экстрагенитальная</a:t>
            </a:r>
            <a:r>
              <a:rPr lang="ru-RU" dirty="0"/>
              <a:t> патология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A9A761-3FAC-4DD9-B3A3-24A958FD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4474840" cy="35283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хронический тонзиллит и </a:t>
            </a:r>
            <a:r>
              <a:rPr lang="ru-RU" dirty="0" err="1"/>
              <a:t>тонзиллэктомия</a:t>
            </a:r>
            <a:r>
              <a:rPr lang="ru-RU" dirty="0"/>
              <a:t> в год менархе,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инсулинозависимый сахарный диабет,</a:t>
            </a:r>
          </a:p>
          <a:p>
            <a:pPr algn="just"/>
            <a:r>
              <a:rPr lang="ru-RU" dirty="0"/>
              <a:t>аппендицит, </a:t>
            </a:r>
          </a:p>
          <a:p>
            <a:pPr algn="just"/>
            <a:r>
              <a:rPr lang="ru-RU" dirty="0"/>
              <a:t>туберкулез, </a:t>
            </a:r>
          </a:p>
          <a:p>
            <a:pPr algn="just"/>
            <a:r>
              <a:rPr lang="ru-RU" dirty="0"/>
              <a:t>ревматические болезни, </a:t>
            </a:r>
          </a:p>
          <a:p>
            <a:pPr algn="just"/>
            <a:r>
              <a:rPr lang="ru-RU" dirty="0"/>
              <a:t>хронические обструктивные болезни легких,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дефицит массы тела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CC14DF84-7366-45F6-99E6-0FE387D9C8E9}"/>
              </a:ext>
            </a:extLst>
          </p:cNvPr>
          <p:cNvSpPr/>
          <p:nvPr/>
        </p:nvSpPr>
        <p:spPr>
          <a:xfrm>
            <a:off x="5009220" y="198797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48D2F7-CFD8-4CD1-8CDA-A3BB3087568E}"/>
              </a:ext>
            </a:extLst>
          </p:cNvPr>
          <p:cNvSpPr txBox="1"/>
          <p:nvPr/>
        </p:nvSpPr>
        <p:spPr>
          <a:xfrm>
            <a:off x="6084168" y="1916833"/>
            <a:ext cx="3090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задержка менархе, гипоплазия половых органов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A8E96541-62CF-416D-B171-EDF0AA37DE48}"/>
              </a:ext>
            </a:extLst>
          </p:cNvPr>
          <p:cNvSpPr/>
          <p:nvPr/>
        </p:nvSpPr>
        <p:spPr>
          <a:xfrm>
            <a:off x="5009220" y="508518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3350CB-25F4-47CB-8090-5E322F040993}"/>
              </a:ext>
            </a:extLst>
          </p:cNvPr>
          <p:cNvSpPr txBox="1"/>
          <p:nvPr/>
        </p:nvSpPr>
        <p:spPr>
          <a:xfrm>
            <a:off x="6076131" y="4737047"/>
            <a:ext cx="2960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замедляются темпы становления менструального цикла, </a:t>
            </a:r>
          </a:p>
          <a:p>
            <a:pPr algn="just"/>
            <a:r>
              <a:rPr lang="ru-RU" dirty="0"/>
              <a:t>в 2 раза чаще возникают дисменореи, </a:t>
            </a:r>
            <a:r>
              <a:rPr lang="ru-RU" dirty="0" err="1"/>
              <a:t>полименореи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A64EB6-075F-434E-90CA-1861DE3B8A1F}"/>
              </a:ext>
            </a:extLst>
          </p:cNvPr>
          <p:cNvSpPr txBox="1"/>
          <p:nvPr/>
        </p:nvSpPr>
        <p:spPr>
          <a:xfrm>
            <a:off x="422630" y="5752710"/>
            <a:ext cx="45865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У девочек с недостаточным физическим развитием (по длине и массе тела) на 2 года задерживается возраст менархе.</a:t>
            </a:r>
          </a:p>
        </p:txBody>
      </p:sp>
    </p:spTree>
    <p:extLst>
      <p:ext uri="{BB962C8B-B14F-4D97-AF65-F5344CB8AC3E}">
        <p14:creationId xmlns:p14="http://schemas.microsoft.com/office/powerpoint/2010/main" val="239045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D33D1-050A-4848-B4E2-17D7CE51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/>
              <a:t>Экстрагенитальная</a:t>
            </a:r>
            <a:r>
              <a:rPr lang="ru-RU" dirty="0"/>
              <a:t> патология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3A2654-66C0-47D4-B44E-575D2B58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1" y="1999381"/>
            <a:ext cx="6419056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 увеличением массы тела появляется гирсутизм, гиперпигментация кожных покровов, менструальные дисфункции;</a:t>
            </a:r>
          </a:p>
          <a:p>
            <a:pPr algn="just"/>
            <a:r>
              <a:rPr lang="ru-RU" dirty="0"/>
              <a:t>Ожирение I степени - менархе и окончательное половое созревание наступает раньше;</a:t>
            </a:r>
          </a:p>
          <a:p>
            <a:pPr algn="just"/>
            <a:r>
              <a:rPr lang="ru-RU" dirty="0"/>
              <a:t>При выраженном ожирении возраст менархе увеличивается.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661B36-B1FB-4A4F-A191-FC81AAB7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132856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FA0D9-EB0F-44A6-94C4-B7E17DEC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Патология желудочно-кишечного тракта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12D9DB-B36E-42E4-B54B-BC816482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гастродуодениты, холециститы, дискинезии желчевыводящих путей оказывает опосредованное влияние на становление менструальной функции посредством усиления холинергического тонуса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57B2C5-3FDE-4C16-8399-514DCC809DFC}"/>
              </a:ext>
            </a:extLst>
          </p:cNvPr>
          <p:cNvSpPr txBox="1"/>
          <p:nvPr/>
        </p:nvSpPr>
        <p:spPr>
          <a:xfrm>
            <a:off x="429394" y="3635178"/>
            <a:ext cx="414260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Патология органов пищеварения:</a:t>
            </a:r>
          </a:p>
          <a:p>
            <a:r>
              <a:rPr lang="ru-RU" dirty="0"/>
              <a:t>острое воспаление придатков - 33,3%;</a:t>
            </a:r>
          </a:p>
          <a:p>
            <a:r>
              <a:rPr lang="ru-RU" dirty="0"/>
              <a:t>хронический процесс - у 50%.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9727E9-6B29-433A-A41B-A0307B5C1D90}"/>
              </a:ext>
            </a:extLst>
          </p:cNvPr>
          <p:cNvSpPr txBox="1"/>
          <p:nvPr/>
        </p:nvSpPr>
        <p:spPr>
          <a:xfrm>
            <a:off x="475481" y="48184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Н. </a:t>
            </a:r>
            <a:r>
              <a:rPr lang="ru-RU" dirty="0" err="1"/>
              <a:t>pylori</a:t>
            </a:r>
            <a:r>
              <a:rPr lang="ru-RU" dirty="0"/>
              <a:t> = позднее наступление менархе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EBD93C-882B-4A8E-A573-9C533444CAA7}"/>
              </a:ext>
            </a:extLst>
          </p:cNvPr>
          <p:cNvSpPr txBox="1"/>
          <p:nvPr/>
        </p:nvSpPr>
        <p:spPr>
          <a:xfrm>
            <a:off x="475481" y="5632611"/>
            <a:ext cx="8507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Целиакия - позднее начало менархе, нерегулярный менструальный цикл, менструальные дисфункции, задержка полового развития, более частые гинекологические воспалительные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83664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220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Определить роль профилактических мероприятий в развитии патологии репродуктивной функции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7BEE5E6-8905-4772-A98F-5E407724237A}"/>
              </a:ext>
            </a:extLst>
          </p:cNvPr>
          <p:cNvSpPr txBox="1">
            <a:spLocks/>
          </p:cNvSpPr>
          <p:nvPr/>
        </p:nvSpPr>
        <p:spPr>
          <a:xfrm>
            <a:off x="593304" y="3429000"/>
            <a:ext cx="8075240" cy="2913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Актуальность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Репродуктивное здоровье девочек-девушек.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Репродуктивное здоровье мальчиков-юношей.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Пример профилактических мероприятий.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D0E7F5-5EBE-469B-9B0B-AEAFCC842F9D}"/>
              </a:ext>
            </a:extLst>
          </p:cNvPr>
          <p:cNvSpPr txBox="1"/>
          <p:nvPr/>
        </p:nvSpPr>
        <p:spPr>
          <a:xfrm>
            <a:off x="3923928" y="265955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План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9712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E498C2-7A5C-4D58-B914-BCCB9D2B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уровня гормонов тиреоидного профиля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70C6BD-5FCA-41E1-BD0C-05DE4809E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Эутиреоз</a:t>
            </a:r>
            <a:r>
              <a:rPr lang="ru-RU" dirty="0"/>
              <a:t> и  гипотиреоз - чаще развивается </a:t>
            </a:r>
            <a:r>
              <a:rPr lang="ru-RU" dirty="0" err="1"/>
              <a:t>гипоменструальный</a:t>
            </a:r>
            <a:r>
              <a:rPr lang="ru-RU" dirty="0"/>
              <a:t> синдром,</a:t>
            </a:r>
          </a:p>
          <a:p>
            <a:r>
              <a:rPr lang="ru-RU" dirty="0"/>
              <a:t>Гипертиреоз – </a:t>
            </a:r>
            <a:r>
              <a:rPr lang="ru-RU" dirty="0" err="1"/>
              <a:t>гиперполименорея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36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0"/>
            <a:ext cx="4536504" cy="68580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 Распространенность курения в России почти в 2 раза превосходит показатели стран Западной Европы и США. При регулярном курении кальяна зависимость может развиться всего за 3-18 месяцев, причём у женщин она формируется более стремительно, чем у мужчин. Обзор современных данных подтверждает,  что распространение курения кальяна среди населения женского пола является актуальной проблемой, т.к. кальян негативно влияет на репродуктивное здоровье женщин.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908720"/>
            <a:ext cx="4464496" cy="477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6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9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РЗ мальчиков-юношей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256584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Сидячий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плотное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нижнее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белье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верхняя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нарушающая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теплообмен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Активное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пестицидов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фермерских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хозяйствах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Длительное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нахождение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рабочем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повышенным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содержанием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токсичных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воздухе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тяжелыми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металлами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Употребление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жирной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мясной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гормональные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накапливаться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жировой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прослойке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Употребление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стероидов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анаболиков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препаратов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подобного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Пациенты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химиотерапии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антибиотиков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лекарств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негативно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влияющих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сперматогенез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2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7BA66-A3CD-4F8A-BA58-B1EA85F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56B3F4-2A28-4FAE-8407-C8150324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реди</a:t>
            </a:r>
            <a:r>
              <a:rPr lang="ru-RU" dirty="0"/>
              <a:t> мальчиков с задержкой полового развития выявлена существенная распространенность тиреоидных нарушений, характерных для </a:t>
            </a:r>
            <a:r>
              <a:rPr lang="ru-RU" dirty="0" err="1"/>
              <a:t>йоддефицитных</a:t>
            </a:r>
            <a:r>
              <a:rPr lang="ru-RU" dirty="0"/>
              <a:t> территорий: диффузное нетоксическое увеличение железы (48,1%); малый тиреоидный объем (8,9%), минимальная </a:t>
            </a:r>
            <a:r>
              <a:rPr lang="ru-RU" dirty="0" err="1"/>
              <a:t>тиреодная</a:t>
            </a:r>
            <a:r>
              <a:rPr lang="ru-RU" dirty="0"/>
              <a:t> недостаточность (39,0%), субклинический гипотиреоз (4,9%). Мальчики с зобом в </a:t>
            </a:r>
            <a:r>
              <a:rPr lang="ru-RU" dirty="0" err="1"/>
              <a:t>йоддефицитном</a:t>
            </a:r>
            <a:r>
              <a:rPr lang="ru-RU" dirty="0"/>
              <a:t> регионе характеризуются снижением показателей физического развития и уровня половой зрелости, отличаются </a:t>
            </a:r>
            <a:r>
              <a:rPr lang="ru-RU" dirty="0" err="1"/>
              <a:t>микросомией</a:t>
            </a:r>
            <a:r>
              <a:rPr lang="ru-RU" dirty="0"/>
              <a:t> и </a:t>
            </a:r>
            <a:r>
              <a:rPr lang="ru-RU" dirty="0" err="1"/>
              <a:t>грацилизацией</a:t>
            </a:r>
            <a:r>
              <a:rPr lang="ru-RU" dirty="0"/>
              <a:t> телосложения, имеют относительно инфантильное строение тела</a:t>
            </a:r>
          </a:p>
        </p:txBody>
      </p:sp>
    </p:spTree>
    <p:extLst>
      <p:ext uri="{BB962C8B-B14F-4D97-AF65-F5344CB8AC3E}">
        <p14:creationId xmlns:p14="http://schemas.microsoft.com/office/powerpoint/2010/main" val="299400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F5EB9-CC32-4D6E-973D-7675FD99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FBAF37-9E1B-4E28-A7E5-11B558CA0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структуре нарушений эндокринной системы у юношей на первом месте гипоталамическая дисфункция или гипоталамический синдром пубертатного периода (40,6%), далее - </a:t>
            </a:r>
            <a:r>
              <a:rPr lang="ru-RU" dirty="0" err="1"/>
              <a:t>гиперпролактинемия</a:t>
            </a:r>
            <a:r>
              <a:rPr lang="ru-RU" dirty="0"/>
              <a:t> (19,1%), - гинекомастия (16,1%). Данная патология объясняется воздействием на детский организм стрессовых</a:t>
            </a:r>
          </a:p>
        </p:txBody>
      </p:sp>
    </p:spTree>
    <p:extLst>
      <p:ext uri="{BB962C8B-B14F-4D97-AF65-F5344CB8AC3E}">
        <p14:creationId xmlns:p14="http://schemas.microsoft.com/office/powerpoint/2010/main" val="56156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15317C-6FA0-4333-99EF-AEF064E2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19E8BF-584C-40EE-B5F9-1F960936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Установлена тесная взаимосвязь между физическим развитием мальчиков и формированием репродуктивного здоровья. Среди факторов риска развития нарушений репродуктивной сферы у обследованных детей на первом месте отклонения в физическом развитии у 7% юношей, избыток массы тела у 9% юношей [84, 85]. У юношей с замедленным н ускоренным половым развитием по сравнению с детьми с нормально протекающим пубертатом обнаружена высокая частота дисгармоничного физического развития. Тип телосложения у юношей влияет на скорость полового созревания: у мальчиков с астеническим типом телосложения скорость полового созревания ниже, чем у лиц с </a:t>
            </a:r>
            <a:r>
              <a:rPr lang="ru-RU" dirty="0" err="1"/>
              <a:t>нормостеническим</a:t>
            </a:r>
            <a:r>
              <a:rPr lang="ru-RU" dirty="0"/>
              <a:t> 23 и </a:t>
            </a:r>
            <a:r>
              <a:rPr lang="ru-RU" dirty="0" err="1"/>
              <a:t>гиперстеническим</a:t>
            </a:r>
            <a:r>
              <a:rPr lang="ru-RU" dirty="0"/>
              <a:t> типом. Но для юношей с ожирением характерна ретардация начала появления вторичных половых признаков</a:t>
            </a:r>
          </a:p>
        </p:txBody>
      </p:sp>
    </p:spTree>
    <p:extLst>
      <p:ext uri="{BB962C8B-B14F-4D97-AF65-F5344CB8AC3E}">
        <p14:creationId xmlns:p14="http://schemas.microsoft.com/office/powerpoint/2010/main" val="68992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45624" cy="634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/>
              <a:t>По данным Росстата, из общего числа населения (на 1 января 2015 г. - 146,3 млн. чел.) детей в возрасте 0-17 лет - 27,4 млн. чел., при этом на долю мальчиков и юношей приходится 51,2%. </a:t>
            </a:r>
          </a:p>
        </p:txBody>
      </p:sp>
    </p:spTree>
    <p:extLst>
      <p:ext uri="{BB962C8B-B14F-4D97-AF65-F5344CB8AC3E}">
        <p14:creationId xmlns:p14="http://schemas.microsoft.com/office/powerpoint/2010/main" val="13882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8316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Репродуктивное здоровье – состояние физического, умственного и социального благополучия по всем пунктам, относящимся к репродуктивной системе на всех стадиях жизни.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Репродуктивное здоровье предполагает, что человек может вести удовлетворительную и безопасную половую жизнь, что он способен рожать детей и свободен выбирать, при каких условиях, где и как часто это делать.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Репродуктивное здоровье человека подразумевает отсутствие каких-либо инфекций и прочих неблагоприятных состояний организма, которые могут повлиять на неблагоприятный исход беременности, невозможность повторного зачатия или на рождение неполноценного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97319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Инцидентность репродуктивно значимой патологии в различных возрастных группах мальчиков в 2015 году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3"/>
            <a:ext cx="878497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621166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Т.А. </a:t>
            </a:r>
            <a:r>
              <a:rPr lang="ru-RU" b="1" dirty="0" err="1"/>
              <a:t>Душенкова</a:t>
            </a:r>
            <a:r>
              <a:rPr lang="ru-RU" b="1" dirty="0"/>
              <a:t>, Т.М. Чиркина, С.В. </a:t>
            </a:r>
            <a:r>
              <a:rPr lang="ru-RU" b="1" dirty="0" err="1"/>
              <a:t>Рищук</a:t>
            </a:r>
            <a:r>
              <a:rPr lang="ru-RU" b="1" dirty="0"/>
              <a:t>, В.Е. Мирский, СПб.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5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062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Согласно приказу Минздрава России от 31.10.2012 г. № 561н «Об утверждении порядка оказания медицинской помощи по профилю «детская урология-андрология», первичная доврачебная медико-санитарная помощь (МСП) детям осуществляется медицинскими работниками со средним медицинским образованием, врачебная - врачом-педиатром участковым, врачом общей практики (семейным врачом), а первичная специализированная МСП - врачом - детским урологом-</a:t>
            </a:r>
            <a:r>
              <a:rPr lang="ru-RU" dirty="0" err="1"/>
              <a:t>андрологом</a:t>
            </a:r>
            <a:r>
              <a:rPr lang="ru-RU" dirty="0"/>
              <a:t>. При подозрении или выявлении у детей патологии мочеполовой системы врачи-педиатры участковые, врачи общей практики (семейные врачи) направляют детей на консультацию к врачу - детскому урологу-</a:t>
            </a:r>
            <a:r>
              <a:rPr lang="ru-RU" dirty="0" err="1"/>
              <a:t>андрологу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3001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медицинских организациях создаётся кабинет этого специалиста. Рекомендуемые штатные нормативы кабинета: 1 врач - детский уролог-</a:t>
            </a:r>
            <a:r>
              <a:rPr lang="ru-RU" dirty="0" err="1"/>
              <a:t>андролог</a:t>
            </a:r>
            <a:r>
              <a:rPr lang="ru-RU" dirty="0"/>
              <a:t> на 20 тыс. детей, медсестра на 1 штатную единицу этого специалиста. Основные функции детского уролога-</a:t>
            </a:r>
            <a:r>
              <a:rPr lang="ru-RU" dirty="0" err="1"/>
              <a:t>андролога</a:t>
            </a:r>
            <a:r>
              <a:rPr lang="ru-RU" dirty="0"/>
              <a:t> - оказание консультативной, диагностической и лечебной помощи детям; осуществление диспансерного наблюдения за ними; проведение санитарно-просветительной работы с населением по вопросам профилактики и ранней диагностики заболеваний мочеполовой системы у детей, формированию здорового образа жизни </a:t>
            </a:r>
          </a:p>
        </p:txBody>
      </p:sp>
    </p:spTree>
    <p:extLst>
      <p:ext uri="{BB962C8B-B14F-4D97-AF65-F5344CB8AC3E}">
        <p14:creationId xmlns:p14="http://schemas.microsoft.com/office/powerpoint/2010/main" val="2323845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1730"/>
            <a:ext cx="8424936" cy="223562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Периодичность осмотров данным специалистом регламентирована приказом Минздрава РФ от 21 декабря 2012 г. № 1346н «О порядке прохождения несовершеннолетними медицинских осмотров, в том числе при поступлении в образовательные учреждения и в период обучения в них». Они проводятся мальчикам и девочкам в 3 года, в 7, 12, 14, 15, 16 и 17 лет. </a:t>
            </a:r>
          </a:p>
        </p:txBody>
      </p:sp>
      <p:pic>
        <p:nvPicPr>
          <p:cNvPr id="19458" name="Picture 2" descr="Картинки по запросу фото девочки и мальч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2959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3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сожалению, по данным исследований, потребность в урологах-</a:t>
            </a:r>
            <a:r>
              <a:rPr lang="ru-RU" dirty="0" err="1"/>
              <a:t>андрологах</a:t>
            </a:r>
            <a:r>
              <a:rPr lang="ru-RU" dirty="0"/>
              <a:t> удовлетворяется не более чем на 20%. </a:t>
            </a:r>
          </a:p>
        </p:txBody>
      </p:sp>
    </p:spTree>
    <p:extLst>
      <p:ext uri="{BB962C8B-B14F-4D97-AF65-F5344CB8AC3E}">
        <p14:creationId xmlns:p14="http://schemas.microsoft.com/office/powerpoint/2010/main" val="210546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82047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75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Исследования, проведенные ВОЗ, выявили, что подростки, своевременно получившие информацию по вопросам</a:t>
            </a:r>
          </a:p>
          <a:p>
            <a:pPr marL="0" indent="0">
              <a:buNone/>
            </a:pPr>
            <a:r>
              <a:rPr lang="ru-RU" dirty="0"/>
              <a:t>взаимоотношений между полами, обычно осмотрительно, разборчиво, осознанно и в более поздние сроки начинают</a:t>
            </a:r>
          </a:p>
          <a:p>
            <a:pPr marL="0" indent="0">
              <a:buNone/>
            </a:pPr>
            <a:r>
              <a:rPr lang="ru-RU" dirty="0"/>
              <a:t>сексуальную жизнь. Практика внедрения программ сексуального образования в Европе показала их эффективность в отношении роста уровня знаний относительно сексуальных проблем, отсрочки начала сексуальной активности,</a:t>
            </a:r>
          </a:p>
          <a:p>
            <a:pPr marL="0" indent="0">
              <a:buNone/>
            </a:pPr>
            <a:r>
              <a:rPr lang="ru-RU" dirty="0"/>
              <a:t>увеличения использования средств контрацепции, снижения риска </a:t>
            </a:r>
            <a:r>
              <a:rPr lang="ru-RU" dirty="0" err="1"/>
              <a:t>виктимного</a:t>
            </a:r>
            <a:r>
              <a:rPr lang="ru-RU" dirty="0"/>
              <a:t> сексуального поведения,</a:t>
            </a:r>
          </a:p>
          <a:p>
            <a:pPr marL="0" indent="0">
              <a:buNone/>
            </a:pPr>
            <a:r>
              <a:rPr lang="ru-RU" dirty="0"/>
              <a:t>самоограничения сексуальной активности, формирования ответственного поведения молодежи. В литературе</a:t>
            </a:r>
          </a:p>
          <a:p>
            <a:pPr marL="0" indent="0">
              <a:buNone/>
            </a:pPr>
            <a:r>
              <a:rPr lang="ru-RU" dirty="0"/>
              <a:t>приводятся данные, свидетельствующие о том, что сексуальное образование, отвечающее нравственным и культурным принципам и возрасту учащихся, не увеличивает уровня сексуальной активности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195790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8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0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7525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«…В современных условиях, когда Россия стремится восстановить свой статус великой державы, социальная значимость репродуктивного здоровья населения возрастает в плане освоения природных богатств, расширения и модернизации производства, укрепления обороноспособности страны...»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1787B10-9B65-48E0-BDEC-D744D338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809781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106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89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92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Опыт «Равный –равному»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Урок здоровья для школьниц « Я девочка – будущая мама!»</a:t>
            </a:r>
          </a:p>
          <a:p>
            <a:pPr marL="0" indent="0">
              <a:buNone/>
            </a:pPr>
            <a:r>
              <a:rPr lang="ru-RU" b="1" dirty="0"/>
              <a:t>Длительность – 45 минут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Оснащение – мультимедийный проектор, ноутбук, видеоролик, презентация, печатный материал для раздачи.</a:t>
            </a:r>
            <a:endParaRPr lang="ru-RU" dirty="0"/>
          </a:p>
          <a:p>
            <a:pPr lvl="0"/>
            <a:r>
              <a:rPr lang="ru-RU" dirty="0"/>
              <a:t>Введение. Объяснение актуальности проблемы сохранения репродуктивного здоровья девушки (презентация). 10 минут.</a:t>
            </a:r>
          </a:p>
          <a:p>
            <a:pPr lvl="0"/>
            <a:r>
              <a:rPr lang="ru-RU" dirty="0"/>
              <a:t>Краткое напоминание анатомии и физиологии женских половых органов (презентация). 5 минут.</a:t>
            </a:r>
          </a:p>
          <a:p>
            <a:pPr lvl="0"/>
            <a:r>
              <a:rPr lang="ru-RU" dirty="0"/>
              <a:t>Показ видеоролика «Как правильно подмываться - правила интимной гигиены» (создан при научном руководстве </a:t>
            </a:r>
            <a:r>
              <a:rPr lang="ru-RU" dirty="0" err="1"/>
              <a:t>засл</a:t>
            </a:r>
            <a:r>
              <a:rPr lang="ru-RU" dirty="0"/>
              <a:t>. деятеля науки РФ, проф. </a:t>
            </a:r>
            <a:r>
              <a:rPr lang="ru-RU" dirty="0" err="1"/>
              <a:t>Разинского</a:t>
            </a:r>
            <a:r>
              <a:rPr lang="ru-RU" dirty="0"/>
              <a:t> В.Е. (РУДН), (размещен </a:t>
            </a:r>
            <a:r>
              <a:rPr lang="en-US" dirty="0"/>
              <a:t>ok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). 2.40 минут.</a:t>
            </a:r>
          </a:p>
          <a:p>
            <a:pPr lvl="0"/>
            <a:r>
              <a:rPr lang="ru-RU" dirty="0"/>
              <a:t>Показ видео «Гигиена девочек» (Школа доктора </a:t>
            </a:r>
            <a:r>
              <a:rPr lang="ru-RU" dirty="0" err="1"/>
              <a:t>Комаровского</a:t>
            </a:r>
            <a:r>
              <a:rPr lang="ru-RU" dirty="0"/>
              <a:t>), (размещен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yotube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ru-RU" dirty="0"/>
              <a:t>)  9 минут </a:t>
            </a:r>
          </a:p>
          <a:p>
            <a:pPr lvl="0"/>
            <a:r>
              <a:rPr lang="ru-RU" dirty="0"/>
              <a:t> Показ видеоролика «Личная гигиена во время месячных» (размещен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yotube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ru-RU" dirty="0"/>
              <a:t>)  2 минуты </a:t>
            </a:r>
          </a:p>
          <a:p>
            <a:pPr lvl="0" fontAlgn="base"/>
            <a:r>
              <a:rPr lang="ru-RU" dirty="0"/>
              <a:t>Правила пользования менструальным </a:t>
            </a:r>
            <a:r>
              <a:rPr lang="ru-RU" dirty="0" err="1"/>
              <a:t>календариком</a:t>
            </a:r>
            <a:r>
              <a:rPr lang="ru-RU" dirty="0"/>
              <a:t>. Раздаточный материал (менструальные </a:t>
            </a:r>
            <a:r>
              <a:rPr lang="ru-RU" dirty="0" err="1"/>
              <a:t>календарики</a:t>
            </a:r>
            <a:r>
              <a:rPr lang="ru-RU" dirty="0"/>
              <a:t>). Объяснение. 5 минут.</a:t>
            </a:r>
          </a:p>
          <a:p>
            <a:pPr lvl="0" fontAlgn="base"/>
            <a:r>
              <a:rPr lang="ru-RU" dirty="0"/>
              <a:t>Правила, которые нужно соблюдать при обсуждении с подростком начала половой жизни. 10 минут.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193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34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документы\Отчет по науке\СНО апрель 2016\Кобылянская Е.О. 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445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Отчет по науке\СНО апрель 2016\1462884877_diplom_kovbasa_1_me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70" y="0"/>
            <a:ext cx="4689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9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Здоровье женщин и мужчин закладывается </a:t>
            </a:r>
            <a:r>
              <a:rPr lang="ru-RU" b="1" dirty="0"/>
              <a:t>с первых дней жизни.</a:t>
            </a:r>
          </a:p>
          <a:p>
            <a:pPr marL="0" indent="0" algn="ctr">
              <a:buNone/>
            </a:pPr>
            <a:r>
              <a:rPr lang="ru-RU" dirty="0"/>
              <a:t> Фундамент репродуктивного здоровья подрастающего поколения закладывается </a:t>
            </a:r>
            <a:r>
              <a:rPr lang="ru-RU" b="1" dirty="0"/>
              <a:t>в семье. </a:t>
            </a:r>
          </a:p>
          <a:p>
            <a:pPr marL="0" indent="0" algn="ctr">
              <a:buNone/>
            </a:pPr>
            <a:r>
              <a:rPr lang="ru-RU" b="1" dirty="0"/>
              <a:t>В детстве закладывается фундамент </a:t>
            </a:r>
            <a:r>
              <a:rPr lang="ru-RU" dirty="0"/>
              <a:t>сексуального поведения. </a:t>
            </a:r>
          </a:p>
          <a:p>
            <a:pPr marL="0" indent="0" algn="ctr">
              <a:buNone/>
            </a:pPr>
            <a:r>
              <a:rPr lang="ru-RU" dirty="0"/>
              <a:t>Необходимо нравственно воспитывать подростков в семье </a:t>
            </a:r>
            <a:r>
              <a:rPr lang="ru-RU" b="1" dirty="0"/>
              <a:t>в пользу рождения детей. </a:t>
            </a:r>
          </a:p>
          <a:p>
            <a:pPr marL="0" indent="0" algn="ctr">
              <a:buNone/>
            </a:pPr>
            <a:r>
              <a:rPr lang="ru-RU" dirty="0"/>
              <a:t>Однако </a:t>
            </a:r>
            <a:r>
              <a:rPr lang="ru-RU" b="1" dirty="0"/>
              <a:t>государство должно обеспечить </a:t>
            </a:r>
            <a:r>
              <a:rPr lang="ru-RU" dirty="0"/>
              <a:t>экономические условия этого выбора.</a:t>
            </a:r>
          </a:p>
          <a:p>
            <a:pPr marL="0" indent="0" algn="ctr">
              <a:buNone/>
            </a:pPr>
            <a:r>
              <a:rPr lang="ru-RU" dirty="0"/>
              <a:t> Только решив </a:t>
            </a:r>
            <a:r>
              <a:rPr lang="ru-RU" b="1" dirty="0"/>
              <a:t>проблему духовного здоровья </a:t>
            </a:r>
            <a:r>
              <a:rPr lang="ru-RU" dirty="0"/>
              <a:t>молодежи, можно ожидать рождения здорового духом и телом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513123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0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04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392488" cy="625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2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214CD-656E-437C-A708-79906A3F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разрушающие репродуктивное здоровье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4A4839-3ED5-4A51-8E5F-C68D700B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Их много, примерно 100500</a:t>
            </a:r>
          </a:p>
          <a:p>
            <a:endParaRPr lang="ru-RU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слишком раннее начало половой жизни и его негативные последствия;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инфекции и заболевания, которые передаются половым путем;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аморальное поведение;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плохое состояние окружающей среды и некачественные продукты питания;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/>
              <a:t>генетические сбои и гормональные нарушения;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100" dirty="0"/>
              <a:t>обилие вредных пристрастий… алкоголизм, употребление стероидов, привычка носить обтягивающее белье или подолгу париться в бане. </a:t>
            </a:r>
          </a:p>
        </p:txBody>
      </p:sp>
    </p:spTree>
    <p:extLst>
      <p:ext uri="{BB962C8B-B14F-4D97-AF65-F5344CB8AC3E}">
        <p14:creationId xmlns:p14="http://schemas.microsoft.com/office/powerpoint/2010/main" val="241052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823F0E-2BE0-40ED-A228-ED4B8147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71" y="1268760"/>
            <a:ext cx="1322363" cy="13223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56FAAD-FDF7-4806-9943-C2502008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0A3A2F-E704-45D1-B817-D259B38A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09" y="1556792"/>
            <a:ext cx="8229600" cy="4525963"/>
          </a:xfrm>
        </p:spPr>
        <p:txBody>
          <a:bodyPr/>
          <a:lstStyle/>
          <a:p>
            <a:r>
              <a:rPr lang="ru-RU" sz="2700" dirty="0"/>
              <a:t>Ранний дебют половой жизни  → подростковая беременность → искусственное прерывание.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1E7F5A-006F-4329-BB7B-0DB677BA7D37}"/>
              </a:ext>
            </a:extLst>
          </p:cNvPr>
          <p:cNvSpPr txBox="1"/>
          <p:nvPr/>
        </p:nvSpPr>
        <p:spPr>
          <a:xfrm>
            <a:off x="2619375" y="3382834"/>
            <a:ext cx="627031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</a:rPr>
              <a:t>Частота осложнений после абортов и материнская смертность у подростков выше, чем у женщин старше 20 лет. </a:t>
            </a:r>
          </a:p>
          <a:p>
            <a:pPr algn="just"/>
            <a:r>
              <a:rPr lang="ru-RU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</a:rPr>
              <a:t>Осложнения при беременности, аномалии родовой деятельности, неблагополучие здоровья новорожденных.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C8A099-E605-4EB6-8AF4-EFC7E4B0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22610"/>
            <a:ext cx="2162175" cy="2114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B931D3-4842-4A1B-918B-40C592FE9774}"/>
              </a:ext>
            </a:extLst>
          </p:cNvPr>
          <p:cNvSpPr txBox="1"/>
          <p:nvPr/>
        </p:nvSpPr>
        <p:spPr>
          <a:xfrm>
            <a:off x="333375" y="5521395"/>
            <a:ext cx="4572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Осложнения во время беременности и родов являются ведущей причиной смерти среди девочек в возрасте 15-19 лет во всем мире.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DAB1DB-9E10-4617-9632-20CF08CACB63}"/>
              </a:ext>
            </a:extLst>
          </p:cNvPr>
          <p:cNvSpPr txBox="1"/>
          <p:nvPr/>
        </p:nvSpPr>
        <p:spPr>
          <a:xfrm>
            <a:off x="5447046" y="5301208"/>
            <a:ext cx="3696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возрасте 10-24 года вклад материнской смертности больше, чем от травмы и хронических заболеваний и составляет 15%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4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5D45E-2BCD-447D-9603-2F58A9A2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84E7BD-F6C1-4A6F-BBE6-4BF50B13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50504"/>
            <a:ext cx="8712968" cy="1922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200" dirty="0"/>
              <a:t>Более 30% детей имеют задержку полового созревания. </a:t>
            </a:r>
          </a:p>
          <a:p>
            <a:pPr algn="just"/>
            <a:r>
              <a:rPr lang="ru-RU" sz="4200" dirty="0"/>
              <a:t>Более половины из них (т.е. 15%) в будущем будут ограничены в возможности продолжения рода.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По статистике 15% пар – бесплодны. Мужские и женские причины = 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FE3341-9310-468A-8868-4D7B1D52FE48}"/>
              </a:ext>
            </a:extLst>
          </p:cNvPr>
          <p:cNvSpPr txBox="1"/>
          <p:nvPr/>
        </p:nvSpPr>
        <p:spPr>
          <a:xfrm>
            <a:off x="395536" y="45811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8A88F2-8E4C-4ACA-BECA-92A600BB211C}"/>
              </a:ext>
            </a:extLst>
          </p:cNvPr>
          <p:cNvSpPr txBox="1"/>
          <p:nvPr/>
        </p:nvSpPr>
        <p:spPr>
          <a:xfrm>
            <a:off x="263327" y="3805882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хронические заболевания репродуктивной системы: </a:t>
            </a:r>
          </a:p>
          <a:p>
            <a:r>
              <a:rPr lang="ru-RU" dirty="0"/>
              <a:t>6% девочек начальных классов;</a:t>
            </a:r>
          </a:p>
          <a:p>
            <a:r>
              <a:rPr lang="ru-RU" dirty="0"/>
              <a:t>29% к 15 годам </a:t>
            </a:r>
          </a:p>
          <a:p>
            <a:r>
              <a:rPr lang="ru-RU" dirty="0"/>
              <a:t>35 % в 17 лет у девушек и 40% у юношей</a:t>
            </a:r>
          </a:p>
          <a:p>
            <a:endParaRPr lang="ru-RU" dirty="0"/>
          </a:p>
        </p:txBody>
      </p:sp>
      <p:pic>
        <p:nvPicPr>
          <p:cNvPr id="1026" name="Picture 2" descr="Смайлики и эмодзи - не знаю (100 картинок)">
            <a:extLst>
              <a:ext uri="{FF2B5EF4-FFF2-40B4-BE49-F238E27FC236}">
                <a16:creationId xmlns:a16="http://schemas.microsoft.com/office/drawing/2014/main" xmlns="" id="{000D97B2-6A3A-4E60-A6FF-6FB085CC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1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85DB0-4E5C-4198-9BF3-563F4441AA9C}"/>
              </a:ext>
            </a:extLst>
          </p:cNvPr>
          <p:cNvSpPr txBox="1"/>
          <p:nvPr/>
        </p:nvSpPr>
        <p:spPr>
          <a:xfrm>
            <a:off x="144016" y="5987473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45% причин мужского бесплодия имеют место в детском и подростковом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29521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5B346C-F37E-4432-8147-B4A94552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97" y="3117813"/>
            <a:ext cx="2143125" cy="2143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B40C57-9397-419F-B817-B1247101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андрологических</a:t>
            </a:r>
            <a:r>
              <a:rPr lang="ru-RU" dirty="0"/>
              <a:t>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18B34E-6491-486A-B07B-9E4D9EC6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35569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Варикоцеле – 31%, </a:t>
            </a:r>
          </a:p>
          <a:p>
            <a:r>
              <a:rPr lang="ru-RU" dirty="0"/>
              <a:t>Фимоз – 26%, </a:t>
            </a:r>
          </a:p>
          <a:p>
            <a:r>
              <a:rPr lang="ru-RU" dirty="0"/>
              <a:t>Воспалительные заболевания репродуктивной системы и ИППП – 21%, </a:t>
            </a:r>
          </a:p>
          <a:p>
            <a:r>
              <a:rPr lang="ru-RU" dirty="0"/>
              <a:t>Замедление полового созревания – у 17%</a:t>
            </a:r>
          </a:p>
          <a:p>
            <a:r>
              <a:rPr lang="ru-RU" dirty="0"/>
              <a:t>Пороки развития – 16%, </a:t>
            </a:r>
          </a:p>
          <a:p>
            <a:r>
              <a:rPr lang="ru-RU" dirty="0"/>
              <a:t>Крипторхизм – 12%, </a:t>
            </a:r>
          </a:p>
          <a:p>
            <a:r>
              <a:rPr lang="ru-RU" dirty="0"/>
              <a:t>Задержка полового развития – 2%, </a:t>
            </a:r>
          </a:p>
          <a:p>
            <a:endParaRPr lang="ru-RU" dirty="0"/>
          </a:p>
          <a:p>
            <a:r>
              <a:rPr lang="ru-RU" dirty="0"/>
              <a:t>ПОЗОР: 10% мальчиков состоят под диспансерным наблюдением.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BA3767-28EC-4756-B740-10AFD968C72A}"/>
              </a:ext>
            </a:extLst>
          </p:cNvPr>
          <p:cNvSpPr txBox="1"/>
          <p:nvPr/>
        </p:nvSpPr>
        <p:spPr>
          <a:xfrm>
            <a:off x="6804248" y="5652715"/>
            <a:ext cx="20162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Это врачи, которые не видят патологию</a:t>
            </a:r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xmlns="" id="{24D93449-50CF-4F32-9F70-B31B6717BC5B}"/>
              </a:ext>
            </a:extLst>
          </p:cNvPr>
          <p:cNvSpPr/>
          <p:nvPr/>
        </p:nvSpPr>
        <p:spPr>
          <a:xfrm>
            <a:off x="7695790" y="5157193"/>
            <a:ext cx="216024" cy="288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51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1856</Words>
  <Application>Microsoft Office PowerPoint</Application>
  <PresentationFormat>Экран (4:3)</PresentationFormat>
  <Paragraphs>148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 Кафедра поликлинической педиатрии и пропедевтики детских болезней с курсом ПО  Современные медико-социальные проблемы репродуктивного здоровья детей и подростков </vt:lpstr>
      <vt:lpstr>Цель</vt:lpstr>
      <vt:lpstr>Определения</vt:lpstr>
      <vt:lpstr>Актуальность</vt:lpstr>
      <vt:lpstr>Презентация PowerPoint</vt:lpstr>
      <vt:lpstr>Факторы, разрушающие репродуктивное здоровье</vt:lpstr>
      <vt:lpstr>Презентация PowerPoint</vt:lpstr>
      <vt:lpstr>Презентация PowerPoint</vt:lpstr>
      <vt:lpstr>Структура андрологических заболеваний</vt:lpstr>
      <vt:lpstr>Почему так?</vt:lpstr>
      <vt:lpstr>Презентация PowerPoint</vt:lpstr>
      <vt:lpstr>Презентация PowerPoint</vt:lpstr>
      <vt:lpstr>Основные проблемы репродуктивного здоровья в РФ</vt:lpstr>
      <vt:lpstr>Презентация PowerPoint</vt:lpstr>
      <vt:lpstr>Репродуктивное здоровье девочек/девушек</vt:lpstr>
      <vt:lpstr>Социальный фактор</vt:lpstr>
      <vt:lpstr>Экстрагенитальная патология</vt:lpstr>
      <vt:lpstr>Экстрагенитальная патология</vt:lpstr>
      <vt:lpstr>Патология желудочно-кишечного тракта</vt:lpstr>
      <vt:lpstr>Изменение уровня гормонов тиреоидного профиля</vt:lpstr>
      <vt:lpstr>Презентация PowerPoint</vt:lpstr>
      <vt:lpstr>Презентация PowerPoint</vt:lpstr>
      <vt:lpstr>РЗ мальчиков-юношей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Инцидентность репродуктивно значимой патологии в различных возрастных группах мальчиков в 2015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«Равный –равному»</vt:lpstr>
      <vt:lpstr>Презентация PowerPoint</vt:lpstr>
      <vt:lpstr>Презентация PowerPoint</vt:lpstr>
      <vt:lpstr>Выводы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медико-социальные проблемы репродуктивного здоровья детей и подростков</dc:title>
  <dc:creator>Adminn</dc:creator>
  <cp:lastModifiedBy>Андрей В. Моргун</cp:lastModifiedBy>
  <cp:revision>51</cp:revision>
  <dcterms:created xsi:type="dcterms:W3CDTF">2017-03-27T11:15:12Z</dcterms:created>
  <dcterms:modified xsi:type="dcterms:W3CDTF">2023-03-30T00:30:18Z</dcterms:modified>
</cp:coreProperties>
</file>