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80" r:id="rId3"/>
    <p:sldId id="299" r:id="rId4"/>
    <p:sldId id="284" r:id="rId5"/>
    <p:sldId id="285" r:id="rId6"/>
    <p:sldId id="291" r:id="rId7"/>
    <p:sldId id="287" r:id="rId8"/>
    <p:sldId id="288" r:id="rId9"/>
    <p:sldId id="303" r:id="rId10"/>
    <p:sldId id="300" r:id="rId11"/>
    <p:sldId id="290" r:id="rId12"/>
    <p:sldId id="297" r:id="rId13"/>
    <p:sldId id="293" r:id="rId14"/>
    <p:sldId id="301" r:id="rId15"/>
    <p:sldId id="294" r:id="rId16"/>
    <p:sldId id="295" r:id="rId17"/>
    <p:sldId id="296" r:id="rId18"/>
    <p:sldId id="302" r:id="rId19"/>
    <p:sldId id="29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3" autoAdjust="0"/>
    <p:restoredTop sz="94676" autoAdjust="0"/>
  </p:normalViewPr>
  <p:slideViewPr>
    <p:cSldViewPr>
      <p:cViewPr varScale="1">
        <p:scale>
          <a:sx n="87" d="100"/>
          <a:sy n="87" d="100"/>
        </p:scale>
        <p:origin x="-147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25.10.2016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25.10.2016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25.10.2016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636912"/>
            <a:ext cx="8458200" cy="1470025"/>
          </a:xfrm>
        </p:spPr>
        <p:txBody>
          <a:bodyPr>
            <a:normAutofit fontScale="90000"/>
          </a:bodyPr>
          <a:lstStyle/>
          <a:p>
            <a:r>
              <a:rPr lang="ru-RU" dirty="0"/>
              <a:t>Информация </a:t>
            </a:r>
            <a:br>
              <a:rPr lang="ru-RU" dirty="0"/>
            </a:br>
            <a:r>
              <a:rPr lang="ru-RU" dirty="0"/>
              <a:t>о работе Административно – хозяйственного управления </a:t>
            </a:r>
            <a:br>
              <a:rPr lang="ru-RU" dirty="0"/>
            </a:br>
            <a:r>
              <a:rPr lang="ru-RU" dirty="0" err="1"/>
              <a:t>КрасГМУ</a:t>
            </a:r>
            <a:r>
              <a:rPr lang="ru-RU" dirty="0"/>
              <a:t> им. проф. </a:t>
            </a:r>
            <a:br>
              <a:rPr lang="ru-RU" dirty="0"/>
            </a:br>
            <a:r>
              <a:rPr lang="ru-RU" dirty="0"/>
              <a:t>В.Ф. </a:t>
            </a:r>
            <a:r>
              <a:rPr lang="ru-RU" dirty="0" err="1"/>
              <a:t>Войно-Ясенецкого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4077072"/>
            <a:ext cx="4953000" cy="1752600"/>
          </a:xfrm>
        </p:spPr>
        <p:txBody>
          <a:bodyPr>
            <a:normAutofit/>
          </a:bodyPr>
          <a:lstStyle/>
          <a:p>
            <a:r>
              <a:rPr lang="ru-RU" sz="5400" dirty="0" smtClean="0"/>
              <a:t>2016 г.</a:t>
            </a:r>
            <a:endParaRPr lang="ru-RU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585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63899" y="3677249"/>
            <a:ext cx="3266246" cy="245205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4778" y="602883"/>
            <a:ext cx="8964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Продолжаются работы по </a:t>
            </a:r>
            <a:r>
              <a:rPr lang="ru-RU" dirty="0" smtClean="0"/>
              <a:t>энергосбережению и разработке </a:t>
            </a:r>
            <a:r>
              <a:rPr lang="ru-RU" dirty="0" err="1" smtClean="0"/>
              <a:t>энергоаудита</a:t>
            </a:r>
            <a:r>
              <a:rPr lang="ru-RU" dirty="0" smtClean="0"/>
              <a:t>, </a:t>
            </a:r>
            <a:r>
              <a:rPr lang="ru-RU" dirty="0" smtClean="0"/>
              <a:t>выражается это в ремонте окон или </a:t>
            </a:r>
            <a:r>
              <a:rPr lang="ru-RU" dirty="0" smtClean="0"/>
              <a:t>замене </a:t>
            </a:r>
            <a:r>
              <a:rPr lang="ru-RU" dirty="0" smtClean="0"/>
              <a:t>дверей, потолков, стен, замене элеваторных узлов на ИТУ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42" y="1526213"/>
            <a:ext cx="2908537" cy="21814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90" y="3677249"/>
            <a:ext cx="2928325" cy="24520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43" y="1526213"/>
            <a:ext cx="3025188" cy="2181403"/>
          </a:xfrm>
          <a:prstGeom prst="rect">
            <a:avLst/>
          </a:prstGeom>
        </p:spPr>
      </p:pic>
      <p:pic>
        <p:nvPicPr>
          <p:cNvPr id="5" name="Рисунок 4" descr="IMG_185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30145" y="1526213"/>
            <a:ext cx="2195736" cy="28300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356231"/>
            <a:ext cx="2364092" cy="1773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48085" y="949291"/>
            <a:ext cx="34563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Морфологический корпус радикально утеплен и облицован – зима покажет эффективность таких работ однако внешний вид уже сейчас </a:t>
            </a:r>
            <a:r>
              <a:rPr lang="ru-RU" sz="2000" dirty="0" smtClean="0"/>
              <a:t>радует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371372"/>
            <a:ext cx="5962419" cy="33808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 t="23361"/>
          <a:stretch/>
        </p:blipFill>
        <p:spPr>
          <a:xfrm>
            <a:off x="107504" y="836712"/>
            <a:ext cx="5289564" cy="32924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305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348880"/>
            <a:ext cx="4800533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07504" y="3629067"/>
            <a:ext cx="417646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На базе  отдыха  «Практик» по просьбе отдыхающих построена крытая спортплощадка, мы </a:t>
            </a:r>
            <a:r>
              <a:rPr lang="ru-RU" sz="2000" dirty="0"/>
              <a:t>ее планируем попробовать и как </a:t>
            </a:r>
            <a:r>
              <a:rPr lang="ru-RU" sz="2000" dirty="0" smtClean="0"/>
              <a:t>танцпол</a:t>
            </a:r>
            <a:r>
              <a:rPr lang="ru-RU" sz="2000" dirty="0"/>
              <a:t>. Там же значительно расширена и огорожена площадка для палаток, так как в этом году все это оказалось востребованным.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568" y="4129134"/>
            <a:ext cx="3888432" cy="2728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3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3" y="692696"/>
            <a:ext cx="4680520" cy="2640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374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620688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Нельзя оставить без внимания работу студенческого строительного отряда. </a:t>
            </a:r>
            <a:endParaRPr lang="ru-RU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40768"/>
            <a:ext cx="6816809" cy="49987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135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692696"/>
            <a:ext cx="81369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Ребятам доставались самые неблагодарные объекты по очистке чердаков зданий, копали траншеи, месили бетон, очень много отремонтировано и покрашено помещений,  в том числе в корпусе фармацевтического колледжа, главного корпуса, </a:t>
            </a:r>
            <a:r>
              <a:rPr lang="ru-RU" dirty="0" err="1" smtClean="0"/>
              <a:t>Шира</a:t>
            </a:r>
            <a:r>
              <a:rPr lang="ru-RU" dirty="0" smtClean="0"/>
              <a:t> и так далее. Всего ими выполнено работ на сумму  </a:t>
            </a:r>
            <a:r>
              <a:rPr lang="ru-RU" b="1" dirty="0" smtClean="0"/>
              <a:t>1 238 848,20 </a:t>
            </a:r>
            <a:r>
              <a:rPr lang="ru-RU" dirty="0" smtClean="0"/>
              <a:t>тыс. рублей.</a:t>
            </a:r>
          </a:p>
          <a:p>
            <a:pPr algn="ctr"/>
            <a:endParaRPr lang="ru-RU" dirty="0"/>
          </a:p>
        </p:txBody>
      </p:sp>
      <p:pic>
        <p:nvPicPr>
          <p:cNvPr id="7" name="Рисунок 6" descr="P10105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2204864"/>
            <a:ext cx="3947930" cy="2960948"/>
          </a:xfrm>
          <a:prstGeom prst="rect">
            <a:avLst/>
          </a:prstGeom>
        </p:spPr>
      </p:pic>
      <p:pic>
        <p:nvPicPr>
          <p:cNvPr id="5" name="Рисунок 4" descr="IMG_23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4149080"/>
            <a:ext cx="4380244" cy="2470731"/>
          </a:xfrm>
          <a:prstGeom prst="rect">
            <a:avLst/>
          </a:prstGeom>
        </p:spPr>
      </p:pic>
      <p:pic>
        <p:nvPicPr>
          <p:cNvPr id="6" name="Рисунок 5" descr="ССО-2014г.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2204864"/>
            <a:ext cx="4104456" cy="2736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011" y="675016"/>
            <a:ext cx="6725157" cy="455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8126" y="5229200"/>
            <a:ext cx="8352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Считаю, что  нет смысла утомлять Вас рассказами,  сколько </a:t>
            </a:r>
            <a:r>
              <a:rPr lang="ru-RU" dirty="0" smtClean="0"/>
              <a:t>сотен </a:t>
            </a:r>
            <a:r>
              <a:rPr lang="ru-RU" dirty="0"/>
              <a:t>метров труб заменено, сколько километров кабелей и тысячи различных элементов, но все таки освоенную сумму </a:t>
            </a:r>
            <a:r>
              <a:rPr lang="ru-RU" dirty="0" smtClean="0"/>
              <a:t>обозначу:</a:t>
            </a:r>
            <a:endParaRPr lang="ru-RU" dirty="0"/>
          </a:p>
          <a:p>
            <a:pPr algn="ctr"/>
            <a:r>
              <a:rPr lang="ru-RU" dirty="0"/>
              <a:t>Хозяйственным способом 6 230 274,39  тыс. рублей.</a:t>
            </a:r>
          </a:p>
          <a:p>
            <a:pPr algn="ctr"/>
            <a:r>
              <a:rPr lang="ru-RU" dirty="0" smtClean="0"/>
              <a:t>Подрядным способом  </a:t>
            </a:r>
            <a:r>
              <a:rPr lang="ru-RU" dirty="0"/>
              <a:t>41 595 020,97 тыс. рублей.</a:t>
            </a:r>
          </a:p>
        </p:txBody>
      </p:sp>
    </p:spTree>
    <p:extLst>
      <p:ext uri="{BB962C8B-B14F-4D97-AF65-F5344CB8AC3E}">
        <p14:creationId xmlns:p14="http://schemas.microsoft.com/office/powerpoint/2010/main" val="374171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43575" y="745637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 настоящее время продолжается строительство храма в с. Б. Мурта в честь святителя Луки В.Ф. </a:t>
            </a:r>
            <a:r>
              <a:rPr lang="ru-RU" dirty="0" err="1"/>
              <a:t>Войно-Ясенецкого</a:t>
            </a:r>
            <a:r>
              <a:rPr lang="ru-RU" dirty="0"/>
              <a:t>.</a:t>
            </a:r>
          </a:p>
        </p:txBody>
      </p:sp>
      <p:pic>
        <p:nvPicPr>
          <p:cNvPr id="6" name="Рисунок 5" descr="IMG_23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2942946"/>
            <a:ext cx="4932040" cy="3699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722445"/>
            <a:ext cx="4977154" cy="34347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215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692696"/>
            <a:ext cx="8388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 </a:t>
            </a:r>
            <a:r>
              <a:rPr lang="ru-RU" dirty="0" smtClean="0"/>
              <a:t>день, когда </a:t>
            </a:r>
            <a:r>
              <a:rPr lang="ru-RU" dirty="0"/>
              <a:t>производился монтаж </a:t>
            </a:r>
            <a:r>
              <a:rPr lang="ru-RU" dirty="0" smtClean="0"/>
              <a:t>купола,  </a:t>
            </a:r>
            <a:r>
              <a:rPr lang="ru-RU" dirty="0"/>
              <a:t>ректор пригласил губернатора Красноярского края </a:t>
            </a:r>
            <a:r>
              <a:rPr lang="ru-RU" dirty="0" err="1"/>
              <a:t>Толоконского</a:t>
            </a:r>
            <a:r>
              <a:rPr lang="ru-RU" dirty="0"/>
              <a:t> В.А.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12776"/>
            <a:ext cx="6720745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501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6625" y="6001005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Прибывший вертолетом губернатор, на стройплощадке пообещал ректору больше уделить внимания здравоохранению в этом районе. </a:t>
            </a:r>
            <a:endParaRPr lang="ru-RU" dirty="0"/>
          </a:p>
        </p:txBody>
      </p:sp>
      <p:pic>
        <p:nvPicPr>
          <p:cNvPr id="5" name="Рисунок 4" descr="IMG_23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0701" y="692696"/>
            <a:ext cx="6840760" cy="51305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5436096" y="1700808"/>
            <a:ext cx="3535660" cy="3680301"/>
          </a:xfrm>
          <a:prstGeom prst="rect">
            <a:avLst/>
          </a:prstGeom>
        </p:spPr>
      </p:pic>
      <p:pic>
        <p:nvPicPr>
          <p:cNvPr id="9" name="Рисунок 8" descr="cartoon-mechanic-logo-180849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1556792"/>
            <a:ext cx="3096344" cy="38164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066800"/>
          </a:xfrm>
        </p:spPr>
        <p:txBody>
          <a:bodyPr>
            <a:normAutofit/>
          </a:bodyPr>
          <a:lstStyle/>
          <a:p>
            <a:r>
              <a:rPr lang="ru-RU" sz="6000" dirty="0" smtClean="0"/>
              <a:t>Спасибо за внимание!</a:t>
            </a:r>
            <a:endParaRPr lang="ru-RU" sz="6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6021288"/>
            <a:ext cx="8280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Проректор по АХР				</a:t>
            </a:r>
            <a:r>
              <a:rPr lang="ru-RU" sz="2000" b="1" dirty="0" smtClean="0"/>
              <a:t>Б.Н</a:t>
            </a:r>
            <a:r>
              <a:rPr lang="ru-RU" sz="2000" b="1" dirty="0"/>
              <a:t>. Краснопеев</a:t>
            </a:r>
          </a:p>
        </p:txBody>
      </p:sp>
      <p:pic>
        <p:nvPicPr>
          <p:cNvPr id="8" name="Рисунок 7" descr="0_9ef95_1ce3b434_ori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484784"/>
            <a:ext cx="2247959" cy="404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3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620688"/>
            <a:ext cx="8856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dirty="0" smtClean="0"/>
              <a:t>Административно-Хозяйственное Управление </a:t>
            </a:r>
            <a:r>
              <a:rPr lang="ru-RU" dirty="0"/>
              <a:t>осуществляет свою деятельность </a:t>
            </a:r>
            <a:r>
              <a:rPr lang="ru-RU" dirty="0" smtClean="0"/>
              <a:t>в соответствии </a:t>
            </a:r>
            <a:r>
              <a:rPr lang="ru-RU" dirty="0"/>
              <a:t>с разработанным и  утвержденным планом. Все меньше возможности вносить какие-либо изменения в эти </a:t>
            </a:r>
            <a:r>
              <a:rPr lang="ru-RU" dirty="0" smtClean="0"/>
              <a:t>планы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96480"/>
            <a:ext cx="7339646" cy="5361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86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P10103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14192" y="4122137"/>
            <a:ext cx="2592288" cy="19082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81644" y="980728"/>
            <a:ext cx="92170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За прошедший период с 2015  года и по настоящее время осуществлялась работа во всех корпусах, общежитиях Университета и на клинических базах.</a:t>
            </a:r>
            <a:endParaRPr lang="ru-RU" sz="2000" dirty="0"/>
          </a:p>
        </p:txBody>
      </p:sp>
      <p:pic>
        <p:nvPicPr>
          <p:cNvPr id="7" name="Рисунок 6" descr="IMG_18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000" y="4158141"/>
            <a:ext cx="2496277" cy="1872208"/>
          </a:xfrm>
          <a:prstGeom prst="rect">
            <a:avLst/>
          </a:prstGeom>
        </p:spPr>
      </p:pic>
      <p:pic>
        <p:nvPicPr>
          <p:cNvPr id="9" name="Рисунок 8" descr="IMG_18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0036" y="4131365"/>
            <a:ext cx="1946557" cy="1898983"/>
          </a:xfrm>
          <a:prstGeom prst="rect">
            <a:avLst/>
          </a:prstGeom>
        </p:spPr>
      </p:pic>
      <p:pic>
        <p:nvPicPr>
          <p:cNvPr id="10" name="Рисунок 9" descr="IMG_17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3000" y="2417458"/>
            <a:ext cx="2304256" cy="1728192"/>
          </a:xfrm>
          <a:prstGeom prst="rect">
            <a:avLst/>
          </a:prstGeom>
        </p:spPr>
      </p:pic>
      <p:pic>
        <p:nvPicPr>
          <p:cNvPr id="8" name="Рисунок 7" descr="IMG_186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23520" y="2429949"/>
            <a:ext cx="2333073" cy="1692188"/>
          </a:xfrm>
          <a:prstGeom prst="rect">
            <a:avLst/>
          </a:prstGeom>
        </p:spPr>
      </p:pic>
      <p:pic>
        <p:nvPicPr>
          <p:cNvPr id="6" name="Рисунок 5" descr="IMG_183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47256" y="2409160"/>
            <a:ext cx="2376264" cy="17247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158141"/>
            <a:ext cx="2088232" cy="18722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858" y="2404968"/>
            <a:ext cx="1879903" cy="17531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55576" y="5445224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Одно из значимых событий </a:t>
            </a:r>
            <a:r>
              <a:rPr lang="ru-RU" dirty="0" smtClean="0"/>
              <a:t>- это </a:t>
            </a:r>
            <a:r>
              <a:rPr lang="ru-RU" dirty="0"/>
              <a:t>ввод в эксплуатацию плавательного бассейна «</a:t>
            </a:r>
            <a:r>
              <a:rPr lang="ru-RU" dirty="0" err="1"/>
              <a:t>МедУЗа</a:t>
            </a:r>
            <a:r>
              <a:rPr lang="ru-RU" dirty="0"/>
              <a:t>», но и до настоящего времени продолжается благоустройство прилегающей территории и внутренних </a:t>
            </a:r>
            <a:r>
              <a:rPr lang="ru-RU" dirty="0" smtClean="0"/>
              <a:t>помещений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" t="18385" r="44056" b="28103"/>
          <a:stretch/>
        </p:blipFill>
        <p:spPr>
          <a:xfrm>
            <a:off x="107504" y="476672"/>
            <a:ext cx="4983819" cy="3600400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203" y="1700808"/>
            <a:ext cx="5619289" cy="3528391"/>
          </a:xfrm>
        </p:spPr>
      </p:pic>
    </p:spTree>
    <p:extLst>
      <p:ext uri="{BB962C8B-B14F-4D97-AF65-F5344CB8AC3E}">
        <p14:creationId xmlns:p14="http://schemas.microsoft.com/office/powerpoint/2010/main" val="389626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7504" y="620688"/>
            <a:ext cx="48965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Продолжаются работы в центре симуляционных технологий. Центр осуществляет свою работу на базе 2го общежития, 2го этажа столовой и в морфологическом корпусе, где так же будут созданы условия для отработки хирургических </a:t>
            </a:r>
            <a:r>
              <a:rPr lang="ru-RU" dirty="0" smtClean="0"/>
              <a:t>навыков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01008"/>
            <a:ext cx="4104456" cy="31626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652013"/>
            <a:ext cx="2671868" cy="35132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579" y="980728"/>
            <a:ext cx="4032448" cy="316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916" y="1412775"/>
            <a:ext cx="4320481" cy="32924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040" y="3717032"/>
            <a:ext cx="3995936" cy="29969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528" y="692696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Закончена реконструкция </a:t>
            </a:r>
            <a:r>
              <a:rPr lang="ru-RU" dirty="0" err="1"/>
              <a:t>ЦНИЛа</a:t>
            </a:r>
            <a:r>
              <a:rPr lang="ru-RU" dirty="0"/>
              <a:t>, где сегодня осуществляется прием пациентов по запланированной </a:t>
            </a:r>
            <a:r>
              <a:rPr lang="ru-RU" dirty="0" smtClean="0"/>
              <a:t>технологии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06" y="1412776"/>
            <a:ext cx="4459358" cy="329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5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836712"/>
            <a:ext cx="3456384" cy="59046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4954" y="836712"/>
            <a:ext cx="5040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Значительно комфортнее стало работать в стоматологической клинике на ул. Воронова, 18 «В», кто там </a:t>
            </a:r>
            <a:r>
              <a:rPr lang="ru-RU" dirty="0" smtClean="0"/>
              <a:t>бывал знают, </a:t>
            </a:r>
            <a:r>
              <a:rPr lang="ru-RU" dirty="0"/>
              <a:t>какими запахами встречали, </a:t>
            </a:r>
            <a:r>
              <a:rPr lang="ru-RU" dirty="0" smtClean="0"/>
              <a:t>в настоящее время такой запах отсутствует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68" y="2636912"/>
            <a:ext cx="4800533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8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692696"/>
            <a:ext cx="6649775" cy="58483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79512" y="1724052"/>
            <a:ext cx="17636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Конечно, в </a:t>
            </a:r>
            <a:r>
              <a:rPr lang="ru-RU" sz="2400" dirty="0"/>
              <a:t>течении года возникали аварийные ситуации, как </a:t>
            </a:r>
            <a:r>
              <a:rPr lang="ru-RU" sz="2400" dirty="0" smtClean="0"/>
              <a:t>значительные </a:t>
            </a:r>
            <a:r>
              <a:rPr lang="ru-RU" sz="2400" dirty="0"/>
              <a:t>так и не очень. </a:t>
            </a:r>
          </a:p>
        </p:txBody>
      </p:sp>
    </p:spTree>
    <p:extLst>
      <p:ext uri="{BB962C8B-B14F-4D97-AF65-F5344CB8AC3E}">
        <p14:creationId xmlns:p14="http://schemas.microsoft.com/office/powerpoint/2010/main" val="198225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692696"/>
            <a:ext cx="8748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Благодаря слаженным действиям сотрудников  нашей службы все устранялось в кротчайшие сроки и качественно</a:t>
            </a:r>
            <a:endParaRPr lang="ru-RU" dirty="0"/>
          </a:p>
        </p:txBody>
      </p:sp>
      <p:pic>
        <p:nvPicPr>
          <p:cNvPr id="8" name="Рисунок 7" descr="vizov-electri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4211960" y="3957044"/>
            <a:ext cx="4464496" cy="27888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12-12-8583078-1030x6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1268760"/>
            <a:ext cx="5112568" cy="2952328"/>
          </a:xfrm>
          <a:prstGeom prst="rect">
            <a:avLst/>
          </a:prstGeom>
        </p:spPr>
      </p:pic>
      <p:pic>
        <p:nvPicPr>
          <p:cNvPr id="10" name="Рисунок 9" descr="montazhnik_ok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628800"/>
            <a:ext cx="3569518" cy="2880320"/>
          </a:xfrm>
          <a:prstGeom prst="rect">
            <a:avLst/>
          </a:prstGeom>
        </p:spPr>
      </p:pic>
      <p:pic>
        <p:nvPicPr>
          <p:cNvPr id="9" name="Рисунок 8" descr="SLESAR-SANTEHNIK (objazannosti opisanie raboty vakansii dolzhnostnaja instrukcija i otvetstvennost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47664" y="3238500"/>
            <a:ext cx="2609850" cy="36195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Другая 9">
      <a:dk1>
        <a:sysClr val="windowText" lastClr="000000"/>
      </a:dk1>
      <a:lt1>
        <a:sysClr val="window" lastClr="FFFFFF"/>
      </a:lt1>
      <a:dk2>
        <a:srgbClr val="632A1F"/>
      </a:dk2>
      <a:lt2>
        <a:srgbClr val="DEDEDE"/>
      </a:lt2>
      <a:accent1>
        <a:srgbClr val="B51574"/>
      </a:accent1>
      <a:accent2>
        <a:srgbClr val="B51574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1142</TotalTime>
  <Words>435</Words>
  <Application>Microsoft Office PowerPoint</Application>
  <PresentationFormat>Экран (4:3)</PresentationFormat>
  <Paragraphs>23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Городская</vt:lpstr>
      <vt:lpstr>Информация  о работе Административно – хозяйственного управления  КрасГМУ им. проф.  В.Ф. Войно-Ясенецкого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Екатерина Максимова</dc:creator>
  <cp:lastModifiedBy>МедведеваАН</cp:lastModifiedBy>
  <cp:revision>72</cp:revision>
  <dcterms:created xsi:type="dcterms:W3CDTF">2016-10-15T10:20:48Z</dcterms:created>
  <dcterms:modified xsi:type="dcterms:W3CDTF">2016-10-25T07:14:24Z</dcterms:modified>
</cp:coreProperties>
</file>