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16151" y="1690623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50"/>
                </a:moveTo>
                <a:lnTo>
                  <a:pt x="7427976" y="2533650"/>
                </a:lnTo>
                <a:lnTo>
                  <a:pt x="7427976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3087" y="3592576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16151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76"/>
                </a:moveTo>
                <a:lnTo>
                  <a:pt x="565150" y="633476"/>
                </a:lnTo>
                <a:lnTo>
                  <a:pt x="565150" y="0"/>
                </a:lnTo>
                <a:lnTo>
                  <a:pt x="0" y="0"/>
                </a:lnTo>
                <a:lnTo>
                  <a:pt x="0" y="633476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281301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41412" y="3592576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281301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642937"/>
                </a:moveTo>
                <a:lnTo>
                  <a:pt x="585787" y="642937"/>
                </a:lnTo>
                <a:lnTo>
                  <a:pt x="585787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41412" y="2324163"/>
            <a:ext cx="575310" cy="624205"/>
          </a:xfrm>
          <a:custGeom>
            <a:avLst/>
            <a:gdLst/>
            <a:ahLst/>
            <a:cxnLst/>
            <a:rect l="l" t="t" r="r" b="b"/>
            <a:pathLst>
              <a:path w="575310" h="624205">
                <a:moveTo>
                  <a:pt x="0" y="623887"/>
                </a:moveTo>
                <a:lnTo>
                  <a:pt x="574738" y="623887"/>
                </a:lnTo>
                <a:lnTo>
                  <a:pt x="574738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2324163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716151" y="2324163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633412"/>
                </a:moveTo>
                <a:lnTo>
                  <a:pt x="574675" y="633412"/>
                </a:lnTo>
                <a:lnTo>
                  <a:pt x="574675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73087" y="2948051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41412" y="2948051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644525"/>
                </a:moveTo>
                <a:lnTo>
                  <a:pt x="584200" y="644525"/>
                </a:lnTo>
                <a:lnTo>
                  <a:pt x="584200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3862" y="2234311"/>
            <a:ext cx="819627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64226" y="2133536"/>
            <a:ext cx="3322954" cy="3888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81024"/>
            <a:ext cx="807211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1215"/>
            <a:ext cx="7797165" cy="37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5743" y="6441350"/>
            <a:ext cx="255270" cy="24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9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9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2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g"/><Relationship Id="rId3" Type="http://schemas.openxmlformats.org/officeDocument/2006/relationships/image" Target="../media/image19.png"/><Relationship Id="rId7" Type="http://schemas.openxmlformats.org/officeDocument/2006/relationships/image" Target="../media/image122.jp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jpg"/><Relationship Id="rId5" Type="http://schemas.openxmlformats.org/officeDocument/2006/relationships/image" Target="../media/image120.jpg"/><Relationship Id="rId4" Type="http://schemas.openxmlformats.org/officeDocument/2006/relationships/image" Target="../media/image119.jpg"/><Relationship Id="rId9" Type="http://schemas.openxmlformats.org/officeDocument/2006/relationships/image" Target="../media/image1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055" y="2849879"/>
            <a:ext cx="8688324" cy="66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977640"/>
            <a:ext cx="9144000" cy="829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4819" y="3314700"/>
            <a:ext cx="6938797" cy="519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6365" y="3579495"/>
            <a:ext cx="158496" cy="223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55767" y="3573653"/>
            <a:ext cx="172085" cy="2268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1277" y="3423539"/>
            <a:ext cx="128270" cy="297180"/>
          </a:xfrm>
          <a:custGeom>
            <a:avLst/>
            <a:gdLst/>
            <a:ahLst/>
            <a:cxnLst/>
            <a:rect l="l" t="t" r="r" b="b"/>
            <a:pathLst>
              <a:path w="128269" h="297179">
                <a:moveTo>
                  <a:pt x="0" y="0"/>
                </a:moveTo>
                <a:lnTo>
                  <a:pt x="0" y="0"/>
                </a:lnTo>
                <a:lnTo>
                  <a:pt x="0" y="297180"/>
                </a:lnTo>
                <a:lnTo>
                  <a:pt x="19478" y="296487"/>
                </a:lnTo>
                <a:lnTo>
                  <a:pt x="67056" y="286004"/>
                </a:lnTo>
                <a:lnTo>
                  <a:pt x="101453" y="255714"/>
                </a:lnTo>
                <a:lnTo>
                  <a:pt x="118191" y="220160"/>
                </a:lnTo>
                <a:lnTo>
                  <a:pt x="126815" y="171531"/>
                </a:lnTo>
                <a:lnTo>
                  <a:pt x="127889" y="142239"/>
                </a:lnTo>
                <a:lnTo>
                  <a:pt x="126910" y="118449"/>
                </a:lnTo>
                <a:lnTo>
                  <a:pt x="119048" y="76678"/>
                </a:lnTo>
                <a:lnTo>
                  <a:pt x="93948" y="30083"/>
                </a:lnTo>
                <a:lnTo>
                  <a:pt x="57060" y="7161"/>
                </a:lnTo>
                <a:lnTo>
                  <a:pt x="21576" y="92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89404" y="3423539"/>
            <a:ext cx="128270" cy="297180"/>
          </a:xfrm>
          <a:custGeom>
            <a:avLst/>
            <a:gdLst/>
            <a:ahLst/>
            <a:cxnLst/>
            <a:rect l="l" t="t" r="r" b="b"/>
            <a:pathLst>
              <a:path w="128269" h="297179">
                <a:moveTo>
                  <a:pt x="127888" y="0"/>
                </a:moveTo>
                <a:lnTo>
                  <a:pt x="81597" y="5032"/>
                </a:lnTo>
                <a:lnTo>
                  <a:pt x="39447" y="25927"/>
                </a:lnTo>
                <a:lnTo>
                  <a:pt x="13462" y="66039"/>
                </a:lnTo>
                <a:lnTo>
                  <a:pt x="3349" y="104044"/>
                </a:lnTo>
                <a:lnTo>
                  <a:pt x="0" y="151384"/>
                </a:lnTo>
                <a:lnTo>
                  <a:pt x="1023" y="179452"/>
                </a:lnTo>
                <a:lnTo>
                  <a:pt x="9215" y="225018"/>
                </a:lnTo>
                <a:lnTo>
                  <a:pt x="35528" y="268859"/>
                </a:lnTo>
                <a:lnTo>
                  <a:pt x="74703" y="290411"/>
                </a:lnTo>
                <a:lnTo>
                  <a:pt x="127888" y="297180"/>
                </a:lnTo>
                <a:lnTo>
                  <a:pt x="127888" y="247650"/>
                </a:lnTo>
                <a:lnTo>
                  <a:pt x="127888" y="198119"/>
                </a:lnTo>
                <a:lnTo>
                  <a:pt x="127888" y="148589"/>
                </a:lnTo>
                <a:lnTo>
                  <a:pt x="127888" y="99059"/>
                </a:lnTo>
                <a:lnTo>
                  <a:pt x="127888" y="49529"/>
                </a:lnTo>
                <a:lnTo>
                  <a:pt x="127888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6997" y="3423539"/>
            <a:ext cx="128270" cy="297180"/>
          </a:xfrm>
          <a:custGeom>
            <a:avLst/>
            <a:gdLst/>
            <a:ahLst/>
            <a:cxnLst/>
            <a:rect l="l" t="t" r="r" b="b"/>
            <a:pathLst>
              <a:path w="128269" h="297179">
                <a:moveTo>
                  <a:pt x="0" y="0"/>
                </a:moveTo>
                <a:lnTo>
                  <a:pt x="0" y="0"/>
                </a:lnTo>
                <a:lnTo>
                  <a:pt x="0" y="297180"/>
                </a:lnTo>
                <a:lnTo>
                  <a:pt x="19478" y="296487"/>
                </a:lnTo>
                <a:lnTo>
                  <a:pt x="67055" y="286004"/>
                </a:lnTo>
                <a:lnTo>
                  <a:pt x="101399" y="255714"/>
                </a:lnTo>
                <a:lnTo>
                  <a:pt x="118191" y="220160"/>
                </a:lnTo>
                <a:lnTo>
                  <a:pt x="126815" y="171531"/>
                </a:lnTo>
                <a:lnTo>
                  <a:pt x="127888" y="142239"/>
                </a:lnTo>
                <a:lnTo>
                  <a:pt x="126890" y="118449"/>
                </a:lnTo>
                <a:lnTo>
                  <a:pt x="118941" y="76678"/>
                </a:lnTo>
                <a:lnTo>
                  <a:pt x="93837" y="30083"/>
                </a:lnTo>
                <a:lnTo>
                  <a:pt x="57060" y="7161"/>
                </a:lnTo>
                <a:lnTo>
                  <a:pt x="21576" y="92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64996" y="3423539"/>
            <a:ext cx="128270" cy="297180"/>
          </a:xfrm>
          <a:custGeom>
            <a:avLst/>
            <a:gdLst/>
            <a:ahLst/>
            <a:cxnLst/>
            <a:rect l="l" t="t" r="r" b="b"/>
            <a:pathLst>
              <a:path w="128269" h="297179">
                <a:moveTo>
                  <a:pt x="127888" y="0"/>
                </a:moveTo>
                <a:lnTo>
                  <a:pt x="81708" y="5032"/>
                </a:lnTo>
                <a:lnTo>
                  <a:pt x="39556" y="25927"/>
                </a:lnTo>
                <a:lnTo>
                  <a:pt x="13588" y="66039"/>
                </a:lnTo>
                <a:lnTo>
                  <a:pt x="3413" y="104044"/>
                </a:lnTo>
                <a:lnTo>
                  <a:pt x="0" y="151384"/>
                </a:lnTo>
                <a:lnTo>
                  <a:pt x="1025" y="179452"/>
                </a:lnTo>
                <a:lnTo>
                  <a:pt x="9269" y="225018"/>
                </a:lnTo>
                <a:lnTo>
                  <a:pt x="35655" y="268859"/>
                </a:lnTo>
                <a:lnTo>
                  <a:pt x="74775" y="290411"/>
                </a:lnTo>
                <a:lnTo>
                  <a:pt x="127888" y="297180"/>
                </a:lnTo>
                <a:lnTo>
                  <a:pt x="127888" y="247650"/>
                </a:lnTo>
                <a:lnTo>
                  <a:pt x="127888" y="198119"/>
                </a:lnTo>
                <a:lnTo>
                  <a:pt x="127888" y="148589"/>
                </a:lnTo>
                <a:lnTo>
                  <a:pt x="127888" y="99059"/>
                </a:lnTo>
                <a:lnTo>
                  <a:pt x="127888" y="49529"/>
                </a:lnTo>
                <a:lnTo>
                  <a:pt x="127888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56276" y="3349371"/>
            <a:ext cx="152654" cy="2048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96506" y="3326003"/>
            <a:ext cx="507365" cy="497205"/>
          </a:xfrm>
          <a:custGeom>
            <a:avLst/>
            <a:gdLst/>
            <a:ahLst/>
            <a:cxnLst/>
            <a:rect l="l" t="t" r="r" b="b"/>
            <a:pathLst>
              <a:path w="507365" h="497204">
                <a:moveTo>
                  <a:pt x="0" y="0"/>
                </a:moveTo>
                <a:lnTo>
                  <a:pt x="0" y="0"/>
                </a:lnTo>
                <a:lnTo>
                  <a:pt x="466851" y="0"/>
                </a:lnTo>
                <a:lnTo>
                  <a:pt x="466851" y="36766"/>
                </a:lnTo>
                <a:lnTo>
                  <a:pt x="466851" y="73532"/>
                </a:lnTo>
                <a:lnTo>
                  <a:pt x="466851" y="110299"/>
                </a:lnTo>
                <a:lnTo>
                  <a:pt x="466851" y="147066"/>
                </a:lnTo>
                <a:lnTo>
                  <a:pt x="461518" y="147066"/>
                </a:lnTo>
                <a:lnTo>
                  <a:pt x="456311" y="147066"/>
                </a:lnTo>
                <a:lnTo>
                  <a:pt x="451103" y="147066"/>
                </a:lnTo>
                <a:lnTo>
                  <a:pt x="444581" y="122015"/>
                </a:lnTo>
                <a:lnTo>
                  <a:pt x="427868" y="83343"/>
                </a:lnTo>
                <a:lnTo>
                  <a:pt x="391588" y="49355"/>
                </a:lnTo>
                <a:lnTo>
                  <a:pt x="342568" y="32345"/>
                </a:lnTo>
                <a:lnTo>
                  <a:pt x="299376" y="29106"/>
                </a:lnTo>
                <a:lnTo>
                  <a:pt x="270255" y="28701"/>
                </a:lnTo>
                <a:lnTo>
                  <a:pt x="255853" y="28701"/>
                </a:lnTo>
                <a:lnTo>
                  <a:pt x="241426" y="28701"/>
                </a:lnTo>
                <a:lnTo>
                  <a:pt x="227000" y="28701"/>
                </a:lnTo>
                <a:lnTo>
                  <a:pt x="212598" y="28701"/>
                </a:lnTo>
                <a:lnTo>
                  <a:pt x="212598" y="79279"/>
                </a:lnTo>
                <a:lnTo>
                  <a:pt x="212598" y="129857"/>
                </a:lnTo>
                <a:lnTo>
                  <a:pt x="212598" y="180435"/>
                </a:lnTo>
                <a:lnTo>
                  <a:pt x="212598" y="231012"/>
                </a:lnTo>
                <a:lnTo>
                  <a:pt x="216280" y="231012"/>
                </a:lnTo>
                <a:lnTo>
                  <a:pt x="220091" y="231012"/>
                </a:lnTo>
                <a:lnTo>
                  <a:pt x="223774" y="231012"/>
                </a:lnTo>
                <a:lnTo>
                  <a:pt x="248441" y="229155"/>
                </a:lnTo>
                <a:lnTo>
                  <a:pt x="286871" y="214296"/>
                </a:lnTo>
                <a:lnTo>
                  <a:pt x="311497" y="184673"/>
                </a:lnTo>
                <a:lnTo>
                  <a:pt x="326701" y="140858"/>
                </a:lnTo>
                <a:lnTo>
                  <a:pt x="331089" y="113664"/>
                </a:lnTo>
                <a:lnTo>
                  <a:pt x="336296" y="113664"/>
                </a:lnTo>
                <a:lnTo>
                  <a:pt x="341502" y="113664"/>
                </a:lnTo>
                <a:lnTo>
                  <a:pt x="346710" y="113664"/>
                </a:lnTo>
                <a:lnTo>
                  <a:pt x="346710" y="165709"/>
                </a:lnTo>
                <a:lnTo>
                  <a:pt x="346710" y="217754"/>
                </a:lnTo>
                <a:lnTo>
                  <a:pt x="346710" y="269798"/>
                </a:lnTo>
                <a:lnTo>
                  <a:pt x="346710" y="321843"/>
                </a:lnTo>
                <a:lnTo>
                  <a:pt x="346710" y="373888"/>
                </a:lnTo>
                <a:lnTo>
                  <a:pt x="341502" y="373888"/>
                </a:lnTo>
                <a:lnTo>
                  <a:pt x="336296" y="373888"/>
                </a:lnTo>
                <a:lnTo>
                  <a:pt x="331089" y="373888"/>
                </a:lnTo>
                <a:lnTo>
                  <a:pt x="327923" y="353601"/>
                </a:lnTo>
                <a:lnTo>
                  <a:pt x="310261" y="304292"/>
                </a:lnTo>
                <a:lnTo>
                  <a:pt x="283704" y="273609"/>
                </a:lnTo>
                <a:lnTo>
                  <a:pt x="247792" y="260762"/>
                </a:lnTo>
                <a:lnTo>
                  <a:pt x="212598" y="258445"/>
                </a:lnTo>
                <a:lnTo>
                  <a:pt x="212598" y="293421"/>
                </a:lnTo>
                <a:lnTo>
                  <a:pt x="212598" y="328422"/>
                </a:lnTo>
                <a:lnTo>
                  <a:pt x="212598" y="363422"/>
                </a:lnTo>
                <a:lnTo>
                  <a:pt x="212598" y="398399"/>
                </a:lnTo>
                <a:lnTo>
                  <a:pt x="212855" y="416972"/>
                </a:lnTo>
                <a:lnTo>
                  <a:pt x="219201" y="454787"/>
                </a:lnTo>
                <a:lnTo>
                  <a:pt x="254589" y="469159"/>
                </a:lnTo>
                <a:lnTo>
                  <a:pt x="265684" y="469519"/>
                </a:lnTo>
                <a:lnTo>
                  <a:pt x="273990" y="469519"/>
                </a:lnTo>
                <a:lnTo>
                  <a:pt x="282321" y="469519"/>
                </a:lnTo>
                <a:lnTo>
                  <a:pt x="290651" y="469519"/>
                </a:lnTo>
                <a:lnTo>
                  <a:pt x="298958" y="469519"/>
                </a:lnTo>
                <a:lnTo>
                  <a:pt x="336133" y="467514"/>
                </a:lnTo>
                <a:lnTo>
                  <a:pt x="398720" y="451409"/>
                </a:lnTo>
                <a:lnTo>
                  <a:pt x="446115" y="419046"/>
                </a:lnTo>
                <a:lnTo>
                  <a:pt x="479936" y="369949"/>
                </a:lnTo>
                <a:lnTo>
                  <a:pt x="491871" y="339090"/>
                </a:lnTo>
                <a:lnTo>
                  <a:pt x="496950" y="339090"/>
                </a:lnTo>
                <a:lnTo>
                  <a:pt x="502030" y="339090"/>
                </a:lnTo>
                <a:lnTo>
                  <a:pt x="507111" y="339090"/>
                </a:lnTo>
                <a:lnTo>
                  <a:pt x="500824" y="378545"/>
                </a:lnTo>
                <a:lnTo>
                  <a:pt x="494538" y="418036"/>
                </a:lnTo>
                <a:lnTo>
                  <a:pt x="488251" y="457551"/>
                </a:lnTo>
                <a:lnTo>
                  <a:pt x="481965" y="497078"/>
                </a:lnTo>
                <a:lnTo>
                  <a:pt x="428413" y="497078"/>
                </a:lnTo>
                <a:lnTo>
                  <a:pt x="0" y="497078"/>
                </a:lnTo>
                <a:lnTo>
                  <a:pt x="0" y="492506"/>
                </a:lnTo>
                <a:lnTo>
                  <a:pt x="0" y="487934"/>
                </a:lnTo>
                <a:lnTo>
                  <a:pt x="0" y="483489"/>
                </a:lnTo>
                <a:lnTo>
                  <a:pt x="6223" y="483489"/>
                </a:lnTo>
                <a:lnTo>
                  <a:pt x="12319" y="483489"/>
                </a:lnTo>
                <a:lnTo>
                  <a:pt x="18542" y="483489"/>
                </a:lnTo>
                <a:lnTo>
                  <a:pt x="30065" y="483010"/>
                </a:lnTo>
                <a:lnTo>
                  <a:pt x="70230" y="466471"/>
                </a:lnTo>
                <a:lnTo>
                  <a:pt x="78327" y="428890"/>
                </a:lnTo>
                <a:lnTo>
                  <a:pt x="78613" y="411988"/>
                </a:lnTo>
                <a:lnTo>
                  <a:pt x="78613" y="357505"/>
                </a:lnTo>
                <a:lnTo>
                  <a:pt x="78613" y="303022"/>
                </a:lnTo>
                <a:lnTo>
                  <a:pt x="78613" y="248539"/>
                </a:lnTo>
                <a:lnTo>
                  <a:pt x="78613" y="194056"/>
                </a:lnTo>
                <a:lnTo>
                  <a:pt x="78613" y="139573"/>
                </a:lnTo>
                <a:lnTo>
                  <a:pt x="78613" y="85089"/>
                </a:lnTo>
                <a:lnTo>
                  <a:pt x="78472" y="69851"/>
                </a:lnTo>
                <a:lnTo>
                  <a:pt x="68707" y="28575"/>
                </a:lnTo>
                <a:lnTo>
                  <a:pt x="31372" y="14231"/>
                </a:lnTo>
                <a:lnTo>
                  <a:pt x="18542" y="13588"/>
                </a:lnTo>
                <a:lnTo>
                  <a:pt x="12319" y="13588"/>
                </a:lnTo>
                <a:lnTo>
                  <a:pt x="6223" y="13588"/>
                </a:lnTo>
                <a:lnTo>
                  <a:pt x="0" y="13588"/>
                </a:lnTo>
                <a:lnTo>
                  <a:pt x="0" y="9144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70878" y="3326003"/>
            <a:ext cx="291465" cy="497205"/>
          </a:xfrm>
          <a:custGeom>
            <a:avLst/>
            <a:gdLst/>
            <a:ahLst/>
            <a:cxnLst/>
            <a:rect l="l" t="t" r="r" b="b"/>
            <a:pathLst>
              <a:path w="291465" h="497204">
                <a:moveTo>
                  <a:pt x="0" y="0"/>
                </a:moveTo>
                <a:lnTo>
                  <a:pt x="0" y="0"/>
                </a:lnTo>
                <a:lnTo>
                  <a:pt x="291211" y="0"/>
                </a:lnTo>
                <a:lnTo>
                  <a:pt x="291211" y="4572"/>
                </a:lnTo>
                <a:lnTo>
                  <a:pt x="291211" y="9144"/>
                </a:lnTo>
                <a:lnTo>
                  <a:pt x="291211" y="13588"/>
                </a:lnTo>
                <a:lnTo>
                  <a:pt x="285115" y="13588"/>
                </a:lnTo>
                <a:lnTo>
                  <a:pt x="279146" y="13588"/>
                </a:lnTo>
                <a:lnTo>
                  <a:pt x="273050" y="13588"/>
                </a:lnTo>
                <a:lnTo>
                  <a:pt x="260717" y="14067"/>
                </a:lnTo>
                <a:lnTo>
                  <a:pt x="219075" y="32638"/>
                </a:lnTo>
                <a:lnTo>
                  <a:pt x="212598" y="85089"/>
                </a:lnTo>
                <a:lnTo>
                  <a:pt x="212598" y="139573"/>
                </a:lnTo>
                <a:lnTo>
                  <a:pt x="212598" y="194056"/>
                </a:lnTo>
                <a:lnTo>
                  <a:pt x="212598" y="248539"/>
                </a:lnTo>
                <a:lnTo>
                  <a:pt x="212598" y="303022"/>
                </a:lnTo>
                <a:lnTo>
                  <a:pt x="212598" y="357505"/>
                </a:lnTo>
                <a:lnTo>
                  <a:pt x="212598" y="411988"/>
                </a:lnTo>
                <a:lnTo>
                  <a:pt x="212810" y="427870"/>
                </a:lnTo>
                <a:lnTo>
                  <a:pt x="223900" y="469773"/>
                </a:lnTo>
                <a:lnTo>
                  <a:pt x="261000" y="482967"/>
                </a:lnTo>
                <a:lnTo>
                  <a:pt x="273050" y="483489"/>
                </a:lnTo>
                <a:lnTo>
                  <a:pt x="279146" y="483489"/>
                </a:lnTo>
                <a:lnTo>
                  <a:pt x="285115" y="483489"/>
                </a:lnTo>
                <a:lnTo>
                  <a:pt x="291211" y="483489"/>
                </a:lnTo>
                <a:lnTo>
                  <a:pt x="291211" y="487934"/>
                </a:lnTo>
                <a:lnTo>
                  <a:pt x="291211" y="492506"/>
                </a:lnTo>
                <a:lnTo>
                  <a:pt x="291211" y="497078"/>
                </a:lnTo>
                <a:lnTo>
                  <a:pt x="242643" y="497078"/>
                </a:lnTo>
                <a:lnTo>
                  <a:pt x="194093" y="497078"/>
                </a:lnTo>
                <a:lnTo>
                  <a:pt x="145557" y="497078"/>
                </a:lnTo>
                <a:lnTo>
                  <a:pt x="97032" y="497078"/>
                </a:lnTo>
                <a:lnTo>
                  <a:pt x="48514" y="497078"/>
                </a:lnTo>
                <a:lnTo>
                  <a:pt x="0" y="497078"/>
                </a:lnTo>
                <a:lnTo>
                  <a:pt x="0" y="492506"/>
                </a:lnTo>
                <a:lnTo>
                  <a:pt x="0" y="487934"/>
                </a:lnTo>
                <a:lnTo>
                  <a:pt x="0" y="483489"/>
                </a:lnTo>
                <a:lnTo>
                  <a:pt x="5969" y="483489"/>
                </a:lnTo>
                <a:lnTo>
                  <a:pt x="12065" y="483489"/>
                </a:lnTo>
                <a:lnTo>
                  <a:pt x="18033" y="483489"/>
                </a:lnTo>
                <a:lnTo>
                  <a:pt x="30420" y="483010"/>
                </a:lnTo>
                <a:lnTo>
                  <a:pt x="72008" y="464439"/>
                </a:lnTo>
                <a:lnTo>
                  <a:pt x="78486" y="411988"/>
                </a:lnTo>
                <a:lnTo>
                  <a:pt x="78486" y="357505"/>
                </a:lnTo>
                <a:lnTo>
                  <a:pt x="78486" y="303022"/>
                </a:lnTo>
                <a:lnTo>
                  <a:pt x="78486" y="248539"/>
                </a:lnTo>
                <a:lnTo>
                  <a:pt x="78486" y="194056"/>
                </a:lnTo>
                <a:lnTo>
                  <a:pt x="78486" y="139573"/>
                </a:lnTo>
                <a:lnTo>
                  <a:pt x="78486" y="85089"/>
                </a:lnTo>
                <a:lnTo>
                  <a:pt x="78293" y="69207"/>
                </a:lnTo>
                <a:lnTo>
                  <a:pt x="67182" y="27305"/>
                </a:lnTo>
                <a:lnTo>
                  <a:pt x="30085" y="14110"/>
                </a:lnTo>
                <a:lnTo>
                  <a:pt x="18033" y="13588"/>
                </a:lnTo>
                <a:lnTo>
                  <a:pt x="12065" y="13588"/>
                </a:lnTo>
                <a:lnTo>
                  <a:pt x="5969" y="13588"/>
                </a:lnTo>
                <a:lnTo>
                  <a:pt x="0" y="13588"/>
                </a:lnTo>
                <a:lnTo>
                  <a:pt x="0" y="9144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65926" y="3326003"/>
            <a:ext cx="515620" cy="497205"/>
          </a:xfrm>
          <a:custGeom>
            <a:avLst/>
            <a:gdLst/>
            <a:ahLst/>
            <a:cxnLst/>
            <a:rect l="l" t="t" r="r" b="b"/>
            <a:pathLst>
              <a:path w="515620" h="497204">
                <a:moveTo>
                  <a:pt x="4445" y="0"/>
                </a:moveTo>
                <a:lnTo>
                  <a:pt x="4445" y="0"/>
                </a:lnTo>
                <a:lnTo>
                  <a:pt x="291465" y="0"/>
                </a:lnTo>
                <a:lnTo>
                  <a:pt x="291465" y="4572"/>
                </a:lnTo>
                <a:lnTo>
                  <a:pt x="291465" y="9144"/>
                </a:lnTo>
                <a:lnTo>
                  <a:pt x="291465" y="13588"/>
                </a:lnTo>
                <a:lnTo>
                  <a:pt x="273413" y="14138"/>
                </a:lnTo>
                <a:lnTo>
                  <a:pt x="230504" y="24384"/>
                </a:lnTo>
                <a:lnTo>
                  <a:pt x="215366" y="64599"/>
                </a:lnTo>
                <a:lnTo>
                  <a:pt x="215011" y="81025"/>
                </a:lnTo>
                <a:lnTo>
                  <a:pt x="215011" y="117221"/>
                </a:lnTo>
                <a:lnTo>
                  <a:pt x="215011" y="153416"/>
                </a:lnTo>
                <a:lnTo>
                  <a:pt x="215011" y="189611"/>
                </a:lnTo>
                <a:lnTo>
                  <a:pt x="215011" y="225806"/>
                </a:lnTo>
                <a:lnTo>
                  <a:pt x="233414" y="225806"/>
                </a:lnTo>
                <a:lnTo>
                  <a:pt x="251840" y="225806"/>
                </a:lnTo>
                <a:lnTo>
                  <a:pt x="270267" y="225806"/>
                </a:lnTo>
                <a:lnTo>
                  <a:pt x="288671" y="225806"/>
                </a:lnTo>
                <a:lnTo>
                  <a:pt x="344203" y="228139"/>
                </a:lnTo>
                <a:lnTo>
                  <a:pt x="391556" y="235140"/>
                </a:lnTo>
                <a:lnTo>
                  <a:pt x="430742" y="246808"/>
                </a:lnTo>
                <a:lnTo>
                  <a:pt x="485348" y="283436"/>
                </a:lnTo>
                <a:lnTo>
                  <a:pt x="512260" y="333259"/>
                </a:lnTo>
                <a:lnTo>
                  <a:pt x="515620" y="362839"/>
                </a:lnTo>
                <a:lnTo>
                  <a:pt x="513907" y="383416"/>
                </a:lnTo>
                <a:lnTo>
                  <a:pt x="500243" y="420096"/>
                </a:lnTo>
                <a:lnTo>
                  <a:pt x="473739" y="450603"/>
                </a:lnTo>
                <a:lnTo>
                  <a:pt x="439398" y="473463"/>
                </a:lnTo>
                <a:lnTo>
                  <a:pt x="396559" y="488559"/>
                </a:lnTo>
                <a:lnTo>
                  <a:pt x="336222" y="496127"/>
                </a:lnTo>
                <a:lnTo>
                  <a:pt x="298957" y="497078"/>
                </a:lnTo>
                <a:lnTo>
                  <a:pt x="249111" y="497078"/>
                </a:lnTo>
                <a:lnTo>
                  <a:pt x="199267" y="497078"/>
                </a:lnTo>
                <a:lnTo>
                  <a:pt x="149431" y="497078"/>
                </a:lnTo>
                <a:lnTo>
                  <a:pt x="99605" y="497078"/>
                </a:lnTo>
                <a:lnTo>
                  <a:pt x="49793" y="497078"/>
                </a:lnTo>
                <a:lnTo>
                  <a:pt x="0" y="497078"/>
                </a:lnTo>
                <a:lnTo>
                  <a:pt x="0" y="492506"/>
                </a:lnTo>
                <a:lnTo>
                  <a:pt x="0" y="487934"/>
                </a:lnTo>
                <a:lnTo>
                  <a:pt x="0" y="483489"/>
                </a:lnTo>
                <a:lnTo>
                  <a:pt x="23574" y="482439"/>
                </a:lnTo>
                <a:lnTo>
                  <a:pt x="66294" y="471170"/>
                </a:lnTo>
                <a:lnTo>
                  <a:pt x="80899" y="420751"/>
                </a:lnTo>
                <a:lnTo>
                  <a:pt x="80899" y="365750"/>
                </a:lnTo>
                <a:lnTo>
                  <a:pt x="80899" y="310731"/>
                </a:lnTo>
                <a:lnTo>
                  <a:pt x="80899" y="255698"/>
                </a:lnTo>
                <a:lnTo>
                  <a:pt x="80899" y="200655"/>
                </a:lnTo>
                <a:lnTo>
                  <a:pt x="80899" y="145604"/>
                </a:lnTo>
                <a:lnTo>
                  <a:pt x="80899" y="90550"/>
                </a:lnTo>
                <a:lnTo>
                  <a:pt x="80156" y="66736"/>
                </a:lnTo>
                <a:lnTo>
                  <a:pt x="68834" y="26035"/>
                </a:lnTo>
                <a:lnTo>
                  <a:pt x="28043" y="14658"/>
                </a:lnTo>
                <a:lnTo>
                  <a:pt x="4445" y="13588"/>
                </a:lnTo>
                <a:lnTo>
                  <a:pt x="4445" y="9144"/>
                </a:lnTo>
                <a:lnTo>
                  <a:pt x="4445" y="4572"/>
                </a:lnTo>
                <a:lnTo>
                  <a:pt x="4445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15051" y="3326003"/>
            <a:ext cx="622300" cy="497205"/>
          </a:xfrm>
          <a:custGeom>
            <a:avLst/>
            <a:gdLst/>
            <a:ahLst/>
            <a:cxnLst/>
            <a:rect l="l" t="t" r="r" b="b"/>
            <a:pathLst>
              <a:path w="622300" h="497204">
                <a:moveTo>
                  <a:pt x="0" y="0"/>
                </a:moveTo>
                <a:lnTo>
                  <a:pt x="0" y="0"/>
                </a:lnTo>
                <a:lnTo>
                  <a:pt x="291591" y="0"/>
                </a:lnTo>
                <a:lnTo>
                  <a:pt x="291591" y="4572"/>
                </a:lnTo>
                <a:lnTo>
                  <a:pt x="291591" y="9144"/>
                </a:lnTo>
                <a:lnTo>
                  <a:pt x="291591" y="13588"/>
                </a:lnTo>
                <a:lnTo>
                  <a:pt x="285369" y="13588"/>
                </a:lnTo>
                <a:lnTo>
                  <a:pt x="279146" y="13588"/>
                </a:lnTo>
                <a:lnTo>
                  <a:pt x="273050" y="13588"/>
                </a:lnTo>
                <a:lnTo>
                  <a:pt x="261526" y="14067"/>
                </a:lnTo>
                <a:lnTo>
                  <a:pt x="221234" y="30607"/>
                </a:lnTo>
                <a:lnTo>
                  <a:pt x="212883" y="68204"/>
                </a:lnTo>
                <a:lnTo>
                  <a:pt x="212598" y="85089"/>
                </a:lnTo>
                <a:lnTo>
                  <a:pt x="212598" y="120257"/>
                </a:lnTo>
                <a:lnTo>
                  <a:pt x="212598" y="155448"/>
                </a:lnTo>
                <a:lnTo>
                  <a:pt x="212598" y="190638"/>
                </a:lnTo>
                <a:lnTo>
                  <a:pt x="212598" y="225806"/>
                </a:lnTo>
                <a:lnTo>
                  <a:pt x="261842" y="225806"/>
                </a:lnTo>
                <a:lnTo>
                  <a:pt x="311086" y="225806"/>
                </a:lnTo>
                <a:lnTo>
                  <a:pt x="360330" y="225806"/>
                </a:lnTo>
                <a:lnTo>
                  <a:pt x="409575" y="225806"/>
                </a:lnTo>
                <a:lnTo>
                  <a:pt x="409575" y="190638"/>
                </a:lnTo>
                <a:lnTo>
                  <a:pt x="409575" y="155448"/>
                </a:lnTo>
                <a:lnTo>
                  <a:pt x="409575" y="120257"/>
                </a:lnTo>
                <a:lnTo>
                  <a:pt x="409575" y="85089"/>
                </a:lnTo>
                <a:lnTo>
                  <a:pt x="409289" y="67825"/>
                </a:lnTo>
                <a:lnTo>
                  <a:pt x="395859" y="25526"/>
                </a:lnTo>
                <a:lnTo>
                  <a:pt x="349123" y="13588"/>
                </a:lnTo>
                <a:lnTo>
                  <a:pt x="343026" y="13588"/>
                </a:lnTo>
                <a:lnTo>
                  <a:pt x="337058" y="13588"/>
                </a:lnTo>
                <a:lnTo>
                  <a:pt x="330962" y="13588"/>
                </a:lnTo>
                <a:lnTo>
                  <a:pt x="330962" y="9144"/>
                </a:lnTo>
                <a:lnTo>
                  <a:pt x="330962" y="4572"/>
                </a:lnTo>
                <a:lnTo>
                  <a:pt x="330962" y="0"/>
                </a:lnTo>
                <a:lnTo>
                  <a:pt x="379529" y="0"/>
                </a:lnTo>
                <a:lnTo>
                  <a:pt x="428079" y="0"/>
                </a:lnTo>
                <a:lnTo>
                  <a:pt x="476615" y="0"/>
                </a:lnTo>
                <a:lnTo>
                  <a:pt x="525140" y="0"/>
                </a:lnTo>
                <a:lnTo>
                  <a:pt x="573658" y="0"/>
                </a:lnTo>
                <a:lnTo>
                  <a:pt x="622173" y="0"/>
                </a:lnTo>
                <a:lnTo>
                  <a:pt x="622173" y="4572"/>
                </a:lnTo>
                <a:lnTo>
                  <a:pt x="622173" y="9144"/>
                </a:lnTo>
                <a:lnTo>
                  <a:pt x="622173" y="13588"/>
                </a:lnTo>
                <a:lnTo>
                  <a:pt x="616203" y="13588"/>
                </a:lnTo>
                <a:lnTo>
                  <a:pt x="610108" y="13588"/>
                </a:lnTo>
                <a:lnTo>
                  <a:pt x="604138" y="13588"/>
                </a:lnTo>
                <a:lnTo>
                  <a:pt x="592419" y="14067"/>
                </a:lnTo>
                <a:lnTo>
                  <a:pt x="552323" y="30607"/>
                </a:lnTo>
                <a:lnTo>
                  <a:pt x="543952" y="68204"/>
                </a:lnTo>
                <a:lnTo>
                  <a:pt x="543687" y="85089"/>
                </a:lnTo>
                <a:lnTo>
                  <a:pt x="543687" y="139573"/>
                </a:lnTo>
                <a:lnTo>
                  <a:pt x="543687" y="194056"/>
                </a:lnTo>
                <a:lnTo>
                  <a:pt x="543687" y="248539"/>
                </a:lnTo>
                <a:lnTo>
                  <a:pt x="543687" y="303022"/>
                </a:lnTo>
                <a:lnTo>
                  <a:pt x="543687" y="357505"/>
                </a:lnTo>
                <a:lnTo>
                  <a:pt x="543687" y="411988"/>
                </a:lnTo>
                <a:lnTo>
                  <a:pt x="543952" y="429252"/>
                </a:lnTo>
                <a:lnTo>
                  <a:pt x="557402" y="471551"/>
                </a:lnTo>
                <a:lnTo>
                  <a:pt x="604138" y="483489"/>
                </a:lnTo>
                <a:lnTo>
                  <a:pt x="610108" y="483489"/>
                </a:lnTo>
                <a:lnTo>
                  <a:pt x="616203" y="483489"/>
                </a:lnTo>
                <a:lnTo>
                  <a:pt x="622173" y="483489"/>
                </a:lnTo>
                <a:lnTo>
                  <a:pt x="622173" y="487934"/>
                </a:lnTo>
                <a:lnTo>
                  <a:pt x="622173" y="492506"/>
                </a:lnTo>
                <a:lnTo>
                  <a:pt x="622173" y="497078"/>
                </a:lnTo>
                <a:lnTo>
                  <a:pt x="573658" y="497078"/>
                </a:lnTo>
                <a:lnTo>
                  <a:pt x="525140" y="497078"/>
                </a:lnTo>
                <a:lnTo>
                  <a:pt x="476615" y="497078"/>
                </a:lnTo>
                <a:lnTo>
                  <a:pt x="428079" y="497078"/>
                </a:lnTo>
                <a:lnTo>
                  <a:pt x="379529" y="497078"/>
                </a:lnTo>
                <a:lnTo>
                  <a:pt x="330962" y="497078"/>
                </a:lnTo>
                <a:lnTo>
                  <a:pt x="330962" y="492506"/>
                </a:lnTo>
                <a:lnTo>
                  <a:pt x="330962" y="487934"/>
                </a:lnTo>
                <a:lnTo>
                  <a:pt x="330962" y="483489"/>
                </a:lnTo>
                <a:lnTo>
                  <a:pt x="337058" y="483489"/>
                </a:lnTo>
                <a:lnTo>
                  <a:pt x="343026" y="483489"/>
                </a:lnTo>
                <a:lnTo>
                  <a:pt x="349123" y="483489"/>
                </a:lnTo>
                <a:lnTo>
                  <a:pt x="360789" y="483010"/>
                </a:lnTo>
                <a:lnTo>
                  <a:pt x="400938" y="466471"/>
                </a:lnTo>
                <a:lnTo>
                  <a:pt x="409289" y="428890"/>
                </a:lnTo>
                <a:lnTo>
                  <a:pt x="409575" y="411988"/>
                </a:lnTo>
                <a:lnTo>
                  <a:pt x="409575" y="373507"/>
                </a:lnTo>
                <a:lnTo>
                  <a:pt x="409575" y="335026"/>
                </a:lnTo>
                <a:lnTo>
                  <a:pt x="409575" y="296545"/>
                </a:lnTo>
                <a:lnTo>
                  <a:pt x="409575" y="258063"/>
                </a:lnTo>
                <a:lnTo>
                  <a:pt x="360330" y="258063"/>
                </a:lnTo>
                <a:lnTo>
                  <a:pt x="311086" y="258063"/>
                </a:lnTo>
                <a:lnTo>
                  <a:pt x="261842" y="258063"/>
                </a:lnTo>
                <a:lnTo>
                  <a:pt x="212598" y="258063"/>
                </a:lnTo>
                <a:lnTo>
                  <a:pt x="212598" y="296544"/>
                </a:lnTo>
                <a:lnTo>
                  <a:pt x="212598" y="335025"/>
                </a:lnTo>
                <a:lnTo>
                  <a:pt x="212598" y="373506"/>
                </a:lnTo>
                <a:lnTo>
                  <a:pt x="212598" y="411988"/>
                </a:lnTo>
                <a:lnTo>
                  <a:pt x="212885" y="429252"/>
                </a:lnTo>
                <a:lnTo>
                  <a:pt x="226695" y="471551"/>
                </a:lnTo>
                <a:lnTo>
                  <a:pt x="273050" y="483489"/>
                </a:lnTo>
                <a:lnTo>
                  <a:pt x="279146" y="483489"/>
                </a:lnTo>
                <a:lnTo>
                  <a:pt x="285369" y="483489"/>
                </a:lnTo>
                <a:lnTo>
                  <a:pt x="291591" y="483489"/>
                </a:lnTo>
                <a:lnTo>
                  <a:pt x="291591" y="487934"/>
                </a:lnTo>
                <a:lnTo>
                  <a:pt x="291591" y="492506"/>
                </a:lnTo>
                <a:lnTo>
                  <a:pt x="291591" y="497078"/>
                </a:lnTo>
                <a:lnTo>
                  <a:pt x="242960" y="497078"/>
                </a:lnTo>
                <a:lnTo>
                  <a:pt x="194347" y="497078"/>
                </a:lnTo>
                <a:lnTo>
                  <a:pt x="145748" y="497078"/>
                </a:lnTo>
                <a:lnTo>
                  <a:pt x="97159" y="497078"/>
                </a:lnTo>
                <a:lnTo>
                  <a:pt x="48578" y="497078"/>
                </a:lnTo>
                <a:lnTo>
                  <a:pt x="0" y="497078"/>
                </a:lnTo>
                <a:lnTo>
                  <a:pt x="0" y="492506"/>
                </a:lnTo>
                <a:lnTo>
                  <a:pt x="0" y="487934"/>
                </a:lnTo>
                <a:lnTo>
                  <a:pt x="0" y="483489"/>
                </a:lnTo>
                <a:lnTo>
                  <a:pt x="6096" y="483489"/>
                </a:lnTo>
                <a:lnTo>
                  <a:pt x="12319" y="483489"/>
                </a:lnTo>
                <a:lnTo>
                  <a:pt x="18414" y="483489"/>
                </a:lnTo>
                <a:lnTo>
                  <a:pt x="29991" y="483010"/>
                </a:lnTo>
                <a:lnTo>
                  <a:pt x="70103" y="466471"/>
                </a:lnTo>
                <a:lnTo>
                  <a:pt x="78202" y="428890"/>
                </a:lnTo>
                <a:lnTo>
                  <a:pt x="78486" y="411988"/>
                </a:lnTo>
                <a:lnTo>
                  <a:pt x="78486" y="357505"/>
                </a:lnTo>
                <a:lnTo>
                  <a:pt x="78486" y="303022"/>
                </a:lnTo>
                <a:lnTo>
                  <a:pt x="78486" y="248539"/>
                </a:lnTo>
                <a:lnTo>
                  <a:pt x="78486" y="194056"/>
                </a:lnTo>
                <a:lnTo>
                  <a:pt x="78486" y="139573"/>
                </a:lnTo>
                <a:lnTo>
                  <a:pt x="78486" y="85089"/>
                </a:lnTo>
                <a:lnTo>
                  <a:pt x="78202" y="67825"/>
                </a:lnTo>
                <a:lnTo>
                  <a:pt x="64897" y="25526"/>
                </a:lnTo>
                <a:lnTo>
                  <a:pt x="18414" y="13588"/>
                </a:lnTo>
                <a:lnTo>
                  <a:pt x="12319" y="13588"/>
                </a:lnTo>
                <a:lnTo>
                  <a:pt x="6096" y="13588"/>
                </a:lnTo>
                <a:lnTo>
                  <a:pt x="0" y="13588"/>
                </a:lnTo>
                <a:lnTo>
                  <a:pt x="0" y="9144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53584" y="3326003"/>
            <a:ext cx="514984" cy="497205"/>
          </a:xfrm>
          <a:custGeom>
            <a:avLst/>
            <a:gdLst/>
            <a:ahLst/>
            <a:cxnLst/>
            <a:rect l="l" t="t" r="r" b="b"/>
            <a:pathLst>
              <a:path w="514985" h="497204">
                <a:moveTo>
                  <a:pt x="0" y="0"/>
                </a:moveTo>
                <a:lnTo>
                  <a:pt x="0" y="0"/>
                </a:lnTo>
                <a:lnTo>
                  <a:pt x="267207" y="0"/>
                </a:lnTo>
                <a:lnTo>
                  <a:pt x="311638" y="952"/>
                </a:lnTo>
                <a:lnTo>
                  <a:pt x="379543" y="8572"/>
                </a:lnTo>
                <a:lnTo>
                  <a:pt x="421848" y="23790"/>
                </a:lnTo>
                <a:lnTo>
                  <a:pt x="453316" y="46511"/>
                </a:lnTo>
                <a:lnTo>
                  <a:pt x="483155" y="91948"/>
                </a:lnTo>
                <a:lnTo>
                  <a:pt x="488950" y="125095"/>
                </a:lnTo>
                <a:lnTo>
                  <a:pt x="487118" y="142523"/>
                </a:lnTo>
                <a:lnTo>
                  <a:pt x="459739" y="188975"/>
                </a:lnTo>
                <a:lnTo>
                  <a:pt x="419449" y="214122"/>
                </a:lnTo>
                <a:lnTo>
                  <a:pt x="356869" y="233552"/>
                </a:lnTo>
                <a:lnTo>
                  <a:pt x="393616" y="242194"/>
                </a:lnTo>
                <a:lnTo>
                  <a:pt x="449345" y="262145"/>
                </a:lnTo>
                <a:lnTo>
                  <a:pt x="488545" y="291338"/>
                </a:lnTo>
                <a:lnTo>
                  <a:pt x="511595" y="334581"/>
                </a:lnTo>
                <a:lnTo>
                  <a:pt x="514476" y="359918"/>
                </a:lnTo>
                <a:lnTo>
                  <a:pt x="511309" y="386780"/>
                </a:lnTo>
                <a:lnTo>
                  <a:pt x="485973" y="433123"/>
                </a:lnTo>
                <a:lnTo>
                  <a:pt x="429230" y="472057"/>
                </a:lnTo>
                <a:lnTo>
                  <a:pt x="387619" y="485949"/>
                </a:lnTo>
                <a:lnTo>
                  <a:pt x="338984" y="494293"/>
                </a:lnTo>
                <a:lnTo>
                  <a:pt x="283337" y="497078"/>
                </a:lnTo>
                <a:lnTo>
                  <a:pt x="236093" y="497078"/>
                </a:lnTo>
                <a:lnTo>
                  <a:pt x="188853" y="497078"/>
                </a:lnTo>
                <a:lnTo>
                  <a:pt x="141620" y="497078"/>
                </a:lnTo>
                <a:lnTo>
                  <a:pt x="94398" y="497078"/>
                </a:lnTo>
                <a:lnTo>
                  <a:pt x="47190" y="497078"/>
                </a:lnTo>
                <a:lnTo>
                  <a:pt x="0" y="497078"/>
                </a:lnTo>
                <a:lnTo>
                  <a:pt x="0" y="492506"/>
                </a:lnTo>
                <a:lnTo>
                  <a:pt x="0" y="487934"/>
                </a:lnTo>
                <a:lnTo>
                  <a:pt x="0" y="483489"/>
                </a:lnTo>
                <a:lnTo>
                  <a:pt x="17766" y="483084"/>
                </a:lnTo>
                <a:lnTo>
                  <a:pt x="58735" y="473608"/>
                </a:lnTo>
                <a:lnTo>
                  <a:pt x="76880" y="428067"/>
                </a:lnTo>
                <a:lnTo>
                  <a:pt x="77215" y="409829"/>
                </a:lnTo>
                <a:lnTo>
                  <a:pt x="77215" y="356053"/>
                </a:lnTo>
                <a:lnTo>
                  <a:pt x="77215" y="302292"/>
                </a:lnTo>
                <a:lnTo>
                  <a:pt x="77215" y="248538"/>
                </a:lnTo>
                <a:lnTo>
                  <a:pt x="77215" y="194785"/>
                </a:lnTo>
                <a:lnTo>
                  <a:pt x="77215" y="141024"/>
                </a:lnTo>
                <a:lnTo>
                  <a:pt x="77215" y="87249"/>
                </a:lnTo>
                <a:lnTo>
                  <a:pt x="76880" y="68990"/>
                </a:lnTo>
                <a:lnTo>
                  <a:pt x="68395" y="31599"/>
                </a:lnTo>
                <a:lnTo>
                  <a:pt x="32099" y="15176"/>
                </a:lnTo>
                <a:lnTo>
                  <a:pt x="0" y="13588"/>
                </a:lnTo>
                <a:lnTo>
                  <a:pt x="0" y="9144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94834" y="3326003"/>
            <a:ext cx="630555" cy="497205"/>
          </a:xfrm>
          <a:custGeom>
            <a:avLst/>
            <a:gdLst/>
            <a:ahLst/>
            <a:cxnLst/>
            <a:rect l="l" t="t" r="r" b="b"/>
            <a:pathLst>
              <a:path w="630554" h="497204">
                <a:moveTo>
                  <a:pt x="0" y="0"/>
                </a:moveTo>
                <a:lnTo>
                  <a:pt x="0" y="0"/>
                </a:lnTo>
                <a:lnTo>
                  <a:pt x="298957" y="0"/>
                </a:lnTo>
                <a:lnTo>
                  <a:pt x="298957" y="4572"/>
                </a:lnTo>
                <a:lnTo>
                  <a:pt x="298957" y="9144"/>
                </a:lnTo>
                <a:lnTo>
                  <a:pt x="298957" y="13588"/>
                </a:lnTo>
                <a:lnTo>
                  <a:pt x="292607" y="13588"/>
                </a:lnTo>
                <a:lnTo>
                  <a:pt x="286130" y="13588"/>
                </a:lnTo>
                <a:lnTo>
                  <a:pt x="279653" y="13588"/>
                </a:lnTo>
                <a:lnTo>
                  <a:pt x="262344" y="14493"/>
                </a:lnTo>
                <a:lnTo>
                  <a:pt x="223533" y="37042"/>
                </a:lnTo>
                <a:lnTo>
                  <a:pt x="216407" y="84709"/>
                </a:lnTo>
                <a:lnTo>
                  <a:pt x="216407" y="139190"/>
                </a:lnTo>
                <a:lnTo>
                  <a:pt x="216407" y="193666"/>
                </a:lnTo>
                <a:lnTo>
                  <a:pt x="216407" y="248130"/>
                </a:lnTo>
                <a:lnTo>
                  <a:pt x="216407" y="302575"/>
                </a:lnTo>
                <a:lnTo>
                  <a:pt x="216407" y="356997"/>
                </a:lnTo>
                <a:lnTo>
                  <a:pt x="244486" y="317746"/>
                </a:lnTo>
                <a:lnTo>
                  <a:pt x="272553" y="278485"/>
                </a:lnTo>
                <a:lnTo>
                  <a:pt x="300613" y="239218"/>
                </a:lnTo>
                <a:lnTo>
                  <a:pt x="328671" y="199947"/>
                </a:lnTo>
                <a:lnTo>
                  <a:pt x="356731" y="160680"/>
                </a:lnTo>
                <a:lnTo>
                  <a:pt x="384798" y="121419"/>
                </a:lnTo>
                <a:lnTo>
                  <a:pt x="412876" y="82169"/>
                </a:lnTo>
                <a:lnTo>
                  <a:pt x="412065" y="63619"/>
                </a:lnTo>
                <a:lnTo>
                  <a:pt x="394868" y="21518"/>
                </a:lnTo>
                <a:lnTo>
                  <a:pt x="349630" y="13588"/>
                </a:lnTo>
                <a:lnTo>
                  <a:pt x="343407" y="13588"/>
                </a:lnTo>
                <a:lnTo>
                  <a:pt x="337312" y="13588"/>
                </a:lnTo>
                <a:lnTo>
                  <a:pt x="331088" y="13588"/>
                </a:lnTo>
                <a:lnTo>
                  <a:pt x="331088" y="9144"/>
                </a:lnTo>
                <a:lnTo>
                  <a:pt x="331088" y="4572"/>
                </a:lnTo>
                <a:lnTo>
                  <a:pt x="331088" y="0"/>
                </a:lnTo>
                <a:lnTo>
                  <a:pt x="380927" y="0"/>
                </a:lnTo>
                <a:lnTo>
                  <a:pt x="430751" y="0"/>
                </a:lnTo>
                <a:lnTo>
                  <a:pt x="480567" y="0"/>
                </a:lnTo>
                <a:lnTo>
                  <a:pt x="530384" y="0"/>
                </a:lnTo>
                <a:lnTo>
                  <a:pt x="580208" y="0"/>
                </a:lnTo>
                <a:lnTo>
                  <a:pt x="630047" y="0"/>
                </a:lnTo>
                <a:lnTo>
                  <a:pt x="630047" y="4572"/>
                </a:lnTo>
                <a:lnTo>
                  <a:pt x="630047" y="9144"/>
                </a:lnTo>
                <a:lnTo>
                  <a:pt x="630047" y="13588"/>
                </a:lnTo>
                <a:lnTo>
                  <a:pt x="623569" y="13588"/>
                </a:lnTo>
                <a:lnTo>
                  <a:pt x="617219" y="13588"/>
                </a:lnTo>
                <a:lnTo>
                  <a:pt x="610742" y="13588"/>
                </a:lnTo>
                <a:lnTo>
                  <a:pt x="593048" y="14420"/>
                </a:lnTo>
                <a:lnTo>
                  <a:pt x="554061" y="35345"/>
                </a:lnTo>
                <a:lnTo>
                  <a:pt x="546988" y="84709"/>
                </a:lnTo>
                <a:lnTo>
                  <a:pt x="546988" y="139192"/>
                </a:lnTo>
                <a:lnTo>
                  <a:pt x="546988" y="193675"/>
                </a:lnTo>
                <a:lnTo>
                  <a:pt x="546988" y="248158"/>
                </a:lnTo>
                <a:lnTo>
                  <a:pt x="546988" y="302641"/>
                </a:lnTo>
                <a:lnTo>
                  <a:pt x="546988" y="357124"/>
                </a:lnTo>
                <a:lnTo>
                  <a:pt x="546988" y="411607"/>
                </a:lnTo>
                <a:lnTo>
                  <a:pt x="547794" y="432492"/>
                </a:lnTo>
                <a:lnTo>
                  <a:pt x="559688" y="470408"/>
                </a:lnTo>
                <a:lnTo>
                  <a:pt x="610742" y="483489"/>
                </a:lnTo>
                <a:lnTo>
                  <a:pt x="617219" y="483489"/>
                </a:lnTo>
                <a:lnTo>
                  <a:pt x="623569" y="483489"/>
                </a:lnTo>
                <a:lnTo>
                  <a:pt x="630047" y="483489"/>
                </a:lnTo>
                <a:lnTo>
                  <a:pt x="630047" y="487934"/>
                </a:lnTo>
                <a:lnTo>
                  <a:pt x="630047" y="492506"/>
                </a:lnTo>
                <a:lnTo>
                  <a:pt x="630047" y="497078"/>
                </a:lnTo>
                <a:lnTo>
                  <a:pt x="580208" y="497078"/>
                </a:lnTo>
                <a:lnTo>
                  <a:pt x="530384" y="497078"/>
                </a:lnTo>
                <a:lnTo>
                  <a:pt x="480568" y="497078"/>
                </a:lnTo>
                <a:lnTo>
                  <a:pt x="430751" y="497078"/>
                </a:lnTo>
                <a:lnTo>
                  <a:pt x="380927" y="497078"/>
                </a:lnTo>
                <a:lnTo>
                  <a:pt x="331088" y="497078"/>
                </a:lnTo>
                <a:lnTo>
                  <a:pt x="331088" y="492506"/>
                </a:lnTo>
                <a:lnTo>
                  <a:pt x="331088" y="487934"/>
                </a:lnTo>
                <a:lnTo>
                  <a:pt x="331088" y="483489"/>
                </a:lnTo>
                <a:lnTo>
                  <a:pt x="337312" y="483489"/>
                </a:lnTo>
                <a:lnTo>
                  <a:pt x="343407" y="483489"/>
                </a:lnTo>
                <a:lnTo>
                  <a:pt x="349630" y="483489"/>
                </a:lnTo>
                <a:lnTo>
                  <a:pt x="367468" y="482631"/>
                </a:lnTo>
                <a:lnTo>
                  <a:pt x="406126" y="460934"/>
                </a:lnTo>
                <a:lnTo>
                  <a:pt x="412876" y="411607"/>
                </a:lnTo>
                <a:lnTo>
                  <a:pt x="412876" y="357657"/>
                </a:lnTo>
                <a:lnTo>
                  <a:pt x="412876" y="303707"/>
                </a:lnTo>
                <a:lnTo>
                  <a:pt x="412876" y="249758"/>
                </a:lnTo>
                <a:lnTo>
                  <a:pt x="412876" y="195808"/>
                </a:lnTo>
                <a:lnTo>
                  <a:pt x="412876" y="141859"/>
                </a:lnTo>
                <a:lnTo>
                  <a:pt x="384798" y="181149"/>
                </a:lnTo>
                <a:lnTo>
                  <a:pt x="356731" y="220428"/>
                </a:lnTo>
                <a:lnTo>
                  <a:pt x="328671" y="259701"/>
                </a:lnTo>
                <a:lnTo>
                  <a:pt x="300613" y="298971"/>
                </a:lnTo>
                <a:lnTo>
                  <a:pt x="272553" y="338244"/>
                </a:lnTo>
                <a:lnTo>
                  <a:pt x="244486" y="377523"/>
                </a:lnTo>
                <a:lnTo>
                  <a:pt x="216407" y="416814"/>
                </a:lnTo>
                <a:lnTo>
                  <a:pt x="217007" y="433292"/>
                </a:lnTo>
                <a:lnTo>
                  <a:pt x="233237" y="474702"/>
                </a:lnTo>
                <a:lnTo>
                  <a:pt x="279653" y="483489"/>
                </a:lnTo>
                <a:lnTo>
                  <a:pt x="286130" y="483489"/>
                </a:lnTo>
                <a:lnTo>
                  <a:pt x="292607" y="483489"/>
                </a:lnTo>
                <a:lnTo>
                  <a:pt x="298957" y="483489"/>
                </a:lnTo>
                <a:lnTo>
                  <a:pt x="298957" y="487934"/>
                </a:lnTo>
                <a:lnTo>
                  <a:pt x="298957" y="492506"/>
                </a:lnTo>
                <a:lnTo>
                  <a:pt x="298957" y="497078"/>
                </a:lnTo>
                <a:lnTo>
                  <a:pt x="249164" y="497078"/>
                </a:lnTo>
                <a:lnTo>
                  <a:pt x="199352" y="497078"/>
                </a:lnTo>
                <a:lnTo>
                  <a:pt x="149526" y="497078"/>
                </a:lnTo>
                <a:lnTo>
                  <a:pt x="99690" y="497078"/>
                </a:lnTo>
                <a:lnTo>
                  <a:pt x="49846" y="497078"/>
                </a:lnTo>
                <a:lnTo>
                  <a:pt x="0" y="497078"/>
                </a:lnTo>
                <a:lnTo>
                  <a:pt x="0" y="492506"/>
                </a:lnTo>
                <a:lnTo>
                  <a:pt x="0" y="487934"/>
                </a:lnTo>
                <a:lnTo>
                  <a:pt x="0" y="483489"/>
                </a:lnTo>
                <a:lnTo>
                  <a:pt x="6223" y="483489"/>
                </a:lnTo>
                <a:lnTo>
                  <a:pt x="12318" y="483489"/>
                </a:lnTo>
                <a:lnTo>
                  <a:pt x="18541" y="483489"/>
                </a:lnTo>
                <a:lnTo>
                  <a:pt x="36401" y="482631"/>
                </a:lnTo>
                <a:lnTo>
                  <a:pt x="75384" y="460934"/>
                </a:lnTo>
                <a:lnTo>
                  <a:pt x="82295" y="411607"/>
                </a:lnTo>
                <a:lnTo>
                  <a:pt x="82295" y="357124"/>
                </a:lnTo>
                <a:lnTo>
                  <a:pt x="82295" y="302641"/>
                </a:lnTo>
                <a:lnTo>
                  <a:pt x="82295" y="248158"/>
                </a:lnTo>
                <a:lnTo>
                  <a:pt x="82295" y="193675"/>
                </a:lnTo>
                <a:lnTo>
                  <a:pt x="82295" y="139192"/>
                </a:lnTo>
                <a:lnTo>
                  <a:pt x="82295" y="84709"/>
                </a:lnTo>
                <a:lnTo>
                  <a:pt x="81676" y="64301"/>
                </a:lnTo>
                <a:lnTo>
                  <a:pt x="72389" y="26797"/>
                </a:lnTo>
                <a:lnTo>
                  <a:pt x="18541" y="13588"/>
                </a:lnTo>
                <a:lnTo>
                  <a:pt x="12318" y="13588"/>
                </a:lnTo>
                <a:lnTo>
                  <a:pt x="6223" y="13588"/>
                </a:lnTo>
                <a:lnTo>
                  <a:pt x="0" y="13588"/>
                </a:lnTo>
                <a:lnTo>
                  <a:pt x="0" y="9144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50640" y="3326003"/>
            <a:ext cx="501015" cy="497205"/>
          </a:xfrm>
          <a:custGeom>
            <a:avLst/>
            <a:gdLst/>
            <a:ahLst/>
            <a:cxnLst/>
            <a:rect l="l" t="t" r="r" b="b"/>
            <a:pathLst>
              <a:path w="501014" h="497204">
                <a:moveTo>
                  <a:pt x="0" y="0"/>
                </a:moveTo>
                <a:lnTo>
                  <a:pt x="0" y="0"/>
                </a:lnTo>
                <a:lnTo>
                  <a:pt x="500888" y="0"/>
                </a:lnTo>
                <a:lnTo>
                  <a:pt x="500888" y="33643"/>
                </a:lnTo>
                <a:lnTo>
                  <a:pt x="500888" y="67310"/>
                </a:lnTo>
                <a:lnTo>
                  <a:pt x="500888" y="100976"/>
                </a:lnTo>
                <a:lnTo>
                  <a:pt x="500888" y="134620"/>
                </a:lnTo>
                <a:lnTo>
                  <a:pt x="495935" y="134620"/>
                </a:lnTo>
                <a:lnTo>
                  <a:pt x="490982" y="134620"/>
                </a:lnTo>
                <a:lnTo>
                  <a:pt x="486156" y="134620"/>
                </a:lnTo>
                <a:lnTo>
                  <a:pt x="479395" y="112946"/>
                </a:lnTo>
                <a:lnTo>
                  <a:pt x="456946" y="67691"/>
                </a:lnTo>
                <a:lnTo>
                  <a:pt x="426138" y="41777"/>
                </a:lnTo>
                <a:lnTo>
                  <a:pt x="376318" y="29106"/>
                </a:lnTo>
                <a:lnTo>
                  <a:pt x="358267" y="28701"/>
                </a:lnTo>
                <a:lnTo>
                  <a:pt x="347882" y="28701"/>
                </a:lnTo>
                <a:lnTo>
                  <a:pt x="337486" y="28701"/>
                </a:lnTo>
                <a:lnTo>
                  <a:pt x="327066" y="28701"/>
                </a:lnTo>
                <a:lnTo>
                  <a:pt x="316611" y="28701"/>
                </a:lnTo>
                <a:lnTo>
                  <a:pt x="316611" y="76612"/>
                </a:lnTo>
                <a:lnTo>
                  <a:pt x="316611" y="411988"/>
                </a:lnTo>
                <a:lnTo>
                  <a:pt x="316918" y="429252"/>
                </a:lnTo>
                <a:lnTo>
                  <a:pt x="330708" y="471551"/>
                </a:lnTo>
                <a:lnTo>
                  <a:pt x="377571" y="483489"/>
                </a:lnTo>
                <a:lnTo>
                  <a:pt x="383667" y="483489"/>
                </a:lnTo>
                <a:lnTo>
                  <a:pt x="389889" y="483489"/>
                </a:lnTo>
                <a:lnTo>
                  <a:pt x="395986" y="483489"/>
                </a:lnTo>
                <a:lnTo>
                  <a:pt x="395986" y="487934"/>
                </a:lnTo>
                <a:lnTo>
                  <a:pt x="395986" y="492506"/>
                </a:lnTo>
                <a:lnTo>
                  <a:pt x="395986" y="497078"/>
                </a:lnTo>
                <a:lnTo>
                  <a:pt x="347344" y="497078"/>
                </a:lnTo>
                <a:lnTo>
                  <a:pt x="298699" y="497078"/>
                </a:lnTo>
                <a:lnTo>
                  <a:pt x="250047" y="497078"/>
                </a:lnTo>
                <a:lnTo>
                  <a:pt x="201384" y="497078"/>
                </a:lnTo>
                <a:lnTo>
                  <a:pt x="152707" y="497078"/>
                </a:lnTo>
                <a:lnTo>
                  <a:pt x="104012" y="497078"/>
                </a:lnTo>
                <a:lnTo>
                  <a:pt x="104012" y="492506"/>
                </a:lnTo>
                <a:lnTo>
                  <a:pt x="104012" y="487934"/>
                </a:lnTo>
                <a:lnTo>
                  <a:pt x="104012" y="483489"/>
                </a:lnTo>
                <a:lnTo>
                  <a:pt x="110236" y="483489"/>
                </a:lnTo>
                <a:lnTo>
                  <a:pt x="116459" y="483489"/>
                </a:lnTo>
                <a:lnTo>
                  <a:pt x="122555" y="483489"/>
                </a:lnTo>
                <a:lnTo>
                  <a:pt x="134078" y="483010"/>
                </a:lnTo>
                <a:lnTo>
                  <a:pt x="174371" y="466471"/>
                </a:lnTo>
                <a:lnTo>
                  <a:pt x="182721" y="428890"/>
                </a:lnTo>
                <a:lnTo>
                  <a:pt x="183007" y="411988"/>
                </a:lnTo>
                <a:lnTo>
                  <a:pt x="183007" y="364077"/>
                </a:lnTo>
                <a:lnTo>
                  <a:pt x="183007" y="316166"/>
                </a:lnTo>
                <a:lnTo>
                  <a:pt x="183007" y="28701"/>
                </a:lnTo>
                <a:lnTo>
                  <a:pt x="172930" y="28701"/>
                </a:lnTo>
                <a:lnTo>
                  <a:pt x="162877" y="28701"/>
                </a:lnTo>
                <a:lnTo>
                  <a:pt x="152824" y="28701"/>
                </a:lnTo>
                <a:lnTo>
                  <a:pt x="142748" y="28701"/>
                </a:lnTo>
                <a:lnTo>
                  <a:pt x="116482" y="30015"/>
                </a:lnTo>
                <a:lnTo>
                  <a:pt x="75525" y="40596"/>
                </a:lnTo>
                <a:lnTo>
                  <a:pt x="44642" y="66343"/>
                </a:lnTo>
                <a:lnTo>
                  <a:pt x="22024" y="108686"/>
                </a:lnTo>
                <a:lnTo>
                  <a:pt x="15621" y="134620"/>
                </a:lnTo>
                <a:lnTo>
                  <a:pt x="10413" y="134620"/>
                </a:lnTo>
                <a:lnTo>
                  <a:pt x="5207" y="134620"/>
                </a:lnTo>
                <a:lnTo>
                  <a:pt x="0" y="134620"/>
                </a:lnTo>
                <a:lnTo>
                  <a:pt x="0" y="100976"/>
                </a:lnTo>
                <a:lnTo>
                  <a:pt x="0" y="67310"/>
                </a:lnTo>
                <a:lnTo>
                  <a:pt x="0" y="336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3570" y="3326003"/>
            <a:ext cx="507365" cy="497205"/>
          </a:xfrm>
          <a:custGeom>
            <a:avLst/>
            <a:gdLst/>
            <a:ahLst/>
            <a:cxnLst/>
            <a:rect l="l" t="t" r="r" b="b"/>
            <a:pathLst>
              <a:path w="507364" h="497204">
                <a:moveTo>
                  <a:pt x="0" y="0"/>
                </a:moveTo>
                <a:lnTo>
                  <a:pt x="0" y="0"/>
                </a:lnTo>
                <a:lnTo>
                  <a:pt x="466725" y="0"/>
                </a:lnTo>
                <a:lnTo>
                  <a:pt x="466725" y="36766"/>
                </a:lnTo>
                <a:lnTo>
                  <a:pt x="466725" y="73532"/>
                </a:lnTo>
                <a:lnTo>
                  <a:pt x="466725" y="110299"/>
                </a:lnTo>
                <a:lnTo>
                  <a:pt x="466725" y="147066"/>
                </a:lnTo>
                <a:lnTo>
                  <a:pt x="461518" y="147066"/>
                </a:lnTo>
                <a:lnTo>
                  <a:pt x="456311" y="147066"/>
                </a:lnTo>
                <a:lnTo>
                  <a:pt x="451104" y="147066"/>
                </a:lnTo>
                <a:lnTo>
                  <a:pt x="444579" y="122015"/>
                </a:lnTo>
                <a:lnTo>
                  <a:pt x="427815" y="83343"/>
                </a:lnTo>
                <a:lnTo>
                  <a:pt x="391556" y="49355"/>
                </a:lnTo>
                <a:lnTo>
                  <a:pt x="342513" y="32345"/>
                </a:lnTo>
                <a:lnTo>
                  <a:pt x="299321" y="29106"/>
                </a:lnTo>
                <a:lnTo>
                  <a:pt x="270129" y="28701"/>
                </a:lnTo>
                <a:lnTo>
                  <a:pt x="255746" y="28701"/>
                </a:lnTo>
                <a:lnTo>
                  <a:pt x="241363" y="28701"/>
                </a:lnTo>
                <a:lnTo>
                  <a:pt x="226980" y="28701"/>
                </a:lnTo>
                <a:lnTo>
                  <a:pt x="212598" y="28701"/>
                </a:lnTo>
                <a:lnTo>
                  <a:pt x="212598" y="79279"/>
                </a:lnTo>
                <a:lnTo>
                  <a:pt x="212598" y="129857"/>
                </a:lnTo>
                <a:lnTo>
                  <a:pt x="212598" y="180435"/>
                </a:lnTo>
                <a:lnTo>
                  <a:pt x="212598" y="231012"/>
                </a:lnTo>
                <a:lnTo>
                  <a:pt x="216281" y="231012"/>
                </a:lnTo>
                <a:lnTo>
                  <a:pt x="219964" y="231012"/>
                </a:lnTo>
                <a:lnTo>
                  <a:pt x="223774" y="231012"/>
                </a:lnTo>
                <a:lnTo>
                  <a:pt x="248441" y="229155"/>
                </a:lnTo>
                <a:lnTo>
                  <a:pt x="286871" y="214296"/>
                </a:lnTo>
                <a:lnTo>
                  <a:pt x="311443" y="184673"/>
                </a:lnTo>
                <a:lnTo>
                  <a:pt x="326683" y="140858"/>
                </a:lnTo>
                <a:lnTo>
                  <a:pt x="331089" y="113664"/>
                </a:lnTo>
                <a:lnTo>
                  <a:pt x="336296" y="113664"/>
                </a:lnTo>
                <a:lnTo>
                  <a:pt x="341503" y="113664"/>
                </a:lnTo>
                <a:lnTo>
                  <a:pt x="346710" y="113664"/>
                </a:lnTo>
                <a:lnTo>
                  <a:pt x="346710" y="165709"/>
                </a:lnTo>
                <a:lnTo>
                  <a:pt x="346710" y="217754"/>
                </a:lnTo>
                <a:lnTo>
                  <a:pt x="346710" y="269798"/>
                </a:lnTo>
                <a:lnTo>
                  <a:pt x="346710" y="321843"/>
                </a:lnTo>
                <a:lnTo>
                  <a:pt x="346710" y="373888"/>
                </a:lnTo>
                <a:lnTo>
                  <a:pt x="341503" y="373888"/>
                </a:lnTo>
                <a:lnTo>
                  <a:pt x="336296" y="373888"/>
                </a:lnTo>
                <a:lnTo>
                  <a:pt x="331089" y="373888"/>
                </a:lnTo>
                <a:lnTo>
                  <a:pt x="327923" y="353601"/>
                </a:lnTo>
                <a:lnTo>
                  <a:pt x="310261" y="304292"/>
                </a:lnTo>
                <a:lnTo>
                  <a:pt x="283596" y="273609"/>
                </a:lnTo>
                <a:lnTo>
                  <a:pt x="231390" y="259020"/>
                </a:lnTo>
                <a:lnTo>
                  <a:pt x="212598" y="258445"/>
                </a:lnTo>
                <a:lnTo>
                  <a:pt x="212598" y="293421"/>
                </a:lnTo>
                <a:lnTo>
                  <a:pt x="212598" y="328422"/>
                </a:lnTo>
                <a:lnTo>
                  <a:pt x="212598" y="363422"/>
                </a:lnTo>
                <a:lnTo>
                  <a:pt x="212598" y="398399"/>
                </a:lnTo>
                <a:lnTo>
                  <a:pt x="212838" y="416972"/>
                </a:lnTo>
                <a:lnTo>
                  <a:pt x="219075" y="454787"/>
                </a:lnTo>
                <a:lnTo>
                  <a:pt x="254589" y="469159"/>
                </a:lnTo>
                <a:lnTo>
                  <a:pt x="265684" y="469519"/>
                </a:lnTo>
                <a:lnTo>
                  <a:pt x="273990" y="469519"/>
                </a:lnTo>
                <a:lnTo>
                  <a:pt x="282321" y="469519"/>
                </a:lnTo>
                <a:lnTo>
                  <a:pt x="290651" y="469519"/>
                </a:lnTo>
                <a:lnTo>
                  <a:pt x="298958" y="469519"/>
                </a:lnTo>
                <a:lnTo>
                  <a:pt x="336079" y="467514"/>
                </a:lnTo>
                <a:lnTo>
                  <a:pt x="398702" y="451409"/>
                </a:lnTo>
                <a:lnTo>
                  <a:pt x="446061" y="419046"/>
                </a:lnTo>
                <a:lnTo>
                  <a:pt x="479919" y="369949"/>
                </a:lnTo>
                <a:lnTo>
                  <a:pt x="491871" y="339090"/>
                </a:lnTo>
                <a:lnTo>
                  <a:pt x="496951" y="339090"/>
                </a:lnTo>
                <a:lnTo>
                  <a:pt x="502031" y="339090"/>
                </a:lnTo>
                <a:lnTo>
                  <a:pt x="507111" y="339090"/>
                </a:lnTo>
                <a:lnTo>
                  <a:pt x="500824" y="378545"/>
                </a:lnTo>
                <a:lnTo>
                  <a:pt x="494538" y="418036"/>
                </a:lnTo>
                <a:lnTo>
                  <a:pt x="488251" y="457551"/>
                </a:lnTo>
                <a:lnTo>
                  <a:pt x="481965" y="497078"/>
                </a:lnTo>
                <a:lnTo>
                  <a:pt x="428413" y="497078"/>
                </a:lnTo>
                <a:lnTo>
                  <a:pt x="0" y="497078"/>
                </a:lnTo>
                <a:lnTo>
                  <a:pt x="0" y="492506"/>
                </a:lnTo>
                <a:lnTo>
                  <a:pt x="0" y="487934"/>
                </a:lnTo>
                <a:lnTo>
                  <a:pt x="0" y="483489"/>
                </a:lnTo>
                <a:lnTo>
                  <a:pt x="6223" y="483489"/>
                </a:lnTo>
                <a:lnTo>
                  <a:pt x="12318" y="483489"/>
                </a:lnTo>
                <a:lnTo>
                  <a:pt x="18542" y="483489"/>
                </a:lnTo>
                <a:lnTo>
                  <a:pt x="30063" y="483010"/>
                </a:lnTo>
                <a:lnTo>
                  <a:pt x="70231" y="466471"/>
                </a:lnTo>
                <a:lnTo>
                  <a:pt x="78220" y="428890"/>
                </a:lnTo>
                <a:lnTo>
                  <a:pt x="78486" y="411988"/>
                </a:lnTo>
                <a:lnTo>
                  <a:pt x="78486" y="357505"/>
                </a:lnTo>
                <a:lnTo>
                  <a:pt x="78486" y="303022"/>
                </a:lnTo>
                <a:lnTo>
                  <a:pt x="78486" y="248539"/>
                </a:lnTo>
                <a:lnTo>
                  <a:pt x="78486" y="194056"/>
                </a:lnTo>
                <a:lnTo>
                  <a:pt x="78486" y="139573"/>
                </a:lnTo>
                <a:lnTo>
                  <a:pt x="78486" y="85089"/>
                </a:lnTo>
                <a:lnTo>
                  <a:pt x="78364" y="69851"/>
                </a:lnTo>
                <a:lnTo>
                  <a:pt x="68706" y="28575"/>
                </a:lnTo>
                <a:lnTo>
                  <a:pt x="31353" y="14231"/>
                </a:lnTo>
                <a:lnTo>
                  <a:pt x="18542" y="13588"/>
                </a:lnTo>
                <a:lnTo>
                  <a:pt x="12318" y="13588"/>
                </a:lnTo>
                <a:lnTo>
                  <a:pt x="6223" y="13588"/>
                </a:lnTo>
                <a:lnTo>
                  <a:pt x="0" y="13588"/>
                </a:lnTo>
                <a:lnTo>
                  <a:pt x="0" y="9144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53260" y="3326003"/>
            <a:ext cx="661670" cy="497205"/>
          </a:xfrm>
          <a:custGeom>
            <a:avLst/>
            <a:gdLst/>
            <a:ahLst/>
            <a:cxnLst/>
            <a:rect l="l" t="t" r="r" b="b"/>
            <a:pathLst>
              <a:path w="661669" h="497204">
                <a:moveTo>
                  <a:pt x="186689" y="0"/>
                </a:moveTo>
                <a:lnTo>
                  <a:pt x="186689" y="0"/>
                </a:lnTo>
                <a:lnTo>
                  <a:pt x="474979" y="0"/>
                </a:lnTo>
                <a:lnTo>
                  <a:pt x="474979" y="4572"/>
                </a:lnTo>
                <a:lnTo>
                  <a:pt x="474979" y="9144"/>
                </a:lnTo>
                <a:lnTo>
                  <a:pt x="474979" y="13588"/>
                </a:lnTo>
                <a:lnTo>
                  <a:pt x="453259" y="14543"/>
                </a:lnTo>
                <a:lnTo>
                  <a:pt x="414146" y="24384"/>
                </a:lnTo>
                <a:lnTo>
                  <a:pt x="398017" y="70485"/>
                </a:lnTo>
                <a:lnTo>
                  <a:pt x="442523" y="71697"/>
                </a:lnTo>
                <a:lnTo>
                  <a:pt x="481361" y="75326"/>
                </a:lnTo>
                <a:lnTo>
                  <a:pt x="542035" y="89788"/>
                </a:lnTo>
                <a:lnTo>
                  <a:pt x="587835" y="114173"/>
                </a:lnTo>
                <a:lnTo>
                  <a:pt x="626490" y="148462"/>
                </a:lnTo>
                <a:lnTo>
                  <a:pt x="652891" y="191912"/>
                </a:lnTo>
                <a:lnTo>
                  <a:pt x="661669" y="243839"/>
                </a:lnTo>
                <a:lnTo>
                  <a:pt x="658024" y="277963"/>
                </a:lnTo>
                <a:lnTo>
                  <a:pt x="628826" y="340066"/>
                </a:lnTo>
                <a:lnTo>
                  <a:pt x="568557" y="391622"/>
                </a:lnTo>
                <a:lnTo>
                  <a:pt x="522779" y="408447"/>
                </a:lnTo>
                <a:lnTo>
                  <a:pt x="465929" y="418534"/>
                </a:lnTo>
                <a:lnTo>
                  <a:pt x="398017" y="421894"/>
                </a:lnTo>
                <a:lnTo>
                  <a:pt x="398446" y="434062"/>
                </a:lnTo>
                <a:lnTo>
                  <a:pt x="413226" y="470217"/>
                </a:lnTo>
                <a:lnTo>
                  <a:pt x="457979" y="482203"/>
                </a:lnTo>
                <a:lnTo>
                  <a:pt x="474979" y="483489"/>
                </a:lnTo>
                <a:lnTo>
                  <a:pt x="474979" y="487934"/>
                </a:lnTo>
                <a:lnTo>
                  <a:pt x="474979" y="492506"/>
                </a:lnTo>
                <a:lnTo>
                  <a:pt x="474979" y="497078"/>
                </a:lnTo>
                <a:lnTo>
                  <a:pt x="426919" y="497078"/>
                </a:lnTo>
                <a:lnTo>
                  <a:pt x="186689" y="497078"/>
                </a:lnTo>
                <a:lnTo>
                  <a:pt x="186689" y="492506"/>
                </a:lnTo>
                <a:lnTo>
                  <a:pt x="186689" y="487934"/>
                </a:lnTo>
                <a:lnTo>
                  <a:pt x="186689" y="483489"/>
                </a:lnTo>
                <a:lnTo>
                  <a:pt x="209837" y="482179"/>
                </a:lnTo>
                <a:lnTo>
                  <a:pt x="250825" y="469392"/>
                </a:lnTo>
                <a:lnTo>
                  <a:pt x="264032" y="421894"/>
                </a:lnTo>
                <a:lnTo>
                  <a:pt x="218098" y="420391"/>
                </a:lnTo>
                <a:lnTo>
                  <a:pt x="177450" y="415877"/>
                </a:lnTo>
                <a:lnTo>
                  <a:pt x="112013" y="397764"/>
                </a:lnTo>
                <a:lnTo>
                  <a:pt x="63722" y="369506"/>
                </a:lnTo>
                <a:lnTo>
                  <a:pt x="28575" y="333248"/>
                </a:lnTo>
                <a:lnTo>
                  <a:pt x="7143" y="290687"/>
                </a:lnTo>
                <a:lnTo>
                  <a:pt x="0" y="243839"/>
                </a:lnTo>
                <a:lnTo>
                  <a:pt x="2188" y="218142"/>
                </a:lnTo>
                <a:lnTo>
                  <a:pt x="19663" y="170223"/>
                </a:lnTo>
                <a:lnTo>
                  <a:pt x="53498" y="127883"/>
                </a:lnTo>
                <a:lnTo>
                  <a:pt x="97504" y="97645"/>
                </a:lnTo>
                <a:lnTo>
                  <a:pt x="151626" y="80021"/>
                </a:lnTo>
                <a:lnTo>
                  <a:pt x="222198" y="71536"/>
                </a:lnTo>
                <a:lnTo>
                  <a:pt x="264032" y="70485"/>
                </a:lnTo>
                <a:lnTo>
                  <a:pt x="263082" y="55121"/>
                </a:lnTo>
                <a:lnTo>
                  <a:pt x="239446" y="20679"/>
                </a:lnTo>
                <a:lnTo>
                  <a:pt x="186689" y="13588"/>
                </a:lnTo>
                <a:lnTo>
                  <a:pt x="186689" y="9144"/>
                </a:lnTo>
                <a:lnTo>
                  <a:pt x="186689" y="4572"/>
                </a:lnTo>
                <a:lnTo>
                  <a:pt x="186689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28902" y="3326003"/>
            <a:ext cx="662305" cy="497205"/>
          </a:xfrm>
          <a:custGeom>
            <a:avLst/>
            <a:gdLst/>
            <a:ahLst/>
            <a:cxnLst/>
            <a:rect l="l" t="t" r="r" b="b"/>
            <a:pathLst>
              <a:path w="662305" h="497204">
                <a:moveTo>
                  <a:pt x="186766" y="0"/>
                </a:moveTo>
                <a:lnTo>
                  <a:pt x="186766" y="0"/>
                </a:lnTo>
                <a:lnTo>
                  <a:pt x="475056" y="0"/>
                </a:lnTo>
                <a:lnTo>
                  <a:pt x="475056" y="4572"/>
                </a:lnTo>
                <a:lnTo>
                  <a:pt x="475056" y="9144"/>
                </a:lnTo>
                <a:lnTo>
                  <a:pt x="475056" y="13588"/>
                </a:lnTo>
                <a:lnTo>
                  <a:pt x="453315" y="14543"/>
                </a:lnTo>
                <a:lnTo>
                  <a:pt x="414096" y="24384"/>
                </a:lnTo>
                <a:lnTo>
                  <a:pt x="398094" y="70485"/>
                </a:lnTo>
                <a:lnTo>
                  <a:pt x="442579" y="71697"/>
                </a:lnTo>
                <a:lnTo>
                  <a:pt x="481374" y="75326"/>
                </a:lnTo>
                <a:lnTo>
                  <a:pt x="541985" y="89788"/>
                </a:lnTo>
                <a:lnTo>
                  <a:pt x="587800" y="114173"/>
                </a:lnTo>
                <a:lnTo>
                  <a:pt x="626567" y="148462"/>
                </a:lnTo>
                <a:lnTo>
                  <a:pt x="652919" y="191912"/>
                </a:lnTo>
                <a:lnTo>
                  <a:pt x="661746" y="243839"/>
                </a:lnTo>
                <a:lnTo>
                  <a:pt x="658083" y="277963"/>
                </a:lnTo>
                <a:lnTo>
                  <a:pt x="628849" y="340066"/>
                </a:lnTo>
                <a:lnTo>
                  <a:pt x="568579" y="391622"/>
                </a:lnTo>
                <a:lnTo>
                  <a:pt x="522808" y="408447"/>
                </a:lnTo>
                <a:lnTo>
                  <a:pt x="465987" y="418534"/>
                </a:lnTo>
                <a:lnTo>
                  <a:pt x="398094" y="421894"/>
                </a:lnTo>
                <a:lnTo>
                  <a:pt x="398520" y="434062"/>
                </a:lnTo>
                <a:lnTo>
                  <a:pt x="413223" y="470217"/>
                </a:lnTo>
                <a:lnTo>
                  <a:pt x="458000" y="482203"/>
                </a:lnTo>
                <a:lnTo>
                  <a:pt x="475056" y="483489"/>
                </a:lnTo>
                <a:lnTo>
                  <a:pt x="475056" y="487934"/>
                </a:lnTo>
                <a:lnTo>
                  <a:pt x="475056" y="492506"/>
                </a:lnTo>
                <a:lnTo>
                  <a:pt x="475056" y="497078"/>
                </a:lnTo>
                <a:lnTo>
                  <a:pt x="426987" y="497078"/>
                </a:lnTo>
                <a:lnTo>
                  <a:pt x="186766" y="497078"/>
                </a:lnTo>
                <a:lnTo>
                  <a:pt x="186766" y="492506"/>
                </a:lnTo>
                <a:lnTo>
                  <a:pt x="186766" y="487934"/>
                </a:lnTo>
                <a:lnTo>
                  <a:pt x="186766" y="483489"/>
                </a:lnTo>
                <a:lnTo>
                  <a:pt x="209860" y="482179"/>
                </a:lnTo>
                <a:lnTo>
                  <a:pt x="250901" y="469392"/>
                </a:lnTo>
                <a:lnTo>
                  <a:pt x="263982" y="421894"/>
                </a:lnTo>
                <a:lnTo>
                  <a:pt x="218121" y="420391"/>
                </a:lnTo>
                <a:lnTo>
                  <a:pt x="177511" y="415877"/>
                </a:lnTo>
                <a:lnTo>
                  <a:pt x="112090" y="397764"/>
                </a:lnTo>
                <a:lnTo>
                  <a:pt x="63790" y="369506"/>
                </a:lnTo>
                <a:lnTo>
                  <a:pt x="28587" y="333248"/>
                </a:lnTo>
                <a:lnTo>
                  <a:pt x="7150" y="290687"/>
                </a:lnTo>
                <a:lnTo>
                  <a:pt x="0" y="243839"/>
                </a:lnTo>
                <a:lnTo>
                  <a:pt x="2185" y="218142"/>
                </a:lnTo>
                <a:lnTo>
                  <a:pt x="19668" y="170223"/>
                </a:lnTo>
                <a:lnTo>
                  <a:pt x="53558" y="127883"/>
                </a:lnTo>
                <a:lnTo>
                  <a:pt x="97579" y="97645"/>
                </a:lnTo>
                <a:lnTo>
                  <a:pt x="151682" y="80021"/>
                </a:lnTo>
                <a:lnTo>
                  <a:pt x="222167" y="71536"/>
                </a:lnTo>
                <a:lnTo>
                  <a:pt x="263982" y="70485"/>
                </a:lnTo>
                <a:lnTo>
                  <a:pt x="263051" y="55121"/>
                </a:lnTo>
                <a:lnTo>
                  <a:pt x="239469" y="20679"/>
                </a:lnTo>
                <a:lnTo>
                  <a:pt x="186766" y="13588"/>
                </a:lnTo>
                <a:lnTo>
                  <a:pt x="186766" y="9144"/>
                </a:lnTo>
                <a:lnTo>
                  <a:pt x="186766" y="4572"/>
                </a:lnTo>
                <a:lnTo>
                  <a:pt x="186766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5419" y="3320160"/>
            <a:ext cx="580390" cy="502920"/>
          </a:xfrm>
          <a:custGeom>
            <a:avLst/>
            <a:gdLst/>
            <a:ahLst/>
            <a:cxnLst/>
            <a:rect l="l" t="t" r="r" b="b"/>
            <a:pathLst>
              <a:path w="580389" h="502920">
                <a:moveTo>
                  <a:pt x="486536" y="0"/>
                </a:moveTo>
                <a:lnTo>
                  <a:pt x="537007" y="11304"/>
                </a:lnTo>
                <a:lnTo>
                  <a:pt x="567801" y="42322"/>
                </a:lnTo>
                <a:lnTo>
                  <a:pt x="573785" y="69341"/>
                </a:lnTo>
                <a:lnTo>
                  <a:pt x="572783" y="80083"/>
                </a:lnTo>
                <a:lnTo>
                  <a:pt x="549157" y="111023"/>
                </a:lnTo>
                <a:lnTo>
                  <a:pt x="517779" y="118363"/>
                </a:lnTo>
                <a:lnTo>
                  <a:pt x="497040" y="115339"/>
                </a:lnTo>
                <a:lnTo>
                  <a:pt x="481695" y="106267"/>
                </a:lnTo>
                <a:lnTo>
                  <a:pt x="471755" y="91146"/>
                </a:lnTo>
                <a:lnTo>
                  <a:pt x="467232" y="69976"/>
                </a:lnTo>
                <a:lnTo>
                  <a:pt x="465419" y="59402"/>
                </a:lnTo>
                <a:lnTo>
                  <a:pt x="461676" y="51863"/>
                </a:lnTo>
                <a:lnTo>
                  <a:pt x="455981" y="47349"/>
                </a:lnTo>
                <a:lnTo>
                  <a:pt x="448309" y="45847"/>
                </a:lnTo>
                <a:lnTo>
                  <a:pt x="439404" y="47013"/>
                </a:lnTo>
                <a:lnTo>
                  <a:pt x="409973" y="75707"/>
                </a:lnTo>
                <a:lnTo>
                  <a:pt x="388239" y="131572"/>
                </a:lnTo>
                <a:lnTo>
                  <a:pt x="381142" y="153737"/>
                </a:lnTo>
                <a:lnTo>
                  <a:pt x="374522" y="172973"/>
                </a:lnTo>
                <a:lnTo>
                  <a:pt x="356808" y="213901"/>
                </a:lnTo>
                <a:lnTo>
                  <a:pt x="332358" y="242315"/>
                </a:lnTo>
                <a:lnTo>
                  <a:pt x="344743" y="245485"/>
                </a:lnTo>
                <a:lnTo>
                  <a:pt x="379773" y="262802"/>
                </a:lnTo>
                <a:lnTo>
                  <a:pt x="405959" y="292975"/>
                </a:lnTo>
                <a:lnTo>
                  <a:pt x="430637" y="331507"/>
                </a:lnTo>
                <a:lnTo>
                  <a:pt x="447929" y="359537"/>
                </a:lnTo>
                <a:lnTo>
                  <a:pt x="462121" y="382109"/>
                </a:lnTo>
                <a:lnTo>
                  <a:pt x="490505" y="427206"/>
                </a:lnTo>
                <a:lnTo>
                  <a:pt x="511581" y="459138"/>
                </a:lnTo>
                <a:lnTo>
                  <a:pt x="545687" y="483812"/>
                </a:lnTo>
                <a:lnTo>
                  <a:pt x="580263" y="489331"/>
                </a:lnTo>
                <a:lnTo>
                  <a:pt x="580263" y="493775"/>
                </a:lnTo>
                <a:lnTo>
                  <a:pt x="580263" y="498347"/>
                </a:lnTo>
                <a:lnTo>
                  <a:pt x="580263" y="502919"/>
                </a:lnTo>
                <a:lnTo>
                  <a:pt x="533590" y="502919"/>
                </a:lnTo>
                <a:lnTo>
                  <a:pt x="486918" y="502919"/>
                </a:lnTo>
                <a:lnTo>
                  <a:pt x="440245" y="502919"/>
                </a:lnTo>
                <a:lnTo>
                  <a:pt x="393572" y="502919"/>
                </a:lnTo>
                <a:lnTo>
                  <a:pt x="364902" y="455221"/>
                </a:lnTo>
                <a:lnTo>
                  <a:pt x="336232" y="407558"/>
                </a:lnTo>
                <a:lnTo>
                  <a:pt x="307562" y="359919"/>
                </a:lnTo>
                <a:lnTo>
                  <a:pt x="278892" y="312293"/>
                </a:lnTo>
                <a:lnTo>
                  <a:pt x="255174" y="278253"/>
                </a:lnTo>
                <a:lnTo>
                  <a:pt x="212217" y="265429"/>
                </a:lnTo>
                <a:lnTo>
                  <a:pt x="212217" y="307455"/>
                </a:lnTo>
                <a:lnTo>
                  <a:pt x="212217" y="349503"/>
                </a:lnTo>
                <a:lnTo>
                  <a:pt x="212217" y="391552"/>
                </a:lnTo>
                <a:lnTo>
                  <a:pt x="212217" y="433577"/>
                </a:lnTo>
                <a:lnTo>
                  <a:pt x="213262" y="449939"/>
                </a:lnTo>
                <a:lnTo>
                  <a:pt x="238978" y="483758"/>
                </a:lnTo>
                <a:lnTo>
                  <a:pt x="290448" y="489331"/>
                </a:lnTo>
                <a:lnTo>
                  <a:pt x="290448" y="493775"/>
                </a:lnTo>
                <a:lnTo>
                  <a:pt x="290448" y="498347"/>
                </a:lnTo>
                <a:lnTo>
                  <a:pt x="290448" y="502919"/>
                </a:lnTo>
                <a:lnTo>
                  <a:pt x="242008" y="502919"/>
                </a:lnTo>
                <a:lnTo>
                  <a:pt x="0" y="502919"/>
                </a:lnTo>
                <a:lnTo>
                  <a:pt x="0" y="498347"/>
                </a:lnTo>
                <a:lnTo>
                  <a:pt x="0" y="493775"/>
                </a:lnTo>
                <a:lnTo>
                  <a:pt x="0" y="489331"/>
                </a:lnTo>
                <a:lnTo>
                  <a:pt x="22024" y="488257"/>
                </a:lnTo>
                <a:lnTo>
                  <a:pt x="63118" y="476631"/>
                </a:lnTo>
                <a:lnTo>
                  <a:pt x="78231" y="425576"/>
                </a:lnTo>
                <a:lnTo>
                  <a:pt x="78231" y="378067"/>
                </a:lnTo>
                <a:lnTo>
                  <a:pt x="78231" y="330569"/>
                </a:lnTo>
                <a:lnTo>
                  <a:pt x="78231" y="93090"/>
                </a:lnTo>
                <a:lnTo>
                  <a:pt x="77473" y="73066"/>
                </a:lnTo>
                <a:lnTo>
                  <a:pt x="66293" y="34543"/>
                </a:lnTo>
                <a:lnTo>
                  <a:pt x="11937" y="19430"/>
                </a:lnTo>
                <a:lnTo>
                  <a:pt x="8000" y="19430"/>
                </a:lnTo>
                <a:lnTo>
                  <a:pt x="4063" y="19430"/>
                </a:lnTo>
                <a:lnTo>
                  <a:pt x="0" y="19430"/>
                </a:lnTo>
                <a:lnTo>
                  <a:pt x="0" y="14986"/>
                </a:lnTo>
                <a:lnTo>
                  <a:pt x="0" y="10413"/>
                </a:lnTo>
                <a:lnTo>
                  <a:pt x="0" y="5841"/>
                </a:lnTo>
                <a:lnTo>
                  <a:pt x="48387" y="5841"/>
                </a:lnTo>
                <a:lnTo>
                  <a:pt x="96778" y="5841"/>
                </a:lnTo>
                <a:lnTo>
                  <a:pt x="145176" y="5841"/>
                </a:lnTo>
                <a:lnTo>
                  <a:pt x="193585" y="5841"/>
                </a:lnTo>
                <a:lnTo>
                  <a:pt x="242008" y="5841"/>
                </a:lnTo>
                <a:lnTo>
                  <a:pt x="290448" y="5841"/>
                </a:lnTo>
                <a:lnTo>
                  <a:pt x="290448" y="10413"/>
                </a:lnTo>
                <a:lnTo>
                  <a:pt x="290448" y="14986"/>
                </a:lnTo>
                <a:lnTo>
                  <a:pt x="290448" y="19430"/>
                </a:lnTo>
                <a:lnTo>
                  <a:pt x="287273" y="19430"/>
                </a:lnTo>
                <a:lnTo>
                  <a:pt x="284098" y="19430"/>
                </a:lnTo>
                <a:lnTo>
                  <a:pt x="280923" y="19430"/>
                </a:lnTo>
                <a:lnTo>
                  <a:pt x="262064" y="20266"/>
                </a:lnTo>
                <a:lnTo>
                  <a:pt x="226059" y="32892"/>
                </a:lnTo>
                <a:lnTo>
                  <a:pt x="212217" y="83565"/>
                </a:lnTo>
                <a:lnTo>
                  <a:pt x="212217" y="120693"/>
                </a:lnTo>
                <a:lnTo>
                  <a:pt x="212217" y="157797"/>
                </a:lnTo>
                <a:lnTo>
                  <a:pt x="212217" y="194901"/>
                </a:lnTo>
                <a:lnTo>
                  <a:pt x="212217" y="232028"/>
                </a:lnTo>
                <a:lnTo>
                  <a:pt x="238533" y="231814"/>
                </a:lnTo>
                <a:lnTo>
                  <a:pt x="287146" y="228600"/>
                </a:lnTo>
                <a:lnTo>
                  <a:pt x="326489" y="198114"/>
                </a:lnTo>
                <a:lnTo>
                  <a:pt x="347598" y="144017"/>
                </a:lnTo>
                <a:lnTo>
                  <a:pt x="355530" y="117941"/>
                </a:lnTo>
                <a:lnTo>
                  <a:pt x="363331" y="95329"/>
                </a:lnTo>
                <a:lnTo>
                  <a:pt x="386826" y="47261"/>
                </a:lnTo>
                <a:lnTo>
                  <a:pt x="420116" y="16383"/>
                </a:lnTo>
                <a:lnTo>
                  <a:pt x="467443" y="1023"/>
                </a:lnTo>
                <a:lnTo>
                  <a:pt x="486536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4819" y="3314700"/>
            <a:ext cx="500380" cy="520065"/>
          </a:xfrm>
          <a:custGeom>
            <a:avLst/>
            <a:gdLst/>
            <a:ahLst/>
            <a:cxnLst/>
            <a:rect l="l" t="t" r="r" b="b"/>
            <a:pathLst>
              <a:path w="500380" h="520064">
                <a:moveTo>
                  <a:pt x="4114" y="0"/>
                </a:moveTo>
                <a:lnTo>
                  <a:pt x="9055" y="0"/>
                </a:lnTo>
                <a:lnTo>
                  <a:pt x="13982" y="0"/>
                </a:lnTo>
                <a:lnTo>
                  <a:pt x="18923" y="0"/>
                </a:lnTo>
                <a:lnTo>
                  <a:pt x="25192" y="13761"/>
                </a:lnTo>
                <a:lnTo>
                  <a:pt x="33315" y="23606"/>
                </a:lnTo>
                <a:lnTo>
                  <a:pt x="43290" y="29521"/>
                </a:lnTo>
                <a:lnTo>
                  <a:pt x="55118" y="31496"/>
                </a:lnTo>
                <a:lnTo>
                  <a:pt x="62159" y="30900"/>
                </a:lnTo>
                <a:lnTo>
                  <a:pt x="71359" y="29114"/>
                </a:lnTo>
                <a:lnTo>
                  <a:pt x="82719" y="26138"/>
                </a:lnTo>
                <a:lnTo>
                  <a:pt x="96240" y="21971"/>
                </a:lnTo>
                <a:lnTo>
                  <a:pt x="129163" y="12376"/>
                </a:lnTo>
                <a:lnTo>
                  <a:pt x="160494" y="5508"/>
                </a:lnTo>
                <a:lnTo>
                  <a:pt x="190232" y="1379"/>
                </a:lnTo>
                <a:lnTo>
                  <a:pt x="218376" y="0"/>
                </a:lnTo>
                <a:lnTo>
                  <a:pt x="251532" y="1762"/>
                </a:lnTo>
                <a:lnTo>
                  <a:pt x="316920" y="15859"/>
                </a:lnTo>
                <a:lnTo>
                  <a:pt x="379930" y="44311"/>
                </a:lnTo>
                <a:lnTo>
                  <a:pt x="433703" y="88594"/>
                </a:lnTo>
                <a:lnTo>
                  <a:pt x="475675" y="148339"/>
                </a:lnTo>
                <a:lnTo>
                  <a:pt x="497364" y="220261"/>
                </a:lnTo>
                <a:lnTo>
                  <a:pt x="500075" y="260603"/>
                </a:lnTo>
                <a:lnTo>
                  <a:pt x="495000" y="314114"/>
                </a:lnTo>
                <a:lnTo>
                  <a:pt x="479774" y="362838"/>
                </a:lnTo>
                <a:lnTo>
                  <a:pt x="454394" y="406800"/>
                </a:lnTo>
                <a:lnTo>
                  <a:pt x="418858" y="446024"/>
                </a:lnTo>
                <a:lnTo>
                  <a:pt x="384588" y="472557"/>
                </a:lnTo>
                <a:lnTo>
                  <a:pt x="346746" y="493184"/>
                </a:lnTo>
                <a:lnTo>
                  <a:pt x="305334" y="507910"/>
                </a:lnTo>
                <a:lnTo>
                  <a:pt x="260350" y="516741"/>
                </a:lnTo>
                <a:lnTo>
                  <a:pt x="211797" y="519683"/>
                </a:lnTo>
                <a:lnTo>
                  <a:pt x="181517" y="518540"/>
                </a:lnTo>
                <a:lnTo>
                  <a:pt x="125587" y="509396"/>
                </a:lnTo>
                <a:lnTo>
                  <a:pt x="75030" y="489946"/>
                </a:lnTo>
                <a:lnTo>
                  <a:pt x="25062" y="453282"/>
                </a:lnTo>
                <a:lnTo>
                  <a:pt x="0" y="428117"/>
                </a:lnTo>
                <a:lnTo>
                  <a:pt x="6311" y="423163"/>
                </a:lnTo>
                <a:lnTo>
                  <a:pt x="12611" y="418338"/>
                </a:lnTo>
                <a:lnTo>
                  <a:pt x="18923" y="413385"/>
                </a:lnTo>
                <a:lnTo>
                  <a:pt x="61233" y="448532"/>
                </a:lnTo>
                <a:lnTo>
                  <a:pt x="97675" y="470916"/>
                </a:lnTo>
                <a:lnTo>
                  <a:pt x="135764" y="483028"/>
                </a:lnTo>
                <a:lnTo>
                  <a:pt x="183006" y="487044"/>
                </a:lnTo>
                <a:lnTo>
                  <a:pt x="221561" y="483637"/>
                </a:lnTo>
                <a:lnTo>
                  <a:pt x="284483" y="456344"/>
                </a:lnTo>
                <a:lnTo>
                  <a:pt x="328103" y="401812"/>
                </a:lnTo>
                <a:lnTo>
                  <a:pt x="341855" y="364426"/>
                </a:lnTo>
                <a:lnTo>
                  <a:pt x="350106" y="320278"/>
                </a:lnTo>
                <a:lnTo>
                  <a:pt x="352856" y="269366"/>
                </a:lnTo>
                <a:lnTo>
                  <a:pt x="297030" y="269366"/>
                </a:lnTo>
                <a:lnTo>
                  <a:pt x="241204" y="269366"/>
                </a:lnTo>
                <a:lnTo>
                  <a:pt x="185378" y="269366"/>
                </a:lnTo>
                <a:lnTo>
                  <a:pt x="129552" y="269366"/>
                </a:lnTo>
                <a:lnTo>
                  <a:pt x="129552" y="261290"/>
                </a:lnTo>
                <a:lnTo>
                  <a:pt x="129552" y="253237"/>
                </a:lnTo>
                <a:lnTo>
                  <a:pt x="129552" y="245185"/>
                </a:lnTo>
                <a:lnTo>
                  <a:pt x="129552" y="237109"/>
                </a:lnTo>
                <a:lnTo>
                  <a:pt x="185378" y="237109"/>
                </a:lnTo>
                <a:lnTo>
                  <a:pt x="241204" y="237109"/>
                </a:lnTo>
                <a:lnTo>
                  <a:pt x="297030" y="237109"/>
                </a:lnTo>
                <a:lnTo>
                  <a:pt x="352856" y="237109"/>
                </a:lnTo>
                <a:lnTo>
                  <a:pt x="348794" y="192722"/>
                </a:lnTo>
                <a:lnTo>
                  <a:pt x="339901" y="152908"/>
                </a:lnTo>
                <a:lnTo>
                  <a:pt x="307619" y="86995"/>
                </a:lnTo>
                <a:lnTo>
                  <a:pt x="256420" y="44592"/>
                </a:lnTo>
                <a:lnTo>
                  <a:pt x="186715" y="30479"/>
                </a:lnTo>
                <a:lnTo>
                  <a:pt x="155792" y="32672"/>
                </a:lnTo>
                <a:lnTo>
                  <a:pt x="100890" y="50250"/>
                </a:lnTo>
                <a:lnTo>
                  <a:pt x="56165" y="84685"/>
                </a:lnTo>
                <a:lnTo>
                  <a:pt x="27174" y="131738"/>
                </a:lnTo>
                <a:lnTo>
                  <a:pt x="18923" y="159765"/>
                </a:lnTo>
                <a:lnTo>
                  <a:pt x="13982" y="159765"/>
                </a:lnTo>
                <a:lnTo>
                  <a:pt x="9055" y="159765"/>
                </a:lnTo>
                <a:lnTo>
                  <a:pt x="4114" y="159765"/>
                </a:lnTo>
                <a:lnTo>
                  <a:pt x="4114" y="119836"/>
                </a:lnTo>
                <a:lnTo>
                  <a:pt x="4114" y="79882"/>
                </a:lnTo>
                <a:lnTo>
                  <a:pt x="4114" y="39929"/>
                </a:lnTo>
                <a:lnTo>
                  <a:pt x="4114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9387" y="4216527"/>
            <a:ext cx="7916862" cy="652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5850" y="4243196"/>
            <a:ext cx="295275" cy="464820"/>
          </a:xfrm>
          <a:custGeom>
            <a:avLst/>
            <a:gdLst/>
            <a:ahLst/>
            <a:cxnLst/>
            <a:rect l="l" t="t" r="r" b="b"/>
            <a:pathLst>
              <a:path w="295275" h="464820">
                <a:moveTo>
                  <a:pt x="148869" y="0"/>
                </a:moveTo>
                <a:lnTo>
                  <a:pt x="81529" y="17430"/>
                </a:lnTo>
                <a:lnTo>
                  <a:pt x="32486" y="69722"/>
                </a:lnTo>
                <a:lnTo>
                  <a:pt x="8118" y="139350"/>
                </a:lnTo>
                <a:lnTo>
                  <a:pt x="2029" y="183522"/>
                </a:lnTo>
                <a:lnTo>
                  <a:pt x="0" y="233933"/>
                </a:lnTo>
                <a:lnTo>
                  <a:pt x="3135" y="293342"/>
                </a:lnTo>
                <a:lnTo>
                  <a:pt x="12542" y="344487"/>
                </a:lnTo>
                <a:lnTo>
                  <a:pt x="28219" y="387346"/>
                </a:lnTo>
                <a:lnTo>
                  <a:pt x="50165" y="421894"/>
                </a:lnTo>
                <a:lnTo>
                  <a:pt x="92113" y="453786"/>
                </a:lnTo>
                <a:lnTo>
                  <a:pt x="148043" y="464438"/>
                </a:lnTo>
                <a:lnTo>
                  <a:pt x="168351" y="463294"/>
                </a:lnTo>
                <a:lnTo>
                  <a:pt x="218782" y="446023"/>
                </a:lnTo>
                <a:lnTo>
                  <a:pt x="250961" y="415607"/>
                </a:lnTo>
                <a:lnTo>
                  <a:pt x="275120" y="371094"/>
                </a:lnTo>
                <a:lnTo>
                  <a:pt x="290236" y="311784"/>
                </a:lnTo>
                <a:lnTo>
                  <a:pt x="295275" y="236854"/>
                </a:lnTo>
                <a:lnTo>
                  <a:pt x="293989" y="190632"/>
                </a:lnTo>
                <a:lnTo>
                  <a:pt x="290133" y="150637"/>
                </a:lnTo>
                <a:lnTo>
                  <a:pt x="274713" y="89280"/>
                </a:lnTo>
                <a:lnTo>
                  <a:pt x="251318" y="47545"/>
                </a:lnTo>
                <a:lnTo>
                  <a:pt x="222275" y="20192"/>
                </a:lnTo>
                <a:lnTo>
                  <a:pt x="169031" y="1262"/>
                </a:lnTo>
                <a:lnTo>
                  <a:pt x="148869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66203" y="4226814"/>
            <a:ext cx="630555" cy="497205"/>
          </a:xfrm>
          <a:custGeom>
            <a:avLst/>
            <a:gdLst/>
            <a:ahLst/>
            <a:cxnLst/>
            <a:rect l="l" t="t" r="r" b="b"/>
            <a:pathLst>
              <a:path w="630554" h="497204">
                <a:moveTo>
                  <a:pt x="0" y="0"/>
                </a:moveTo>
                <a:lnTo>
                  <a:pt x="0" y="0"/>
                </a:lnTo>
                <a:lnTo>
                  <a:pt x="298957" y="0"/>
                </a:lnTo>
                <a:lnTo>
                  <a:pt x="298957" y="4444"/>
                </a:lnTo>
                <a:lnTo>
                  <a:pt x="298957" y="9017"/>
                </a:lnTo>
                <a:lnTo>
                  <a:pt x="298957" y="13462"/>
                </a:lnTo>
                <a:lnTo>
                  <a:pt x="292607" y="13462"/>
                </a:lnTo>
                <a:lnTo>
                  <a:pt x="286130" y="13462"/>
                </a:lnTo>
                <a:lnTo>
                  <a:pt x="279653" y="13462"/>
                </a:lnTo>
                <a:lnTo>
                  <a:pt x="262290" y="14366"/>
                </a:lnTo>
                <a:lnTo>
                  <a:pt x="223514" y="36915"/>
                </a:lnTo>
                <a:lnTo>
                  <a:pt x="216280" y="84581"/>
                </a:lnTo>
                <a:lnTo>
                  <a:pt x="216280" y="139063"/>
                </a:lnTo>
                <a:lnTo>
                  <a:pt x="216280" y="193539"/>
                </a:lnTo>
                <a:lnTo>
                  <a:pt x="216280" y="248003"/>
                </a:lnTo>
                <a:lnTo>
                  <a:pt x="216280" y="302448"/>
                </a:lnTo>
                <a:lnTo>
                  <a:pt x="216280" y="356869"/>
                </a:lnTo>
                <a:lnTo>
                  <a:pt x="244366" y="317619"/>
                </a:lnTo>
                <a:lnTo>
                  <a:pt x="272451" y="278358"/>
                </a:lnTo>
                <a:lnTo>
                  <a:pt x="300536" y="239091"/>
                </a:lnTo>
                <a:lnTo>
                  <a:pt x="328621" y="199820"/>
                </a:lnTo>
                <a:lnTo>
                  <a:pt x="356706" y="160553"/>
                </a:lnTo>
                <a:lnTo>
                  <a:pt x="384791" y="121292"/>
                </a:lnTo>
                <a:lnTo>
                  <a:pt x="412876" y="82042"/>
                </a:lnTo>
                <a:lnTo>
                  <a:pt x="412045" y="63509"/>
                </a:lnTo>
                <a:lnTo>
                  <a:pt x="394761" y="21391"/>
                </a:lnTo>
                <a:lnTo>
                  <a:pt x="349630" y="13462"/>
                </a:lnTo>
                <a:lnTo>
                  <a:pt x="343407" y="13462"/>
                </a:lnTo>
                <a:lnTo>
                  <a:pt x="337185" y="13462"/>
                </a:lnTo>
                <a:lnTo>
                  <a:pt x="331089" y="13462"/>
                </a:lnTo>
                <a:lnTo>
                  <a:pt x="331089" y="9017"/>
                </a:lnTo>
                <a:lnTo>
                  <a:pt x="331089" y="4444"/>
                </a:lnTo>
                <a:lnTo>
                  <a:pt x="331089" y="0"/>
                </a:lnTo>
                <a:lnTo>
                  <a:pt x="380927" y="0"/>
                </a:lnTo>
                <a:lnTo>
                  <a:pt x="430751" y="0"/>
                </a:lnTo>
                <a:lnTo>
                  <a:pt x="480567" y="0"/>
                </a:lnTo>
                <a:lnTo>
                  <a:pt x="530384" y="0"/>
                </a:lnTo>
                <a:lnTo>
                  <a:pt x="580208" y="0"/>
                </a:lnTo>
                <a:lnTo>
                  <a:pt x="630047" y="0"/>
                </a:lnTo>
                <a:lnTo>
                  <a:pt x="630047" y="4444"/>
                </a:lnTo>
                <a:lnTo>
                  <a:pt x="630047" y="9017"/>
                </a:lnTo>
                <a:lnTo>
                  <a:pt x="630047" y="13462"/>
                </a:lnTo>
                <a:lnTo>
                  <a:pt x="623570" y="13462"/>
                </a:lnTo>
                <a:lnTo>
                  <a:pt x="617220" y="13462"/>
                </a:lnTo>
                <a:lnTo>
                  <a:pt x="610743" y="13462"/>
                </a:lnTo>
                <a:lnTo>
                  <a:pt x="593030" y="14293"/>
                </a:lnTo>
                <a:lnTo>
                  <a:pt x="554061" y="35272"/>
                </a:lnTo>
                <a:lnTo>
                  <a:pt x="546989" y="84581"/>
                </a:lnTo>
                <a:lnTo>
                  <a:pt x="546989" y="139064"/>
                </a:lnTo>
                <a:lnTo>
                  <a:pt x="546989" y="193547"/>
                </a:lnTo>
                <a:lnTo>
                  <a:pt x="546989" y="248030"/>
                </a:lnTo>
                <a:lnTo>
                  <a:pt x="546989" y="302513"/>
                </a:lnTo>
                <a:lnTo>
                  <a:pt x="546989" y="356996"/>
                </a:lnTo>
                <a:lnTo>
                  <a:pt x="546989" y="411480"/>
                </a:lnTo>
                <a:lnTo>
                  <a:pt x="547776" y="432367"/>
                </a:lnTo>
                <a:lnTo>
                  <a:pt x="559689" y="470408"/>
                </a:lnTo>
                <a:lnTo>
                  <a:pt x="610743" y="483362"/>
                </a:lnTo>
                <a:lnTo>
                  <a:pt x="617220" y="483362"/>
                </a:lnTo>
                <a:lnTo>
                  <a:pt x="623570" y="483362"/>
                </a:lnTo>
                <a:lnTo>
                  <a:pt x="630047" y="483362"/>
                </a:lnTo>
                <a:lnTo>
                  <a:pt x="630047" y="487934"/>
                </a:lnTo>
                <a:lnTo>
                  <a:pt x="630047" y="492379"/>
                </a:lnTo>
                <a:lnTo>
                  <a:pt x="630047" y="496950"/>
                </a:lnTo>
                <a:lnTo>
                  <a:pt x="580208" y="496950"/>
                </a:lnTo>
                <a:lnTo>
                  <a:pt x="530384" y="496950"/>
                </a:lnTo>
                <a:lnTo>
                  <a:pt x="480567" y="496950"/>
                </a:lnTo>
                <a:lnTo>
                  <a:pt x="430751" y="496950"/>
                </a:lnTo>
                <a:lnTo>
                  <a:pt x="380927" y="496950"/>
                </a:lnTo>
                <a:lnTo>
                  <a:pt x="331089" y="496950"/>
                </a:lnTo>
                <a:lnTo>
                  <a:pt x="331089" y="492379"/>
                </a:lnTo>
                <a:lnTo>
                  <a:pt x="331089" y="487934"/>
                </a:lnTo>
                <a:lnTo>
                  <a:pt x="331089" y="483362"/>
                </a:lnTo>
                <a:lnTo>
                  <a:pt x="337185" y="483362"/>
                </a:lnTo>
                <a:lnTo>
                  <a:pt x="343407" y="483362"/>
                </a:lnTo>
                <a:lnTo>
                  <a:pt x="349630" y="483362"/>
                </a:lnTo>
                <a:lnTo>
                  <a:pt x="367468" y="482504"/>
                </a:lnTo>
                <a:lnTo>
                  <a:pt x="406072" y="460861"/>
                </a:lnTo>
                <a:lnTo>
                  <a:pt x="412876" y="411480"/>
                </a:lnTo>
                <a:lnTo>
                  <a:pt x="412876" y="357530"/>
                </a:lnTo>
                <a:lnTo>
                  <a:pt x="412876" y="303580"/>
                </a:lnTo>
                <a:lnTo>
                  <a:pt x="412876" y="249631"/>
                </a:lnTo>
                <a:lnTo>
                  <a:pt x="412876" y="195681"/>
                </a:lnTo>
                <a:lnTo>
                  <a:pt x="412876" y="141731"/>
                </a:lnTo>
                <a:lnTo>
                  <a:pt x="384791" y="181022"/>
                </a:lnTo>
                <a:lnTo>
                  <a:pt x="356706" y="220301"/>
                </a:lnTo>
                <a:lnTo>
                  <a:pt x="328621" y="259574"/>
                </a:lnTo>
                <a:lnTo>
                  <a:pt x="300536" y="298844"/>
                </a:lnTo>
                <a:lnTo>
                  <a:pt x="272451" y="338117"/>
                </a:lnTo>
                <a:lnTo>
                  <a:pt x="244366" y="377396"/>
                </a:lnTo>
                <a:lnTo>
                  <a:pt x="216280" y="416687"/>
                </a:lnTo>
                <a:lnTo>
                  <a:pt x="216900" y="433183"/>
                </a:lnTo>
                <a:lnTo>
                  <a:pt x="233237" y="474575"/>
                </a:lnTo>
                <a:lnTo>
                  <a:pt x="279653" y="483362"/>
                </a:lnTo>
                <a:lnTo>
                  <a:pt x="286130" y="483362"/>
                </a:lnTo>
                <a:lnTo>
                  <a:pt x="292607" y="483362"/>
                </a:lnTo>
                <a:lnTo>
                  <a:pt x="298957" y="483362"/>
                </a:lnTo>
                <a:lnTo>
                  <a:pt x="298957" y="487934"/>
                </a:lnTo>
                <a:lnTo>
                  <a:pt x="298957" y="492379"/>
                </a:lnTo>
                <a:lnTo>
                  <a:pt x="298957" y="496950"/>
                </a:lnTo>
                <a:lnTo>
                  <a:pt x="249164" y="496950"/>
                </a:lnTo>
                <a:lnTo>
                  <a:pt x="199352" y="496950"/>
                </a:lnTo>
                <a:lnTo>
                  <a:pt x="149526" y="496950"/>
                </a:lnTo>
                <a:lnTo>
                  <a:pt x="99690" y="496950"/>
                </a:lnTo>
                <a:lnTo>
                  <a:pt x="49846" y="496950"/>
                </a:lnTo>
                <a:lnTo>
                  <a:pt x="0" y="496950"/>
                </a:lnTo>
                <a:lnTo>
                  <a:pt x="0" y="492379"/>
                </a:lnTo>
                <a:lnTo>
                  <a:pt x="0" y="487934"/>
                </a:lnTo>
                <a:lnTo>
                  <a:pt x="0" y="483362"/>
                </a:lnTo>
                <a:lnTo>
                  <a:pt x="6223" y="483362"/>
                </a:lnTo>
                <a:lnTo>
                  <a:pt x="12319" y="483362"/>
                </a:lnTo>
                <a:lnTo>
                  <a:pt x="18542" y="483362"/>
                </a:lnTo>
                <a:lnTo>
                  <a:pt x="36401" y="482504"/>
                </a:lnTo>
                <a:lnTo>
                  <a:pt x="75330" y="460861"/>
                </a:lnTo>
                <a:lnTo>
                  <a:pt x="82296" y="411480"/>
                </a:lnTo>
                <a:lnTo>
                  <a:pt x="82296" y="356997"/>
                </a:lnTo>
                <a:lnTo>
                  <a:pt x="82296" y="302514"/>
                </a:lnTo>
                <a:lnTo>
                  <a:pt x="82296" y="248031"/>
                </a:lnTo>
                <a:lnTo>
                  <a:pt x="82296" y="193548"/>
                </a:lnTo>
                <a:lnTo>
                  <a:pt x="82296" y="139065"/>
                </a:lnTo>
                <a:lnTo>
                  <a:pt x="82296" y="84581"/>
                </a:lnTo>
                <a:lnTo>
                  <a:pt x="81676" y="64192"/>
                </a:lnTo>
                <a:lnTo>
                  <a:pt x="72390" y="26669"/>
                </a:lnTo>
                <a:lnTo>
                  <a:pt x="18542" y="13462"/>
                </a:lnTo>
                <a:lnTo>
                  <a:pt x="12319" y="13462"/>
                </a:lnTo>
                <a:lnTo>
                  <a:pt x="6223" y="13462"/>
                </a:lnTo>
                <a:lnTo>
                  <a:pt x="0" y="13462"/>
                </a:lnTo>
                <a:lnTo>
                  <a:pt x="0" y="9017"/>
                </a:lnTo>
                <a:lnTo>
                  <a:pt x="0" y="44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026" y="4226814"/>
            <a:ext cx="630555" cy="497205"/>
          </a:xfrm>
          <a:custGeom>
            <a:avLst/>
            <a:gdLst/>
            <a:ahLst/>
            <a:cxnLst/>
            <a:rect l="l" t="t" r="r" b="b"/>
            <a:pathLst>
              <a:path w="630554" h="497204">
                <a:moveTo>
                  <a:pt x="0" y="0"/>
                </a:moveTo>
                <a:lnTo>
                  <a:pt x="0" y="0"/>
                </a:lnTo>
                <a:lnTo>
                  <a:pt x="299084" y="0"/>
                </a:lnTo>
                <a:lnTo>
                  <a:pt x="299084" y="4444"/>
                </a:lnTo>
                <a:lnTo>
                  <a:pt x="299084" y="9017"/>
                </a:lnTo>
                <a:lnTo>
                  <a:pt x="299084" y="13462"/>
                </a:lnTo>
                <a:lnTo>
                  <a:pt x="292607" y="13462"/>
                </a:lnTo>
                <a:lnTo>
                  <a:pt x="286130" y="13462"/>
                </a:lnTo>
                <a:lnTo>
                  <a:pt x="279653" y="13462"/>
                </a:lnTo>
                <a:lnTo>
                  <a:pt x="262344" y="14366"/>
                </a:lnTo>
                <a:lnTo>
                  <a:pt x="223533" y="36915"/>
                </a:lnTo>
                <a:lnTo>
                  <a:pt x="216407" y="84581"/>
                </a:lnTo>
                <a:lnTo>
                  <a:pt x="216407" y="139063"/>
                </a:lnTo>
                <a:lnTo>
                  <a:pt x="216407" y="193539"/>
                </a:lnTo>
                <a:lnTo>
                  <a:pt x="216407" y="248003"/>
                </a:lnTo>
                <a:lnTo>
                  <a:pt x="216407" y="302448"/>
                </a:lnTo>
                <a:lnTo>
                  <a:pt x="216407" y="356869"/>
                </a:lnTo>
                <a:lnTo>
                  <a:pt x="244493" y="317619"/>
                </a:lnTo>
                <a:lnTo>
                  <a:pt x="272578" y="278358"/>
                </a:lnTo>
                <a:lnTo>
                  <a:pt x="300663" y="239091"/>
                </a:lnTo>
                <a:lnTo>
                  <a:pt x="328748" y="199820"/>
                </a:lnTo>
                <a:lnTo>
                  <a:pt x="356833" y="160553"/>
                </a:lnTo>
                <a:lnTo>
                  <a:pt x="384918" y="121292"/>
                </a:lnTo>
                <a:lnTo>
                  <a:pt x="413003" y="82042"/>
                </a:lnTo>
                <a:lnTo>
                  <a:pt x="412118" y="63509"/>
                </a:lnTo>
                <a:lnTo>
                  <a:pt x="394868" y="21391"/>
                </a:lnTo>
                <a:lnTo>
                  <a:pt x="349630" y="13462"/>
                </a:lnTo>
                <a:lnTo>
                  <a:pt x="343407" y="13462"/>
                </a:lnTo>
                <a:lnTo>
                  <a:pt x="337312" y="13462"/>
                </a:lnTo>
                <a:lnTo>
                  <a:pt x="331089" y="13462"/>
                </a:lnTo>
                <a:lnTo>
                  <a:pt x="331089" y="9017"/>
                </a:lnTo>
                <a:lnTo>
                  <a:pt x="331089" y="4444"/>
                </a:lnTo>
                <a:lnTo>
                  <a:pt x="331089" y="0"/>
                </a:lnTo>
                <a:lnTo>
                  <a:pt x="380935" y="0"/>
                </a:lnTo>
                <a:lnTo>
                  <a:pt x="430779" y="0"/>
                </a:lnTo>
                <a:lnTo>
                  <a:pt x="480615" y="0"/>
                </a:lnTo>
                <a:lnTo>
                  <a:pt x="530441" y="0"/>
                </a:lnTo>
                <a:lnTo>
                  <a:pt x="580253" y="0"/>
                </a:lnTo>
                <a:lnTo>
                  <a:pt x="630047" y="0"/>
                </a:lnTo>
                <a:lnTo>
                  <a:pt x="630047" y="4444"/>
                </a:lnTo>
                <a:lnTo>
                  <a:pt x="630047" y="9017"/>
                </a:lnTo>
                <a:lnTo>
                  <a:pt x="630047" y="13462"/>
                </a:lnTo>
                <a:lnTo>
                  <a:pt x="623697" y="13462"/>
                </a:lnTo>
                <a:lnTo>
                  <a:pt x="617220" y="13462"/>
                </a:lnTo>
                <a:lnTo>
                  <a:pt x="610743" y="13462"/>
                </a:lnTo>
                <a:lnTo>
                  <a:pt x="593048" y="14293"/>
                </a:lnTo>
                <a:lnTo>
                  <a:pt x="554061" y="35272"/>
                </a:lnTo>
                <a:lnTo>
                  <a:pt x="546989" y="84581"/>
                </a:lnTo>
                <a:lnTo>
                  <a:pt x="546989" y="139064"/>
                </a:lnTo>
                <a:lnTo>
                  <a:pt x="546989" y="193547"/>
                </a:lnTo>
                <a:lnTo>
                  <a:pt x="546989" y="248030"/>
                </a:lnTo>
                <a:lnTo>
                  <a:pt x="546989" y="302513"/>
                </a:lnTo>
                <a:lnTo>
                  <a:pt x="546989" y="356996"/>
                </a:lnTo>
                <a:lnTo>
                  <a:pt x="546989" y="411480"/>
                </a:lnTo>
                <a:lnTo>
                  <a:pt x="547796" y="432367"/>
                </a:lnTo>
                <a:lnTo>
                  <a:pt x="559816" y="470408"/>
                </a:lnTo>
                <a:lnTo>
                  <a:pt x="610743" y="483362"/>
                </a:lnTo>
                <a:lnTo>
                  <a:pt x="617220" y="483362"/>
                </a:lnTo>
                <a:lnTo>
                  <a:pt x="623697" y="483362"/>
                </a:lnTo>
                <a:lnTo>
                  <a:pt x="630047" y="483362"/>
                </a:lnTo>
                <a:lnTo>
                  <a:pt x="630047" y="487934"/>
                </a:lnTo>
                <a:lnTo>
                  <a:pt x="630047" y="492379"/>
                </a:lnTo>
                <a:lnTo>
                  <a:pt x="630047" y="496950"/>
                </a:lnTo>
                <a:lnTo>
                  <a:pt x="580253" y="496950"/>
                </a:lnTo>
                <a:lnTo>
                  <a:pt x="530441" y="496950"/>
                </a:lnTo>
                <a:lnTo>
                  <a:pt x="480615" y="496950"/>
                </a:lnTo>
                <a:lnTo>
                  <a:pt x="430779" y="496950"/>
                </a:lnTo>
                <a:lnTo>
                  <a:pt x="380935" y="496950"/>
                </a:lnTo>
                <a:lnTo>
                  <a:pt x="331089" y="496950"/>
                </a:lnTo>
                <a:lnTo>
                  <a:pt x="331089" y="492379"/>
                </a:lnTo>
                <a:lnTo>
                  <a:pt x="331089" y="487934"/>
                </a:lnTo>
                <a:lnTo>
                  <a:pt x="331089" y="483362"/>
                </a:lnTo>
                <a:lnTo>
                  <a:pt x="337312" y="483362"/>
                </a:lnTo>
                <a:lnTo>
                  <a:pt x="343407" y="483362"/>
                </a:lnTo>
                <a:lnTo>
                  <a:pt x="349630" y="483362"/>
                </a:lnTo>
                <a:lnTo>
                  <a:pt x="367468" y="482504"/>
                </a:lnTo>
                <a:lnTo>
                  <a:pt x="406146" y="460861"/>
                </a:lnTo>
                <a:lnTo>
                  <a:pt x="413003" y="411480"/>
                </a:lnTo>
                <a:lnTo>
                  <a:pt x="413003" y="357530"/>
                </a:lnTo>
                <a:lnTo>
                  <a:pt x="413003" y="303580"/>
                </a:lnTo>
                <a:lnTo>
                  <a:pt x="413003" y="249631"/>
                </a:lnTo>
                <a:lnTo>
                  <a:pt x="413003" y="195681"/>
                </a:lnTo>
                <a:lnTo>
                  <a:pt x="413003" y="141731"/>
                </a:lnTo>
                <a:lnTo>
                  <a:pt x="384918" y="181022"/>
                </a:lnTo>
                <a:lnTo>
                  <a:pt x="356833" y="220301"/>
                </a:lnTo>
                <a:lnTo>
                  <a:pt x="328748" y="259574"/>
                </a:lnTo>
                <a:lnTo>
                  <a:pt x="300663" y="298844"/>
                </a:lnTo>
                <a:lnTo>
                  <a:pt x="272578" y="338117"/>
                </a:lnTo>
                <a:lnTo>
                  <a:pt x="244493" y="377396"/>
                </a:lnTo>
                <a:lnTo>
                  <a:pt x="216407" y="416687"/>
                </a:lnTo>
                <a:lnTo>
                  <a:pt x="217025" y="433183"/>
                </a:lnTo>
                <a:lnTo>
                  <a:pt x="233255" y="474575"/>
                </a:lnTo>
                <a:lnTo>
                  <a:pt x="279653" y="483362"/>
                </a:lnTo>
                <a:lnTo>
                  <a:pt x="286130" y="483362"/>
                </a:lnTo>
                <a:lnTo>
                  <a:pt x="292607" y="483362"/>
                </a:lnTo>
                <a:lnTo>
                  <a:pt x="299084" y="483362"/>
                </a:lnTo>
                <a:lnTo>
                  <a:pt x="299084" y="487934"/>
                </a:lnTo>
                <a:lnTo>
                  <a:pt x="299084" y="492379"/>
                </a:lnTo>
                <a:lnTo>
                  <a:pt x="299084" y="496950"/>
                </a:lnTo>
                <a:lnTo>
                  <a:pt x="249237" y="496950"/>
                </a:lnTo>
                <a:lnTo>
                  <a:pt x="199390" y="496950"/>
                </a:lnTo>
                <a:lnTo>
                  <a:pt x="149542" y="496950"/>
                </a:lnTo>
                <a:lnTo>
                  <a:pt x="99695" y="496950"/>
                </a:lnTo>
                <a:lnTo>
                  <a:pt x="49847" y="496950"/>
                </a:lnTo>
                <a:lnTo>
                  <a:pt x="0" y="496950"/>
                </a:lnTo>
                <a:lnTo>
                  <a:pt x="0" y="492379"/>
                </a:lnTo>
                <a:lnTo>
                  <a:pt x="0" y="487934"/>
                </a:lnTo>
                <a:lnTo>
                  <a:pt x="0" y="483362"/>
                </a:lnTo>
                <a:lnTo>
                  <a:pt x="6223" y="483362"/>
                </a:lnTo>
                <a:lnTo>
                  <a:pt x="12446" y="483362"/>
                </a:lnTo>
                <a:lnTo>
                  <a:pt x="18542" y="483362"/>
                </a:lnTo>
                <a:lnTo>
                  <a:pt x="36401" y="482504"/>
                </a:lnTo>
                <a:lnTo>
                  <a:pt x="75384" y="460861"/>
                </a:lnTo>
                <a:lnTo>
                  <a:pt x="82296" y="411480"/>
                </a:lnTo>
                <a:lnTo>
                  <a:pt x="82296" y="356997"/>
                </a:lnTo>
                <a:lnTo>
                  <a:pt x="82296" y="302514"/>
                </a:lnTo>
                <a:lnTo>
                  <a:pt x="82296" y="248031"/>
                </a:lnTo>
                <a:lnTo>
                  <a:pt x="82296" y="193548"/>
                </a:lnTo>
                <a:lnTo>
                  <a:pt x="82296" y="139065"/>
                </a:lnTo>
                <a:lnTo>
                  <a:pt x="82296" y="84581"/>
                </a:lnTo>
                <a:lnTo>
                  <a:pt x="81676" y="64192"/>
                </a:lnTo>
                <a:lnTo>
                  <a:pt x="72390" y="26669"/>
                </a:lnTo>
                <a:lnTo>
                  <a:pt x="18542" y="13462"/>
                </a:lnTo>
                <a:lnTo>
                  <a:pt x="12446" y="13462"/>
                </a:lnTo>
                <a:lnTo>
                  <a:pt x="6223" y="13462"/>
                </a:lnTo>
                <a:lnTo>
                  <a:pt x="0" y="13462"/>
                </a:lnTo>
                <a:lnTo>
                  <a:pt x="0" y="9017"/>
                </a:lnTo>
                <a:lnTo>
                  <a:pt x="0" y="44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0875" y="4211954"/>
            <a:ext cx="5360162" cy="661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9387" y="4220845"/>
            <a:ext cx="580390" cy="502920"/>
          </a:xfrm>
          <a:custGeom>
            <a:avLst/>
            <a:gdLst/>
            <a:ahLst/>
            <a:cxnLst/>
            <a:rect l="l" t="t" r="r" b="b"/>
            <a:pathLst>
              <a:path w="580390" h="502920">
                <a:moveTo>
                  <a:pt x="486511" y="0"/>
                </a:moveTo>
                <a:lnTo>
                  <a:pt x="536932" y="11304"/>
                </a:lnTo>
                <a:lnTo>
                  <a:pt x="567721" y="42370"/>
                </a:lnTo>
                <a:lnTo>
                  <a:pt x="573684" y="69341"/>
                </a:lnTo>
                <a:lnTo>
                  <a:pt x="572682" y="80083"/>
                </a:lnTo>
                <a:lnTo>
                  <a:pt x="549148" y="111043"/>
                </a:lnTo>
                <a:lnTo>
                  <a:pt x="517766" y="118490"/>
                </a:lnTo>
                <a:lnTo>
                  <a:pt x="497023" y="115466"/>
                </a:lnTo>
                <a:lnTo>
                  <a:pt x="481677" y="106394"/>
                </a:lnTo>
                <a:lnTo>
                  <a:pt x="471730" y="91273"/>
                </a:lnTo>
                <a:lnTo>
                  <a:pt x="467182" y="70103"/>
                </a:lnTo>
                <a:lnTo>
                  <a:pt x="465379" y="59509"/>
                </a:lnTo>
                <a:lnTo>
                  <a:pt x="461625" y="51927"/>
                </a:lnTo>
                <a:lnTo>
                  <a:pt x="455920" y="47369"/>
                </a:lnTo>
                <a:lnTo>
                  <a:pt x="448259" y="45846"/>
                </a:lnTo>
                <a:lnTo>
                  <a:pt x="439342" y="47013"/>
                </a:lnTo>
                <a:lnTo>
                  <a:pt x="409887" y="75707"/>
                </a:lnTo>
                <a:lnTo>
                  <a:pt x="388213" y="131571"/>
                </a:lnTo>
                <a:lnTo>
                  <a:pt x="381069" y="153791"/>
                </a:lnTo>
                <a:lnTo>
                  <a:pt x="374440" y="173021"/>
                </a:lnTo>
                <a:lnTo>
                  <a:pt x="356809" y="213901"/>
                </a:lnTo>
                <a:lnTo>
                  <a:pt x="332282" y="242315"/>
                </a:lnTo>
                <a:lnTo>
                  <a:pt x="344686" y="245485"/>
                </a:lnTo>
                <a:lnTo>
                  <a:pt x="379723" y="262802"/>
                </a:lnTo>
                <a:lnTo>
                  <a:pt x="405901" y="292975"/>
                </a:lnTo>
                <a:lnTo>
                  <a:pt x="430579" y="331507"/>
                </a:lnTo>
                <a:lnTo>
                  <a:pt x="447852" y="359536"/>
                </a:lnTo>
                <a:lnTo>
                  <a:pt x="462037" y="382109"/>
                </a:lnTo>
                <a:lnTo>
                  <a:pt x="490411" y="427206"/>
                </a:lnTo>
                <a:lnTo>
                  <a:pt x="511499" y="459138"/>
                </a:lnTo>
                <a:lnTo>
                  <a:pt x="545689" y="483812"/>
                </a:lnTo>
                <a:lnTo>
                  <a:pt x="580275" y="489330"/>
                </a:lnTo>
                <a:lnTo>
                  <a:pt x="580275" y="493902"/>
                </a:lnTo>
                <a:lnTo>
                  <a:pt x="580275" y="498347"/>
                </a:lnTo>
                <a:lnTo>
                  <a:pt x="580275" y="502919"/>
                </a:lnTo>
                <a:lnTo>
                  <a:pt x="533595" y="502919"/>
                </a:lnTo>
                <a:lnTo>
                  <a:pt x="486917" y="502919"/>
                </a:lnTo>
                <a:lnTo>
                  <a:pt x="440240" y="502919"/>
                </a:lnTo>
                <a:lnTo>
                  <a:pt x="393560" y="502919"/>
                </a:lnTo>
                <a:lnTo>
                  <a:pt x="364878" y="455275"/>
                </a:lnTo>
                <a:lnTo>
                  <a:pt x="336194" y="407606"/>
                </a:lnTo>
                <a:lnTo>
                  <a:pt x="307510" y="359937"/>
                </a:lnTo>
                <a:lnTo>
                  <a:pt x="278828" y="312292"/>
                </a:lnTo>
                <a:lnTo>
                  <a:pt x="255118" y="278253"/>
                </a:lnTo>
                <a:lnTo>
                  <a:pt x="212204" y="265429"/>
                </a:lnTo>
                <a:lnTo>
                  <a:pt x="212204" y="307455"/>
                </a:lnTo>
                <a:lnTo>
                  <a:pt x="212204" y="349503"/>
                </a:lnTo>
                <a:lnTo>
                  <a:pt x="212204" y="391552"/>
                </a:lnTo>
                <a:lnTo>
                  <a:pt x="212204" y="433577"/>
                </a:lnTo>
                <a:lnTo>
                  <a:pt x="213244" y="449939"/>
                </a:lnTo>
                <a:lnTo>
                  <a:pt x="238946" y="483758"/>
                </a:lnTo>
                <a:lnTo>
                  <a:pt x="290334" y="489330"/>
                </a:lnTo>
                <a:lnTo>
                  <a:pt x="290334" y="493902"/>
                </a:lnTo>
                <a:lnTo>
                  <a:pt x="290334" y="498347"/>
                </a:lnTo>
                <a:lnTo>
                  <a:pt x="290334" y="502919"/>
                </a:lnTo>
                <a:lnTo>
                  <a:pt x="241947" y="502919"/>
                </a:lnTo>
                <a:lnTo>
                  <a:pt x="0" y="502919"/>
                </a:lnTo>
                <a:lnTo>
                  <a:pt x="0" y="498347"/>
                </a:lnTo>
                <a:lnTo>
                  <a:pt x="0" y="493902"/>
                </a:lnTo>
                <a:lnTo>
                  <a:pt x="0" y="489330"/>
                </a:lnTo>
                <a:lnTo>
                  <a:pt x="21990" y="488257"/>
                </a:lnTo>
                <a:lnTo>
                  <a:pt x="63131" y="476630"/>
                </a:lnTo>
                <a:lnTo>
                  <a:pt x="78143" y="425576"/>
                </a:lnTo>
                <a:lnTo>
                  <a:pt x="78143" y="378067"/>
                </a:lnTo>
                <a:lnTo>
                  <a:pt x="78143" y="330569"/>
                </a:lnTo>
                <a:lnTo>
                  <a:pt x="78143" y="93090"/>
                </a:lnTo>
                <a:lnTo>
                  <a:pt x="77397" y="73084"/>
                </a:lnTo>
                <a:lnTo>
                  <a:pt x="66205" y="34543"/>
                </a:lnTo>
                <a:lnTo>
                  <a:pt x="11925" y="19430"/>
                </a:lnTo>
                <a:lnTo>
                  <a:pt x="7950" y="19430"/>
                </a:lnTo>
                <a:lnTo>
                  <a:pt x="3975" y="19430"/>
                </a:lnTo>
                <a:lnTo>
                  <a:pt x="0" y="19430"/>
                </a:lnTo>
                <a:lnTo>
                  <a:pt x="0" y="14985"/>
                </a:lnTo>
                <a:lnTo>
                  <a:pt x="0" y="10413"/>
                </a:lnTo>
                <a:lnTo>
                  <a:pt x="0" y="5968"/>
                </a:lnTo>
                <a:lnTo>
                  <a:pt x="48392" y="5968"/>
                </a:lnTo>
                <a:lnTo>
                  <a:pt x="96782" y="5968"/>
                </a:lnTo>
                <a:lnTo>
                  <a:pt x="145172" y="5968"/>
                </a:lnTo>
                <a:lnTo>
                  <a:pt x="193560" y="5968"/>
                </a:lnTo>
                <a:lnTo>
                  <a:pt x="241947" y="5968"/>
                </a:lnTo>
                <a:lnTo>
                  <a:pt x="290334" y="5968"/>
                </a:lnTo>
                <a:lnTo>
                  <a:pt x="290334" y="10413"/>
                </a:lnTo>
                <a:lnTo>
                  <a:pt x="290334" y="14985"/>
                </a:lnTo>
                <a:lnTo>
                  <a:pt x="290334" y="19430"/>
                </a:lnTo>
                <a:lnTo>
                  <a:pt x="287185" y="19430"/>
                </a:lnTo>
                <a:lnTo>
                  <a:pt x="284035" y="19430"/>
                </a:lnTo>
                <a:lnTo>
                  <a:pt x="280885" y="19430"/>
                </a:lnTo>
                <a:lnTo>
                  <a:pt x="262031" y="20266"/>
                </a:lnTo>
                <a:lnTo>
                  <a:pt x="225983" y="32892"/>
                </a:lnTo>
                <a:lnTo>
                  <a:pt x="212204" y="83565"/>
                </a:lnTo>
                <a:lnTo>
                  <a:pt x="212204" y="120711"/>
                </a:lnTo>
                <a:lnTo>
                  <a:pt x="212204" y="157845"/>
                </a:lnTo>
                <a:lnTo>
                  <a:pt x="212204" y="194954"/>
                </a:lnTo>
                <a:lnTo>
                  <a:pt x="212204" y="232028"/>
                </a:lnTo>
                <a:lnTo>
                  <a:pt x="238471" y="231814"/>
                </a:lnTo>
                <a:lnTo>
                  <a:pt x="287045" y="228599"/>
                </a:lnTo>
                <a:lnTo>
                  <a:pt x="326450" y="198116"/>
                </a:lnTo>
                <a:lnTo>
                  <a:pt x="347510" y="144144"/>
                </a:lnTo>
                <a:lnTo>
                  <a:pt x="355458" y="117996"/>
                </a:lnTo>
                <a:lnTo>
                  <a:pt x="363281" y="95361"/>
                </a:lnTo>
                <a:lnTo>
                  <a:pt x="386773" y="47315"/>
                </a:lnTo>
                <a:lnTo>
                  <a:pt x="420090" y="16382"/>
                </a:lnTo>
                <a:lnTo>
                  <a:pt x="467400" y="1023"/>
                </a:lnTo>
                <a:lnTo>
                  <a:pt x="486511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7387" y="4219575"/>
            <a:ext cx="592455" cy="515620"/>
          </a:xfrm>
          <a:custGeom>
            <a:avLst/>
            <a:gdLst/>
            <a:ahLst/>
            <a:cxnLst/>
            <a:rect l="l" t="t" r="r" b="b"/>
            <a:pathLst>
              <a:path w="592455" h="515620">
                <a:moveTo>
                  <a:pt x="308851" y="0"/>
                </a:moveTo>
                <a:lnTo>
                  <a:pt x="367103" y="4496"/>
                </a:lnTo>
                <a:lnTo>
                  <a:pt x="419863" y="17589"/>
                </a:lnTo>
                <a:lnTo>
                  <a:pt x="467130" y="39254"/>
                </a:lnTo>
                <a:lnTo>
                  <a:pt x="508901" y="69468"/>
                </a:lnTo>
                <a:lnTo>
                  <a:pt x="545332" y="108640"/>
                </a:lnTo>
                <a:lnTo>
                  <a:pt x="571369" y="152431"/>
                </a:lnTo>
                <a:lnTo>
                  <a:pt x="587000" y="200842"/>
                </a:lnTo>
                <a:lnTo>
                  <a:pt x="592213" y="253873"/>
                </a:lnTo>
                <a:lnTo>
                  <a:pt x="588332" y="299710"/>
                </a:lnTo>
                <a:lnTo>
                  <a:pt x="576687" y="342725"/>
                </a:lnTo>
                <a:lnTo>
                  <a:pt x="557280" y="382906"/>
                </a:lnTo>
                <a:lnTo>
                  <a:pt x="530110" y="420243"/>
                </a:lnTo>
                <a:lnTo>
                  <a:pt x="494488" y="454532"/>
                </a:lnTo>
                <a:lnTo>
                  <a:pt x="453441" y="481202"/>
                </a:lnTo>
                <a:lnTo>
                  <a:pt x="406969" y="500252"/>
                </a:lnTo>
                <a:lnTo>
                  <a:pt x="355068" y="511682"/>
                </a:lnTo>
                <a:lnTo>
                  <a:pt x="297738" y="515493"/>
                </a:lnTo>
                <a:lnTo>
                  <a:pt x="240264" y="511864"/>
                </a:lnTo>
                <a:lnTo>
                  <a:pt x="188250" y="500976"/>
                </a:lnTo>
                <a:lnTo>
                  <a:pt x="141698" y="482821"/>
                </a:lnTo>
                <a:lnTo>
                  <a:pt x="100605" y="457394"/>
                </a:lnTo>
                <a:lnTo>
                  <a:pt x="64973" y="424688"/>
                </a:lnTo>
                <a:lnTo>
                  <a:pt x="36545" y="387038"/>
                </a:lnTo>
                <a:lnTo>
                  <a:pt x="16241" y="346090"/>
                </a:lnTo>
                <a:lnTo>
                  <a:pt x="4060" y="301833"/>
                </a:lnTo>
                <a:lnTo>
                  <a:pt x="0" y="254254"/>
                </a:lnTo>
                <a:lnTo>
                  <a:pt x="5281" y="201203"/>
                </a:lnTo>
                <a:lnTo>
                  <a:pt x="21126" y="152749"/>
                </a:lnTo>
                <a:lnTo>
                  <a:pt x="47534" y="108914"/>
                </a:lnTo>
                <a:lnTo>
                  <a:pt x="84505" y="69723"/>
                </a:lnTo>
                <a:lnTo>
                  <a:pt x="119868" y="43295"/>
                </a:lnTo>
                <a:lnTo>
                  <a:pt x="158338" y="23141"/>
                </a:lnTo>
                <a:lnTo>
                  <a:pt x="199914" y="9253"/>
                </a:lnTo>
                <a:lnTo>
                  <a:pt x="244599" y="1626"/>
                </a:lnTo>
                <a:lnTo>
                  <a:pt x="292392" y="254"/>
                </a:lnTo>
                <a:lnTo>
                  <a:pt x="297942" y="0"/>
                </a:lnTo>
                <a:lnTo>
                  <a:pt x="303441" y="0"/>
                </a:lnTo>
                <a:lnTo>
                  <a:pt x="308851" y="0"/>
                </a:lnTo>
                <a:close/>
              </a:path>
            </a:pathLst>
          </a:custGeom>
          <a:ln w="9144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63411" y="1796795"/>
            <a:ext cx="156972" cy="472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02526" y="1773301"/>
            <a:ext cx="153798" cy="4682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74545" y="639521"/>
            <a:ext cx="4999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ОСНОВНЫЕ</a:t>
            </a:r>
            <a:r>
              <a:rPr sz="4000" spc="-45" dirty="0"/>
              <a:t> </a:t>
            </a:r>
            <a:r>
              <a:rPr sz="4000" spc="-5" dirty="0"/>
              <a:t>ТЕМЫ:</a:t>
            </a:r>
            <a:endParaRPr sz="40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35940" y="1581403"/>
            <a:ext cx="7264400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0"/>
              </a:spcBef>
              <a:buClr>
                <a:srgbClr val="440044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Понятие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коммуникации.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buClr>
                <a:srgbClr val="440044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Специфика человеческих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коммуникаций.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buClr>
                <a:srgbClr val="440044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Теоретические модели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коммуникаций.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buClr>
                <a:srgbClr val="440044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2400" dirty="0">
                <a:latin typeface="Arial"/>
                <a:cs typeface="Arial"/>
              </a:rPr>
              <a:t>Полное </a:t>
            </a:r>
            <a:r>
              <a:rPr sz="2400" spc="-5" dirty="0">
                <a:latin typeface="Arial"/>
                <a:cs typeface="Arial"/>
              </a:rPr>
              <a:t>описание процесса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коммуникации.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buClr>
                <a:srgbClr val="440044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2400" spc="-10" dirty="0">
                <a:latin typeface="Arial"/>
                <a:cs typeface="Arial"/>
              </a:rPr>
              <a:t>Барьеры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коммуникаций.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5"/>
              </a:spcBef>
              <a:buClr>
                <a:srgbClr val="440044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Основные </a:t>
            </a:r>
            <a:r>
              <a:rPr sz="2400" dirty="0">
                <a:latin typeface="Arial"/>
                <a:cs typeface="Arial"/>
              </a:rPr>
              <a:t>функции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коммуникаций.</a:t>
            </a:r>
            <a:endParaRPr sz="2400">
              <a:latin typeface="Arial"/>
              <a:cs typeface="Arial"/>
            </a:endParaRPr>
          </a:p>
          <a:p>
            <a:pPr marL="622300" marR="5080" indent="-610235">
              <a:lnSpc>
                <a:spcPts val="2300"/>
              </a:lnSpc>
              <a:spcBef>
                <a:spcPts val="560"/>
              </a:spcBef>
              <a:buClr>
                <a:srgbClr val="440044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2400" dirty="0">
                <a:latin typeface="Arial"/>
                <a:cs typeface="Arial"/>
              </a:rPr>
              <a:t>Общение и </a:t>
            </a:r>
            <a:r>
              <a:rPr sz="2400" spc="-5" dirty="0">
                <a:latin typeface="Arial"/>
                <a:cs typeface="Arial"/>
              </a:rPr>
              <a:t>деятельность. Понятие </a:t>
            </a:r>
            <a:r>
              <a:rPr sz="2400" dirty="0">
                <a:latin typeface="Arial"/>
                <a:cs typeface="Arial"/>
              </a:rPr>
              <a:t>и критерии  </a:t>
            </a:r>
            <a:r>
              <a:rPr sz="2400" spc="-5" dirty="0">
                <a:latin typeface="Arial"/>
                <a:cs typeface="Arial"/>
              </a:rPr>
              <a:t>эффективной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коммуникации.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ts val="2590"/>
              </a:lnSpc>
              <a:spcBef>
                <a:spcPts val="25"/>
              </a:spcBef>
              <a:buClr>
                <a:srgbClr val="440044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2400" dirty="0">
                <a:latin typeface="Arial"/>
                <a:cs typeface="Arial"/>
              </a:rPr>
              <a:t>Культура </a:t>
            </a:r>
            <a:r>
              <a:rPr sz="2400" spc="-5" dirty="0">
                <a:latin typeface="Arial"/>
                <a:cs typeface="Arial"/>
              </a:rPr>
              <a:t>речи </a:t>
            </a:r>
            <a:r>
              <a:rPr sz="2400" dirty="0">
                <a:latin typeface="Arial"/>
                <a:cs typeface="Arial"/>
              </a:rPr>
              <a:t>как </a:t>
            </a:r>
            <a:r>
              <a:rPr sz="2400" spc="-5" dirty="0">
                <a:latin typeface="Arial"/>
                <a:cs typeface="Arial"/>
              </a:rPr>
              <a:t>компонент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эффективной</a:t>
            </a:r>
            <a:endParaRPr sz="2400">
              <a:latin typeface="Arial"/>
              <a:cs typeface="Arial"/>
            </a:endParaRPr>
          </a:p>
          <a:p>
            <a:pPr marL="622300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коммуникации: понятие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критерии.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buClr>
                <a:srgbClr val="440044"/>
              </a:buClr>
              <a:buSzPct val="75000"/>
              <a:buAutoNum type="arabicPeriod" startAt="9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Эффективная коммуникация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размер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группы.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buClr>
                <a:srgbClr val="440044"/>
              </a:buClr>
              <a:buSzPct val="75000"/>
              <a:buAutoNum type="arabicPeriod" startAt="9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Убеждающая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коммуникация.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50442" y="568198"/>
            <a:ext cx="7041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ПОНЯТИЕ</a:t>
            </a:r>
            <a:r>
              <a:rPr sz="4000" spc="-65" dirty="0"/>
              <a:t> </a:t>
            </a:r>
            <a:r>
              <a:rPr sz="4000" spc="-10" dirty="0"/>
              <a:t>КОММУНИКАЦИИ</a:t>
            </a:r>
            <a:endParaRPr sz="40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35940" y="1503934"/>
            <a:ext cx="8073390" cy="250063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76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2800" b="1" spc="-5" dirty="0">
                <a:latin typeface="Tahoma"/>
                <a:cs typeface="Tahoma"/>
              </a:rPr>
              <a:t>Коммуникация </a:t>
            </a:r>
            <a:r>
              <a:rPr sz="2800" spc="-5" dirty="0">
                <a:latin typeface="Tahoma"/>
                <a:cs typeface="Tahoma"/>
              </a:rPr>
              <a:t>[лат. </a:t>
            </a:r>
            <a:r>
              <a:rPr sz="2800" dirty="0">
                <a:latin typeface="Tahoma"/>
                <a:cs typeface="Tahoma"/>
              </a:rPr>
              <a:t>communico </a:t>
            </a:r>
            <a:r>
              <a:rPr sz="2800" spc="-5" dirty="0">
                <a:latin typeface="Tahoma"/>
                <a:cs typeface="Tahoma"/>
              </a:rPr>
              <a:t>– делать  общим] – смысловой аспект социального  взаимодействия. Поскольку всякое  индивидуальное действие осуществляется в  </a:t>
            </a:r>
            <a:r>
              <a:rPr sz="2800" spc="-10" dirty="0">
                <a:latin typeface="Tahoma"/>
                <a:cs typeface="Tahoma"/>
              </a:rPr>
              <a:t>условиях прямых или </a:t>
            </a:r>
            <a:r>
              <a:rPr sz="2800" spc="-5" dirty="0">
                <a:latin typeface="Tahoma"/>
                <a:cs typeface="Tahoma"/>
              </a:rPr>
              <a:t>косвенных отношений с  </a:t>
            </a:r>
            <a:r>
              <a:rPr sz="2800" spc="-10" dirty="0">
                <a:latin typeface="Tahoma"/>
                <a:cs typeface="Tahoma"/>
              </a:rPr>
              <a:t>другими </a:t>
            </a:r>
            <a:r>
              <a:rPr sz="2800" spc="-5" dirty="0">
                <a:latin typeface="Tahoma"/>
                <a:cs typeface="Tahoma"/>
              </a:rPr>
              <a:t>людьми, оно включает (наряду с  физическим) </a:t>
            </a:r>
            <a:r>
              <a:rPr sz="2800" spc="-10" dirty="0">
                <a:latin typeface="Tahoma"/>
                <a:cs typeface="Tahoma"/>
              </a:rPr>
              <a:t>коммуникативный</a:t>
            </a:r>
            <a:r>
              <a:rPr sz="2800" spc="5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аспект.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3979545"/>
            <a:ext cx="7291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  <a:tab pos="3723640" algn="l"/>
                <a:tab pos="5103495" algn="l"/>
              </a:tabLst>
            </a:pPr>
            <a:r>
              <a:rPr sz="2800" b="1" spc="-5" dirty="0">
                <a:latin typeface="Tahoma"/>
                <a:cs typeface="Tahoma"/>
              </a:rPr>
              <a:t>Коммуникация	</a:t>
            </a:r>
            <a:r>
              <a:rPr sz="2800" spc="-5" dirty="0">
                <a:latin typeface="Tahoma"/>
                <a:cs typeface="Tahoma"/>
              </a:rPr>
              <a:t>[лат.	communicatio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87588" y="3979545"/>
            <a:ext cx="219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ahoma"/>
                <a:cs typeface="Tahoma"/>
              </a:rPr>
              <a:t>–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44690" y="4320921"/>
            <a:ext cx="1561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ahoma"/>
                <a:cs typeface="Tahoma"/>
              </a:rPr>
              <a:t>пер</a:t>
            </a:r>
            <a:r>
              <a:rPr sz="2800" dirty="0">
                <a:latin typeface="Tahoma"/>
                <a:cs typeface="Tahoma"/>
              </a:rPr>
              <a:t>е</a:t>
            </a:r>
            <a:r>
              <a:rPr sz="2800" spc="-10" dirty="0">
                <a:latin typeface="Tahoma"/>
                <a:cs typeface="Tahoma"/>
              </a:rPr>
              <a:t>да</a:t>
            </a:r>
            <a:r>
              <a:rPr sz="2800" spc="5" dirty="0">
                <a:latin typeface="Tahoma"/>
                <a:cs typeface="Tahoma"/>
              </a:rPr>
              <a:t>ч</a:t>
            </a:r>
            <a:r>
              <a:rPr sz="2800" spc="-5" dirty="0">
                <a:latin typeface="Tahoma"/>
                <a:cs typeface="Tahoma"/>
              </a:rPr>
              <a:t>а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144" y="4320921"/>
            <a:ext cx="6285865" cy="7931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0"/>
              </a:spcBef>
              <a:tabLst>
                <a:tab pos="2416175" algn="l"/>
                <a:tab pos="2717800" algn="l"/>
                <a:tab pos="3103245" algn="l"/>
                <a:tab pos="4415790" algn="l"/>
                <a:tab pos="5188585" algn="l"/>
                <a:tab pos="6095365" algn="l"/>
              </a:tabLst>
            </a:pPr>
            <a:r>
              <a:rPr sz="2800" spc="-5" dirty="0">
                <a:latin typeface="Tahoma"/>
                <a:cs typeface="Tahoma"/>
              </a:rPr>
              <a:t>сообщение,		передача]		–  </a:t>
            </a:r>
            <a:r>
              <a:rPr sz="2800" spc="-10" dirty="0">
                <a:latin typeface="Tahoma"/>
                <a:cs typeface="Tahoma"/>
              </a:rPr>
              <a:t>ин</a:t>
            </a:r>
            <a:r>
              <a:rPr sz="2800" spc="-15" dirty="0">
                <a:latin typeface="Tahoma"/>
                <a:cs typeface="Tahoma"/>
              </a:rPr>
              <a:t>ф</a:t>
            </a:r>
            <a:r>
              <a:rPr sz="2800" spc="-5" dirty="0">
                <a:latin typeface="Tahoma"/>
                <a:cs typeface="Tahoma"/>
              </a:rPr>
              <a:t>ор</a:t>
            </a:r>
            <a:r>
              <a:rPr sz="2800" spc="5" dirty="0">
                <a:latin typeface="Tahoma"/>
                <a:cs typeface="Tahoma"/>
              </a:rPr>
              <a:t>м</a:t>
            </a:r>
            <a:r>
              <a:rPr sz="2800" spc="-5" dirty="0">
                <a:latin typeface="Tahoma"/>
                <a:cs typeface="Tahoma"/>
              </a:rPr>
              <a:t>ации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5" dirty="0">
                <a:latin typeface="Tahoma"/>
                <a:cs typeface="Tahoma"/>
              </a:rPr>
              <a:t>от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5" dirty="0">
                <a:latin typeface="Tahoma"/>
                <a:cs typeface="Tahoma"/>
              </a:rPr>
              <a:t>одной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сис</a:t>
            </a:r>
            <a:r>
              <a:rPr sz="2800" spc="-5" dirty="0">
                <a:latin typeface="Tahoma"/>
                <a:cs typeface="Tahoma"/>
              </a:rPr>
              <a:t>т</a:t>
            </a:r>
            <a:r>
              <a:rPr sz="2800" spc="-10" dirty="0">
                <a:latin typeface="Tahoma"/>
                <a:cs typeface="Tahoma"/>
              </a:rPr>
              <a:t>ем</a:t>
            </a:r>
            <a:r>
              <a:rPr sz="2800" spc="-5" dirty="0">
                <a:latin typeface="Tahoma"/>
                <a:cs typeface="Tahoma"/>
              </a:rPr>
              <a:t>ы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5" dirty="0">
                <a:latin typeface="Tahoma"/>
                <a:cs typeface="Tahoma"/>
              </a:rPr>
              <a:t>к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6838" y="4661992"/>
            <a:ext cx="1139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ahoma"/>
                <a:cs typeface="Tahoma"/>
              </a:rPr>
              <a:t>д</a:t>
            </a:r>
            <a:r>
              <a:rPr sz="2800" dirty="0">
                <a:latin typeface="Tahoma"/>
                <a:cs typeface="Tahoma"/>
              </a:rPr>
              <a:t>р</a:t>
            </a:r>
            <a:r>
              <a:rPr sz="2800" spc="-10" dirty="0">
                <a:latin typeface="Tahoma"/>
                <a:cs typeface="Tahoma"/>
              </a:rPr>
              <a:t>угой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9144" y="5004053"/>
            <a:ext cx="7726680" cy="7931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65"/>
              </a:spcBef>
              <a:tabLst>
                <a:tab pos="2660015" algn="l"/>
                <a:tab pos="5363845" algn="l"/>
              </a:tabLst>
            </a:pPr>
            <a:r>
              <a:rPr sz="2800" spc="-10" dirty="0">
                <a:latin typeface="Tahoma"/>
                <a:cs typeface="Tahoma"/>
              </a:rPr>
              <a:t>по</a:t>
            </a:r>
            <a:r>
              <a:rPr sz="2800" dirty="0">
                <a:latin typeface="Tahoma"/>
                <a:cs typeface="Tahoma"/>
              </a:rPr>
              <a:t>с</a:t>
            </a:r>
            <a:r>
              <a:rPr sz="2800" spc="-5" dirty="0">
                <a:latin typeface="Tahoma"/>
                <a:cs typeface="Tahoma"/>
              </a:rPr>
              <a:t>ред</a:t>
            </a:r>
            <a:r>
              <a:rPr sz="2800" spc="5" dirty="0">
                <a:latin typeface="Tahoma"/>
                <a:cs typeface="Tahoma"/>
              </a:rPr>
              <a:t>с</a:t>
            </a:r>
            <a:r>
              <a:rPr sz="2800" spc="-5" dirty="0">
                <a:latin typeface="Tahoma"/>
                <a:cs typeface="Tahoma"/>
              </a:rPr>
              <a:t>твом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специальны</a:t>
            </a:r>
            <a:r>
              <a:rPr sz="2800" spc="-5" dirty="0">
                <a:latin typeface="Tahoma"/>
                <a:cs typeface="Tahoma"/>
              </a:rPr>
              <a:t>х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5" dirty="0">
                <a:latin typeface="Tahoma"/>
                <a:cs typeface="Tahoma"/>
              </a:rPr>
              <a:t>м</a:t>
            </a:r>
            <a:r>
              <a:rPr sz="2800" spc="-5" dirty="0">
                <a:latin typeface="Tahoma"/>
                <a:cs typeface="Tahoma"/>
              </a:rPr>
              <a:t>а</a:t>
            </a:r>
            <a:r>
              <a:rPr sz="2800" dirty="0">
                <a:latin typeface="Tahoma"/>
                <a:cs typeface="Tahoma"/>
              </a:rPr>
              <a:t>т</a:t>
            </a:r>
            <a:r>
              <a:rPr sz="2800" spc="-10" dirty="0">
                <a:latin typeface="Tahoma"/>
                <a:cs typeface="Tahoma"/>
              </a:rPr>
              <a:t>ер</a:t>
            </a:r>
            <a:r>
              <a:rPr sz="2800" spc="5" dirty="0">
                <a:latin typeface="Tahoma"/>
                <a:cs typeface="Tahoma"/>
              </a:rPr>
              <a:t>и</a:t>
            </a:r>
            <a:r>
              <a:rPr sz="2800" spc="-5" dirty="0">
                <a:latin typeface="Tahoma"/>
                <a:cs typeface="Tahoma"/>
              </a:rPr>
              <a:t>альных  носителей,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сигналов.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9755" marR="5080" indent="-1666239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СПЕЦИФИКА ЧЕЛОВЕЧЕСКОЙ  КОММУНИКАЦИИ</a:t>
            </a:r>
            <a:endParaRPr sz="40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35940" y="1934083"/>
            <a:ext cx="8056880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622300" marR="5080" indent="-610235">
              <a:lnSpc>
                <a:spcPct val="80000"/>
              </a:lnSpc>
              <a:spcBef>
                <a:spcPts val="675"/>
              </a:spcBef>
              <a:buClr>
                <a:srgbClr val="440044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2400" b="1" spc="-10" dirty="0">
                <a:latin typeface="Arial"/>
                <a:cs typeface="Arial"/>
              </a:rPr>
              <a:t>Активность субъектов </a:t>
            </a:r>
            <a:r>
              <a:rPr sz="2400" spc="-5" dirty="0">
                <a:latin typeface="Arial"/>
                <a:cs typeface="Arial"/>
              </a:rPr>
              <a:t>(сторон, партнеров): обмен  </a:t>
            </a:r>
            <a:r>
              <a:rPr sz="2400" dirty="0">
                <a:latin typeface="Arial"/>
                <a:cs typeface="Arial"/>
              </a:rPr>
              <a:t>информацией </a:t>
            </a:r>
            <a:r>
              <a:rPr sz="2400" spc="-5" dirty="0">
                <a:latin typeface="Arial"/>
                <a:cs typeface="Arial"/>
              </a:rPr>
              <a:t>предполагает </a:t>
            </a:r>
            <a:r>
              <a:rPr sz="2400" dirty="0">
                <a:latin typeface="Arial"/>
                <a:cs typeface="Arial"/>
              </a:rPr>
              <a:t>совместную  </a:t>
            </a:r>
            <a:r>
              <a:rPr sz="2400" spc="-5" dirty="0">
                <a:latin typeface="Arial"/>
                <a:cs typeface="Arial"/>
              </a:rPr>
              <a:t>деятельность.</a:t>
            </a:r>
            <a:endParaRPr sz="2400">
              <a:latin typeface="Arial"/>
              <a:cs typeface="Arial"/>
            </a:endParaRPr>
          </a:p>
          <a:p>
            <a:pPr marL="622300" indent="-610235">
              <a:lnSpc>
                <a:spcPts val="2590"/>
              </a:lnSpc>
              <a:buClr>
                <a:srgbClr val="440044"/>
              </a:buClr>
              <a:buSzPct val="75000"/>
              <a:buAutoNum type="arabicPeriod"/>
              <a:tabLst>
                <a:tab pos="622300" algn="l"/>
                <a:tab pos="622935" algn="l"/>
              </a:tabLst>
            </a:pPr>
            <a:r>
              <a:rPr sz="2400" b="1" spc="-5" dirty="0">
                <a:latin typeface="Arial"/>
                <a:cs typeface="Arial"/>
              </a:rPr>
              <a:t>Взаимное </a:t>
            </a:r>
            <a:r>
              <a:rPr sz="2400" b="1" dirty="0">
                <a:latin typeface="Arial"/>
                <a:cs typeface="Arial"/>
              </a:rPr>
              <a:t>влияние </a:t>
            </a:r>
            <a:r>
              <a:rPr sz="2400" spc="-5" dirty="0">
                <a:latin typeface="Arial"/>
                <a:cs typeface="Arial"/>
              </a:rPr>
              <a:t>сторон друг на друга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(обмен</a:t>
            </a:r>
            <a:endParaRPr sz="2400">
              <a:latin typeface="Arial"/>
              <a:cs typeface="Arial"/>
            </a:endParaRPr>
          </a:p>
          <a:p>
            <a:pPr marL="622300" marR="1559560">
              <a:lnSpc>
                <a:spcPct val="80000"/>
              </a:lnSpc>
              <a:spcBef>
                <a:spcPts val="290"/>
              </a:spcBef>
            </a:pPr>
            <a:r>
              <a:rPr sz="2400" dirty="0">
                <a:latin typeface="Arial"/>
                <a:cs typeface="Arial"/>
              </a:rPr>
              <a:t>информацией как </a:t>
            </a:r>
            <a:r>
              <a:rPr sz="2400" spc="-5" dirty="0">
                <a:latin typeface="Arial"/>
                <a:cs typeface="Arial"/>
              </a:rPr>
              <a:t>способ воздействия на  поведение другой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стороны).</a:t>
            </a:r>
            <a:endParaRPr sz="2400">
              <a:latin typeface="Arial"/>
              <a:cs typeface="Arial"/>
            </a:endParaRPr>
          </a:p>
          <a:p>
            <a:pPr marL="622300" marR="452120" indent="-610235">
              <a:lnSpc>
                <a:spcPct val="80100"/>
              </a:lnSpc>
              <a:spcBef>
                <a:spcPts val="575"/>
              </a:spcBef>
              <a:buClr>
                <a:srgbClr val="440044"/>
              </a:buClr>
              <a:buSzPct val="75000"/>
              <a:buAutoNum type="arabicPeriod" startAt="3"/>
              <a:tabLst>
                <a:tab pos="622300" algn="l"/>
                <a:tab pos="622935" algn="l"/>
              </a:tabLst>
            </a:pPr>
            <a:r>
              <a:rPr sz="2400" b="1" spc="-5" dirty="0">
                <a:latin typeface="Arial"/>
                <a:cs typeface="Arial"/>
              </a:rPr>
              <a:t>Наличие единой </a:t>
            </a:r>
            <a:r>
              <a:rPr sz="2400" b="1" spc="-10" dirty="0">
                <a:latin typeface="Arial"/>
                <a:cs typeface="Arial"/>
              </a:rPr>
              <a:t>системы </a:t>
            </a:r>
            <a:r>
              <a:rPr sz="2400" b="1" spc="-5" dirty="0">
                <a:latin typeface="Arial"/>
                <a:cs typeface="Arial"/>
              </a:rPr>
              <a:t>кодирования  </a:t>
            </a:r>
            <a:r>
              <a:rPr sz="2400" spc="-5" dirty="0">
                <a:latin typeface="Arial"/>
                <a:cs typeface="Arial"/>
              </a:rPr>
              <a:t>(декодирования) </a:t>
            </a:r>
            <a:r>
              <a:rPr sz="2400" dirty="0">
                <a:latin typeface="Arial"/>
                <a:cs typeface="Arial"/>
              </a:rPr>
              <a:t>информации, что </a:t>
            </a:r>
            <a:r>
              <a:rPr sz="2400" spc="-5" dirty="0">
                <a:latin typeface="Arial"/>
                <a:cs typeface="Arial"/>
              </a:rPr>
              <a:t>обеспечивает  возможность </a:t>
            </a:r>
            <a:r>
              <a:rPr sz="2400" dirty="0">
                <a:latin typeface="Arial"/>
                <a:cs typeface="Arial"/>
              </a:rPr>
              <a:t>понимать </a:t>
            </a:r>
            <a:r>
              <a:rPr sz="2400" spc="-5" dirty="0">
                <a:latin typeface="Arial"/>
                <a:cs typeface="Arial"/>
              </a:rPr>
              <a:t>друг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друга.</a:t>
            </a:r>
            <a:endParaRPr sz="2400">
              <a:latin typeface="Arial"/>
              <a:cs typeface="Arial"/>
            </a:endParaRPr>
          </a:p>
          <a:p>
            <a:pPr marL="622300" marR="40005" indent="-610235">
              <a:lnSpc>
                <a:spcPts val="2300"/>
              </a:lnSpc>
              <a:spcBef>
                <a:spcPts val="560"/>
              </a:spcBef>
              <a:buClr>
                <a:srgbClr val="440044"/>
              </a:buClr>
              <a:buSzPct val="75000"/>
              <a:buAutoNum type="arabicPeriod" startAt="3"/>
              <a:tabLst>
                <a:tab pos="622300" algn="l"/>
                <a:tab pos="622935" algn="l"/>
              </a:tabLst>
            </a:pPr>
            <a:r>
              <a:rPr sz="2400" b="1" spc="-10" dirty="0">
                <a:latin typeface="Arial"/>
                <a:cs typeface="Arial"/>
              </a:rPr>
              <a:t>Опасность </a:t>
            </a:r>
            <a:r>
              <a:rPr sz="2400" b="1" spc="-5" dirty="0">
                <a:latin typeface="Arial"/>
                <a:cs typeface="Arial"/>
              </a:rPr>
              <a:t>возникновения </a:t>
            </a:r>
            <a:r>
              <a:rPr sz="2400" dirty="0">
                <a:latin typeface="Arial"/>
                <a:cs typeface="Arial"/>
              </a:rPr>
              <a:t>т.н. </a:t>
            </a:r>
            <a:r>
              <a:rPr sz="2400" spc="-5" dirty="0">
                <a:latin typeface="Arial"/>
                <a:cs typeface="Arial"/>
              </a:rPr>
              <a:t>«коммуникативных  барьеров».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78092" y="764870"/>
            <a:ext cx="2528570" cy="89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2090">
              <a:lnSpc>
                <a:spcPct val="102899"/>
              </a:lnSpc>
            </a:pPr>
            <a:r>
              <a:rPr sz="2800" spc="-5" dirty="0">
                <a:latin typeface="Arial"/>
                <a:cs typeface="Arial"/>
              </a:rPr>
              <a:t>ч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10" dirty="0">
                <a:latin typeface="Arial"/>
                <a:cs typeface="Arial"/>
              </a:rPr>
              <a:t>лов</a:t>
            </a:r>
            <a:r>
              <a:rPr sz="2800" spc="1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чес</a:t>
            </a:r>
            <a:r>
              <a:rPr sz="2800" spc="5" dirty="0">
                <a:latin typeface="Arial"/>
                <a:cs typeface="Arial"/>
              </a:rPr>
              <a:t>к</a:t>
            </a:r>
            <a:r>
              <a:rPr sz="2800" spc="-10" dirty="0">
                <a:latin typeface="Arial"/>
                <a:cs typeface="Arial"/>
              </a:rPr>
              <a:t>ой  </a:t>
            </a:r>
            <a:r>
              <a:rPr sz="2800" spc="-5" dirty="0">
                <a:latin typeface="Arial"/>
                <a:cs typeface="Arial"/>
              </a:rPr>
              <a:t>испол</a:t>
            </a:r>
            <a:r>
              <a:rPr sz="2800" spc="5" dirty="0">
                <a:latin typeface="Arial"/>
                <a:cs typeface="Arial"/>
              </a:rPr>
              <a:t>ь</a:t>
            </a:r>
            <a:r>
              <a:rPr sz="2800" spc="-10" dirty="0">
                <a:latin typeface="Arial"/>
                <a:cs typeface="Arial"/>
              </a:rPr>
              <a:t>з</a:t>
            </a:r>
            <a:r>
              <a:rPr sz="2800" spc="10" dirty="0">
                <a:latin typeface="Arial"/>
                <a:cs typeface="Arial"/>
              </a:rPr>
              <a:t>о</a:t>
            </a:r>
            <a:r>
              <a:rPr sz="2800" spc="-10" dirty="0">
                <a:latin typeface="Arial"/>
                <a:cs typeface="Arial"/>
              </a:rPr>
              <a:t>в</a:t>
            </a:r>
            <a:r>
              <a:rPr sz="2800" spc="-5" dirty="0">
                <a:latin typeface="Arial"/>
                <a:cs typeface="Arial"/>
              </a:rPr>
              <a:t>а</a:t>
            </a:r>
            <a:r>
              <a:rPr sz="2800" spc="-10" dirty="0">
                <a:latin typeface="Arial"/>
                <a:cs typeface="Arial"/>
              </a:rPr>
              <a:t>ние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879144" y="764870"/>
            <a:ext cx="4600575" cy="13176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50"/>
              </a:spcBef>
            </a:pPr>
            <a:r>
              <a:rPr sz="2800" spc="-5" dirty="0">
                <a:latin typeface="Arial"/>
                <a:cs typeface="Arial"/>
              </a:rPr>
              <a:t>Главной особенностью  коммуникации является  </a:t>
            </a:r>
            <a:r>
              <a:rPr sz="2800" b="1" spc="-5" dirty="0">
                <a:latin typeface="Arial"/>
                <a:cs typeface="Arial"/>
              </a:rPr>
              <a:t>языка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9144" y="2143124"/>
            <a:ext cx="772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6005" algn="l"/>
                <a:tab pos="1780539" algn="l"/>
                <a:tab pos="3503929" algn="l"/>
                <a:tab pos="6139815" algn="l"/>
              </a:tabLst>
            </a:pPr>
            <a:r>
              <a:rPr sz="2800" spc="-5" dirty="0">
                <a:latin typeface="Arial"/>
                <a:cs typeface="Arial"/>
              </a:rPr>
              <a:t>Язык	как	средство	человеческого	</a:t>
            </a:r>
            <a:r>
              <a:rPr sz="2800" spc="-10" dirty="0">
                <a:latin typeface="Arial"/>
                <a:cs typeface="Arial"/>
              </a:rPr>
              <a:t>общения,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144" y="2569844"/>
            <a:ext cx="42475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138680" algn="l"/>
                <a:tab pos="3057525" algn="l"/>
              </a:tabLst>
            </a:pPr>
            <a:r>
              <a:rPr sz="2800" spc="-10" dirty="0">
                <a:latin typeface="Arial"/>
                <a:cs typeface="Arial"/>
              </a:rPr>
              <a:t>выст</a:t>
            </a:r>
            <a:r>
              <a:rPr sz="2800" dirty="0">
                <a:latin typeface="Arial"/>
                <a:cs typeface="Arial"/>
              </a:rPr>
              <a:t>у</a:t>
            </a:r>
            <a:r>
              <a:rPr sz="2800" spc="-5" dirty="0">
                <a:latin typeface="Arial"/>
                <a:cs typeface="Arial"/>
              </a:rPr>
              <a:t>па</a:t>
            </a:r>
            <a:r>
              <a:rPr sz="2800" spc="1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как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о</a:t>
            </a:r>
            <a:r>
              <a:rPr sz="2800" dirty="0">
                <a:latin typeface="Arial"/>
                <a:cs typeface="Arial"/>
              </a:rPr>
              <a:t>р</a:t>
            </a:r>
            <a:r>
              <a:rPr sz="2800" spc="-5" dirty="0">
                <a:latin typeface="Arial"/>
                <a:cs typeface="Arial"/>
              </a:rPr>
              <a:t>удие  инструмент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88335" y="2569844"/>
            <a:ext cx="54209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25370">
              <a:lnSpc>
                <a:spcPct val="100000"/>
              </a:lnSpc>
              <a:spcBef>
                <a:spcPts val="95"/>
              </a:spcBef>
              <a:tabLst>
                <a:tab pos="2283460" algn="l"/>
                <a:tab pos="4290695" algn="l"/>
                <a:tab pos="4441825" algn="l"/>
                <a:tab pos="4899025" algn="l"/>
              </a:tabLst>
            </a:pPr>
            <a:r>
              <a:rPr sz="2800" spc="-5" dirty="0">
                <a:latin typeface="Arial"/>
                <a:cs typeface="Arial"/>
              </a:rPr>
              <a:t>поз</a:t>
            </a:r>
            <a:r>
              <a:rPr sz="2800" dirty="0">
                <a:latin typeface="Arial"/>
                <a:cs typeface="Arial"/>
              </a:rPr>
              <a:t>н</a:t>
            </a:r>
            <a:r>
              <a:rPr sz="2800" spc="-10" dirty="0">
                <a:latin typeface="Arial"/>
                <a:cs typeface="Arial"/>
              </a:rPr>
              <a:t>а</a:t>
            </a:r>
            <a:r>
              <a:rPr sz="2800" spc="10" dirty="0">
                <a:latin typeface="Arial"/>
                <a:cs typeface="Arial"/>
              </a:rPr>
              <a:t>н</a:t>
            </a:r>
            <a:r>
              <a:rPr sz="2800" spc="-5" dirty="0">
                <a:latin typeface="Arial"/>
                <a:cs typeface="Arial"/>
              </a:rPr>
              <a:t>ие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как  мы</a:t>
            </a:r>
            <a:r>
              <a:rPr sz="2800" spc="5" dirty="0">
                <a:latin typeface="Arial"/>
                <a:cs typeface="Arial"/>
              </a:rPr>
              <a:t>ш</a:t>
            </a:r>
            <a:r>
              <a:rPr sz="2800" spc="-10" dirty="0">
                <a:latin typeface="Arial"/>
                <a:cs typeface="Arial"/>
              </a:rPr>
              <a:t>лени</a:t>
            </a:r>
            <a:r>
              <a:rPr sz="2800" spc="-5" dirty="0">
                <a:latin typeface="Arial"/>
                <a:cs typeface="Arial"/>
              </a:rPr>
              <a:t>я</a:t>
            </a:r>
            <a:r>
              <a:rPr sz="2800" dirty="0">
                <a:latin typeface="Arial"/>
                <a:cs typeface="Arial"/>
              </a:rPr>
              <a:t>.	</a:t>
            </a:r>
            <a:r>
              <a:rPr sz="2800" spc="-10" dirty="0">
                <a:latin typeface="Arial"/>
                <a:cs typeface="Arial"/>
              </a:rPr>
              <a:t>Благ</a:t>
            </a:r>
            <a:r>
              <a:rPr sz="2800" spc="10" dirty="0">
                <a:latin typeface="Arial"/>
                <a:cs typeface="Arial"/>
              </a:rPr>
              <a:t>о</a:t>
            </a:r>
            <a:r>
              <a:rPr sz="2800" spc="-10" dirty="0">
                <a:latin typeface="Arial"/>
                <a:cs typeface="Arial"/>
              </a:rPr>
              <a:t>д</a:t>
            </a:r>
            <a:r>
              <a:rPr sz="2800" spc="5" dirty="0">
                <a:latin typeface="Arial"/>
                <a:cs typeface="Arial"/>
              </a:rPr>
              <a:t>а</a:t>
            </a:r>
            <a:r>
              <a:rPr sz="2800" spc="-10" dirty="0">
                <a:latin typeface="Arial"/>
                <a:cs typeface="Arial"/>
              </a:rPr>
              <a:t>р</a:t>
            </a:r>
            <a:r>
              <a:rPr sz="2800" spc="-5" dirty="0">
                <a:latin typeface="Arial"/>
                <a:cs typeface="Arial"/>
              </a:rPr>
              <a:t>я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10" dirty="0">
                <a:latin typeface="Arial"/>
                <a:cs typeface="Arial"/>
              </a:rPr>
              <a:t>этому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44951" y="3423665"/>
            <a:ext cx="5061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6995" algn="l"/>
                <a:tab pos="2931160" algn="l"/>
              </a:tabLst>
            </a:pPr>
            <a:r>
              <a:rPr sz="2800" i="1" spc="5" dirty="0">
                <a:latin typeface="Arial"/>
                <a:cs typeface="Arial"/>
              </a:rPr>
              <a:t>м</a:t>
            </a:r>
            <a:r>
              <a:rPr sz="2800" i="1" spc="-10" dirty="0">
                <a:latin typeface="Arial"/>
                <a:cs typeface="Arial"/>
              </a:rPr>
              <a:t>ежд</a:t>
            </a:r>
            <a:r>
              <a:rPr sz="2800" i="1" spc="-5" dirty="0">
                <a:latin typeface="Arial"/>
                <a:cs typeface="Arial"/>
              </a:rPr>
              <a:t>у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людьми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ст</a:t>
            </a:r>
            <a:r>
              <a:rPr sz="2800" i="1" spc="5" dirty="0">
                <a:latin typeface="Arial"/>
                <a:cs typeface="Arial"/>
              </a:rPr>
              <a:t>а</a:t>
            </a:r>
            <a:r>
              <a:rPr sz="2800" i="1" spc="-10" dirty="0">
                <a:latin typeface="Arial"/>
                <a:cs typeface="Arial"/>
              </a:rPr>
              <a:t>нов</a:t>
            </a:r>
            <a:r>
              <a:rPr sz="2800" i="1" spc="15" dirty="0">
                <a:latin typeface="Arial"/>
                <a:cs typeface="Arial"/>
              </a:rPr>
              <a:t>и</a:t>
            </a:r>
            <a:r>
              <a:rPr sz="2800" i="1" spc="5" dirty="0">
                <a:latin typeface="Arial"/>
                <a:cs typeface="Arial"/>
              </a:rPr>
              <a:t>тс</a:t>
            </a:r>
            <a:r>
              <a:rPr sz="2800" i="1" spc="-5" dirty="0">
                <a:latin typeface="Arial"/>
                <a:cs typeface="Arial"/>
              </a:rPr>
              <a:t>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26078" y="3850385"/>
            <a:ext cx="2089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механизмом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79616" y="3850385"/>
            <a:ext cx="2526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формирования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51859" y="4277055"/>
            <a:ext cx="4657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21715" algn="l"/>
                <a:tab pos="4466590" algn="l"/>
              </a:tabLst>
            </a:pPr>
            <a:r>
              <a:rPr sz="2800" i="1" spc="-5" dirty="0">
                <a:latin typeface="Arial"/>
                <a:cs typeface="Arial"/>
              </a:rPr>
              <a:t>ее	взаим</a:t>
            </a:r>
            <a:r>
              <a:rPr sz="2800" i="1" dirty="0">
                <a:latin typeface="Arial"/>
                <a:cs typeface="Arial"/>
              </a:rPr>
              <a:t>о</a:t>
            </a:r>
            <a:r>
              <a:rPr sz="2800" i="1" spc="-5" dirty="0">
                <a:latin typeface="Arial"/>
                <a:cs typeface="Arial"/>
              </a:rPr>
              <a:t>де</a:t>
            </a:r>
            <a:r>
              <a:rPr sz="2800" i="1" dirty="0">
                <a:latin typeface="Arial"/>
                <a:cs typeface="Arial"/>
              </a:rPr>
              <a:t>й</a:t>
            </a:r>
            <a:r>
              <a:rPr sz="2800" i="1" spc="5" dirty="0">
                <a:latin typeface="Arial"/>
                <a:cs typeface="Arial"/>
              </a:rPr>
              <a:t>с</a:t>
            </a:r>
            <a:r>
              <a:rPr sz="2800" i="1" dirty="0">
                <a:latin typeface="Arial"/>
                <a:cs typeface="Arial"/>
              </a:rPr>
              <a:t>т</a:t>
            </a:r>
            <a:r>
              <a:rPr sz="2800" i="1" spc="-5" dirty="0">
                <a:latin typeface="Arial"/>
                <a:cs typeface="Arial"/>
              </a:rPr>
              <a:t>вия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с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9144" y="3423665"/>
            <a:ext cx="2485390" cy="178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1915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latin typeface="Arial"/>
                <a:cs typeface="Arial"/>
              </a:rPr>
              <a:t>ком</a:t>
            </a:r>
            <a:r>
              <a:rPr sz="2800" i="1" dirty="0">
                <a:latin typeface="Arial"/>
                <a:cs typeface="Arial"/>
              </a:rPr>
              <a:t>м</a:t>
            </a:r>
            <a:r>
              <a:rPr sz="2800" i="1" spc="-5" dirty="0">
                <a:latin typeface="Arial"/>
                <a:cs typeface="Arial"/>
              </a:rPr>
              <a:t>ун</a:t>
            </a:r>
            <a:r>
              <a:rPr sz="2800" i="1" spc="10" dirty="0">
                <a:latin typeface="Arial"/>
                <a:cs typeface="Arial"/>
              </a:rPr>
              <a:t>и</a:t>
            </a:r>
            <a:r>
              <a:rPr sz="2800" i="1" spc="-10" dirty="0">
                <a:latin typeface="Arial"/>
                <a:cs typeface="Arial"/>
              </a:rPr>
              <a:t>кац</a:t>
            </a:r>
            <a:r>
              <a:rPr sz="2800" i="1" spc="10" dirty="0">
                <a:latin typeface="Arial"/>
                <a:cs typeface="Arial"/>
              </a:rPr>
              <a:t>и</a:t>
            </a:r>
            <a:r>
              <a:rPr sz="2800" i="1" spc="-5" dirty="0">
                <a:latin typeface="Arial"/>
                <a:cs typeface="Arial"/>
              </a:rPr>
              <a:t>я  важнейшим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274570" algn="l"/>
              </a:tabLst>
            </a:pPr>
            <a:r>
              <a:rPr sz="2800" i="1" spc="-5" dirty="0">
                <a:latin typeface="Arial"/>
                <a:cs typeface="Arial"/>
              </a:rPr>
              <a:t>личнос</a:t>
            </a:r>
            <a:r>
              <a:rPr sz="2800" i="1" spc="5" dirty="0">
                <a:latin typeface="Arial"/>
                <a:cs typeface="Arial"/>
              </a:rPr>
              <a:t>т</a:t>
            </a:r>
            <a:r>
              <a:rPr sz="2800" i="1" spc="-5" dirty="0">
                <a:latin typeface="Arial"/>
                <a:cs typeface="Arial"/>
              </a:rPr>
              <a:t>и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5" dirty="0"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800" i="1" spc="-5" dirty="0">
                <a:latin typeface="Arial"/>
                <a:cs typeface="Arial"/>
              </a:rPr>
              <a:t>обществом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434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ТЕОРЕТИЧЕСКИЕ</a:t>
            </a:r>
            <a:r>
              <a:rPr spc="15" dirty="0"/>
              <a:t> </a:t>
            </a:r>
            <a:r>
              <a:rPr spc="-5" dirty="0"/>
              <a:t>МОДЕЛИ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95525" y="2935300"/>
            <a:ext cx="5014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КОММУНИКАЦИИ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476" rIns="0" bIns="0" rtlCol="0">
            <a:spAutoFit/>
          </a:bodyPr>
          <a:lstStyle/>
          <a:p>
            <a:pPr marL="2195830" marR="5080" indent="-158559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ЛИНЕЙНАЯ МОДЕЛЬ КОММУНИКАЦИИ  Г.ЛАССУЭЛЛА</a:t>
            </a:r>
            <a:r>
              <a:rPr sz="2800" spc="35" dirty="0"/>
              <a:t> </a:t>
            </a:r>
            <a:r>
              <a:rPr sz="2800" spc="-5" dirty="0"/>
              <a:t>(1948)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3265423" y="3418713"/>
            <a:ext cx="3242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3735" algn="l"/>
                <a:tab pos="2155190" algn="l"/>
              </a:tabLst>
            </a:pPr>
            <a:r>
              <a:rPr sz="2400" dirty="0">
                <a:latin typeface="Arial"/>
                <a:cs typeface="Arial"/>
              </a:rPr>
              <a:t>В	</a:t>
            </a:r>
            <a:r>
              <a:rPr sz="2400" spc="-5" dirty="0">
                <a:latin typeface="Arial"/>
                <a:cs typeface="Arial"/>
              </a:rPr>
              <a:t>дан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spc="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й	мо</a:t>
            </a:r>
            <a:r>
              <a:rPr sz="2400" spc="5" dirty="0">
                <a:latin typeface="Arial"/>
                <a:cs typeface="Arial"/>
              </a:rPr>
              <a:t>д</a:t>
            </a:r>
            <a:r>
              <a:rPr sz="2400" spc="-5" dirty="0">
                <a:latin typeface="Arial"/>
                <a:cs typeface="Arial"/>
              </a:rPr>
              <a:t>е</a:t>
            </a:r>
            <a:r>
              <a:rPr sz="2400" spc="-10" dirty="0">
                <a:latin typeface="Arial"/>
                <a:cs typeface="Arial"/>
              </a:rPr>
              <a:t>л</a:t>
            </a:r>
            <a:r>
              <a:rPr sz="2400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40422" y="3418713"/>
            <a:ext cx="1800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реализуется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87795" y="3747896"/>
            <a:ext cx="2254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8200" algn="l"/>
              </a:tabLst>
            </a:pPr>
            <a:r>
              <a:rPr sz="2400" dirty="0">
                <a:latin typeface="Arial"/>
                <a:cs typeface="Arial"/>
              </a:rPr>
              <a:t>п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-5" dirty="0">
                <a:latin typeface="Arial"/>
                <a:cs typeface="Arial"/>
              </a:rPr>
              <a:t>д</a:t>
            </a:r>
            <a:r>
              <a:rPr sz="2400" spc="-10" dirty="0">
                <a:latin typeface="Arial"/>
                <a:cs typeface="Arial"/>
              </a:rPr>
              <a:t>х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д	к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65423" y="3747896"/>
            <a:ext cx="303085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поведенческий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tabLst>
                <a:tab pos="2580640" algn="l"/>
              </a:tabLst>
            </a:pPr>
            <a:r>
              <a:rPr sz="2400" dirty="0">
                <a:latin typeface="Arial"/>
                <a:cs typeface="Arial"/>
              </a:rPr>
              <a:t>коммун</a:t>
            </a:r>
            <a:r>
              <a:rPr sz="2400" spc="-15" dirty="0">
                <a:latin typeface="Arial"/>
                <a:cs typeface="Arial"/>
              </a:rPr>
              <a:t>и</a:t>
            </a:r>
            <a:r>
              <a:rPr sz="2400" dirty="0">
                <a:latin typeface="Arial"/>
                <a:cs typeface="Arial"/>
              </a:rPr>
              <a:t>кац</a:t>
            </a:r>
            <a:r>
              <a:rPr sz="2400" spc="-10" dirty="0">
                <a:latin typeface="Arial"/>
                <a:cs typeface="Arial"/>
              </a:rPr>
              <a:t>и</a:t>
            </a:r>
            <a:r>
              <a:rPr sz="2400" dirty="0">
                <a:latin typeface="Arial"/>
                <a:cs typeface="Arial"/>
              </a:rPr>
              <a:t>и	как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06310" y="4077157"/>
            <a:ext cx="1938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2625" algn="l"/>
              </a:tabLst>
            </a:pPr>
            <a:r>
              <a:rPr sz="2400" dirty="0">
                <a:latin typeface="Arial"/>
                <a:cs typeface="Arial"/>
              </a:rPr>
              <a:t>к	п</a:t>
            </a:r>
            <a:r>
              <a:rPr sz="2400" spc="-10" dirty="0">
                <a:latin typeface="Arial"/>
                <a:cs typeface="Arial"/>
              </a:rPr>
              <a:t>р</a:t>
            </a:r>
            <a:r>
              <a:rPr sz="2400" dirty="0">
                <a:latin typeface="Arial"/>
                <a:cs typeface="Arial"/>
              </a:rPr>
              <a:t>ямому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65423" y="4406645"/>
            <a:ext cx="1867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воздействию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20255" y="4406645"/>
            <a:ext cx="1621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сообщений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65423" y="4735829"/>
            <a:ext cx="5476240" cy="13792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  <a:tabLst>
                <a:tab pos="2162810" algn="l"/>
                <a:tab pos="5124450" algn="l"/>
              </a:tabLst>
            </a:pPr>
            <a:r>
              <a:rPr sz="2400" spc="-5" dirty="0">
                <a:latin typeface="Arial"/>
                <a:cs typeface="Arial"/>
              </a:rPr>
              <a:t>коммуникатора </a:t>
            </a:r>
            <a:r>
              <a:rPr sz="2400" dirty="0">
                <a:latin typeface="Arial"/>
                <a:cs typeface="Arial"/>
              </a:rPr>
              <a:t>на </a:t>
            </a:r>
            <a:r>
              <a:rPr sz="2400" spc="-5" dirty="0">
                <a:latin typeface="Arial"/>
                <a:cs typeface="Arial"/>
              </a:rPr>
              <a:t>реципиента,  который выступает лишь </a:t>
            </a:r>
            <a:r>
              <a:rPr sz="2400" dirty="0">
                <a:latin typeface="Arial"/>
                <a:cs typeface="Arial"/>
              </a:rPr>
              <a:t>в качестве  </a:t>
            </a:r>
            <a:r>
              <a:rPr sz="2400" spc="-5" dirty="0">
                <a:latin typeface="Arial"/>
                <a:cs typeface="Arial"/>
              </a:rPr>
              <a:t>объекта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р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spc="-5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гирующе</a:t>
            </a:r>
            <a:r>
              <a:rPr sz="2400" spc="-1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	</a:t>
            </a:r>
            <a:r>
              <a:rPr sz="2400" spc="-10" dirty="0">
                <a:latin typeface="Arial"/>
                <a:cs typeface="Arial"/>
              </a:rPr>
              <a:t>на  воспринимаемую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информацию.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5743" y="1854408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4103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5743" y="1854408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822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743" y="1854408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4103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5743" y="1854408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822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435" y="1859027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187" y="0"/>
                </a:lnTo>
              </a:path>
            </a:pathLst>
          </a:custGeom>
          <a:ln w="28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4274" y="1854408"/>
            <a:ext cx="925194" cy="0"/>
          </a:xfrm>
          <a:custGeom>
            <a:avLst/>
            <a:gdLst/>
            <a:ahLst/>
            <a:cxnLst/>
            <a:rect l="l" t="t" r="r" b="b"/>
            <a:pathLst>
              <a:path w="925194">
                <a:moveTo>
                  <a:pt x="0" y="0"/>
                </a:moveTo>
                <a:lnTo>
                  <a:pt x="924754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13457" y="1854408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94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13457" y="1854408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822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13457" y="1854408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94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3457" y="1854408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822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5743" y="1883092"/>
            <a:ext cx="0" cy="461645"/>
          </a:xfrm>
          <a:custGeom>
            <a:avLst/>
            <a:gdLst/>
            <a:ahLst/>
            <a:cxnLst/>
            <a:rect l="l" t="t" r="r" b="b"/>
            <a:pathLst>
              <a:path h="461644">
                <a:moveTo>
                  <a:pt x="0" y="0"/>
                </a:moveTo>
                <a:lnTo>
                  <a:pt x="0" y="461373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3457" y="1883092"/>
            <a:ext cx="0" cy="461645"/>
          </a:xfrm>
          <a:custGeom>
            <a:avLst/>
            <a:gdLst/>
            <a:ahLst/>
            <a:cxnLst/>
            <a:rect l="l" t="t" r="r" b="b"/>
            <a:pathLst>
              <a:path h="461644">
                <a:moveTo>
                  <a:pt x="0" y="0"/>
                </a:moveTo>
                <a:lnTo>
                  <a:pt x="0" y="461373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4435" y="1873368"/>
            <a:ext cx="929640" cy="962025"/>
          </a:xfrm>
          <a:prstGeom prst="rect">
            <a:avLst/>
          </a:prstGeom>
          <a:solidFill>
            <a:srgbClr val="FFCCCC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198755">
              <a:lnSpc>
                <a:spcPct val="100000"/>
              </a:lnSpc>
              <a:spcBef>
                <a:spcPts val="5"/>
              </a:spcBef>
            </a:pPr>
            <a:r>
              <a:rPr sz="1550" b="1" spc="10" dirty="0">
                <a:latin typeface="Times New Roman"/>
                <a:cs typeface="Times New Roman"/>
              </a:rPr>
              <a:t>КТО?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75591" y="1859027"/>
            <a:ext cx="958215" cy="990600"/>
          </a:xfrm>
          <a:prstGeom prst="rect">
            <a:avLst/>
          </a:prstGeom>
          <a:solidFill>
            <a:srgbClr val="FFCCCC"/>
          </a:solidFill>
          <a:ln w="28529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208279">
              <a:lnSpc>
                <a:spcPct val="100000"/>
              </a:lnSpc>
            </a:pPr>
            <a:r>
              <a:rPr sz="1550" b="1" spc="15" dirty="0">
                <a:latin typeface="Times New Roman"/>
                <a:cs typeface="Times New Roman"/>
              </a:rPr>
              <a:t>ЧТО?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86605" y="1859027"/>
            <a:ext cx="958215" cy="990600"/>
          </a:xfrm>
          <a:prstGeom prst="rect">
            <a:avLst/>
          </a:prstGeom>
          <a:solidFill>
            <a:srgbClr val="FFCCCC"/>
          </a:solidFill>
          <a:ln w="28529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08585" marR="113030" indent="12700" algn="ctr">
              <a:lnSpc>
                <a:spcPct val="100200"/>
              </a:lnSpc>
            </a:pPr>
            <a:r>
              <a:rPr sz="1200" b="1" spc="30" dirty="0">
                <a:latin typeface="Times New Roman"/>
                <a:cs typeface="Times New Roman"/>
              </a:rPr>
              <a:t>ПО  </a:t>
            </a:r>
            <a:r>
              <a:rPr sz="1200" b="1" spc="20" dirty="0">
                <a:latin typeface="Times New Roman"/>
                <a:cs typeface="Times New Roman"/>
              </a:rPr>
              <a:t>К</a:t>
            </a:r>
            <a:r>
              <a:rPr sz="1200" b="1" spc="-10" dirty="0">
                <a:latin typeface="Times New Roman"/>
                <a:cs typeface="Times New Roman"/>
              </a:rPr>
              <a:t>А</a:t>
            </a:r>
            <a:r>
              <a:rPr sz="1200" b="1" spc="20" dirty="0">
                <a:latin typeface="Times New Roman"/>
                <a:cs typeface="Times New Roman"/>
              </a:rPr>
              <a:t>К</a:t>
            </a:r>
            <a:r>
              <a:rPr sz="1200" b="1" spc="35" dirty="0">
                <a:latin typeface="Times New Roman"/>
                <a:cs typeface="Times New Roman"/>
              </a:rPr>
              <a:t>О</a:t>
            </a:r>
            <a:r>
              <a:rPr sz="1200" b="1" spc="55" dirty="0">
                <a:latin typeface="Times New Roman"/>
                <a:cs typeface="Times New Roman"/>
              </a:rPr>
              <a:t>М</a:t>
            </a:r>
            <a:r>
              <a:rPr sz="1200" b="1" spc="20" dirty="0">
                <a:latin typeface="Times New Roman"/>
                <a:cs typeface="Times New Roman"/>
              </a:rPr>
              <a:t>У  К</a:t>
            </a:r>
            <a:r>
              <a:rPr sz="1200" b="1" spc="-10" dirty="0">
                <a:latin typeface="Times New Roman"/>
                <a:cs typeface="Times New Roman"/>
              </a:rPr>
              <a:t>А</a:t>
            </a:r>
            <a:r>
              <a:rPr sz="1200" b="1" spc="65" dirty="0">
                <a:latin typeface="Times New Roman"/>
                <a:cs typeface="Times New Roman"/>
              </a:rPr>
              <a:t>Н</a:t>
            </a:r>
            <a:r>
              <a:rPr sz="1200" b="1" spc="-10" dirty="0">
                <a:latin typeface="Times New Roman"/>
                <a:cs typeface="Times New Roman"/>
              </a:rPr>
              <a:t>А</a:t>
            </a:r>
            <a:r>
              <a:rPr sz="1200" b="1" spc="70" dirty="0">
                <a:latin typeface="Times New Roman"/>
                <a:cs typeface="Times New Roman"/>
              </a:rPr>
              <a:t>Л</a:t>
            </a:r>
            <a:r>
              <a:rPr sz="1200" b="1" spc="35" dirty="0">
                <a:latin typeface="Times New Roman"/>
                <a:cs typeface="Times New Roman"/>
              </a:rPr>
              <a:t>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01989" y="1859027"/>
            <a:ext cx="953135" cy="990600"/>
          </a:xfrm>
          <a:prstGeom prst="rect">
            <a:avLst/>
          </a:prstGeom>
          <a:solidFill>
            <a:srgbClr val="FFCCCC"/>
          </a:solidFill>
          <a:ln w="28529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</a:pPr>
            <a:r>
              <a:rPr sz="1550" b="1" spc="5" dirty="0">
                <a:latin typeface="Times New Roman"/>
                <a:cs typeface="Times New Roman"/>
              </a:rPr>
              <a:t>КОМУ?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12451" y="1859027"/>
            <a:ext cx="958215" cy="990600"/>
          </a:xfrm>
          <a:prstGeom prst="rect">
            <a:avLst/>
          </a:prstGeom>
          <a:solidFill>
            <a:srgbClr val="FFCCCC"/>
          </a:solidFill>
          <a:ln w="2852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</a:pPr>
            <a:r>
              <a:rPr sz="1200" b="1" spc="25" dirty="0">
                <a:latin typeface="Times New Roman"/>
                <a:cs typeface="Times New Roman"/>
              </a:rPr>
              <a:t>ЭФФЕКТ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55743" y="234932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4103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5743" y="2349327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822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13457" y="2349327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94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13457" y="2349327"/>
            <a:ext cx="0" cy="24130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822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71169" y="2349327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94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28822" y="23493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212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82182" y="234932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22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39874" y="234932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22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97566" y="234932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622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50336" y="23493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212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08028" y="23493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212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65720" y="23493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212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2630" y="1844685"/>
            <a:ext cx="0" cy="1018540"/>
          </a:xfrm>
          <a:custGeom>
            <a:avLst/>
            <a:gdLst/>
            <a:ahLst/>
            <a:cxnLst/>
            <a:rect l="l" t="t" r="r" b="b"/>
            <a:pathLst>
              <a:path h="1018539">
                <a:moveTo>
                  <a:pt x="0" y="0"/>
                </a:moveTo>
                <a:lnTo>
                  <a:pt x="0" y="1018521"/>
                </a:lnTo>
              </a:path>
            </a:pathLst>
          </a:custGeom>
          <a:ln w="23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5743" y="2378011"/>
            <a:ext cx="0" cy="462280"/>
          </a:xfrm>
          <a:custGeom>
            <a:avLst/>
            <a:gdLst/>
            <a:ahLst/>
            <a:cxnLst/>
            <a:rect l="l" t="t" r="r" b="b"/>
            <a:pathLst>
              <a:path h="462280">
                <a:moveTo>
                  <a:pt x="0" y="0"/>
                </a:moveTo>
                <a:lnTo>
                  <a:pt x="0" y="461859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5743" y="284473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4103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5743" y="2844732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336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5743" y="284473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4103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5743" y="2844732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336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4435" y="2849108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187" y="0"/>
                </a:lnTo>
              </a:path>
            </a:pathLst>
          </a:custGeom>
          <a:ln w="28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4274" y="2844732"/>
            <a:ext cx="925194" cy="0"/>
          </a:xfrm>
          <a:custGeom>
            <a:avLst/>
            <a:gdLst/>
            <a:ahLst/>
            <a:cxnLst/>
            <a:rect l="l" t="t" r="r" b="b"/>
            <a:pathLst>
              <a:path w="925194">
                <a:moveTo>
                  <a:pt x="0" y="0"/>
                </a:moveTo>
                <a:lnTo>
                  <a:pt x="924754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17880" y="1844685"/>
            <a:ext cx="0" cy="1018540"/>
          </a:xfrm>
          <a:custGeom>
            <a:avLst/>
            <a:gdLst/>
            <a:ahLst/>
            <a:cxnLst/>
            <a:rect l="l" t="t" r="r" b="b"/>
            <a:pathLst>
              <a:path h="1018539">
                <a:moveTo>
                  <a:pt x="0" y="0"/>
                </a:moveTo>
                <a:lnTo>
                  <a:pt x="0" y="1018521"/>
                </a:lnTo>
              </a:path>
            </a:pathLst>
          </a:custGeom>
          <a:ln w="28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13457" y="2378011"/>
            <a:ext cx="0" cy="462280"/>
          </a:xfrm>
          <a:custGeom>
            <a:avLst/>
            <a:gdLst/>
            <a:ahLst/>
            <a:cxnLst/>
            <a:rect l="l" t="t" r="r" b="b"/>
            <a:pathLst>
              <a:path h="462280">
                <a:moveTo>
                  <a:pt x="0" y="0"/>
                </a:moveTo>
                <a:lnTo>
                  <a:pt x="0" y="461859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13457" y="2844732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94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13457" y="2844732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336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13457" y="2844732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94" y="0"/>
                </a:lnTo>
              </a:path>
            </a:pathLst>
          </a:custGeom>
          <a:ln w="4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13457" y="2844732"/>
            <a:ext cx="0" cy="23495"/>
          </a:xfrm>
          <a:custGeom>
            <a:avLst/>
            <a:gdLst/>
            <a:ahLst/>
            <a:cxnLst/>
            <a:rect l="l" t="t" r="r" b="b"/>
            <a:pathLst>
              <a:path h="23494">
                <a:moveTo>
                  <a:pt x="0" y="0"/>
                </a:moveTo>
                <a:lnTo>
                  <a:pt x="0" y="23336"/>
                </a:lnTo>
              </a:path>
            </a:pathLst>
          </a:custGeom>
          <a:ln w="4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64956" y="2130065"/>
            <a:ext cx="659765" cy="429259"/>
          </a:xfrm>
          <a:custGeom>
            <a:avLst/>
            <a:gdLst/>
            <a:ahLst/>
            <a:cxnLst/>
            <a:rect l="l" t="t" r="r" b="b"/>
            <a:pathLst>
              <a:path w="659764" h="429260">
                <a:moveTo>
                  <a:pt x="493373" y="0"/>
                </a:moveTo>
                <a:lnTo>
                  <a:pt x="493373" y="109873"/>
                </a:lnTo>
                <a:lnTo>
                  <a:pt x="0" y="109873"/>
                </a:lnTo>
                <a:lnTo>
                  <a:pt x="0" y="323787"/>
                </a:lnTo>
                <a:lnTo>
                  <a:pt x="493373" y="323787"/>
                </a:lnTo>
                <a:lnTo>
                  <a:pt x="493373" y="428800"/>
                </a:lnTo>
                <a:lnTo>
                  <a:pt x="659144" y="214400"/>
                </a:lnTo>
                <a:lnTo>
                  <a:pt x="493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64956" y="2130065"/>
            <a:ext cx="659765" cy="429259"/>
          </a:xfrm>
          <a:custGeom>
            <a:avLst/>
            <a:gdLst/>
            <a:ahLst/>
            <a:cxnLst/>
            <a:rect l="l" t="t" r="r" b="b"/>
            <a:pathLst>
              <a:path w="659764" h="429260">
                <a:moveTo>
                  <a:pt x="493373" y="428800"/>
                </a:moveTo>
                <a:lnTo>
                  <a:pt x="493373" y="323787"/>
                </a:lnTo>
                <a:lnTo>
                  <a:pt x="0" y="323787"/>
                </a:lnTo>
                <a:lnTo>
                  <a:pt x="0" y="109873"/>
                </a:lnTo>
                <a:lnTo>
                  <a:pt x="493373" y="109873"/>
                </a:lnTo>
                <a:lnTo>
                  <a:pt x="493373" y="0"/>
                </a:lnTo>
                <a:lnTo>
                  <a:pt x="659143" y="214400"/>
                </a:lnTo>
                <a:lnTo>
                  <a:pt x="493373" y="428800"/>
                </a:lnTo>
                <a:close/>
              </a:path>
            </a:pathLst>
          </a:custGeom>
          <a:ln w="14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75871" y="2134927"/>
            <a:ext cx="654685" cy="428625"/>
          </a:xfrm>
          <a:custGeom>
            <a:avLst/>
            <a:gdLst/>
            <a:ahLst/>
            <a:cxnLst/>
            <a:rect l="l" t="t" r="r" b="b"/>
            <a:pathLst>
              <a:path w="654685" h="428625">
                <a:moveTo>
                  <a:pt x="492920" y="0"/>
                </a:moveTo>
                <a:lnTo>
                  <a:pt x="492920" y="109387"/>
                </a:lnTo>
                <a:lnTo>
                  <a:pt x="0" y="109387"/>
                </a:lnTo>
                <a:lnTo>
                  <a:pt x="0" y="323787"/>
                </a:lnTo>
                <a:lnTo>
                  <a:pt x="492920" y="323787"/>
                </a:lnTo>
                <a:lnTo>
                  <a:pt x="492920" y="428313"/>
                </a:lnTo>
                <a:lnTo>
                  <a:pt x="654340" y="214400"/>
                </a:lnTo>
                <a:lnTo>
                  <a:pt x="492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75871" y="2134927"/>
            <a:ext cx="654685" cy="428625"/>
          </a:xfrm>
          <a:custGeom>
            <a:avLst/>
            <a:gdLst/>
            <a:ahLst/>
            <a:cxnLst/>
            <a:rect l="l" t="t" r="r" b="b"/>
            <a:pathLst>
              <a:path w="654685" h="428625">
                <a:moveTo>
                  <a:pt x="492920" y="428313"/>
                </a:moveTo>
                <a:lnTo>
                  <a:pt x="492920" y="323787"/>
                </a:lnTo>
                <a:lnTo>
                  <a:pt x="0" y="323787"/>
                </a:lnTo>
                <a:lnTo>
                  <a:pt x="0" y="109387"/>
                </a:lnTo>
                <a:lnTo>
                  <a:pt x="492920" y="109387"/>
                </a:lnTo>
                <a:lnTo>
                  <a:pt x="492920" y="0"/>
                </a:lnTo>
                <a:lnTo>
                  <a:pt x="654340" y="214400"/>
                </a:lnTo>
                <a:lnTo>
                  <a:pt x="492920" y="428313"/>
                </a:lnTo>
                <a:close/>
              </a:path>
            </a:pathLst>
          </a:custGeom>
          <a:ln w="14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10153" y="2134927"/>
            <a:ext cx="654685" cy="428625"/>
          </a:xfrm>
          <a:custGeom>
            <a:avLst/>
            <a:gdLst/>
            <a:ahLst/>
            <a:cxnLst/>
            <a:rect l="l" t="t" r="r" b="b"/>
            <a:pathLst>
              <a:path w="654685" h="428625">
                <a:moveTo>
                  <a:pt x="493314" y="0"/>
                </a:moveTo>
                <a:lnTo>
                  <a:pt x="493314" y="109387"/>
                </a:lnTo>
                <a:lnTo>
                  <a:pt x="0" y="109387"/>
                </a:lnTo>
                <a:lnTo>
                  <a:pt x="0" y="323787"/>
                </a:lnTo>
                <a:lnTo>
                  <a:pt x="493314" y="323787"/>
                </a:lnTo>
                <a:lnTo>
                  <a:pt x="493314" y="428313"/>
                </a:lnTo>
                <a:lnTo>
                  <a:pt x="654143" y="214400"/>
                </a:lnTo>
                <a:lnTo>
                  <a:pt x="4933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10152" y="2134927"/>
            <a:ext cx="654685" cy="428625"/>
          </a:xfrm>
          <a:custGeom>
            <a:avLst/>
            <a:gdLst/>
            <a:ahLst/>
            <a:cxnLst/>
            <a:rect l="l" t="t" r="r" b="b"/>
            <a:pathLst>
              <a:path w="654685" h="428625">
                <a:moveTo>
                  <a:pt x="493314" y="428313"/>
                </a:moveTo>
                <a:lnTo>
                  <a:pt x="493314" y="323787"/>
                </a:lnTo>
                <a:lnTo>
                  <a:pt x="0" y="323787"/>
                </a:lnTo>
                <a:lnTo>
                  <a:pt x="0" y="109387"/>
                </a:lnTo>
                <a:lnTo>
                  <a:pt x="493314" y="109387"/>
                </a:lnTo>
                <a:lnTo>
                  <a:pt x="493314" y="0"/>
                </a:lnTo>
                <a:lnTo>
                  <a:pt x="654143" y="214400"/>
                </a:lnTo>
                <a:lnTo>
                  <a:pt x="493314" y="428313"/>
                </a:lnTo>
                <a:close/>
              </a:path>
            </a:pathLst>
          </a:custGeom>
          <a:ln w="14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64956" y="2130065"/>
            <a:ext cx="659765" cy="429259"/>
          </a:xfrm>
          <a:custGeom>
            <a:avLst/>
            <a:gdLst/>
            <a:ahLst/>
            <a:cxnLst/>
            <a:rect l="l" t="t" r="r" b="b"/>
            <a:pathLst>
              <a:path w="659764" h="429260">
                <a:moveTo>
                  <a:pt x="493373" y="0"/>
                </a:moveTo>
                <a:lnTo>
                  <a:pt x="493373" y="109873"/>
                </a:lnTo>
                <a:lnTo>
                  <a:pt x="0" y="109873"/>
                </a:lnTo>
                <a:lnTo>
                  <a:pt x="0" y="323787"/>
                </a:lnTo>
                <a:lnTo>
                  <a:pt x="493373" y="323787"/>
                </a:lnTo>
                <a:lnTo>
                  <a:pt x="493373" y="428800"/>
                </a:lnTo>
                <a:lnTo>
                  <a:pt x="659144" y="214400"/>
                </a:lnTo>
                <a:lnTo>
                  <a:pt x="493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64956" y="2130065"/>
            <a:ext cx="659765" cy="429259"/>
          </a:xfrm>
          <a:custGeom>
            <a:avLst/>
            <a:gdLst/>
            <a:ahLst/>
            <a:cxnLst/>
            <a:rect l="l" t="t" r="r" b="b"/>
            <a:pathLst>
              <a:path w="659764" h="429260">
                <a:moveTo>
                  <a:pt x="493373" y="428800"/>
                </a:moveTo>
                <a:lnTo>
                  <a:pt x="493373" y="323787"/>
                </a:lnTo>
                <a:lnTo>
                  <a:pt x="0" y="323787"/>
                </a:lnTo>
                <a:lnTo>
                  <a:pt x="0" y="109873"/>
                </a:lnTo>
                <a:lnTo>
                  <a:pt x="493373" y="109873"/>
                </a:lnTo>
                <a:lnTo>
                  <a:pt x="493373" y="0"/>
                </a:lnTo>
                <a:lnTo>
                  <a:pt x="659143" y="214400"/>
                </a:lnTo>
                <a:lnTo>
                  <a:pt x="493373" y="428800"/>
                </a:lnTo>
                <a:close/>
              </a:path>
            </a:pathLst>
          </a:custGeom>
          <a:ln w="14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75871" y="2134927"/>
            <a:ext cx="654685" cy="428625"/>
          </a:xfrm>
          <a:custGeom>
            <a:avLst/>
            <a:gdLst/>
            <a:ahLst/>
            <a:cxnLst/>
            <a:rect l="l" t="t" r="r" b="b"/>
            <a:pathLst>
              <a:path w="654685" h="428625">
                <a:moveTo>
                  <a:pt x="492920" y="0"/>
                </a:moveTo>
                <a:lnTo>
                  <a:pt x="492920" y="109387"/>
                </a:lnTo>
                <a:lnTo>
                  <a:pt x="0" y="109387"/>
                </a:lnTo>
                <a:lnTo>
                  <a:pt x="0" y="323787"/>
                </a:lnTo>
                <a:lnTo>
                  <a:pt x="492920" y="323787"/>
                </a:lnTo>
                <a:lnTo>
                  <a:pt x="492920" y="428313"/>
                </a:lnTo>
                <a:lnTo>
                  <a:pt x="654340" y="214400"/>
                </a:lnTo>
                <a:lnTo>
                  <a:pt x="492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75871" y="2134927"/>
            <a:ext cx="654685" cy="428625"/>
          </a:xfrm>
          <a:custGeom>
            <a:avLst/>
            <a:gdLst/>
            <a:ahLst/>
            <a:cxnLst/>
            <a:rect l="l" t="t" r="r" b="b"/>
            <a:pathLst>
              <a:path w="654685" h="428625">
                <a:moveTo>
                  <a:pt x="492920" y="428313"/>
                </a:moveTo>
                <a:lnTo>
                  <a:pt x="492920" y="323787"/>
                </a:lnTo>
                <a:lnTo>
                  <a:pt x="0" y="323787"/>
                </a:lnTo>
                <a:lnTo>
                  <a:pt x="0" y="109387"/>
                </a:lnTo>
                <a:lnTo>
                  <a:pt x="492920" y="109387"/>
                </a:lnTo>
                <a:lnTo>
                  <a:pt x="492920" y="0"/>
                </a:lnTo>
                <a:lnTo>
                  <a:pt x="654340" y="214400"/>
                </a:lnTo>
                <a:lnTo>
                  <a:pt x="492920" y="428313"/>
                </a:lnTo>
                <a:close/>
              </a:path>
            </a:pathLst>
          </a:custGeom>
          <a:ln w="14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10153" y="2134927"/>
            <a:ext cx="654685" cy="428625"/>
          </a:xfrm>
          <a:custGeom>
            <a:avLst/>
            <a:gdLst/>
            <a:ahLst/>
            <a:cxnLst/>
            <a:rect l="l" t="t" r="r" b="b"/>
            <a:pathLst>
              <a:path w="654685" h="428625">
                <a:moveTo>
                  <a:pt x="493314" y="0"/>
                </a:moveTo>
                <a:lnTo>
                  <a:pt x="493314" y="109387"/>
                </a:lnTo>
                <a:lnTo>
                  <a:pt x="0" y="109387"/>
                </a:lnTo>
                <a:lnTo>
                  <a:pt x="0" y="323787"/>
                </a:lnTo>
                <a:lnTo>
                  <a:pt x="493314" y="323787"/>
                </a:lnTo>
                <a:lnTo>
                  <a:pt x="493314" y="428313"/>
                </a:lnTo>
                <a:lnTo>
                  <a:pt x="654143" y="214400"/>
                </a:lnTo>
                <a:lnTo>
                  <a:pt x="4933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10152" y="2134927"/>
            <a:ext cx="654685" cy="428625"/>
          </a:xfrm>
          <a:custGeom>
            <a:avLst/>
            <a:gdLst/>
            <a:ahLst/>
            <a:cxnLst/>
            <a:rect l="l" t="t" r="r" b="b"/>
            <a:pathLst>
              <a:path w="654685" h="428625">
                <a:moveTo>
                  <a:pt x="493314" y="428313"/>
                </a:moveTo>
                <a:lnTo>
                  <a:pt x="493314" y="323787"/>
                </a:lnTo>
                <a:lnTo>
                  <a:pt x="0" y="323787"/>
                </a:lnTo>
                <a:lnTo>
                  <a:pt x="0" y="109387"/>
                </a:lnTo>
                <a:lnTo>
                  <a:pt x="493314" y="109387"/>
                </a:lnTo>
                <a:lnTo>
                  <a:pt x="493314" y="0"/>
                </a:lnTo>
                <a:lnTo>
                  <a:pt x="654143" y="214400"/>
                </a:lnTo>
                <a:lnTo>
                  <a:pt x="493314" y="428313"/>
                </a:lnTo>
                <a:close/>
              </a:path>
            </a:pathLst>
          </a:custGeom>
          <a:ln w="14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16088" y="2134927"/>
            <a:ext cx="654685" cy="428625"/>
          </a:xfrm>
          <a:custGeom>
            <a:avLst/>
            <a:gdLst/>
            <a:ahLst/>
            <a:cxnLst/>
            <a:rect l="l" t="t" r="r" b="b"/>
            <a:pathLst>
              <a:path w="654684" h="428625">
                <a:moveTo>
                  <a:pt x="492920" y="0"/>
                </a:moveTo>
                <a:lnTo>
                  <a:pt x="492920" y="109387"/>
                </a:lnTo>
                <a:lnTo>
                  <a:pt x="0" y="109387"/>
                </a:lnTo>
                <a:lnTo>
                  <a:pt x="0" y="323787"/>
                </a:lnTo>
                <a:lnTo>
                  <a:pt x="492920" y="323787"/>
                </a:lnTo>
                <a:lnTo>
                  <a:pt x="492920" y="428313"/>
                </a:lnTo>
                <a:lnTo>
                  <a:pt x="654340" y="214400"/>
                </a:lnTo>
                <a:lnTo>
                  <a:pt x="492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16088" y="2134927"/>
            <a:ext cx="654685" cy="428625"/>
          </a:xfrm>
          <a:custGeom>
            <a:avLst/>
            <a:gdLst/>
            <a:ahLst/>
            <a:cxnLst/>
            <a:rect l="l" t="t" r="r" b="b"/>
            <a:pathLst>
              <a:path w="654684" h="428625">
                <a:moveTo>
                  <a:pt x="492920" y="428313"/>
                </a:moveTo>
                <a:lnTo>
                  <a:pt x="492920" y="323787"/>
                </a:lnTo>
                <a:lnTo>
                  <a:pt x="0" y="323787"/>
                </a:lnTo>
                <a:lnTo>
                  <a:pt x="0" y="109387"/>
                </a:lnTo>
                <a:lnTo>
                  <a:pt x="492920" y="109387"/>
                </a:lnTo>
                <a:lnTo>
                  <a:pt x="492920" y="0"/>
                </a:lnTo>
                <a:lnTo>
                  <a:pt x="654340" y="214400"/>
                </a:lnTo>
                <a:lnTo>
                  <a:pt x="492920" y="428313"/>
                </a:lnTo>
                <a:close/>
              </a:path>
            </a:pathLst>
          </a:custGeom>
          <a:ln w="14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5650" y="3357626"/>
            <a:ext cx="1922526" cy="2881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9445" marR="5080" indent="34226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ИНТЕРАКЦИОНИСТСКАЯ МОДЕЛЬ  КОММУНИКАЦИИ Т.НЬЮКОМБА</a:t>
            </a:r>
            <a:r>
              <a:rPr sz="2800" spc="20" dirty="0"/>
              <a:t> </a:t>
            </a:r>
            <a:r>
              <a:rPr sz="2800" spc="-5" dirty="0"/>
              <a:t>(1953)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4867402" y="2688717"/>
            <a:ext cx="4019550" cy="27565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6350" algn="just">
              <a:lnSpc>
                <a:spcPct val="80000"/>
              </a:lnSpc>
              <a:spcBef>
                <a:spcPts val="480"/>
              </a:spcBef>
            </a:pPr>
            <a:r>
              <a:rPr sz="1600" spc="-5" dirty="0">
                <a:latin typeface="Arial"/>
                <a:cs typeface="Arial"/>
              </a:rPr>
              <a:t>Субъекты коммуникации здесь  </a:t>
            </a:r>
            <a:r>
              <a:rPr sz="1600" spc="-10" dirty="0">
                <a:latin typeface="Arial"/>
                <a:cs typeface="Arial"/>
              </a:rPr>
              <a:t>равноправны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связаны:</a:t>
            </a:r>
            <a:endParaRPr sz="1600">
              <a:latin typeface="Arial"/>
              <a:cs typeface="Arial"/>
            </a:endParaRPr>
          </a:p>
          <a:p>
            <a:pPr marL="127000" indent="-114935" algn="just">
              <a:lnSpc>
                <a:spcPct val="100000"/>
              </a:lnSpc>
              <a:buClr>
                <a:srgbClr val="440044"/>
              </a:buClr>
              <a:buSzPct val="68750"/>
              <a:buFont typeface="Wingdings"/>
              <a:buChar char=""/>
              <a:tabLst>
                <a:tab pos="127635" algn="l"/>
              </a:tabLst>
            </a:pPr>
            <a:r>
              <a:rPr sz="1600" spc="-10" dirty="0">
                <a:latin typeface="Arial"/>
                <a:cs typeface="Arial"/>
              </a:rPr>
              <a:t>взаимными ожиданиями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установками,</a:t>
            </a:r>
            <a:endParaRPr sz="1600">
              <a:latin typeface="Arial"/>
              <a:cs typeface="Arial"/>
            </a:endParaRPr>
          </a:p>
          <a:p>
            <a:pPr marL="127000" indent="-114935" algn="just">
              <a:lnSpc>
                <a:spcPct val="100000"/>
              </a:lnSpc>
              <a:buClr>
                <a:srgbClr val="440044"/>
              </a:buClr>
              <a:buSzPct val="68750"/>
              <a:buFont typeface="Wingdings"/>
              <a:buChar char=""/>
              <a:tabLst>
                <a:tab pos="127635" algn="l"/>
              </a:tabLst>
            </a:pPr>
            <a:r>
              <a:rPr sz="1600" spc="-10" dirty="0">
                <a:latin typeface="Arial"/>
                <a:cs typeface="Arial"/>
              </a:rPr>
              <a:t>общим </a:t>
            </a:r>
            <a:r>
              <a:rPr sz="1600" spc="-5" dirty="0">
                <a:latin typeface="Arial"/>
                <a:cs typeface="Arial"/>
              </a:rPr>
              <a:t>интересом к процессу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общения.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80000"/>
              </a:lnSpc>
              <a:spcBef>
                <a:spcPts val="385"/>
              </a:spcBef>
            </a:pPr>
            <a:r>
              <a:rPr sz="1600" spc="-5" dirty="0">
                <a:latin typeface="Arial"/>
                <a:cs typeface="Arial"/>
              </a:rPr>
              <a:t>Эффекты коммуникации состоят в  сближении </a:t>
            </a:r>
            <a:r>
              <a:rPr sz="1600" dirty="0">
                <a:latin typeface="Arial"/>
                <a:cs typeface="Arial"/>
              </a:rPr>
              <a:t>или </a:t>
            </a:r>
            <a:r>
              <a:rPr sz="1600" spc="-5" dirty="0">
                <a:latin typeface="Arial"/>
                <a:cs typeface="Arial"/>
              </a:rPr>
              <a:t>отдалении точек зрения  коммуникатора и реципиента </a:t>
            </a:r>
            <a:r>
              <a:rPr sz="1600" spc="-10" dirty="0">
                <a:latin typeface="Arial"/>
                <a:cs typeface="Arial"/>
              </a:rPr>
              <a:t>на </a:t>
            </a:r>
            <a:r>
              <a:rPr sz="1600" spc="-5" dirty="0">
                <a:latin typeface="Arial"/>
                <a:cs typeface="Arial"/>
              </a:rPr>
              <a:t>общий  предмет, что, в свою </a:t>
            </a:r>
            <a:r>
              <a:rPr sz="1600" dirty="0">
                <a:latin typeface="Arial"/>
                <a:cs typeface="Arial"/>
              </a:rPr>
              <a:t>очередь, </a:t>
            </a:r>
            <a:r>
              <a:rPr sz="1600" spc="-5" dirty="0">
                <a:latin typeface="Arial"/>
                <a:cs typeface="Arial"/>
              </a:rPr>
              <a:t>означает  расширение </a:t>
            </a:r>
            <a:r>
              <a:rPr sz="1600" dirty="0">
                <a:latin typeface="Arial"/>
                <a:cs typeface="Arial"/>
              </a:rPr>
              <a:t>или </a:t>
            </a:r>
            <a:r>
              <a:rPr sz="1600" spc="-5" dirty="0">
                <a:latin typeface="Arial"/>
                <a:cs typeface="Arial"/>
              </a:rPr>
              <a:t>сужение </a:t>
            </a:r>
            <a:r>
              <a:rPr sz="1600" dirty="0">
                <a:latin typeface="Arial"/>
                <a:cs typeface="Arial"/>
              </a:rPr>
              <a:t>их  </a:t>
            </a:r>
            <a:r>
              <a:rPr sz="1600" spc="-5" dirty="0">
                <a:latin typeface="Arial"/>
                <a:cs typeface="Arial"/>
              </a:rPr>
              <a:t>возможностей взаимопонимания и  сотрудничества. </a:t>
            </a:r>
            <a:r>
              <a:rPr sz="1600" b="1" spc="-5" dirty="0">
                <a:latin typeface="Arial"/>
                <a:cs typeface="Arial"/>
              </a:rPr>
              <a:t>Такой взгляд ставил в  центр внимания достижение </a:t>
            </a:r>
            <a:r>
              <a:rPr sz="1600" b="1" spc="-10" dirty="0">
                <a:latin typeface="Arial"/>
                <a:cs typeface="Arial"/>
              </a:rPr>
              <a:t>согласия  между субъектами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коммуникации.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4000" y="2711386"/>
            <a:ext cx="4318000" cy="2878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476" rIns="0" bIns="0" rtlCol="0">
            <a:spAutoFit/>
          </a:bodyPr>
          <a:lstStyle/>
          <a:p>
            <a:pPr marL="1348105" marR="5080" indent="3492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КИБЕРНЕТИЧЕСКАЯ МОДЕЛЬ  КОММУНИКАЦИИ</a:t>
            </a:r>
            <a:r>
              <a:rPr sz="2800" spc="15" dirty="0"/>
              <a:t> </a:t>
            </a:r>
            <a:r>
              <a:rPr sz="2800" spc="-10" dirty="0"/>
              <a:t>К.ШЕННОНА</a:t>
            </a:r>
            <a:endParaRPr sz="2800"/>
          </a:p>
        </p:txBody>
      </p:sp>
      <p:sp>
        <p:nvSpPr>
          <p:cNvPr id="12" name="object 12"/>
          <p:cNvSpPr/>
          <p:nvPr/>
        </p:nvSpPr>
        <p:spPr>
          <a:xfrm>
            <a:off x="3793168" y="2282003"/>
            <a:ext cx="1826260" cy="702945"/>
          </a:xfrm>
          <a:custGeom>
            <a:avLst/>
            <a:gdLst/>
            <a:ahLst/>
            <a:cxnLst/>
            <a:rect l="l" t="t" r="r" b="b"/>
            <a:pathLst>
              <a:path w="1826260" h="702944">
                <a:moveTo>
                  <a:pt x="1826225" y="0"/>
                </a:moveTo>
                <a:lnTo>
                  <a:pt x="0" y="0"/>
                </a:lnTo>
                <a:lnTo>
                  <a:pt x="0" y="702907"/>
                </a:lnTo>
                <a:lnTo>
                  <a:pt x="1826225" y="702907"/>
                </a:lnTo>
                <a:lnTo>
                  <a:pt x="1826225" y="690939"/>
                </a:lnTo>
                <a:lnTo>
                  <a:pt x="23841" y="690939"/>
                </a:lnTo>
                <a:lnTo>
                  <a:pt x="11920" y="678971"/>
                </a:lnTo>
                <a:lnTo>
                  <a:pt x="23841" y="678971"/>
                </a:lnTo>
                <a:lnTo>
                  <a:pt x="23841" y="23935"/>
                </a:lnTo>
                <a:lnTo>
                  <a:pt x="11920" y="23935"/>
                </a:lnTo>
                <a:lnTo>
                  <a:pt x="23841" y="11967"/>
                </a:lnTo>
                <a:lnTo>
                  <a:pt x="1826225" y="11967"/>
                </a:lnTo>
                <a:lnTo>
                  <a:pt x="1826225" y="0"/>
                </a:lnTo>
                <a:close/>
              </a:path>
              <a:path w="1826260" h="702944">
                <a:moveTo>
                  <a:pt x="23841" y="678971"/>
                </a:moveTo>
                <a:lnTo>
                  <a:pt x="11920" y="678971"/>
                </a:lnTo>
                <a:lnTo>
                  <a:pt x="23841" y="690939"/>
                </a:lnTo>
                <a:lnTo>
                  <a:pt x="23841" y="678971"/>
                </a:lnTo>
                <a:close/>
              </a:path>
              <a:path w="1826260" h="702944">
                <a:moveTo>
                  <a:pt x="1802384" y="678971"/>
                </a:moveTo>
                <a:lnTo>
                  <a:pt x="23841" y="678971"/>
                </a:lnTo>
                <a:lnTo>
                  <a:pt x="23841" y="690939"/>
                </a:lnTo>
                <a:lnTo>
                  <a:pt x="1802384" y="690939"/>
                </a:lnTo>
                <a:lnTo>
                  <a:pt x="1802384" y="678971"/>
                </a:lnTo>
                <a:close/>
              </a:path>
              <a:path w="1826260" h="702944">
                <a:moveTo>
                  <a:pt x="1802384" y="11967"/>
                </a:moveTo>
                <a:lnTo>
                  <a:pt x="1802384" y="690939"/>
                </a:lnTo>
                <a:lnTo>
                  <a:pt x="1814305" y="678971"/>
                </a:lnTo>
                <a:lnTo>
                  <a:pt x="1826225" y="678971"/>
                </a:lnTo>
                <a:lnTo>
                  <a:pt x="1826225" y="23935"/>
                </a:lnTo>
                <a:lnTo>
                  <a:pt x="1814305" y="23935"/>
                </a:lnTo>
                <a:lnTo>
                  <a:pt x="1802384" y="11967"/>
                </a:lnTo>
                <a:close/>
              </a:path>
              <a:path w="1826260" h="702944">
                <a:moveTo>
                  <a:pt x="1826225" y="678971"/>
                </a:moveTo>
                <a:lnTo>
                  <a:pt x="1814305" y="678971"/>
                </a:lnTo>
                <a:lnTo>
                  <a:pt x="1802384" y="690939"/>
                </a:lnTo>
                <a:lnTo>
                  <a:pt x="1826225" y="690939"/>
                </a:lnTo>
                <a:lnTo>
                  <a:pt x="1826225" y="678971"/>
                </a:lnTo>
                <a:close/>
              </a:path>
              <a:path w="1826260" h="702944">
                <a:moveTo>
                  <a:pt x="23841" y="11967"/>
                </a:moveTo>
                <a:lnTo>
                  <a:pt x="11920" y="23935"/>
                </a:lnTo>
                <a:lnTo>
                  <a:pt x="23841" y="23935"/>
                </a:lnTo>
                <a:lnTo>
                  <a:pt x="23841" y="11967"/>
                </a:lnTo>
                <a:close/>
              </a:path>
              <a:path w="1826260" h="702944">
                <a:moveTo>
                  <a:pt x="1802384" y="11967"/>
                </a:moveTo>
                <a:lnTo>
                  <a:pt x="23841" y="11967"/>
                </a:lnTo>
                <a:lnTo>
                  <a:pt x="23841" y="23935"/>
                </a:lnTo>
                <a:lnTo>
                  <a:pt x="1802384" y="23935"/>
                </a:lnTo>
                <a:lnTo>
                  <a:pt x="1802384" y="11967"/>
                </a:lnTo>
                <a:close/>
              </a:path>
              <a:path w="1826260" h="702944">
                <a:moveTo>
                  <a:pt x="1826225" y="11967"/>
                </a:moveTo>
                <a:lnTo>
                  <a:pt x="1802384" y="11967"/>
                </a:lnTo>
                <a:lnTo>
                  <a:pt x="1814305" y="23935"/>
                </a:lnTo>
                <a:lnTo>
                  <a:pt x="1826225" y="23935"/>
                </a:lnTo>
                <a:lnTo>
                  <a:pt x="1826225" y="11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3168" y="3412559"/>
            <a:ext cx="1826260" cy="702945"/>
          </a:xfrm>
          <a:custGeom>
            <a:avLst/>
            <a:gdLst/>
            <a:ahLst/>
            <a:cxnLst/>
            <a:rect l="l" t="t" r="r" b="b"/>
            <a:pathLst>
              <a:path w="1826260" h="702945">
                <a:moveTo>
                  <a:pt x="1826225" y="0"/>
                </a:moveTo>
                <a:lnTo>
                  <a:pt x="0" y="0"/>
                </a:lnTo>
                <a:lnTo>
                  <a:pt x="0" y="702907"/>
                </a:lnTo>
                <a:lnTo>
                  <a:pt x="1826225" y="702907"/>
                </a:lnTo>
                <a:lnTo>
                  <a:pt x="1826225" y="690939"/>
                </a:lnTo>
                <a:lnTo>
                  <a:pt x="23841" y="690939"/>
                </a:lnTo>
                <a:lnTo>
                  <a:pt x="11920" y="678971"/>
                </a:lnTo>
                <a:lnTo>
                  <a:pt x="23841" y="678971"/>
                </a:lnTo>
                <a:lnTo>
                  <a:pt x="23841" y="23935"/>
                </a:lnTo>
                <a:lnTo>
                  <a:pt x="11920" y="23935"/>
                </a:lnTo>
                <a:lnTo>
                  <a:pt x="23841" y="11967"/>
                </a:lnTo>
                <a:lnTo>
                  <a:pt x="1826225" y="11967"/>
                </a:lnTo>
                <a:lnTo>
                  <a:pt x="1826225" y="0"/>
                </a:lnTo>
                <a:close/>
              </a:path>
              <a:path w="1826260" h="702945">
                <a:moveTo>
                  <a:pt x="23841" y="678971"/>
                </a:moveTo>
                <a:lnTo>
                  <a:pt x="11920" y="678971"/>
                </a:lnTo>
                <a:lnTo>
                  <a:pt x="23841" y="690939"/>
                </a:lnTo>
                <a:lnTo>
                  <a:pt x="23841" y="678971"/>
                </a:lnTo>
                <a:close/>
              </a:path>
              <a:path w="1826260" h="702945">
                <a:moveTo>
                  <a:pt x="1802384" y="678971"/>
                </a:moveTo>
                <a:lnTo>
                  <a:pt x="23841" y="678971"/>
                </a:lnTo>
                <a:lnTo>
                  <a:pt x="23841" y="690939"/>
                </a:lnTo>
                <a:lnTo>
                  <a:pt x="1802384" y="690939"/>
                </a:lnTo>
                <a:lnTo>
                  <a:pt x="1802384" y="678971"/>
                </a:lnTo>
                <a:close/>
              </a:path>
              <a:path w="1826260" h="702945">
                <a:moveTo>
                  <a:pt x="1802384" y="11967"/>
                </a:moveTo>
                <a:lnTo>
                  <a:pt x="1802384" y="690939"/>
                </a:lnTo>
                <a:lnTo>
                  <a:pt x="1814305" y="678971"/>
                </a:lnTo>
                <a:lnTo>
                  <a:pt x="1826225" y="678971"/>
                </a:lnTo>
                <a:lnTo>
                  <a:pt x="1826225" y="23935"/>
                </a:lnTo>
                <a:lnTo>
                  <a:pt x="1814305" y="23935"/>
                </a:lnTo>
                <a:lnTo>
                  <a:pt x="1802384" y="11967"/>
                </a:lnTo>
                <a:close/>
              </a:path>
              <a:path w="1826260" h="702945">
                <a:moveTo>
                  <a:pt x="1826225" y="678971"/>
                </a:moveTo>
                <a:lnTo>
                  <a:pt x="1814305" y="678971"/>
                </a:lnTo>
                <a:lnTo>
                  <a:pt x="1802384" y="690939"/>
                </a:lnTo>
                <a:lnTo>
                  <a:pt x="1826225" y="690939"/>
                </a:lnTo>
                <a:lnTo>
                  <a:pt x="1826225" y="678971"/>
                </a:lnTo>
                <a:close/>
              </a:path>
              <a:path w="1826260" h="702945">
                <a:moveTo>
                  <a:pt x="23841" y="11967"/>
                </a:moveTo>
                <a:lnTo>
                  <a:pt x="11920" y="23935"/>
                </a:lnTo>
                <a:lnTo>
                  <a:pt x="23841" y="23935"/>
                </a:lnTo>
                <a:lnTo>
                  <a:pt x="23841" y="11967"/>
                </a:lnTo>
                <a:close/>
              </a:path>
              <a:path w="1826260" h="702945">
                <a:moveTo>
                  <a:pt x="1802384" y="11967"/>
                </a:moveTo>
                <a:lnTo>
                  <a:pt x="23841" y="11967"/>
                </a:lnTo>
                <a:lnTo>
                  <a:pt x="23841" y="23935"/>
                </a:lnTo>
                <a:lnTo>
                  <a:pt x="1802384" y="23935"/>
                </a:lnTo>
                <a:lnTo>
                  <a:pt x="1802384" y="11967"/>
                </a:lnTo>
                <a:close/>
              </a:path>
              <a:path w="1826260" h="702945">
                <a:moveTo>
                  <a:pt x="1826225" y="11967"/>
                </a:moveTo>
                <a:lnTo>
                  <a:pt x="1802384" y="11967"/>
                </a:lnTo>
                <a:lnTo>
                  <a:pt x="1814305" y="23935"/>
                </a:lnTo>
                <a:lnTo>
                  <a:pt x="1826225" y="23935"/>
                </a:lnTo>
                <a:lnTo>
                  <a:pt x="1826225" y="11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2770" y="3412559"/>
            <a:ext cx="1826260" cy="702945"/>
          </a:xfrm>
          <a:custGeom>
            <a:avLst/>
            <a:gdLst/>
            <a:ahLst/>
            <a:cxnLst/>
            <a:rect l="l" t="t" r="r" b="b"/>
            <a:pathLst>
              <a:path w="1826260" h="702945">
                <a:moveTo>
                  <a:pt x="1826225" y="0"/>
                </a:moveTo>
                <a:lnTo>
                  <a:pt x="0" y="0"/>
                </a:lnTo>
                <a:lnTo>
                  <a:pt x="0" y="702907"/>
                </a:lnTo>
                <a:lnTo>
                  <a:pt x="1826225" y="702907"/>
                </a:lnTo>
                <a:lnTo>
                  <a:pt x="1826225" y="690939"/>
                </a:lnTo>
                <a:lnTo>
                  <a:pt x="23841" y="690939"/>
                </a:lnTo>
                <a:lnTo>
                  <a:pt x="11920" y="678971"/>
                </a:lnTo>
                <a:lnTo>
                  <a:pt x="23841" y="678971"/>
                </a:lnTo>
                <a:lnTo>
                  <a:pt x="23841" y="23935"/>
                </a:lnTo>
                <a:lnTo>
                  <a:pt x="11920" y="23935"/>
                </a:lnTo>
                <a:lnTo>
                  <a:pt x="23841" y="11967"/>
                </a:lnTo>
                <a:lnTo>
                  <a:pt x="1826225" y="11967"/>
                </a:lnTo>
                <a:lnTo>
                  <a:pt x="1826225" y="0"/>
                </a:lnTo>
                <a:close/>
              </a:path>
              <a:path w="1826260" h="702945">
                <a:moveTo>
                  <a:pt x="23841" y="678971"/>
                </a:moveTo>
                <a:lnTo>
                  <a:pt x="11920" y="678971"/>
                </a:lnTo>
                <a:lnTo>
                  <a:pt x="23841" y="690939"/>
                </a:lnTo>
                <a:lnTo>
                  <a:pt x="23841" y="678971"/>
                </a:lnTo>
                <a:close/>
              </a:path>
              <a:path w="1826260" h="702945">
                <a:moveTo>
                  <a:pt x="1802384" y="678971"/>
                </a:moveTo>
                <a:lnTo>
                  <a:pt x="23841" y="678971"/>
                </a:lnTo>
                <a:lnTo>
                  <a:pt x="23841" y="690939"/>
                </a:lnTo>
                <a:lnTo>
                  <a:pt x="1802384" y="690939"/>
                </a:lnTo>
                <a:lnTo>
                  <a:pt x="1802384" y="678971"/>
                </a:lnTo>
                <a:close/>
              </a:path>
              <a:path w="1826260" h="702945">
                <a:moveTo>
                  <a:pt x="1802384" y="11967"/>
                </a:moveTo>
                <a:lnTo>
                  <a:pt x="1802384" y="690939"/>
                </a:lnTo>
                <a:lnTo>
                  <a:pt x="1814305" y="678971"/>
                </a:lnTo>
                <a:lnTo>
                  <a:pt x="1826225" y="678971"/>
                </a:lnTo>
                <a:lnTo>
                  <a:pt x="1826225" y="23935"/>
                </a:lnTo>
                <a:lnTo>
                  <a:pt x="1814305" y="23935"/>
                </a:lnTo>
                <a:lnTo>
                  <a:pt x="1802384" y="11967"/>
                </a:lnTo>
                <a:close/>
              </a:path>
              <a:path w="1826260" h="702945">
                <a:moveTo>
                  <a:pt x="1826225" y="678971"/>
                </a:moveTo>
                <a:lnTo>
                  <a:pt x="1814305" y="678971"/>
                </a:lnTo>
                <a:lnTo>
                  <a:pt x="1802384" y="690939"/>
                </a:lnTo>
                <a:lnTo>
                  <a:pt x="1826225" y="690939"/>
                </a:lnTo>
                <a:lnTo>
                  <a:pt x="1826225" y="678971"/>
                </a:lnTo>
                <a:close/>
              </a:path>
              <a:path w="1826260" h="702945">
                <a:moveTo>
                  <a:pt x="23841" y="11967"/>
                </a:moveTo>
                <a:lnTo>
                  <a:pt x="11920" y="23935"/>
                </a:lnTo>
                <a:lnTo>
                  <a:pt x="23841" y="23935"/>
                </a:lnTo>
                <a:lnTo>
                  <a:pt x="23841" y="11967"/>
                </a:lnTo>
                <a:close/>
              </a:path>
              <a:path w="1826260" h="702945">
                <a:moveTo>
                  <a:pt x="1802384" y="11967"/>
                </a:moveTo>
                <a:lnTo>
                  <a:pt x="23841" y="11967"/>
                </a:lnTo>
                <a:lnTo>
                  <a:pt x="23841" y="23935"/>
                </a:lnTo>
                <a:lnTo>
                  <a:pt x="1802384" y="23935"/>
                </a:lnTo>
                <a:lnTo>
                  <a:pt x="1802384" y="11967"/>
                </a:lnTo>
                <a:close/>
              </a:path>
              <a:path w="1826260" h="702945">
                <a:moveTo>
                  <a:pt x="1826225" y="11967"/>
                </a:moveTo>
                <a:lnTo>
                  <a:pt x="1802384" y="11967"/>
                </a:lnTo>
                <a:lnTo>
                  <a:pt x="1814305" y="23935"/>
                </a:lnTo>
                <a:lnTo>
                  <a:pt x="1826225" y="23935"/>
                </a:lnTo>
                <a:lnTo>
                  <a:pt x="1826225" y="11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53567" y="3412559"/>
            <a:ext cx="1826260" cy="704215"/>
          </a:xfrm>
          <a:custGeom>
            <a:avLst/>
            <a:gdLst/>
            <a:ahLst/>
            <a:cxnLst/>
            <a:rect l="l" t="t" r="r" b="b"/>
            <a:pathLst>
              <a:path w="1826259" h="704214">
                <a:moveTo>
                  <a:pt x="1826225" y="0"/>
                </a:moveTo>
                <a:lnTo>
                  <a:pt x="0" y="0"/>
                </a:lnTo>
                <a:lnTo>
                  <a:pt x="0" y="703704"/>
                </a:lnTo>
                <a:lnTo>
                  <a:pt x="1826225" y="703704"/>
                </a:lnTo>
                <a:lnTo>
                  <a:pt x="1826225" y="691737"/>
                </a:lnTo>
                <a:lnTo>
                  <a:pt x="23841" y="691737"/>
                </a:lnTo>
                <a:lnTo>
                  <a:pt x="11920" y="679769"/>
                </a:lnTo>
                <a:lnTo>
                  <a:pt x="23841" y="679769"/>
                </a:lnTo>
                <a:lnTo>
                  <a:pt x="23841" y="23935"/>
                </a:lnTo>
                <a:lnTo>
                  <a:pt x="11920" y="23935"/>
                </a:lnTo>
                <a:lnTo>
                  <a:pt x="23841" y="11967"/>
                </a:lnTo>
                <a:lnTo>
                  <a:pt x="1826225" y="11967"/>
                </a:lnTo>
                <a:lnTo>
                  <a:pt x="1826225" y="0"/>
                </a:lnTo>
                <a:close/>
              </a:path>
              <a:path w="1826259" h="704214">
                <a:moveTo>
                  <a:pt x="23841" y="679769"/>
                </a:moveTo>
                <a:lnTo>
                  <a:pt x="11920" y="679769"/>
                </a:lnTo>
                <a:lnTo>
                  <a:pt x="23841" y="691737"/>
                </a:lnTo>
                <a:lnTo>
                  <a:pt x="23841" y="679769"/>
                </a:lnTo>
                <a:close/>
              </a:path>
              <a:path w="1826259" h="704214">
                <a:moveTo>
                  <a:pt x="1802384" y="679769"/>
                </a:moveTo>
                <a:lnTo>
                  <a:pt x="23841" y="679769"/>
                </a:lnTo>
                <a:lnTo>
                  <a:pt x="23841" y="691737"/>
                </a:lnTo>
                <a:lnTo>
                  <a:pt x="1802384" y="691737"/>
                </a:lnTo>
                <a:lnTo>
                  <a:pt x="1802384" y="679769"/>
                </a:lnTo>
                <a:close/>
              </a:path>
              <a:path w="1826259" h="704214">
                <a:moveTo>
                  <a:pt x="1802384" y="11967"/>
                </a:moveTo>
                <a:lnTo>
                  <a:pt x="1802384" y="691737"/>
                </a:lnTo>
                <a:lnTo>
                  <a:pt x="1814305" y="679769"/>
                </a:lnTo>
                <a:lnTo>
                  <a:pt x="1826225" y="679769"/>
                </a:lnTo>
                <a:lnTo>
                  <a:pt x="1826225" y="23935"/>
                </a:lnTo>
                <a:lnTo>
                  <a:pt x="1814305" y="23935"/>
                </a:lnTo>
                <a:lnTo>
                  <a:pt x="1802384" y="11967"/>
                </a:lnTo>
                <a:close/>
              </a:path>
              <a:path w="1826259" h="704214">
                <a:moveTo>
                  <a:pt x="1826225" y="679769"/>
                </a:moveTo>
                <a:lnTo>
                  <a:pt x="1814305" y="679769"/>
                </a:lnTo>
                <a:lnTo>
                  <a:pt x="1802384" y="691737"/>
                </a:lnTo>
                <a:lnTo>
                  <a:pt x="1826225" y="691737"/>
                </a:lnTo>
                <a:lnTo>
                  <a:pt x="1826225" y="679769"/>
                </a:lnTo>
                <a:close/>
              </a:path>
              <a:path w="1826259" h="704214">
                <a:moveTo>
                  <a:pt x="23841" y="11967"/>
                </a:moveTo>
                <a:lnTo>
                  <a:pt x="11920" y="23935"/>
                </a:lnTo>
                <a:lnTo>
                  <a:pt x="23841" y="23935"/>
                </a:lnTo>
                <a:lnTo>
                  <a:pt x="23841" y="11967"/>
                </a:lnTo>
                <a:close/>
              </a:path>
              <a:path w="1826259" h="704214">
                <a:moveTo>
                  <a:pt x="1802384" y="11967"/>
                </a:moveTo>
                <a:lnTo>
                  <a:pt x="23841" y="11967"/>
                </a:lnTo>
                <a:lnTo>
                  <a:pt x="23841" y="23935"/>
                </a:lnTo>
                <a:lnTo>
                  <a:pt x="1802384" y="23935"/>
                </a:lnTo>
                <a:lnTo>
                  <a:pt x="1802384" y="11967"/>
                </a:lnTo>
                <a:close/>
              </a:path>
              <a:path w="1826259" h="704214">
                <a:moveTo>
                  <a:pt x="1826225" y="11967"/>
                </a:moveTo>
                <a:lnTo>
                  <a:pt x="1802384" y="11967"/>
                </a:lnTo>
                <a:lnTo>
                  <a:pt x="1814305" y="23935"/>
                </a:lnTo>
                <a:lnTo>
                  <a:pt x="1826225" y="23935"/>
                </a:lnTo>
                <a:lnTo>
                  <a:pt x="1826225" y="11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66413" y="4115466"/>
            <a:ext cx="5012690" cy="288290"/>
          </a:xfrm>
          <a:custGeom>
            <a:avLst/>
            <a:gdLst/>
            <a:ahLst/>
            <a:cxnLst/>
            <a:rect l="l" t="t" r="r" b="b"/>
            <a:pathLst>
              <a:path w="5012690" h="288289">
                <a:moveTo>
                  <a:pt x="91390" y="143613"/>
                </a:moveTo>
                <a:lnTo>
                  <a:pt x="67549" y="143613"/>
                </a:lnTo>
                <a:lnTo>
                  <a:pt x="67549" y="288024"/>
                </a:lnTo>
                <a:lnTo>
                  <a:pt x="5012187" y="288024"/>
                </a:lnTo>
                <a:lnTo>
                  <a:pt x="5012187" y="276056"/>
                </a:lnTo>
                <a:lnTo>
                  <a:pt x="91390" y="276056"/>
                </a:lnTo>
                <a:lnTo>
                  <a:pt x="79470" y="264088"/>
                </a:lnTo>
                <a:lnTo>
                  <a:pt x="91390" y="264088"/>
                </a:lnTo>
                <a:lnTo>
                  <a:pt x="91390" y="143613"/>
                </a:lnTo>
                <a:close/>
              </a:path>
              <a:path w="5012690" h="288289">
                <a:moveTo>
                  <a:pt x="91390" y="264088"/>
                </a:moveTo>
                <a:lnTo>
                  <a:pt x="79470" y="264088"/>
                </a:lnTo>
                <a:lnTo>
                  <a:pt x="91390" y="276056"/>
                </a:lnTo>
                <a:lnTo>
                  <a:pt x="91390" y="264088"/>
                </a:lnTo>
                <a:close/>
              </a:path>
              <a:path w="5012690" h="288289">
                <a:moveTo>
                  <a:pt x="4988346" y="264088"/>
                </a:moveTo>
                <a:lnTo>
                  <a:pt x="91390" y="264088"/>
                </a:lnTo>
                <a:lnTo>
                  <a:pt x="91390" y="276056"/>
                </a:lnTo>
                <a:lnTo>
                  <a:pt x="4988346" y="276056"/>
                </a:lnTo>
                <a:lnTo>
                  <a:pt x="4988346" y="264088"/>
                </a:lnTo>
                <a:close/>
              </a:path>
              <a:path w="5012690" h="288289">
                <a:moveTo>
                  <a:pt x="5012187" y="797"/>
                </a:moveTo>
                <a:lnTo>
                  <a:pt x="4988346" y="797"/>
                </a:lnTo>
                <a:lnTo>
                  <a:pt x="4988346" y="276056"/>
                </a:lnTo>
                <a:lnTo>
                  <a:pt x="5000266" y="264088"/>
                </a:lnTo>
                <a:lnTo>
                  <a:pt x="5012187" y="264088"/>
                </a:lnTo>
                <a:lnTo>
                  <a:pt x="5012187" y="797"/>
                </a:lnTo>
                <a:close/>
              </a:path>
              <a:path w="5012690" h="288289">
                <a:moveTo>
                  <a:pt x="5012187" y="264088"/>
                </a:moveTo>
                <a:lnTo>
                  <a:pt x="5000266" y="264088"/>
                </a:lnTo>
                <a:lnTo>
                  <a:pt x="4988346" y="276056"/>
                </a:lnTo>
                <a:lnTo>
                  <a:pt x="5012187" y="276056"/>
                </a:lnTo>
                <a:lnTo>
                  <a:pt x="5012187" y="264088"/>
                </a:lnTo>
                <a:close/>
              </a:path>
              <a:path w="5012690" h="288289">
                <a:moveTo>
                  <a:pt x="79470" y="0"/>
                </a:moveTo>
                <a:lnTo>
                  <a:pt x="0" y="159570"/>
                </a:lnTo>
                <a:lnTo>
                  <a:pt x="67549" y="159570"/>
                </a:lnTo>
                <a:lnTo>
                  <a:pt x="67549" y="143613"/>
                </a:lnTo>
                <a:lnTo>
                  <a:pt x="150993" y="143613"/>
                </a:lnTo>
                <a:lnTo>
                  <a:pt x="79470" y="0"/>
                </a:lnTo>
                <a:close/>
              </a:path>
              <a:path w="5012690" h="288289">
                <a:moveTo>
                  <a:pt x="150993" y="143613"/>
                </a:moveTo>
                <a:lnTo>
                  <a:pt x="91390" y="143613"/>
                </a:lnTo>
                <a:lnTo>
                  <a:pt x="91390" y="159570"/>
                </a:lnTo>
                <a:lnTo>
                  <a:pt x="158940" y="159570"/>
                </a:lnTo>
                <a:lnTo>
                  <a:pt x="150993" y="143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7288" y="2984910"/>
            <a:ext cx="159385" cy="427990"/>
          </a:xfrm>
          <a:custGeom>
            <a:avLst/>
            <a:gdLst/>
            <a:ahLst/>
            <a:cxnLst/>
            <a:rect l="l" t="t" r="r" b="b"/>
            <a:pathLst>
              <a:path w="159385" h="427989">
                <a:moveTo>
                  <a:pt x="67522" y="268102"/>
                </a:moveTo>
                <a:lnTo>
                  <a:pt x="0" y="268237"/>
                </a:lnTo>
                <a:lnTo>
                  <a:pt x="79788" y="427648"/>
                </a:lnTo>
                <a:lnTo>
                  <a:pt x="150954" y="284035"/>
                </a:lnTo>
                <a:lnTo>
                  <a:pt x="67549" y="284035"/>
                </a:lnTo>
                <a:lnTo>
                  <a:pt x="67522" y="268102"/>
                </a:lnTo>
                <a:close/>
              </a:path>
              <a:path w="159385" h="427989">
                <a:moveTo>
                  <a:pt x="91363" y="268054"/>
                </a:moveTo>
                <a:lnTo>
                  <a:pt x="67522" y="268102"/>
                </a:lnTo>
                <a:lnTo>
                  <a:pt x="67549" y="284035"/>
                </a:lnTo>
                <a:lnTo>
                  <a:pt x="91390" y="284035"/>
                </a:lnTo>
                <a:lnTo>
                  <a:pt x="91363" y="268054"/>
                </a:lnTo>
                <a:close/>
              </a:path>
              <a:path w="159385" h="427989">
                <a:moveTo>
                  <a:pt x="158940" y="267918"/>
                </a:moveTo>
                <a:lnTo>
                  <a:pt x="91363" y="268054"/>
                </a:lnTo>
                <a:lnTo>
                  <a:pt x="91390" y="284035"/>
                </a:lnTo>
                <a:lnTo>
                  <a:pt x="150954" y="284035"/>
                </a:lnTo>
                <a:lnTo>
                  <a:pt x="158940" y="267918"/>
                </a:lnTo>
                <a:close/>
              </a:path>
              <a:path w="159385" h="427989">
                <a:moveTo>
                  <a:pt x="90913" y="0"/>
                </a:moveTo>
                <a:lnTo>
                  <a:pt x="67072" y="0"/>
                </a:lnTo>
                <a:lnTo>
                  <a:pt x="67522" y="268102"/>
                </a:lnTo>
                <a:lnTo>
                  <a:pt x="91363" y="268054"/>
                </a:lnTo>
                <a:lnTo>
                  <a:pt x="90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58996" y="3685216"/>
            <a:ext cx="634365" cy="160020"/>
          </a:xfrm>
          <a:custGeom>
            <a:avLst/>
            <a:gdLst/>
            <a:ahLst/>
            <a:cxnLst/>
            <a:rect l="l" t="t" r="r" b="b"/>
            <a:pathLst>
              <a:path w="634364" h="160020">
                <a:moveTo>
                  <a:pt x="475390" y="0"/>
                </a:moveTo>
                <a:lnTo>
                  <a:pt x="475255" y="67813"/>
                </a:lnTo>
                <a:lnTo>
                  <a:pt x="491126" y="67833"/>
                </a:lnTo>
                <a:lnTo>
                  <a:pt x="491126" y="91768"/>
                </a:lnTo>
                <a:lnTo>
                  <a:pt x="475208" y="91768"/>
                </a:lnTo>
                <a:lnTo>
                  <a:pt x="475073" y="159570"/>
                </a:lnTo>
                <a:lnTo>
                  <a:pt x="610628" y="91768"/>
                </a:lnTo>
                <a:lnTo>
                  <a:pt x="491126" y="91768"/>
                </a:lnTo>
                <a:lnTo>
                  <a:pt x="610667" y="91749"/>
                </a:lnTo>
                <a:lnTo>
                  <a:pt x="634172" y="79992"/>
                </a:lnTo>
                <a:lnTo>
                  <a:pt x="475390" y="0"/>
                </a:lnTo>
                <a:close/>
              </a:path>
              <a:path w="634364" h="160020">
                <a:moveTo>
                  <a:pt x="475255" y="67813"/>
                </a:moveTo>
                <a:lnTo>
                  <a:pt x="475208" y="91749"/>
                </a:lnTo>
                <a:lnTo>
                  <a:pt x="491126" y="91768"/>
                </a:lnTo>
                <a:lnTo>
                  <a:pt x="491126" y="67833"/>
                </a:lnTo>
                <a:lnTo>
                  <a:pt x="475255" y="67813"/>
                </a:lnTo>
                <a:close/>
              </a:path>
              <a:path w="634364" h="160020">
                <a:moveTo>
                  <a:pt x="0" y="67226"/>
                </a:moveTo>
                <a:lnTo>
                  <a:pt x="0" y="91162"/>
                </a:lnTo>
                <a:lnTo>
                  <a:pt x="475208" y="91749"/>
                </a:lnTo>
                <a:lnTo>
                  <a:pt x="475255" y="67813"/>
                </a:lnTo>
                <a:lnTo>
                  <a:pt x="0" y="67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19394" y="3685216"/>
            <a:ext cx="634365" cy="160020"/>
          </a:xfrm>
          <a:custGeom>
            <a:avLst/>
            <a:gdLst/>
            <a:ahLst/>
            <a:cxnLst/>
            <a:rect l="l" t="t" r="r" b="b"/>
            <a:pathLst>
              <a:path w="634364" h="160020">
                <a:moveTo>
                  <a:pt x="475390" y="0"/>
                </a:moveTo>
                <a:lnTo>
                  <a:pt x="475255" y="67813"/>
                </a:lnTo>
                <a:lnTo>
                  <a:pt x="491126" y="67833"/>
                </a:lnTo>
                <a:lnTo>
                  <a:pt x="491126" y="91768"/>
                </a:lnTo>
                <a:lnTo>
                  <a:pt x="475208" y="91768"/>
                </a:lnTo>
                <a:lnTo>
                  <a:pt x="475073" y="159570"/>
                </a:lnTo>
                <a:lnTo>
                  <a:pt x="610628" y="91768"/>
                </a:lnTo>
                <a:lnTo>
                  <a:pt x="491126" y="91768"/>
                </a:lnTo>
                <a:lnTo>
                  <a:pt x="610667" y="91749"/>
                </a:lnTo>
                <a:lnTo>
                  <a:pt x="634172" y="79992"/>
                </a:lnTo>
                <a:lnTo>
                  <a:pt x="475390" y="0"/>
                </a:lnTo>
                <a:close/>
              </a:path>
              <a:path w="634364" h="160020">
                <a:moveTo>
                  <a:pt x="475255" y="67813"/>
                </a:moveTo>
                <a:lnTo>
                  <a:pt x="475208" y="91749"/>
                </a:lnTo>
                <a:lnTo>
                  <a:pt x="491126" y="91768"/>
                </a:lnTo>
                <a:lnTo>
                  <a:pt x="491126" y="67833"/>
                </a:lnTo>
                <a:lnTo>
                  <a:pt x="475255" y="67813"/>
                </a:lnTo>
                <a:close/>
              </a:path>
              <a:path w="634364" h="160020">
                <a:moveTo>
                  <a:pt x="0" y="67226"/>
                </a:moveTo>
                <a:lnTo>
                  <a:pt x="0" y="91162"/>
                </a:lnTo>
                <a:lnTo>
                  <a:pt x="475208" y="91749"/>
                </a:lnTo>
                <a:lnTo>
                  <a:pt x="475255" y="67813"/>
                </a:lnTo>
                <a:lnTo>
                  <a:pt x="0" y="67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50387" y="2338651"/>
            <a:ext cx="1711960" cy="5886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224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1120"/>
              </a:spcBef>
            </a:pPr>
            <a:r>
              <a:rPr sz="2000" b="1" spc="-5" dirty="0">
                <a:latin typeface="Times New Roman"/>
                <a:cs typeface="Times New Roman"/>
              </a:rPr>
              <a:t>«ШУМ»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389194" y="3470004"/>
            <a:ext cx="1711960" cy="5886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5415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145"/>
              </a:spcBef>
            </a:pPr>
            <a:r>
              <a:rPr sz="1500" b="1" spc="-5" dirty="0">
                <a:latin typeface="Times New Roman"/>
                <a:cs typeface="Times New Roman"/>
              </a:rPr>
              <a:t>ОТПРАВИТЕЛЬ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0387" y="3470004"/>
            <a:ext cx="1711960" cy="5886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5415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1145"/>
              </a:spcBef>
            </a:pPr>
            <a:r>
              <a:rPr sz="1500" b="1" spc="-5" dirty="0">
                <a:latin typeface="Times New Roman"/>
                <a:cs typeface="Times New Roman"/>
              </a:rPr>
              <a:t>СИГНАЛ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00454" y="3470004"/>
            <a:ext cx="1711960" cy="5886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541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145"/>
              </a:spcBef>
            </a:pPr>
            <a:r>
              <a:rPr sz="1500" b="1" spc="-5" dirty="0">
                <a:latin typeface="Times New Roman"/>
                <a:cs typeface="Times New Roman"/>
              </a:rPr>
              <a:t>ПОЛУЧАТЕЛЬ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54493" y="4448170"/>
            <a:ext cx="2703830" cy="4527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80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400"/>
              </a:spcBef>
            </a:pPr>
            <a:r>
              <a:rPr sz="1500" b="1" spc="-5" dirty="0">
                <a:latin typeface="Times New Roman"/>
                <a:cs typeface="Times New Roman"/>
              </a:rPr>
              <a:t>ОБРАТНАЯ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СВЯЗЬ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9144" y="1135761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432305" y="1135761"/>
            <a:ext cx="71729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62225" algn="l"/>
                <a:tab pos="5399405" algn="l"/>
                <a:tab pos="6281420" algn="l"/>
              </a:tabLst>
            </a:pPr>
            <a:r>
              <a:rPr sz="2800" spc="-5" dirty="0">
                <a:latin typeface="Arial"/>
                <a:cs typeface="Arial"/>
              </a:rPr>
              <a:t>с</a:t>
            </a:r>
            <a:r>
              <a:rPr sz="2800" dirty="0">
                <a:latin typeface="Arial"/>
                <a:cs typeface="Arial"/>
              </a:rPr>
              <a:t>о</a:t>
            </a:r>
            <a:r>
              <a:rPr sz="2800" spc="-10" dirty="0">
                <a:latin typeface="Arial"/>
                <a:cs typeface="Arial"/>
              </a:rPr>
              <a:t>в</a:t>
            </a:r>
            <a:r>
              <a:rPr sz="2800" spc="-5" dirty="0">
                <a:latin typeface="Arial"/>
                <a:cs typeface="Arial"/>
              </a:rPr>
              <a:t>р</a:t>
            </a:r>
            <a:r>
              <a:rPr sz="2800" spc="5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мен</a:t>
            </a:r>
            <a:r>
              <a:rPr sz="2800" spc="15" dirty="0">
                <a:latin typeface="Arial"/>
                <a:cs typeface="Arial"/>
              </a:rPr>
              <a:t>н</a:t>
            </a:r>
            <a:r>
              <a:rPr sz="2800" spc="-5" dirty="0">
                <a:latin typeface="Arial"/>
                <a:cs typeface="Arial"/>
              </a:rPr>
              <a:t>ых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ис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-10" dirty="0">
                <a:latin typeface="Arial"/>
                <a:cs typeface="Arial"/>
              </a:rPr>
              <a:t>ле</a:t>
            </a:r>
            <a:r>
              <a:rPr sz="2800" spc="10" dirty="0">
                <a:latin typeface="Arial"/>
                <a:cs typeface="Arial"/>
              </a:rPr>
              <a:t>д</a:t>
            </a:r>
            <a:r>
              <a:rPr sz="2800" spc="-10" dirty="0">
                <a:latin typeface="Arial"/>
                <a:cs typeface="Arial"/>
              </a:rPr>
              <a:t>о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10" dirty="0">
                <a:latin typeface="Arial"/>
                <a:cs typeface="Arial"/>
              </a:rPr>
              <a:t>а</a:t>
            </a:r>
            <a:r>
              <a:rPr sz="2800" dirty="0">
                <a:latin typeface="Arial"/>
                <a:cs typeface="Arial"/>
              </a:rPr>
              <a:t>н</a:t>
            </a:r>
            <a:r>
              <a:rPr sz="2800" spc="-5" dirty="0">
                <a:latin typeface="Arial"/>
                <a:cs typeface="Arial"/>
              </a:rPr>
              <a:t>иях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в</a:t>
            </a:r>
            <a:r>
              <a:rPr sz="2800" spc="-5" dirty="0">
                <a:latin typeface="Arial"/>
                <a:cs typeface="Arial"/>
              </a:rPr>
              <a:t>се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шире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9144" y="1477213"/>
            <a:ext cx="7731125" cy="25857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6985" algn="just">
              <a:lnSpc>
                <a:spcPts val="2690"/>
              </a:lnSpc>
              <a:spcBef>
                <a:spcPts val="745"/>
              </a:spcBef>
              <a:tabLst>
                <a:tab pos="3315335" algn="l"/>
                <a:tab pos="6367145" algn="l"/>
              </a:tabLst>
            </a:pPr>
            <a:r>
              <a:rPr sz="2800" spc="-5" dirty="0">
                <a:latin typeface="Arial"/>
                <a:cs typeface="Arial"/>
              </a:rPr>
              <a:t>при</a:t>
            </a:r>
            <a:r>
              <a:rPr sz="2800" spc="-15" dirty="0">
                <a:latin typeface="Arial"/>
                <a:cs typeface="Arial"/>
              </a:rPr>
              <a:t>м</a:t>
            </a:r>
            <a:r>
              <a:rPr sz="2800" spc="-10" dirty="0">
                <a:latin typeface="Arial"/>
                <a:cs typeface="Arial"/>
              </a:rPr>
              <a:t>ен</a:t>
            </a:r>
            <a:r>
              <a:rPr sz="2800" spc="5" dirty="0">
                <a:latin typeface="Arial"/>
                <a:cs typeface="Arial"/>
              </a:rPr>
              <a:t>я</a:t>
            </a:r>
            <a:r>
              <a:rPr sz="2800" spc="-5" dirty="0">
                <a:latin typeface="Arial"/>
                <a:cs typeface="Arial"/>
              </a:rPr>
              <a:t>ются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b="1" spc="-10" dirty="0">
                <a:latin typeface="Arial"/>
                <a:cs typeface="Arial"/>
              </a:rPr>
              <a:t>с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15" dirty="0">
                <a:latin typeface="Arial"/>
                <a:cs typeface="Arial"/>
              </a:rPr>
              <a:t>с</a:t>
            </a:r>
            <a:r>
              <a:rPr sz="2800" b="1" spc="-45" dirty="0">
                <a:latin typeface="Arial"/>
                <a:cs typeface="Arial"/>
              </a:rPr>
              <a:t>т</a:t>
            </a:r>
            <a:r>
              <a:rPr sz="2800" b="1" spc="5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мные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модели  </a:t>
            </a:r>
            <a:r>
              <a:rPr sz="2800" spc="-5" dirty="0">
                <a:latin typeface="Arial"/>
                <a:cs typeface="Arial"/>
              </a:rPr>
              <a:t>коммуникации, включающие информацион-  </a:t>
            </a:r>
            <a:r>
              <a:rPr sz="2800" spc="-10" dirty="0">
                <a:latin typeface="Arial"/>
                <a:cs typeface="Arial"/>
              </a:rPr>
              <a:t>ные </a:t>
            </a:r>
            <a:r>
              <a:rPr sz="2800" dirty="0">
                <a:latin typeface="Arial"/>
                <a:cs typeface="Arial"/>
              </a:rPr>
              <a:t>процессы </a:t>
            </a:r>
            <a:r>
              <a:rPr sz="2800" spc="-5" dirty="0">
                <a:latin typeface="Arial"/>
                <a:cs typeface="Arial"/>
              </a:rPr>
              <a:t>в более широкий социальный  контекст.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ts val="2690"/>
              </a:lnSpc>
              <a:spcBef>
                <a:spcPts val="665"/>
              </a:spcBef>
            </a:pPr>
            <a:r>
              <a:rPr sz="2800" spc="-5" dirty="0">
                <a:latin typeface="Arial"/>
                <a:cs typeface="Arial"/>
              </a:rPr>
              <a:t>Развивается </a:t>
            </a:r>
            <a:r>
              <a:rPr sz="2800" b="1" spc="-5" dirty="0">
                <a:latin typeface="Arial"/>
                <a:cs typeface="Arial"/>
              </a:rPr>
              <a:t>деятельностный подход </a:t>
            </a:r>
            <a:r>
              <a:rPr sz="2800" spc="-5" dirty="0">
                <a:latin typeface="Arial"/>
                <a:cs typeface="Arial"/>
              </a:rPr>
              <a:t>при  </a:t>
            </a:r>
            <a:r>
              <a:rPr sz="2800" dirty="0">
                <a:latin typeface="Arial"/>
                <a:cs typeface="Arial"/>
              </a:rPr>
              <a:t>изучении </a:t>
            </a:r>
            <a:r>
              <a:rPr sz="2800" spc="-5" dirty="0">
                <a:latin typeface="Arial"/>
                <a:cs typeface="Arial"/>
              </a:rPr>
              <a:t>коммуникации, подчеркивается  </a:t>
            </a:r>
            <a:r>
              <a:rPr sz="2800" b="1" spc="-5" dirty="0">
                <a:latin typeface="Arial"/>
                <a:cs typeface="Arial"/>
              </a:rPr>
              <a:t>активность реципиента </a:t>
            </a:r>
            <a:r>
              <a:rPr sz="2800" spc="-5" dirty="0">
                <a:latin typeface="Arial"/>
                <a:cs typeface="Arial"/>
              </a:rPr>
              <a:t>в этом процессе</a:t>
            </a:r>
            <a:r>
              <a:rPr sz="2800" spc="19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144" y="3952697"/>
            <a:ext cx="6255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89910" algn="l"/>
              </a:tabLst>
            </a:pPr>
            <a:r>
              <a:rPr sz="2800" b="1" spc="-5" dirty="0">
                <a:latin typeface="Arial"/>
                <a:cs typeface="Arial"/>
              </a:rPr>
              <a:t>социальная	обусловленность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73643" y="3952697"/>
            <a:ext cx="534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как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144" y="4294378"/>
            <a:ext cx="6894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содержания, так и формы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коммуникации.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0180" y="672080"/>
            <a:ext cx="2768600" cy="2779395"/>
          </a:xfrm>
          <a:custGeom>
            <a:avLst/>
            <a:gdLst/>
            <a:ahLst/>
            <a:cxnLst/>
            <a:rect l="l" t="t" r="r" b="b"/>
            <a:pathLst>
              <a:path w="2768600" h="2779395">
                <a:moveTo>
                  <a:pt x="1383951" y="0"/>
                </a:moveTo>
                <a:lnTo>
                  <a:pt x="0" y="2779362"/>
                </a:lnTo>
                <a:lnTo>
                  <a:pt x="2768076" y="2779362"/>
                </a:lnTo>
                <a:lnTo>
                  <a:pt x="1383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9174" y="642878"/>
            <a:ext cx="2810510" cy="2821940"/>
          </a:xfrm>
          <a:custGeom>
            <a:avLst/>
            <a:gdLst/>
            <a:ahLst/>
            <a:cxnLst/>
            <a:rect l="l" t="t" r="r" b="b"/>
            <a:pathLst>
              <a:path w="2810510" h="2821940">
                <a:moveTo>
                  <a:pt x="1404956" y="0"/>
                </a:moveTo>
                <a:lnTo>
                  <a:pt x="0" y="2821601"/>
                </a:lnTo>
                <a:lnTo>
                  <a:pt x="2810034" y="2821601"/>
                </a:lnTo>
                <a:lnTo>
                  <a:pt x="2806450" y="2814405"/>
                </a:lnTo>
                <a:lnTo>
                  <a:pt x="32624" y="2814405"/>
                </a:lnTo>
                <a:lnTo>
                  <a:pt x="21005" y="2795528"/>
                </a:lnTo>
                <a:lnTo>
                  <a:pt x="42025" y="2795528"/>
                </a:lnTo>
                <a:lnTo>
                  <a:pt x="1405043" y="58410"/>
                </a:lnTo>
                <a:lnTo>
                  <a:pt x="1393354" y="34938"/>
                </a:lnTo>
                <a:lnTo>
                  <a:pt x="1422354" y="34938"/>
                </a:lnTo>
                <a:lnTo>
                  <a:pt x="1404956" y="0"/>
                </a:lnTo>
                <a:close/>
              </a:path>
              <a:path w="2810510" h="2821940">
                <a:moveTo>
                  <a:pt x="42025" y="2795528"/>
                </a:moveTo>
                <a:lnTo>
                  <a:pt x="21005" y="2795528"/>
                </a:lnTo>
                <a:lnTo>
                  <a:pt x="32624" y="2814405"/>
                </a:lnTo>
                <a:lnTo>
                  <a:pt x="42025" y="2795528"/>
                </a:lnTo>
                <a:close/>
              </a:path>
              <a:path w="2810510" h="2821940">
                <a:moveTo>
                  <a:pt x="2768078" y="2795528"/>
                </a:moveTo>
                <a:lnTo>
                  <a:pt x="42025" y="2795528"/>
                </a:lnTo>
                <a:lnTo>
                  <a:pt x="32624" y="2814405"/>
                </a:lnTo>
                <a:lnTo>
                  <a:pt x="2777479" y="2814405"/>
                </a:lnTo>
                <a:lnTo>
                  <a:pt x="2768078" y="2795528"/>
                </a:lnTo>
                <a:close/>
              </a:path>
              <a:path w="2810510" h="2821940">
                <a:moveTo>
                  <a:pt x="1422354" y="34938"/>
                </a:moveTo>
                <a:lnTo>
                  <a:pt x="1416731" y="34938"/>
                </a:lnTo>
                <a:lnTo>
                  <a:pt x="1405043" y="58410"/>
                </a:lnTo>
                <a:lnTo>
                  <a:pt x="2777479" y="2814405"/>
                </a:lnTo>
                <a:lnTo>
                  <a:pt x="2789081" y="2795528"/>
                </a:lnTo>
                <a:lnTo>
                  <a:pt x="2797050" y="2795528"/>
                </a:lnTo>
                <a:lnTo>
                  <a:pt x="1422354" y="34938"/>
                </a:lnTo>
                <a:close/>
              </a:path>
              <a:path w="2810510" h="2821940">
                <a:moveTo>
                  <a:pt x="2797050" y="2795528"/>
                </a:moveTo>
                <a:lnTo>
                  <a:pt x="2789081" y="2795528"/>
                </a:lnTo>
                <a:lnTo>
                  <a:pt x="2777479" y="2814405"/>
                </a:lnTo>
                <a:lnTo>
                  <a:pt x="2806450" y="2814405"/>
                </a:lnTo>
                <a:lnTo>
                  <a:pt x="2797050" y="2795528"/>
                </a:lnTo>
                <a:close/>
              </a:path>
              <a:path w="2810510" h="2821940">
                <a:moveTo>
                  <a:pt x="1416731" y="34938"/>
                </a:moveTo>
                <a:lnTo>
                  <a:pt x="1393354" y="34938"/>
                </a:lnTo>
                <a:lnTo>
                  <a:pt x="1405043" y="58410"/>
                </a:lnTo>
                <a:lnTo>
                  <a:pt x="1416731" y="34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37638" y="672080"/>
            <a:ext cx="2221230" cy="2076450"/>
          </a:xfrm>
          <a:custGeom>
            <a:avLst/>
            <a:gdLst/>
            <a:ahLst/>
            <a:cxnLst/>
            <a:rect l="l" t="t" r="r" b="b"/>
            <a:pathLst>
              <a:path w="2221229" h="2076450">
                <a:moveTo>
                  <a:pt x="0" y="0"/>
                </a:moveTo>
                <a:lnTo>
                  <a:pt x="2220868" y="2076317"/>
                </a:lnTo>
              </a:path>
            </a:pathLst>
          </a:custGeom>
          <a:ln w="26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06524" y="2752743"/>
            <a:ext cx="847090" cy="702310"/>
          </a:xfrm>
          <a:custGeom>
            <a:avLst/>
            <a:gdLst/>
            <a:ahLst/>
            <a:cxnLst/>
            <a:rect l="l" t="t" r="r" b="b"/>
            <a:pathLst>
              <a:path w="847089" h="702310">
                <a:moveTo>
                  <a:pt x="846787" y="0"/>
                </a:moveTo>
                <a:lnTo>
                  <a:pt x="0" y="702175"/>
                </a:lnTo>
              </a:path>
            </a:pathLst>
          </a:custGeom>
          <a:ln w="26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38448" y="2752743"/>
            <a:ext cx="847090" cy="702310"/>
          </a:xfrm>
          <a:custGeom>
            <a:avLst/>
            <a:gdLst/>
            <a:ahLst/>
            <a:cxnLst/>
            <a:rect l="l" t="t" r="r" b="b"/>
            <a:pathLst>
              <a:path w="847089" h="702310">
                <a:moveTo>
                  <a:pt x="846787" y="0"/>
                </a:moveTo>
                <a:lnTo>
                  <a:pt x="0" y="702175"/>
                </a:lnTo>
              </a:path>
            </a:pathLst>
          </a:custGeom>
          <a:ln w="2603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7052" y="2752743"/>
            <a:ext cx="2791460" cy="1270"/>
          </a:xfrm>
          <a:custGeom>
            <a:avLst/>
            <a:gdLst/>
            <a:ahLst/>
            <a:cxnLst/>
            <a:rect l="l" t="t" r="r" b="b"/>
            <a:pathLst>
              <a:path w="2791460" h="1269">
                <a:moveTo>
                  <a:pt x="0" y="0"/>
                </a:moveTo>
                <a:lnTo>
                  <a:pt x="2791453" y="869"/>
                </a:lnTo>
              </a:path>
            </a:pathLst>
          </a:custGeom>
          <a:ln w="2607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67052" y="672080"/>
            <a:ext cx="554355" cy="2076450"/>
          </a:xfrm>
          <a:custGeom>
            <a:avLst/>
            <a:gdLst/>
            <a:ahLst/>
            <a:cxnLst/>
            <a:rect l="l" t="t" r="r" b="b"/>
            <a:pathLst>
              <a:path w="554354" h="2076450">
                <a:moveTo>
                  <a:pt x="554134" y="0"/>
                </a:moveTo>
                <a:lnTo>
                  <a:pt x="0" y="2076317"/>
                </a:lnTo>
              </a:path>
            </a:pathLst>
          </a:custGeom>
          <a:ln w="2598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67052" y="3104265"/>
            <a:ext cx="488950" cy="577850"/>
          </a:xfrm>
          <a:custGeom>
            <a:avLst/>
            <a:gdLst/>
            <a:ahLst/>
            <a:cxnLst/>
            <a:rect l="l" t="t" r="r" b="b"/>
            <a:pathLst>
              <a:path w="488950" h="577850">
                <a:moveTo>
                  <a:pt x="487811" y="0"/>
                </a:moveTo>
                <a:lnTo>
                  <a:pt x="284859" y="250705"/>
                </a:lnTo>
                <a:lnTo>
                  <a:pt x="81388" y="250705"/>
                </a:lnTo>
                <a:lnTo>
                  <a:pt x="49713" y="254985"/>
                </a:lnTo>
                <a:lnTo>
                  <a:pt x="23842" y="266659"/>
                </a:lnTo>
                <a:lnTo>
                  <a:pt x="6397" y="283975"/>
                </a:lnTo>
                <a:lnTo>
                  <a:pt x="0" y="305181"/>
                </a:lnTo>
                <a:lnTo>
                  <a:pt x="0" y="523033"/>
                </a:lnTo>
                <a:lnTo>
                  <a:pt x="23842" y="561540"/>
                </a:lnTo>
                <a:lnTo>
                  <a:pt x="81388" y="577492"/>
                </a:lnTo>
                <a:lnTo>
                  <a:pt x="406942" y="577492"/>
                </a:lnTo>
                <a:lnTo>
                  <a:pt x="438653" y="573212"/>
                </a:lnTo>
                <a:lnTo>
                  <a:pt x="464520" y="561540"/>
                </a:lnTo>
                <a:lnTo>
                  <a:pt x="481945" y="544229"/>
                </a:lnTo>
                <a:lnTo>
                  <a:pt x="488331" y="523033"/>
                </a:lnTo>
                <a:lnTo>
                  <a:pt x="488331" y="305181"/>
                </a:lnTo>
                <a:lnTo>
                  <a:pt x="481945" y="283975"/>
                </a:lnTo>
                <a:lnTo>
                  <a:pt x="464520" y="266659"/>
                </a:lnTo>
                <a:lnTo>
                  <a:pt x="438653" y="254985"/>
                </a:lnTo>
                <a:lnTo>
                  <a:pt x="406942" y="250705"/>
                </a:lnTo>
                <a:lnTo>
                  <a:pt x="4878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67052" y="3104265"/>
            <a:ext cx="488950" cy="577850"/>
          </a:xfrm>
          <a:custGeom>
            <a:avLst/>
            <a:gdLst/>
            <a:ahLst/>
            <a:cxnLst/>
            <a:rect l="l" t="t" r="r" b="b"/>
            <a:pathLst>
              <a:path w="488950" h="577850">
                <a:moveTo>
                  <a:pt x="406942" y="577492"/>
                </a:moveTo>
                <a:lnTo>
                  <a:pt x="438653" y="573212"/>
                </a:lnTo>
                <a:lnTo>
                  <a:pt x="464520" y="561540"/>
                </a:lnTo>
                <a:lnTo>
                  <a:pt x="481945" y="544229"/>
                </a:lnTo>
                <a:lnTo>
                  <a:pt x="488331" y="523033"/>
                </a:lnTo>
                <a:lnTo>
                  <a:pt x="488331" y="386860"/>
                </a:lnTo>
                <a:lnTo>
                  <a:pt x="488331" y="305181"/>
                </a:lnTo>
                <a:lnTo>
                  <a:pt x="481945" y="283975"/>
                </a:lnTo>
                <a:lnTo>
                  <a:pt x="464520" y="266659"/>
                </a:lnTo>
                <a:lnTo>
                  <a:pt x="438653" y="254985"/>
                </a:lnTo>
                <a:lnTo>
                  <a:pt x="406942" y="250705"/>
                </a:lnTo>
                <a:lnTo>
                  <a:pt x="487811" y="0"/>
                </a:lnTo>
                <a:lnTo>
                  <a:pt x="284859" y="250705"/>
                </a:lnTo>
                <a:lnTo>
                  <a:pt x="81388" y="250705"/>
                </a:lnTo>
                <a:lnTo>
                  <a:pt x="49713" y="254985"/>
                </a:lnTo>
                <a:lnTo>
                  <a:pt x="23842" y="266659"/>
                </a:lnTo>
                <a:lnTo>
                  <a:pt x="6397" y="283975"/>
                </a:lnTo>
                <a:lnTo>
                  <a:pt x="0" y="305181"/>
                </a:lnTo>
                <a:lnTo>
                  <a:pt x="0" y="386860"/>
                </a:lnTo>
                <a:lnTo>
                  <a:pt x="0" y="523033"/>
                </a:lnTo>
                <a:lnTo>
                  <a:pt x="23842" y="561540"/>
                </a:lnTo>
                <a:lnTo>
                  <a:pt x="81388" y="577492"/>
                </a:lnTo>
                <a:lnTo>
                  <a:pt x="284859" y="577492"/>
                </a:lnTo>
                <a:lnTo>
                  <a:pt x="406942" y="577492"/>
                </a:lnTo>
                <a:close/>
              </a:path>
            </a:pathLst>
          </a:custGeom>
          <a:ln w="13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30429" y="3384996"/>
            <a:ext cx="162560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5" dirty="0">
                <a:latin typeface="Times New Roman"/>
                <a:cs typeface="Times New Roman"/>
              </a:rPr>
              <a:t>1.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75687" y="1610725"/>
            <a:ext cx="541020" cy="585470"/>
          </a:xfrm>
          <a:custGeom>
            <a:avLst/>
            <a:gdLst/>
            <a:ahLst/>
            <a:cxnLst/>
            <a:rect l="l" t="t" r="r" b="b"/>
            <a:pathLst>
              <a:path w="541020" h="585469">
                <a:moveTo>
                  <a:pt x="406942" y="0"/>
                </a:moveTo>
                <a:lnTo>
                  <a:pt x="81388" y="0"/>
                </a:lnTo>
                <a:lnTo>
                  <a:pt x="23842" y="15926"/>
                </a:lnTo>
                <a:lnTo>
                  <a:pt x="0" y="54406"/>
                </a:lnTo>
                <a:lnTo>
                  <a:pt x="0" y="272207"/>
                </a:lnTo>
                <a:lnTo>
                  <a:pt x="23842" y="310774"/>
                </a:lnTo>
                <a:lnTo>
                  <a:pt x="81388" y="326787"/>
                </a:lnTo>
                <a:lnTo>
                  <a:pt x="284859" y="326787"/>
                </a:lnTo>
                <a:lnTo>
                  <a:pt x="540627" y="585436"/>
                </a:lnTo>
                <a:lnTo>
                  <a:pt x="406942" y="326787"/>
                </a:lnTo>
                <a:lnTo>
                  <a:pt x="438617" y="322488"/>
                </a:lnTo>
                <a:lnTo>
                  <a:pt x="464488" y="310774"/>
                </a:lnTo>
                <a:lnTo>
                  <a:pt x="481933" y="293421"/>
                </a:lnTo>
                <a:lnTo>
                  <a:pt x="488331" y="272207"/>
                </a:lnTo>
                <a:lnTo>
                  <a:pt x="488331" y="54406"/>
                </a:lnTo>
                <a:lnTo>
                  <a:pt x="481933" y="33219"/>
                </a:lnTo>
                <a:lnTo>
                  <a:pt x="464488" y="15926"/>
                </a:lnTo>
                <a:lnTo>
                  <a:pt x="438617" y="4272"/>
                </a:lnTo>
                <a:lnTo>
                  <a:pt x="406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5687" y="1610725"/>
            <a:ext cx="541020" cy="585470"/>
          </a:xfrm>
          <a:custGeom>
            <a:avLst/>
            <a:gdLst/>
            <a:ahLst/>
            <a:cxnLst/>
            <a:rect l="l" t="t" r="r" b="b"/>
            <a:pathLst>
              <a:path w="541020" h="585469">
                <a:moveTo>
                  <a:pt x="406942" y="0"/>
                </a:moveTo>
                <a:lnTo>
                  <a:pt x="464488" y="15926"/>
                </a:lnTo>
                <a:lnTo>
                  <a:pt x="488331" y="54406"/>
                </a:lnTo>
                <a:lnTo>
                  <a:pt x="488331" y="190510"/>
                </a:lnTo>
                <a:lnTo>
                  <a:pt x="488331" y="272207"/>
                </a:lnTo>
                <a:lnTo>
                  <a:pt x="481933" y="293421"/>
                </a:lnTo>
                <a:lnTo>
                  <a:pt x="464488" y="310774"/>
                </a:lnTo>
                <a:lnTo>
                  <a:pt x="438617" y="322488"/>
                </a:lnTo>
                <a:lnTo>
                  <a:pt x="406942" y="326787"/>
                </a:lnTo>
                <a:lnTo>
                  <a:pt x="540627" y="585436"/>
                </a:lnTo>
                <a:lnTo>
                  <a:pt x="284859" y="326787"/>
                </a:lnTo>
                <a:lnTo>
                  <a:pt x="81388" y="326787"/>
                </a:lnTo>
                <a:lnTo>
                  <a:pt x="49713" y="322488"/>
                </a:lnTo>
                <a:lnTo>
                  <a:pt x="6397" y="293421"/>
                </a:lnTo>
                <a:lnTo>
                  <a:pt x="0" y="190510"/>
                </a:lnTo>
                <a:lnTo>
                  <a:pt x="0" y="54406"/>
                </a:lnTo>
                <a:lnTo>
                  <a:pt x="6397" y="33219"/>
                </a:lnTo>
                <a:lnTo>
                  <a:pt x="23842" y="15926"/>
                </a:lnTo>
                <a:lnTo>
                  <a:pt x="49713" y="4272"/>
                </a:lnTo>
                <a:lnTo>
                  <a:pt x="81388" y="0"/>
                </a:lnTo>
                <a:lnTo>
                  <a:pt x="284859" y="0"/>
                </a:lnTo>
                <a:lnTo>
                  <a:pt x="406942" y="0"/>
                </a:lnTo>
                <a:close/>
              </a:path>
            </a:pathLst>
          </a:custGeom>
          <a:ln w="13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38197" y="1644957"/>
            <a:ext cx="162560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5" dirty="0">
                <a:latin typeface="Times New Roman"/>
                <a:cs typeface="Times New Roman"/>
              </a:rPr>
              <a:t>2.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71941" y="1610725"/>
            <a:ext cx="508634" cy="555625"/>
          </a:xfrm>
          <a:custGeom>
            <a:avLst/>
            <a:gdLst/>
            <a:ahLst/>
            <a:cxnLst/>
            <a:rect l="l" t="t" r="r" b="b"/>
            <a:pathLst>
              <a:path w="508635" h="555625">
                <a:moveTo>
                  <a:pt x="427203" y="0"/>
                </a:moveTo>
                <a:lnTo>
                  <a:pt x="101649" y="0"/>
                </a:lnTo>
                <a:lnTo>
                  <a:pt x="44071" y="15926"/>
                </a:lnTo>
                <a:lnTo>
                  <a:pt x="20260" y="54406"/>
                </a:lnTo>
                <a:lnTo>
                  <a:pt x="20260" y="272207"/>
                </a:lnTo>
                <a:lnTo>
                  <a:pt x="26646" y="293421"/>
                </a:lnTo>
                <a:lnTo>
                  <a:pt x="44071" y="310774"/>
                </a:lnTo>
                <a:lnTo>
                  <a:pt x="69937" y="322488"/>
                </a:lnTo>
                <a:lnTo>
                  <a:pt x="101649" y="326787"/>
                </a:lnTo>
                <a:lnTo>
                  <a:pt x="0" y="555538"/>
                </a:lnTo>
                <a:lnTo>
                  <a:pt x="223731" y="326787"/>
                </a:lnTo>
                <a:lnTo>
                  <a:pt x="427203" y="326787"/>
                </a:lnTo>
                <a:lnTo>
                  <a:pt x="458914" y="322488"/>
                </a:lnTo>
                <a:lnTo>
                  <a:pt x="484781" y="310774"/>
                </a:lnTo>
                <a:lnTo>
                  <a:pt x="502206" y="293421"/>
                </a:lnTo>
                <a:lnTo>
                  <a:pt x="508591" y="272207"/>
                </a:lnTo>
                <a:lnTo>
                  <a:pt x="508591" y="54406"/>
                </a:lnTo>
                <a:lnTo>
                  <a:pt x="502206" y="33219"/>
                </a:lnTo>
                <a:lnTo>
                  <a:pt x="484781" y="15926"/>
                </a:lnTo>
                <a:lnTo>
                  <a:pt x="458914" y="4272"/>
                </a:lnTo>
                <a:lnTo>
                  <a:pt x="427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1941" y="1610725"/>
            <a:ext cx="508634" cy="555625"/>
          </a:xfrm>
          <a:custGeom>
            <a:avLst/>
            <a:gdLst/>
            <a:ahLst/>
            <a:cxnLst/>
            <a:rect l="l" t="t" r="r" b="b"/>
            <a:pathLst>
              <a:path w="508635" h="555625">
                <a:moveTo>
                  <a:pt x="101649" y="0"/>
                </a:moveTo>
                <a:lnTo>
                  <a:pt x="69937" y="4272"/>
                </a:lnTo>
                <a:lnTo>
                  <a:pt x="44071" y="15926"/>
                </a:lnTo>
                <a:lnTo>
                  <a:pt x="26646" y="33219"/>
                </a:lnTo>
                <a:lnTo>
                  <a:pt x="20260" y="54406"/>
                </a:lnTo>
                <a:lnTo>
                  <a:pt x="20260" y="190510"/>
                </a:lnTo>
                <a:lnTo>
                  <a:pt x="20260" y="272207"/>
                </a:lnTo>
                <a:lnTo>
                  <a:pt x="44071" y="310774"/>
                </a:lnTo>
                <a:lnTo>
                  <a:pt x="101649" y="326787"/>
                </a:lnTo>
                <a:lnTo>
                  <a:pt x="0" y="555538"/>
                </a:lnTo>
                <a:lnTo>
                  <a:pt x="223731" y="326787"/>
                </a:lnTo>
                <a:lnTo>
                  <a:pt x="427203" y="326787"/>
                </a:lnTo>
                <a:lnTo>
                  <a:pt x="458914" y="322488"/>
                </a:lnTo>
                <a:lnTo>
                  <a:pt x="484781" y="310774"/>
                </a:lnTo>
                <a:lnTo>
                  <a:pt x="502206" y="293421"/>
                </a:lnTo>
                <a:lnTo>
                  <a:pt x="508591" y="272207"/>
                </a:lnTo>
                <a:lnTo>
                  <a:pt x="508591" y="190510"/>
                </a:lnTo>
                <a:lnTo>
                  <a:pt x="508591" y="54406"/>
                </a:lnTo>
                <a:lnTo>
                  <a:pt x="484781" y="15926"/>
                </a:lnTo>
                <a:lnTo>
                  <a:pt x="427203" y="0"/>
                </a:lnTo>
                <a:lnTo>
                  <a:pt x="223731" y="0"/>
                </a:lnTo>
                <a:lnTo>
                  <a:pt x="101649" y="0"/>
                </a:lnTo>
                <a:close/>
              </a:path>
            </a:pathLst>
          </a:custGeom>
          <a:ln w="13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57864" y="1644957"/>
            <a:ext cx="162560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5" dirty="0">
                <a:latin typeface="Times New Roman"/>
                <a:cs typeface="Times New Roman"/>
              </a:rPr>
              <a:t>3.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62246" y="515639"/>
            <a:ext cx="3926840" cy="3941445"/>
          </a:xfrm>
          <a:custGeom>
            <a:avLst/>
            <a:gdLst/>
            <a:ahLst/>
            <a:cxnLst/>
            <a:rect l="l" t="t" r="r" b="b"/>
            <a:pathLst>
              <a:path w="3926840" h="3941445">
                <a:moveTo>
                  <a:pt x="1963195" y="0"/>
                </a:moveTo>
                <a:lnTo>
                  <a:pt x="1914785" y="587"/>
                </a:lnTo>
                <a:lnTo>
                  <a:pt x="1866663" y="2340"/>
                </a:lnTo>
                <a:lnTo>
                  <a:pt x="1818842" y="5245"/>
                </a:lnTo>
                <a:lnTo>
                  <a:pt x="1771337" y="9288"/>
                </a:lnTo>
                <a:lnTo>
                  <a:pt x="1724159" y="14457"/>
                </a:lnTo>
                <a:lnTo>
                  <a:pt x="1677323" y="20738"/>
                </a:lnTo>
                <a:lnTo>
                  <a:pt x="1630842" y="28116"/>
                </a:lnTo>
                <a:lnTo>
                  <a:pt x="1584730" y="36580"/>
                </a:lnTo>
                <a:lnTo>
                  <a:pt x="1538999" y="46114"/>
                </a:lnTo>
                <a:lnTo>
                  <a:pt x="1493664" y="56707"/>
                </a:lnTo>
                <a:lnTo>
                  <a:pt x="1448738" y="68343"/>
                </a:lnTo>
                <a:lnTo>
                  <a:pt x="1404234" y="81011"/>
                </a:lnTo>
                <a:lnTo>
                  <a:pt x="1360166" y="94695"/>
                </a:lnTo>
                <a:lnTo>
                  <a:pt x="1316547" y="109384"/>
                </a:lnTo>
                <a:lnTo>
                  <a:pt x="1273390" y="125063"/>
                </a:lnTo>
                <a:lnTo>
                  <a:pt x="1230710" y="141719"/>
                </a:lnTo>
                <a:lnTo>
                  <a:pt x="1188519" y="159338"/>
                </a:lnTo>
                <a:lnTo>
                  <a:pt x="1146831" y="177907"/>
                </a:lnTo>
                <a:lnTo>
                  <a:pt x="1105659" y="197412"/>
                </a:lnTo>
                <a:lnTo>
                  <a:pt x="1065017" y="217840"/>
                </a:lnTo>
                <a:lnTo>
                  <a:pt x="1024918" y="239178"/>
                </a:lnTo>
                <a:lnTo>
                  <a:pt x="985376" y="261412"/>
                </a:lnTo>
                <a:lnTo>
                  <a:pt x="946404" y="284528"/>
                </a:lnTo>
                <a:lnTo>
                  <a:pt x="908015" y="308513"/>
                </a:lnTo>
                <a:lnTo>
                  <a:pt x="870224" y="333354"/>
                </a:lnTo>
                <a:lnTo>
                  <a:pt x="833043" y="359037"/>
                </a:lnTo>
                <a:lnTo>
                  <a:pt x="796485" y="385548"/>
                </a:lnTo>
                <a:lnTo>
                  <a:pt x="760565" y="412874"/>
                </a:lnTo>
                <a:lnTo>
                  <a:pt x="725296" y="441002"/>
                </a:lnTo>
                <a:lnTo>
                  <a:pt x="690691" y="469918"/>
                </a:lnTo>
                <a:lnTo>
                  <a:pt x="656763" y="499609"/>
                </a:lnTo>
                <a:lnTo>
                  <a:pt x="623526" y="530060"/>
                </a:lnTo>
                <a:lnTo>
                  <a:pt x="590994" y="561260"/>
                </a:lnTo>
                <a:lnTo>
                  <a:pt x="559180" y="593194"/>
                </a:lnTo>
                <a:lnTo>
                  <a:pt x="528097" y="625848"/>
                </a:lnTo>
                <a:lnTo>
                  <a:pt x="497759" y="659209"/>
                </a:lnTo>
                <a:lnTo>
                  <a:pt x="468179" y="693265"/>
                </a:lnTo>
                <a:lnTo>
                  <a:pt x="439371" y="728000"/>
                </a:lnTo>
                <a:lnTo>
                  <a:pt x="411348" y="763402"/>
                </a:lnTo>
                <a:lnTo>
                  <a:pt x="384123" y="799458"/>
                </a:lnTo>
                <a:lnTo>
                  <a:pt x="357710" y="836153"/>
                </a:lnTo>
                <a:lnTo>
                  <a:pt x="332123" y="873475"/>
                </a:lnTo>
                <a:lnTo>
                  <a:pt x="307374" y="911409"/>
                </a:lnTo>
                <a:lnTo>
                  <a:pt x="283478" y="949943"/>
                </a:lnTo>
                <a:lnTo>
                  <a:pt x="260448" y="989063"/>
                </a:lnTo>
                <a:lnTo>
                  <a:pt x="238296" y="1028755"/>
                </a:lnTo>
                <a:lnTo>
                  <a:pt x="217038" y="1069006"/>
                </a:lnTo>
                <a:lnTo>
                  <a:pt x="196685" y="1109802"/>
                </a:lnTo>
                <a:lnTo>
                  <a:pt x="177252" y="1151130"/>
                </a:lnTo>
                <a:lnTo>
                  <a:pt x="158751" y="1192977"/>
                </a:lnTo>
                <a:lnTo>
                  <a:pt x="141197" y="1235329"/>
                </a:lnTo>
                <a:lnTo>
                  <a:pt x="124603" y="1278172"/>
                </a:lnTo>
                <a:lnTo>
                  <a:pt x="108982" y="1321494"/>
                </a:lnTo>
                <a:lnTo>
                  <a:pt x="94348" y="1365279"/>
                </a:lnTo>
                <a:lnTo>
                  <a:pt x="80713" y="1409516"/>
                </a:lnTo>
                <a:lnTo>
                  <a:pt x="68092" y="1454191"/>
                </a:lnTo>
                <a:lnTo>
                  <a:pt x="56499" y="1499289"/>
                </a:lnTo>
                <a:lnTo>
                  <a:pt x="45945" y="1544798"/>
                </a:lnTo>
                <a:lnTo>
                  <a:pt x="36446" y="1590704"/>
                </a:lnTo>
                <a:lnTo>
                  <a:pt x="28013" y="1636994"/>
                </a:lnTo>
                <a:lnTo>
                  <a:pt x="20662" y="1683654"/>
                </a:lnTo>
                <a:lnTo>
                  <a:pt x="14404" y="1730671"/>
                </a:lnTo>
                <a:lnTo>
                  <a:pt x="9254" y="1778031"/>
                </a:lnTo>
                <a:lnTo>
                  <a:pt x="5226" y="1825720"/>
                </a:lnTo>
                <a:lnTo>
                  <a:pt x="2331" y="1873726"/>
                </a:lnTo>
                <a:lnTo>
                  <a:pt x="585" y="1922035"/>
                </a:lnTo>
                <a:lnTo>
                  <a:pt x="0" y="1970633"/>
                </a:lnTo>
                <a:lnTo>
                  <a:pt x="585" y="2019230"/>
                </a:lnTo>
                <a:lnTo>
                  <a:pt x="2331" y="2067539"/>
                </a:lnTo>
                <a:lnTo>
                  <a:pt x="5226" y="2115545"/>
                </a:lnTo>
                <a:lnTo>
                  <a:pt x="9254" y="2163235"/>
                </a:lnTo>
                <a:lnTo>
                  <a:pt x="14404" y="2210596"/>
                </a:lnTo>
                <a:lnTo>
                  <a:pt x="20662" y="2257613"/>
                </a:lnTo>
                <a:lnTo>
                  <a:pt x="28013" y="2304274"/>
                </a:lnTo>
                <a:lnTo>
                  <a:pt x="36446" y="2350565"/>
                </a:lnTo>
                <a:lnTo>
                  <a:pt x="45945" y="2396472"/>
                </a:lnTo>
                <a:lnTo>
                  <a:pt x="56499" y="2441982"/>
                </a:lnTo>
                <a:lnTo>
                  <a:pt x="68092" y="2487082"/>
                </a:lnTo>
                <a:lnTo>
                  <a:pt x="80713" y="2531758"/>
                </a:lnTo>
                <a:lnTo>
                  <a:pt x="94348" y="2575996"/>
                </a:lnTo>
                <a:lnTo>
                  <a:pt x="108982" y="2619783"/>
                </a:lnTo>
                <a:lnTo>
                  <a:pt x="124603" y="2663106"/>
                </a:lnTo>
                <a:lnTo>
                  <a:pt x="141197" y="2705951"/>
                </a:lnTo>
                <a:lnTo>
                  <a:pt x="158751" y="2748305"/>
                </a:lnTo>
                <a:lnTo>
                  <a:pt x="177252" y="2790153"/>
                </a:lnTo>
                <a:lnTo>
                  <a:pt x="196685" y="2831483"/>
                </a:lnTo>
                <a:lnTo>
                  <a:pt x="217038" y="2872282"/>
                </a:lnTo>
                <a:lnTo>
                  <a:pt x="238296" y="2912535"/>
                </a:lnTo>
                <a:lnTo>
                  <a:pt x="260448" y="2952229"/>
                </a:lnTo>
                <a:lnTo>
                  <a:pt x="283478" y="2991350"/>
                </a:lnTo>
                <a:lnTo>
                  <a:pt x="307374" y="3029886"/>
                </a:lnTo>
                <a:lnTo>
                  <a:pt x="332123" y="3067823"/>
                </a:lnTo>
                <a:lnTo>
                  <a:pt x="357710" y="3105147"/>
                </a:lnTo>
                <a:lnTo>
                  <a:pt x="384123" y="3141844"/>
                </a:lnTo>
                <a:lnTo>
                  <a:pt x="411348" y="3177902"/>
                </a:lnTo>
                <a:lnTo>
                  <a:pt x="439371" y="3213307"/>
                </a:lnTo>
                <a:lnTo>
                  <a:pt x="468179" y="3248044"/>
                </a:lnTo>
                <a:lnTo>
                  <a:pt x="497759" y="3282102"/>
                </a:lnTo>
                <a:lnTo>
                  <a:pt x="528097" y="3315466"/>
                </a:lnTo>
                <a:lnTo>
                  <a:pt x="559180" y="3348122"/>
                </a:lnTo>
                <a:lnTo>
                  <a:pt x="590994" y="3380058"/>
                </a:lnTo>
                <a:lnTo>
                  <a:pt x="623526" y="3411260"/>
                </a:lnTo>
                <a:lnTo>
                  <a:pt x="656763" y="3441714"/>
                </a:lnTo>
                <a:lnTo>
                  <a:pt x="690691" y="3471407"/>
                </a:lnTo>
                <a:lnTo>
                  <a:pt x="725296" y="3500326"/>
                </a:lnTo>
                <a:lnTo>
                  <a:pt x="760565" y="3528456"/>
                </a:lnTo>
                <a:lnTo>
                  <a:pt x="796485" y="3555784"/>
                </a:lnTo>
                <a:lnTo>
                  <a:pt x="833043" y="3582298"/>
                </a:lnTo>
                <a:lnTo>
                  <a:pt x="870224" y="3607983"/>
                </a:lnTo>
                <a:lnTo>
                  <a:pt x="908015" y="3632826"/>
                </a:lnTo>
                <a:lnTo>
                  <a:pt x="946404" y="3656813"/>
                </a:lnTo>
                <a:lnTo>
                  <a:pt x="985376" y="3679931"/>
                </a:lnTo>
                <a:lnTo>
                  <a:pt x="1024918" y="3702167"/>
                </a:lnTo>
                <a:lnTo>
                  <a:pt x="1065017" y="3723507"/>
                </a:lnTo>
                <a:lnTo>
                  <a:pt x="1105659" y="3743937"/>
                </a:lnTo>
                <a:lnTo>
                  <a:pt x="1146831" y="3763444"/>
                </a:lnTo>
                <a:lnTo>
                  <a:pt x="1188519" y="3782015"/>
                </a:lnTo>
                <a:lnTo>
                  <a:pt x="1230710" y="3799636"/>
                </a:lnTo>
                <a:lnTo>
                  <a:pt x="1273390" y="3816293"/>
                </a:lnTo>
                <a:lnTo>
                  <a:pt x="1316547" y="3831974"/>
                </a:lnTo>
                <a:lnTo>
                  <a:pt x="1360166" y="3846664"/>
                </a:lnTo>
                <a:lnTo>
                  <a:pt x="1404234" y="3860350"/>
                </a:lnTo>
                <a:lnTo>
                  <a:pt x="1448738" y="3873018"/>
                </a:lnTo>
                <a:lnTo>
                  <a:pt x="1493664" y="3884656"/>
                </a:lnTo>
                <a:lnTo>
                  <a:pt x="1538999" y="3895250"/>
                </a:lnTo>
                <a:lnTo>
                  <a:pt x="1584730" y="3904785"/>
                </a:lnTo>
                <a:lnTo>
                  <a:pt x="1630842" y="3913250"/>
                </a:lnTo>
                <a:lnTo>
                  <a:pt x="1677323" y="3920629"/>
                </a:lnTo>
                <a:lnTo>
                  <a:pt x="1724159" y="3926910"/>
                </a:lnTo>
                <a:lnTo>
                  <a:pt x="1771337" y="3932080"/>
                </a:lnTo>
                <a:lnTo>
                  <a:pt x="1818842" y="3936124"/>
                </a:lnTo>
                <a:lnTo>
                  <a:pt x="1866663" y="3939029"/>
                </a:lnTo>
                <a:lnTo>
                  <a:pt x="1914785" y="3940782"/>
                </a:lnTo>
                <a:lnTo>
                  <a:pt x="1963195" y="3941370"/>
                </a:lnTo>
                <a:lnTo>
                  <a:pt x="2011609" y="3940782"/>
                </a:lnTo>
                <a:lnTo>
                  <a:pt x="2059736" y="3939029"/>
                </a:lnTo>
                <a:lnTo>
                  <a:pt x="2107561" y="3936124"/>
                </a:lnTo>
                <a:lnTo>
                  <a:pt x="2155072" y="3932080"/>
                </a:lnTo>
                <a:lnTo>
                  <a:pt x="2202254" y="3926910"/>
                </a:lnTo>
                <a:lnTo>
                  <a:pt x="2249094" y="3920629"/>
                </a:lnTo>
                <a:lnTo>
                  <a:pt x="2295579" y="3913250"/>
                </a:lnTo>
                <a:lnTo>
                  <a:pt x="2341696" y="3904785"/>
                </a:lnTo>
                <a:lnTo>
                  <a:pt x="2387431" y="3895250"/>
                </a:lnTo>
                <a:lnTo>
                  <a:pt x="2432770" y="3884656"/>
                </a:lnTo>
                <a:lnTo>
                  <a:pt x="2477700" y="3873018"/>
                </a:lnTo>
                <a:lnTo>
                  <a:pt x="2522208" y="3860350"/>
                </a:lnTo>
                <a:lnTo>
                  <a:pt x="2566280" y="3846664"/>
                </a:lnTo>
                <a:lnTo>
                  <a:pt x="2609903" y="3831974"/>
                </a:lnTo>
                <a:lnTo>
                  <a:pt x="2653064" y="3816293"/>
                </a:lnTo>
                <a:lnTo>
                  <a:pt x="2695748" y="3799636"/>
                </a:lnTo>
                <a:lnTo>
                  <a:pt x="2737943" y="3782015"/>
                </a:lnTo>
                <a:lnTo>
                  <a:pt x="2779635" y="3763444"/>
                </a:lnTo>
                <a:lnTo>
                  <a:pt x="2820810" y="3743937"/>
                </a:lnTo>
                <a:lnTo>
                  <a:pt x="2861456" y="3723507"/>
                </a:lnTo>
                <a:lnTo>
                  <a:pt x="2901558" y="3702167"/>
                </a:lnTo>
                <a:lnTo>
                  <a:pt x="2941104" y="3679931"/>
                </a:lnTo>
                <a:lnTo>
                  <a:pt x="2980079" y="3656813"/>
                </a:lnTo>
                <a:lnTo>
                  <a:pt x="3018471" y="3632826"/>
                </a:lnTo>
                <a:lnTo>
                  <a:pt x="3056266" y="3607983"/>
                </a:lnTo>
                <a:lnTo>
                  <a:pt x="3093451" y="3582298"/>
                </a:lnTo>
                <a:lnTo>
                  <a:pt x="3130011" y="3555784"/>
                </a:lnTo>
                <a:lnTo>
                  <a:pt x="3165934" y="3528456"/>
                </a:lnTo>
                <a:lnTo>
                  <a:pt x="3201207" y="3500326"/>
                </a:lnTo>
                <a:lnTo>
                  <a:pt x="3235815" y="3471407"/>
                </a:lnTo>
                <a:lnTo>
                  <a:pt x="3269745" y="3441714"/>
                </a:lnTo>
                <a:lnTo>
                  <a:pt x="3302985" y="3411260"/>
                </a:lnTo>
                <a:lnTo>
                  <a:pt x="3335520" y="3380058"/>
                </a:lnTo>
                <a:lnTo>
                  <a:pt x="3367337" y="3348122"/>
                </a:lnTo>
                <a:lnTo>
                  <a:pt x="3398422" y="3315466"/>
                </a:lnTo>
                <a:lnTo>
                  <a:pt x="3428763" y="3282102"/>
                </a:lnTo>
                <a:lnTo>
                  <a:pt x="3458346" y="3248044"/>
                </a:lnTo>
                <a:lnTo>
                  <a:pt x="3487156" y="3213307"/>
                </a:lnTo>
                <a:lnTo>
                  <a:pt x="3515182" y="3177902"/>
                </a:lnTo>
                <a:lnTo>
                  <a:pt x="3542409" y="3141844"/>
                </a:lnTo>
                <a:lnTo>
                  <a:pt x="3568824" y="3105147"/>
                </a:lnTo>
                <a:lnTo>
                  <a:pt x="3594413" y="3067823"/>
                </a:lnTo>
                <a:lnTo>
                  <a:pt x="3619164" y="3029886"/>
                </a:lnTo>
                <a:lnTo>
                  <a:pt x="3643062" y="2991350"/>
                </a:lnTo>
                <a:lnTo>
                  <a:pt x="3666094" y="2952229"/>
                </a:lnTo>
                <a:lnTo>
                  <a:pt x="3688247" y="2912535"/>
                </a:lnTo>
                <a:lnTo>
                  <a:pt x="3709508" y="2872282"/>
                </a:lnTo>
                <a:lnTo>
                  <a:pt x="3729862" y="2831483"/>
                </a:lnTo>
                <a:lnTo>
                  <a:pt x="3749297" y="2790153"/>
                </a:lnTo>
                <a:lnTo>
                  <a:pt x="3767799" y="2748305"/>
                </a:lnTo>
                <a:lnTo>
                  <a:pt x="3785354" y="2705951"/>
                </a:lnTo>
                <a:lnTo>
                  <a:pt x="3801950" y="2663106"/>
                </a:lnTo>
                <a:lnTo>
                  <a:pt x="3817572" y="2619783"/>
                </a:lnTo>
                <a:lnTo>
                  <a:pt x="3832208" y="2575996"/>
                </a:lnTo>
                <a:lnTo>
                  <a:pt x="3845843" y="2531758"/>
                </a:lnTo>
                <a:lnTo>
                  <a:pt x="3858465" y="2487082"/>
                </a:lnTo>
                <a:lnTo>
                  <a:pt x="3870060" y="2441982"/>
                </a:lnTo>
                <a:lnTo>
                  <a:pt x="3880614" y="2396472"/>
                </a:lnTo>
                <a:lnTo>
                  <a:pt x="3890115" y="2350565"/>
                </a:lnTo>
                <a:lnTo>
                  <a:pt x="3898548" y="2304274"/>
                </a:lnTo>
                <a:lnTo>
                  <a:pt x="3905900" y="2257613"/>
                </a:lnTo>
                <a:lnTo>
                  <a:pt x="3912158" y="2210596"/>
                </a:lnTo>
                <a:lnTo>
                  <a:pt x="3917308" y="2163235"/>
                </a:lnTo>
                <a:lnTo>
                  <a:pt x="3921337" y="2115545"/>
                </a:lnTo>
                <a:lnTo>
                  <a:pt x="3924232" y="2067539"/>
                </a:lnTo>
                <a:lnTo>
                  <a:pt x="3925978" y="2019230"/>
                </a:lnTo>
                <a:lnTo>
                  <a:pt x="3926564" y="1970633"/>
                </a:lnTo>
                <a:lnTo>
                  <a:pt x="3925978" y="1922035"/>
                </a:lnTo>
                <a:lnTo>
                  <a:pt x="3924232" y="1873726"/>
                </a:lnTo>
                <a:lnTo>
                  <a:pt x="3921337" y="1825720"/>
                </a:lnTo>
                <a:lnTo>
                  <a:pt x="3917308" y="1778031"/>
                </a:lnTo>
                <a:lnTo>
                  <a:pt x="3912158" y="1730671"/>
                </a:lnTo>
                <a:lnTo>
                  <a:pt x="3905900" y="1683654"/>
                </a:lnTo>
                <a:lnTo>
                  <a:pt x="3898548" y="1636994"/>
                </a:lnTo>
                <a:lnTo>
                  <a:pt x="3890115" y="1590704"/>
                </a:lnTo>
                <a:lnTo>
                  <a:pt x="3880614" y="1544798"/>
                </a:lnTo>
                <a:lnTo>
                  <a:pt x="3870060" y="1499289"/>
                </a:lnTo>
                <a:lnTo>
                  <a:pt x="3858465" y="1454191"/>
                </a:lnTo>
                <a:lnTo>
                  <a:pt x="3845843" y="1409516"/>
                </a:lnTo>
                <a:lnTo>
                  <a:pt x="3832208" y="1365279"/>
                </a:lnTo>
                <a:lnTo>
                  <a:pt x="3817572" y="1321494"/>
                </a:lnTo>
                <a:lnTo>
                  <a:pt x="3801950" y="1278172"/>
                </a:lnTo>
                <a:lnTo>
                  <a:pt x="3785354" y="1235329"/>
                </a:lnTo>
                <a:lnTo>
                  <a:pt x="3767799" y="1192977"/>
                </a:lnTo>
                <a:lnTo>
                  <a:pt x="3749297" y="1151130"/>
                </a:lnTo>
                <a:lnTo>
                  <a:pt x="3729862" y="1109802"/>
                </a:lnTo>
                <a:lnTo>
                  <a:pt x="3709508" y="1069006"/>
                </a:lnTo>
                <a:lnTo>
                  <a:pt x="3688247" y="1028755"/>
                </a:lnTo>
                <a:lnTo>
                  <a:pt x="3666094" y="989063"/>
                </a:lnTo>
                <a:lnTo>
                  <a:pt x="3643062" y="949943"/>
                </a:lnTo>
                <a:lnTo>
                  <a:pt x="3619164" y="911409"/>
                </a:lnTo>
                <a:lnTo>
                  <a:pt x="3594413" y="873475"/>
                </a:lnTo>
                <a:lnTo>
                  <a:pt x="3568824" y="836153"/>
                </a:lnTo>
                <a:lnTo>
                  <a:pt x="3542409" y="799458"/>
                </a:lnTo>
                <a:lnTo>
                  <a:pt x="3515182" y="763402"/>
                </a:lnTo>
                <a:lnTo>
                  <a:pt x="3487156" y="728000"/>
                </a:lnTo>
                <a:lnTo>
                  <a:pt x="3458345" y="693265"/>
                </a:lnTo>
                <a:lnTo>
                  <a:pt x="3428763" y="659209"/>
                </a:lnTo>
                <a:lnTo>
                  <a:pt x="3398422" y="625848"/>
                </a:lnTo>
                <a:lnTo>
                  <a:pt x="3367337" y="593194"/>
                </a:lnTo>
                <a:lnTo>
                  <a:pt x="3335520" y="561260"/>
                </a:lnTo>
                <a:lnTo>
                  <a:pt x="3302985" y="530061"/>
                </a:lnTo>
                <a:lnTo>
                  <a:pt x="3269745" y="499609"/>
                </a:lnTo>
                <a:lnTo>
                  <a:pt x="3235815" y="469918"/>
                </a:lnTo>
                <a:lnTo>
                  <a:pt x="3201207" y="441002"/>
                </a:lnTo>
                <a:lnTo>
                  <a:pt x="3165934" y="412874"/>
                </a:lnTo>
                <a:lnTo>
                  <a:pt x="3130011" y="385548"/>
                </a:lnTo>
                <a:lnTo>
                  <a:pt x="3093451" y="359037"/>
                </a:lnTo>
                <a:lnTo>
                  <a:pt x="3056266" y="333354"/>
                </a:lnTo>
                <a:lnTo>
                  <a:pt x="3018471" y="308513"/>
                </a:lnTo>
                <a:lnTo>
                  <a:pt x="2980079" y="284528"/>
                </a:lnTo>
                <a:lnTo>
                  <a:pt x="2941104" y="261412"/>
                </a:lnTo>
                <a:lnTo>
                  <a:pt x="2901558" y="239178"/>
                </a:lnTo>
                <a:lnTo>
                  <a:pt x="2861456" y="217840"/>
                </a:lnTo>
                <a:lnTo>
                  <a:pt x="2820810" y="197412"/>
                </a:lnTo>
                <a:lnTo>
                  <a:pt x="2779635" y="177907"/>
                </a:lnTo>
                <a:lnTo>
                  <a:pt x="2737943" y="159338"/>
                </a:lnTo>
                <a:lnTo>
                  <a:pt x="2695748" y="141719"/>
                </a:lnTo>
                <a:lnTo>
                  <a:pt x="2653064" y="125063"/>
                </a:lnTo>
                <a:lnTo>
                  <a:pt x="2609903" y="109384"/>
                </a:lnTo>
                <a:lnTo>
                  <a:pt x="2566280" y="94695"/>
                </a:lnTo>
                <a:lnTo>
                  <a:pt x="2522208" y="81011"/>
                </a:lnTo>
                <a:lnTo>
                  <a:pt x="2477700" y="68343"/>
                </a:lnTo>
                <a:lnTo>
                  <a:pt x="2432770" y="56707"/>
                </a:lnTo>
                <a:lnTo>
                  <a:pt x="2387431" y="46114"/>
                </a:lnTo>
                <a:lnTo>
                  <a:pt x="2341696" y="36580"/>
                </a:lnTo>
                <a:lnTo>
                  <a:pt x="2295579" y="28116"/>
                </a:lnTo>
                <a:lnTo>
                  <a:pt x="2249094" y="20738"/>
                </a:lnTo>
                <a:lnTo>
                  <a:pt x="2202254" y="14457"/>
                </a:lnTo>
                <a:lnTo>
                  <a:pt x="2155072" y="9288"/>
                </a:lnTo>
                <a:lnTo>
                  <a:pt x="2107561" y="5245"/>
                </a:lnTo>
                <a:lnTo>
                  <a:pt x="2059736" y="2340"/>
                </a:lnTo>
                <a:lnTo>
                  <a:pt x="2011609" y="587"/>
                </a:lnTo>
                <a:lnTo>
                  <a:pt x="1963195" y="0"/>
                </a:lnTo>
                <a:close/>
              </a:path>
            </a:pathLst>
          </a:custGeom>
          <a:ln w="260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22991" y="515639"/>
            <a:ext cx="977265" cy="706755"/>
          </a:xfrm>
          <a:custGeom>
            <a:avLst/>
            <a:gdLst/>
            <a:ahLst/>
            <a:cxnLst/>
            <a:rect l="l" t="t" r="r" b="b"/>
            <a:pathLst>
              <a:path w="977265" h="706755">
                <a:moveTo>
                  <a:pt x="813885" y="0"/>
                </a:moveTo>
                <a:lnTo>
                  <a:pt x="162777" y="0"/>
                </a:lnTo>
                <a:lnTo>
                  <a:pt x="99427" y="5339"/>
                </a:lnTo>
                <a:lnTo>
                  <a:pt x="47685" y="19902"/>
                </a:lnTo>
                <a:lnTo>
                  <a:pt x="12795" y="41505"/>
                </a:lnTo>
                <a:lnTo>
                  <a:pt x="0" y="67964"/>
                </a:lnTo>
                <a:lnTo>
                  <a:pt x="0" y="340345"/>
                </a:lnTo>
                <a:lnTo>
                  <a:pt x="12795" y="366832"/>
                </a:lnTo>
                <a:lnTo>
                  <a:pt x="47685" y="388494"/>
                </a:lnTo>
                <a:lnTo>
                  <a:pt x="99427" y="403117"/>
                </a:lnTo>
                <a:lnTo>
                  <a:pt x="162777" y="408484"/>
                </a:lnTo>
                <a:lnTo>
                  <a:pt x="7792" y="706591"/>
                </a:lnTo>
                <a:lnTo>
                  <a:pt x="406942" y="408484"/>
                </a:lnTo>
                <a:lnTo>
                  <a:pt x="813885" y="408484"/>
                </a:lnTo>
                <a:lnTo>
                  <a:pt x="877234" y="403117"/>
                </a:lnTo>
                <a:lnTo>
                  <a:pt x="928976" y="388494"/>
                </a:lnTo>
                <a:lnTo>
                  <a:pt x="963867" y="366832"/>
                </a:lnTo>
                <a:lnTo>
                  <a:pt x="976662" y="340345"/>
                </a:lnTo>
                <a:lnTo>
                  <a:pt x="976662" y="67964"/>
                </a:lnTo>
                <a:lnTo>
                  <a:pt x="963867" y="41505"/>
                </a:lnTo>
                <a:lnTo>
                  <a:pt x="928976" y="19902"/>
                </a:lnTo>
                <a:lnTo>
                  <a:pt x="877234" y="5339"/>
                </a:lnTo>
                <a:lnTo>
                  <a:pt x="813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22991" y="515639"/>
            <a:ext cx="977265" cy="706755"/>
          </a:xfrm>
          <a:custGeom>
            <a:avLst/>
            <a:gdLst/>
            <a:ahLst/>
            <a:cxnLst/>
            <a:rect l="l" t="t" r="r" b="b"/>
            <a:pathLst>
              <a:path w="977265" h="706755">
                <a:moveTo>
                  <a:pt x="162777" y="0"/>
                </a:moveTo>
                <a:lnTo>
                  <a:pt x="99427" y="5339"/>
                </a:lnTo>
                <a:lnTo>
                  <a:pt x="47685" y="19902"/>
                </a:lnTo>
                <a:lnTo>
                  <a:pt x="12795" y="41505"/>
                </a:lnTo>
                <a:lnTo>
                  <a:pt x="0" y="67964"/>
                </a:lnTo>
                <a:lnTo>
                  <a:pt x="0" y="238137"/>
                </a:lnTo>
                <a:lnTo>
                  <a:pt x="0" y="340345"/>
                </a:lnTo>
                <a:lnTo>
                  <a:pt x="47685" y="388494"/>
                </a:lnTo>
                <a:lnTo>
                  <a:pt x="99427" y="403117"/>
                </a:lnTo>
                <a:lnTo>
                  <a:pt x="162777" y="408484"/>
                </a:lnTo>
                <a:lnTo>
                  <a:pt x="7792" y="706591"/>
                </a:lnTo>
                <a:lnTo>
                  <a:pt x="406942" y="408484"/>
                </a:lnTo>
                <a:lnTo>
                  <a:pt x="813885" y="408484"/>
                </a:lnTo>
                <a:lnTo>
                  <a:pt x="877234" y="403117"/>
                </a:lnTo>
                <a:lnTo>
                  <a:pt x="928976" y="388494"/>
                </a:lnTo>
                <a:lnTo>
                  <a:pt x="963867" y="366832"/>
                </a:lnTo>
                <a:lnTo>
                  <a:pt x="976662" y="340345"/>
                </a:lnTo>
                <a:lnTo>
                  <a:pt x="976662" y="238137"/>
                </a:lnTo>
                <a:lnTo>
                  <a:pt x="976662" y="67964"/>
                </a:lnTo>
                <a:lnTo>
                  <a:pt x="928976" y="19902"/>
                </a:lnTo>
                <a:lnTo>
                  <a:pt x="877234" y="5339"/>
                </a:lnTo>
                <a:lnTo>
                  <a:pt x="813885" y="0"/>
                </a:lnTo>
                <a:lnTo>
                  <a:pt x="406942" y="0"/>
                </a:lnTo>
                <a:lnTo>
                  <a:pt x="162777" y="0"/>
                </a:lnTo>
                <a:close/>
              </a:path>
            </a:pathLst>
          </a:custGeom>
          <a:ln w="13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96792" y="555781"/>
            <a:ext cx="635000" cy="2921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364" marR="5080" indent="-114300">
              <a:lnSpc>
                <a:spcPct val="101400"/>
              </a:lnSpc>
              <a:spcBef>
                <a:spcPts val="120"/>
              </a:spcBef>
            </a:pPr>
            <a:r>
              <a:rPr sz="850" b="1" spc="20" dirty="0">
                <a:latin typeface="Times New Roman"/>
                <a:cs typeface="Times New Roman"/>
              </a:rPr>
              <a:t>ВНЕ</a:t>
            </a:r>
            <a:r>
              <a:rPr sz="850" b="1" spc="25" dirty="0">
                <a:latin typeface="Times New Roman"/>
                <a:cs typeface="Times New Roman"/>
              </a:rPr>
              <a:t>Ш</a:t>
            </a:r>
            <a:r>
              <a:rPr sz="850" b="1" spc="15" dirty="0">
                <a:latin typeface="Times New Roman"/>
                <a:cs typeface="Times New Roman"/>
              </a:rPr>
              <a:t>НЯЯ  СРЕДА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98311" y="2943601"/>
            <a:ext cx="560705" cy="551815"/>
          </a:xfrm>
          <a:custGeom>
            <a:avLst/>
            <a:gdLst/>
            <a:ahLst/>
            <a:cxnLst/>
            <a:rect l="l" t="t" r="r" b="b"/>
            <a:pathLst>
              <a:path w="560704" h="551814">
                <a:moveTo>
                  <a:pt x="0" y="0"/>
                </a:moveTo>
                <a:lnTo>
                  <a:pt x="153252" y="223640"/>
                </a:lnTo>
                <a:lnTo>
                  <a:pt x="121541" y="227933"/>
                </a:lnTo>
                <a:lnTo>
                  <a:pt x="95674" y="239639"/>
                </a:lnTo>
                <a:lnTo>
                  <a:pt x="78249" y="256999"/>
                </a:lnTo>
                <a:lnTo>
                  <a:pt x="71864" y="278256"/>
                </a:lnTo>
                <a:lnTo>
                  <a:pt x="71864" y="496682"/>
                </a:lnTo>
                <a:lnTo>
                  <a:pt x="95674" y="535299"/>
                </a:lnTo>
                <a:lnTo>
                  <a:pt x="153252" y="551297"/>
                </a:lnTo>
                <a:lnTo>
                  <a:pt x="478807" y="551297"/>
                </a:lnTo>
                <a:lnTo>
                  <a:pt x="510518" y="547004"/>
                </a:lnTo>
                <a:lnTo>
                  <a:pt x="536385" y="535299"/>
                </a:lnTo>
                <a:lnTo>
                  <a:pt x="553810" y="517938"/>
                </a:lnTo>
                <a:lnTo>
                  <a:pt x="560195" y="496682"/>
                </a:lnTo>
                <a:lnTo>
                  <a:pt x="560195" y="278256"/>
                </a:lnTo>
                <a:lnTo>
                  <a:pt x="536385" y="239639"/>
                </a:lnTo>
                <a:lnTo>
                  <a:pt x="478807" y="223640"/>
                </a:lnTo>
                <a:lnTo>
                  <a:pt x="275335" y="2236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98311" y="2943601"/>
            <a:ext cx="560705" cy="551815"/>
          </a:xfrm>
          <a:custGeom>
            <a:avLst/>
            <a:gdLst/>
            <a:ahLst/>
            <a:cxnLst/>
            <a:rect l="l" t="t" r="r" b="b"/>
            <a:pathLst>
              <a:path w="560704" h="551814">
                <a:moveTo>
                  <a:pt x="153252" y="551297"/>
                </a:moveTo>
                <a:lnTo>
                  <a:pt x="95674" y="535299"/>
                </a:lnTo>
                <a:lnTo>
                  <a:pt x="71864" y="496682"/>
                </a:lnTo>
                <a:lnTo>
                  <a:pt x="71864" y="360161"/>
                </a:lnTo>
                <a:lnTo>
                  <a:pt x="71864" y="278256"/>
                </a:lnTo>
                <a:lnTo>
                  <a:pt x="78249" y="256999"/>
                </a:lnTo>
                <a:lnTo>
                  <a:pt x="95674" y="239639"/>
                </a:lnTo>
                <a:lnTo>
                  <a:pt x="121541" y="227933"/>
                </a:lnTo>
                <a:lnTo>
                  <a:pt x="153252" y="223640"/>
                </a:lnTo>
                <a:lnTo>
                  <a:pt x="0" y="0"/>
                </a:lnTo>
                <a:lnTo>
                  <a:pt x="275335" y="223640"/>
                </a:lnTo>
                <a:lnTo>
                  <a:pt x="478807" y="223640"/>
                </a:lnTo>
                <a:lnTo>
                  <a:pt x="510518" y="227933"/>
                </a:lnTo>
                <a:lnTo>
                  <a:pt x="536385" y="239639"/>
                </a:lnTo>
                <a:lnTo>
                  <a:pt x="553810" y="256999"/>
                </a:lnTo>
                <a:lnTo>
                  <a:pt x="560195" y="278256"/>
                </a:lnTo>
                <a:lnTo>
                  <a:pt x="560195" y="360161"/>
                </a:lnTo>
                <a:lnTo>
                  <a:pt x="560195" y="496682"/>
                </a:lnTo>
                <a:lnTo>
                  <a:pt x="553810" y="517938"/>
                </a:lnTo>
                <a:lnTo>
                  <a:pt x="536385" y="535299"/>
                </a:lnTo>
                <a:lnTo>
                  <a:pt x="510518" y="547004"/>
                </a:lnTo>
                <a:lnTo>
                  <a:pt x="478807" y="551297"/>
                </a:lnTo>
                <a:lnTo>
                  <a:pt x="275335" y="551297"/>
                </a:lnTo>
                <a:lnTo>
                  <a:pt x="153252" y="551297"/>
                </a:lnTo>
                <a:close/>
              </a:path>
            </a:pathLst>
          </a:custGeom>
          <a:ln w="130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36530" y="3201439"/>
            <a:ext cx="162560" cy="245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5" dirty="0">
                <a:latin typeface="Times New Roman"/>
                <a:cs typeface="Times New Roman"/>
              </a:rPr>
              <a:t>4.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547217" y="4978400"/>
            <a:ext cx="862266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8275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ahoma"/>
                <a:cs typeface="Tahoma"/>
              </a:rPr>
              <a:t>1.Элементы (объект, субъекты, </a:t>
            </a:r>
            <a:r>
              <a:rPr sz="1600" spc="-10" dirty="0">
                <a:latin typeface="Tahoma"/>
                <a:cs typeface="Tahoma"/>
              </a:rPr>
              <a:t>канал, предмет, </a:t>
            </a:r>
            <a:r>
              <a:rPr sz="1600" spc="-5" dirty="0">
                <a:latin typeface="Tahoma"/>
                <a:cs typeface="Tahoma"/>
              </a:rPr>
              <a:t>барьеры) коммуникации.  2.Обратная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связь.</a:t>
            </a:r>
            <a:endParaRPr sz="1600">
              <a:latin typeface="Tahoma"/>
              <a:cs typeface="Tahoma"/>
            </a:endParaRPr>
          </a:p>
          <a:p>
            <a:pPr marL="186055" indent="-173990">
              <a:lnSpc>
                <a:spcPct val="100000"/>
              </a:lnSpc>
              <a:buSzPct val="93750"/>
              <a:buAutoNum type="arabicPeriod" startAt="3"/>
              <a:tabLst>
                <a:tab pos="186690" algn="l"/>
              </a:tabLst>
            </a:pPr>
            <a:r>
              <a:rPr sz="1600" spc="-5" dirty="0">
                <a:latin typeface="Tahoma"/>
                <a:cs typeface="Tahoma"/>
              </a:rPr>
              <a:t>Функции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коммуникации.</a:t>
            </a:r>
            <a:endParaRPr sz="1600">
              <a:latin typeface="Tahoma"/>
              <a:cs typeface="Tahoma"/>
            </a:endParaRPr>
          </a:p>
          <a:p>
            <a:pPr marL="186055" indent="-173990">
              <a:lnSpc>
                <a:spcPct val="100000"/>
              </a:lnSpc>
              <a:buSzPct val="93750"/>
              <a:buAutoNum type="arabicPeriod" startAt="3"/>
              <a:tabLst>
                <a:tab pos="186690" algn="l"/>
              </a:tabLst>
            </a:pPr>
            <a:r>
              <a:rPr sz="1600" spc="-5" dirty="0">
                <a:latin typeface="Tahoma"/>
                <a:cs typeface="Tahoma"/>
              </a:rPr>
              <a:t>Цель (цели).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latin typeface="Tahoma"/>
                <a:cs typeface="Tahoma"/>
              </a:rPr>
              <a:t>Внешняя </a:t>
            </a:r>
            <a:r>
              <a:rPr sz="1600" b="1" spc="-10" dirty="0">
                <a:latin typeface="Tahoma"/>
                <a:cs typeface="Tahoma"/>
              </a:rPr>
              <a:t>среда </a:t>
            </a:r>
            <a:r>
              <a:rPr sz="1600" b="1" spc="-5" dirty="0">
                <a:latin typeface="Tahoma"/>
                <a:cs typeface="Tahoma"/>
              </a:rPr>
              <a:t>коммуникации: </a:t>
            </a:r>
            <a:r>
              <a:rPr sz="1600" spc="-10" dirty="0">
                <a:latin typeface="Tahoma"/>
                <a:cs typeface="Tahoma"/>
              </a:rPr>
              <a:t>совокупность </a:t>
            </a:r>
            <a:r>
              <a:rPr sz="1600" spc="-5" dirty="0">
                <a:latin typeface="Tahoma"/>
                <a:cs typeface="Tahoma"/>
              </a:rPr>
              <a:t>социально-экономических, </a:t>
            </a:r>
            <a:r>
              <a:rPr sz="1600" spc="-10" dirty="0">
                <a:latin typeface="Tahoma"/>
                <a:cs typeface="Tahoma"/>
              </a:rPr>
              <a:t>политических  </a:t>
            </a:r>
            <a:r>
              <a:rPr sz="1600" spc="-5" dirty="0">
                <a:latin typeface="Tahoma"/>
                <a:cs typeface="Tahoma"/>
              </a:rPr>
              <a:t>культурно-исторических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условий.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874521"/>
            <a:ext cx="72790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ЭФФЕКТИВНЫЕ </a:t>
            </a:r>
            <a:r>
              <a:rPr sz="3200" spc="-5" dirty="0"/>
              <a:t>КОММУНИКАЦИИ</a:t>
            </a:r>
            <a:r>
              <a:rPr sz="3200" spc="-105" dirty="0"/>
              <a:t> </a:t>
            </a:r>
            <a:r>
              <a:rPr sz="3200" dirty="0"/>
              <a:t>–</a:t>
            </a:r>
            <a:endParaRPr sz="32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35940" y="1920367"/>
            <a:ext cx="8072755" cy="36099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765"/>
              </a:spcBef>
            </a:pPr>
            <a:r>
              <a:rPr sz="2800" b="1" spc="-5" dirty="0">
                <a:latin typeface="Arial"/>
                <a:cs typeface="Arial"/>
              </a:rPr>
              <a:t>– это понятие </a:t>
            </a:r>
            <a:r>
              <a:rPr sz="2800" b="1" dirty="0">
                <a:latin typeface="Arial"/>
                <a:cs typeface="Arial"/>
              </a:rPr>
              <a:t>находит широкое </a:t>
            </a:r>
            <a:r>
              <a:rPr sz="2800" b="1" spc="-5" dirty="0">
                <a:latin typeface="Arial"/>
                <a:cs typeface="Arial"/>
              </a:rPr>
              <a:t>применение  в менеджменте и социальной психологии,  как впрочем, и в других областях научного  знания и практического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применения.</a:t>
            </a:r>
            <a:endParaRPr sz="2800">
              <a:latin typeface="Arial"/>
              <a:cs typeface="Arial"/>
            </a:endParaRPr>
          </a:p>
          <a:p>
            <a:pPr marL="355600" marR="5080" algn="just">
              <a:lnSpc>
                <a:spcPct val="80000"/>
              </a:lnSpc>
              <a:spcBef>
                <a:spcPts val="675"/>
              </a:spcBef>
            </a:pPr>
            <a:r>
              <a:rPr sz="2800" b="1" spc="-5" dirty="0">
                <a:latin typeface="Arial"/>
                <a:cs typeface="Arial"/>
              </a:rPr>
              <a:t>С этим </a:t>
            </a:r>
            <a:r>
              <a:rPr sz="2800" b="1" dirty="0">
                <a:latin typeface="Arial"/>
                <a:cs typeface="Arial"/>
              </a:rPr>
              <a:t>понятием </a:t>
            </a:r>
            <a:r>
              <a:rPr sz="2800" b="1" spc="-5" dirty="0">
                <a:latin typeface="Arial"/>
                <a:cs typeface="Arial"/>
              </a:rPr>
              <a:t>связывают умение  партнеров по общению слышать и  понимать друг друга, устанавливать и  сохранять эмоциональный </a:t>
            </a:r>
            <a:r>
              <a:rPr sz="2800" b="1" spc="-10" dirty="0">
                <a:latin typeface="Arial"/>
                <a:cs typeface="Arial"/>
              </a:rPr>
              <a:t>контакт,  </a:t>
            </a:r>
            <a:r>
              <a:rPr sz="2800" b="1" spc="-5" dirty="0">
                <a:latin typeface="Arial"/>
                <a:cs typeface="Arial"/>
              </a:rPr>
              <a:t>влиять на поведение собеседника и  контролировать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свое…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7837" y="4090399"/>
            <a:ext cx="1685289" cy="5734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35"/>
              </a:spcBef>
            </a:pPr>
            <a:r>
              <a:rPr sz="1800" b="1" spc="10" dirty="0">
                <a:latin typeface="Times New Roman"/>
                <a:cs typeface="Times New Roman"/>
              </a:rPr>
              <a:t>Элементы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</a:pPr>
            <a:r>
              <a:rPr sz="1800" b="1" spc="15" dirty="0">
                <a:latin typeface="Times New Roman"/>
                <a:cs typeface="Times New Roman"/>
              </a:rPr>
              <a:t>Обратная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связь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7837" y="4894802"/>
            <a:ext cx="1010919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b="1" spc="15" dirty="0">
                <a:latin typeface="Times New Roman"/>
                <a:cs typeface="Times New Roman"/>
              </a:rPr>
              <a:t>Фу</a:t>
            </a:r>
            <a:r>
              <a:rPr sz="1800" b="1" spc="20" dirty="0">
                <a:latin typeface="Times New Roman"/>
                <a:cs typeface="Times New Roman"/>
              </a:rPr>
              <a:t>нк</a:t>
            </a:r>
            <a:r>
              <a:rPr sz="1800" b="1" dirty="0">
                <a:latin typeface="Times New Roman"/>
                <a:cs typeface="Times New Roman"/>
              </a:rPr>
              <a:t>ц</a:t>
            </a:r>
            <a:r>
              <a:rPr sz="1800" b="1" spc="20" dirty="0">
                <a:latin typeface="Times New Roman"/>
                <a:cs typeface="Times New Roman"/>
              </a:rPr>
              <a:t>и</a:t>
            </a:r>
            <a:r>
              <a:rPr sz="1800" b="1" spc="15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32749" y="4894802"/>
            <a:ext cx="14160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1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837" y="5431225"/>
            <a:ext cx="572770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b="1" spc="15" dirty="0">
                <a:latin typeface="Times New Roman"/>
                <a:cs typeface="Times New Roman"/>
              </a:rPr>
              <a:t>Це</a:t>
            </a:r>
            <a:r>
              <a:rPr sz="1800" b="1" spc="5" dirty="0">
                <a:latin typeface="Times New Roman"/>
                <a:cs typeface="Times New Roman"/>
              </a:rPr>
              <a:t>л</a:t>
            </a:r>
            <a:r>
              <a:rPr sz="1800" b="1" spc="15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32749" y="5431225"/>
            <a:ext cx="14160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1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2749" y="4090399"/>
            <a:ext cx="5912485" cy="19138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7230" indent="-685165">
              <a:lnSpc>
                <a:spcPts val="2135"/>
              </a:lnSpc>
              <a:spcBef>
                <a:spcPts val="135"/>
              </a:spcBef>
              <a:buChar char="–"/>
              <a:tabLst>
                <a:tab pos="697230" algn="l"/>
                <a:tab pos="697865" algn="l"/>
              </a:tabLst>
            </a:pPr>
            <a:r>
              <a:rPr sz="1800" spc="10" dirty="0">
                <a:latin typeface="Times New Roman"/>
                <a:cs typeface="Times New Roman"/>
              </a:rPr>
              <a:t>объект, </a:t>
            </a:r>
            <a:r>
              <a:rPr sz="1800" spc="5" dirty="0">
                <a:latin typeface="Times New Roman"/>
                <a:cs typeface="Times New Roman"/>
              </a:rPr>
              <a:t>субъект, </a:t>
            </a:r>
            <a:r>
              <a:rPr sz="1800" spc="10" dirty="0">
                <a:latin typeface="Times New Roman"/>
                <a:cs typeface="Times New Roman"/>
              </a:rPr>
              <a:t>предмет,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канал.</a:t>
            </a:r>
            <a:endParaRPr sz="1800">
              <a:latin typeface="Times New Roman"/>
              <a:cs typeface="Times New Roman"/>
            </a:endParaRPr>
          </a:p>
          <a:p>
            <a:pPr marL="697230" marR="600710" indent="-685165">
              <a:lnSpc>
                <a:spcPts val="2110"/>
              </a:lnSpc>
              <a:spcBef>
                <a:spcPts val="85"/>
              </a:spcBef>
              <a:buChar char="–"/>
              <a:tabLst>
                <a:tab pos="697230" algn="l"/>
                <a:tab pos="697865" algn="l"/>
              </a:tabLst>
            </a:pPr>
            <a:r>
              <a:rPr sz="1800" spc="10" dirty="0">
                <a:latin typeface="Times New Roman"/>
                <a:cs typeface="Times New Roman"/>
              </a:rPr>
              <a:t>фальсифицированная/нефальсифицированная,  прямая/косвенная.</a:t>
            </a:r>
            <a:endParaRPr sz="1800">
              <a:latin typeface="Times New Roman"/>
              <a:cs typeface="Times New Roman"/>
            </a:endParaRPr>
          </a:p>
          <a:p>
            <a:pPr marL="697230" marR="177800">
              <a:lnSpc>
                <a:spcPts val="2110"/>
              </a:lnSpc>
              <a:spcBef>
                <a:spcPts val="5"/>
              </a:spcBef>
            </a:pPr>
            <a:r>
              <a:rPr sz="1800" spc="10" dirty="0">
                <a:latin typeface="Times New Roman"/>
                <a:cs typeface="Times New Roman"/>
              </a:rPr>
              <a:t>коммуникативная, интерактивная, </a:t>
            </a:r>
            <a:r>
              <a:rPr sz="1800" spc="5" dirty="0">
                <a:latin typeface="Times New Roman"/>
                <a:cs typeface="Times New Roman"/>
              </a:rPr>
              <a:t>эмоциональная,  </a:t>
            </a:r>
            <a:r>
              <a:rPr sz="1800" spc="10" dirty="0">
                <a:latin typeface="Times New Roman"/>
                <a:cs typeface="Times New Roman"/>
              </a:rPr>
              <a:t>перцептивная.</a:t>
            </a:r>
            <a:endParaRPr sz="1800">
              <a:latin typeface="Times New Roman"/>
              <a:cs typeface="Times New Roman"/>
            </a:endParaRPr>
          </a:p>
          <a:p>
            <a:pPr marL="697230">
              <a:lnSpc>
                <a:spcPts val="2025"/>
              </a:lnSpc>
            </a:pPr>
            <a:r>
              <a:rPr sz="1800" spc="10" dirty="0">
                <a:latin typeface="Times New Roman"/>
                <a:cs typeface="Times New Roman"/>
              </a:rPr>
              <a:t>определенные/неопределенные,</a:t>
            </a:r>
            <a:endParaRPr sz="1800">
              <a:latin typeface="Times New Roman"/>
              <a:cs typeface="Times New Roman"/>
            </a:endParaRPr>
          </a:p>
          <a:p>
            <a:pPr marL="697230">
              <a:lnSpc>
                <a:spcPts val="2135"/>
              </a:lnSpc>
            </a:pPr>
            <a:r>
              <a:rPr sz="1800" spc="10" dirty="0">
                <a:latin typeface="Times New Roman"/>
                <a:cs typeface="Times New Roman"/>
              </a:rPr>
              <a:t>приемлемые/неприемлемые,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стремление/избежание.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00288" y="554131"/>
            <a:ext cx="3020060" cy="722630"/>
          </a:xfrm>
          <a:custGeom>
            <a:avLst/>
            <a:gdLst/>
            <a:ahLst/>
            <a:cxnLst/>
            <a:rect l="l" t="t" r="r" b="b"/>
            <a:pathLst>
              <a:path w="3020060" h="722630">
                <a:moveTo>
                  <a:pt x="3019881" y="0"/>
                </a:moveTo>
                <a:lnTo>
                  <a:pt x="0" y="0"/>
                </a:lnTo>
                <a:lnTo>
                  <a:pt x="0" y="722377"/>
                </a:lnTo>
                <a:lnTo>
                  <a:pt x="3019881" y="722377"/>
                </a:lnTo>
                <a:lnTo>
                  <a:pt x="3019881" y="707813"/>
                </a:lnTo>
                <a:lnTo>
                  <a:pt x="29018" y="707813"/>
                </a:lnTo>
                <a:lnTo>
                  <a:pt x="14509" y="693249"/>
                </a:lnTo>
                <a:lnTo>
                  <a:pt x="29018" y="693249"/>
                </a:lnTo>
                <a:lnTo>
                  <a:pt x="29018" y="29128"/>
                </a:lnTo>
                <a:lnTo>
                  <a:pt x="14509" y="29128"/>
                </a:lnTo>
                <a:lnTo>
                  <a:pt x="29018" y="14564"/>
                </a:lnTo>
                <a:lnTo>
                  <a:pt x="3019881" y="14564"/>
                </a:lnTo>
                <a:lnTo>
                  <a:pt x="3019881" y="0"/>
                </a:lnTo>
                <a:close/>
              </a:path>
              <a:path w="3020060" h="722630">
                <a:moveTo>
                  <a:pt x="29018" y="693249"/>
                </a:moveTo>
                <a:lnTo>
                  <a:pt x="14509" y="693249"/>
                </a:lnTo>
                <a:lnTo>
                  <a:pt x="29018" y="707813"/>
                </a:lnTo>
                <a:lnTo>
                  <a:pt x="29018" y="693249"/>
                </a:lnTo>
                <a:close/>
              </a:path>
              <a:path w="3020060" h="722630">
                <a:moveTo>
                  <a:pt x="2990863" y="693249"/>
                </a:moveTo>
                <a:lnTo>
                  <a:pt x="29018" y="693249"/>
                </a:lnTo>
                <a:lnTo>
                  <a:pt x="29018" y="707813"/>
                </a:lnTo>
                <a:lnTo>
                  <a:pt x="2990863" y="707813"/>
                </a:lnTo>
                <a:lnTo>
                  <a:pt x="2990863" y="693249"/>
                </a:lnTo>
                <a:close/>
              </a:path>
              <a:path w="3020060" h="722630">
                <a:moveTo>
                  <a:pt x="2990863" y="14564"/>
                </a:moveTo>
                <a:lnTo>
                  <a:pt x="2990863" y="707813"/>
                </a:lnTo>
                <a:lnTo>
                  <a:pt x="3005372" y="693249"/>
                </a:lnTo>
                <a:lnTo>
                  <a:pt x="3019881" y="693249"/>
                </a:lnTo>
                <a:lnTo>
                  <a:pt x="3019881" y="29128"/>
                </a:lnTo>
                <a:lnTo>
                  <a:pt x="3005372" y="29128"/>
                </a:lnTo>
                <a:lnTo>
                  <a:pt x="2990863" y="14564"/>
                </a:lnTo>
                <a:close/>
              </a:path>
              <a:path w="3020060" h="722630">
                <a:moveTo>
                  <a:pt x="3019881" y="693249"/>
                </a:moveTo>
                <a:lnTo>
                  <a:pt x="3005372" y="693249"/>
                </a:lnTo>
                <a:lnTo>
                  <a:pt x="2990863" y="707813"/>
                </a:lnTo>
                <a:lnTo>
                  <a:pt x="3019881" y="707813"/>
                </a:lnTo>
                <a:lnTo>
                  <a:pt x="3019881" y="693249"/>
                </a:lnTo>
                <a:close/>
              </a:path>
              <a:path w="3020060" h="722630">
                <a:moveTo>
                  <a:pt x="29018" y="14564"/>
                </a:moveTo>
                <a:lnTo>
                  <a:pt x="14509" y="29128"/>
                </a:lnTo>
                <a:lnTo>
                  <a:pt x="29018" y="29128"/>
                </a:lnTo>
                <a:lnTo>
                  <a:pt x="29018" y="14564"/>
                </a:lnTo>
                <a:close/>
              </a:path>
              <a:path w="3020060" h="722630">
                <a:moveTo>
                  <a:pt x="2990863" y="14564"/>
                </a:moveTo>
                <a:lnTo>
                  <a:pt x="29018" y="14564"/>
                </a:lnTo>
                <a:lnTo>
                  <a:pt x="29018" y="29128"/>
                </a:lnTo>
                <a:lnTo>
                  <a:pt x="2990863" y="29128"/>
                </a:lnTo>
                <a:lnTo>
                  <a:pt x="2990863" y="14564"/>
                </a:lnTo>
                <a:close/>
              </a:path>
              <a:path w="3020060" h="722630">
                <a:moveTo>
                  <a:pt x="3019881" y="14564"/>
                </a:moveTo>
                <a:lnTo>
                  <a:pt x="2990863" y="14564"/>
                </a:lnTo>
                <a:lnTo>
                  <a:pt x="3005372" y="29128"/>
                </a:lnTo>
                <a:lnTo>
                  <a:pt x="3019881" y="29128"/>
                </a:lnTo>
                <a:lnTo>
                  <a:pt x="3019881" y="14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0288" y="2863019"/>
            <a:ext cx="3020060" cy="722630"/>
          </a:xfrm>
          <a:custGeom>
            <a:avLst/>
            <a:gdLst/>
            <a:ahLst/>
            <a:cxnLst/>
            <a:rect l="l" t="t" r="r" b="b"/>
            <a:pathLst>
              <a:path w="3020060" h="722629">
                <a:moveTo>
                  <a:pt x="3019881" y="0"/>
                </a:moveTo>
                <a:lnTo>
                  <a:pt x="0" y="0"/>
                </a:lnTo>
                <a:lnTo>
                  <a:pt x="0" y="722377"/>
                </a:lnTo>
                <a:lnTo>
                  <a:pt x="3019881" y="722377"/>
                </a:lnTo>
                <a:lnTo>
                  <a:pt x="3019881" y="707813"/>
                </a:lnTo>
                <a:lnTo>
                  <a:pt x="29018" y="707813"/>
                </a:lnTo>
                <a:lnTo>
                  <a:pt x="14509" y="693249"/>
                </a:lnTo>
                <a:lnTo>
                  <a:pt x="29018" y="693249"/>
                </a:lnTo>
                <a:lnTo>
                  <a:pt x="29018" y="29128"/>
                </a:lnTo>
                <a:lnTo>
                  <a:pt x="14509" y="29128"/>
                </a:lnTo>
                <a:lnTo>
                  <a:pt x="29018" y="14564"/>
                </a:lnTo>
                <a:lnTo>
                  <a:pt x="3019881" y="14564"/>
                </a:lnTo>
                <a:lnTo>
                  <a:pt x="3019881" y="0"/>
                </a:lnTo>
                <a:close/>
              </a:path>
              <a:path w="3020060" h="722629">
                <a:moveTo>
                  <a:pt x="29018" y="693249"/>
                </a:moveTo>
                <a:lnTo>
                  <a:pt x="14509" y="693249"/>
                </a:lnTo>
                <a:lnTo>
                  <a:pt x="29018" y="707813"/>
                </a:lnTo>
                <a:lnTo>
                  <a:pt x="29018" y="693249"/>
                </a:lnTo>
                <a:close/>
              </a:path>
              <a:path w="3020060" h="722629">
                <a:moveTo>
                  <a:pt x="2990863" y="693249"/>
                </a:moveTo>
                <a:lnTo>
                  <a:pt x="29018" y="693249"/>
                </a:lnTo>
                <a:lnTo>
                  <a:pt x="29018" y="707813"/>
                </a:lnTo>
                <a:lnTo>
                  <a:pt x="2990863" y="707813"/>
                </a:lnTo>
                <a:lnTo>
                  <a:pt x="2990863" y="693249"/>
                </a:lnTo>
                <a:close/>
              </a:path>
              <a:path w="3020060" h="722629">
                <a:moveTo>
                  <a:pt x="2990863" y="14564"/>
                </a:moveTo>
                <a:lnTo>
                  <a:pt x="2990863" y="707813"/>
                </a:lnTo>
                <a:lnTo>
                  <a:pt x="3005372" y="693249"/>
                </a:lnTo>
                <a:lnTo>
                  <a:pt x="3019881" y="693249"/>
                </a:lnTo>
                <a:lnTo>
                  <a:pt x="3019881" y="29128"/>
                </a:lnTo>
                <a:lnTo>
                  <a:pt x="3005372" y="29128"/>
                </a:lnTo>
                <a:lnTo>
                  <a:pt x="2990863" y="14564"/>
                </a:lnTo>
                <a:close/>
              </a:path>
              <a:path w="3020060" h="722629">
                <a:moveTo>
                  <a:pt x="3019881" y="693249"/>
                </a:moveTo>
                <a:lnTo>
                  <a:pt x="3005372" y="693249"/>
                </a:lnTo>
                <a:lnTo>
                  <a:pt x="2990863" y="707813"/>
                </a:lnTo>
                <a:lnTo>
                  <a:pt x="3019881" y="707813"/>
                </a:lnTo>
                <a:lnTo>
                  <a:pt x="3019881" y="693249"/>
                </a:lnTo>
                <a:close/>
              </a:path>
              <a:path w="3020060" h="722629">
                <a:moveTo>
                  <a:pt x="29018" y="14564"/>
                </a:moveTo>
                <a:lnTo>
                  <a:pt x="14509" y="29128"/>
                </a:lnTo>
                <a:lnTo>
                  <a:pt x="29018" y="29128"/>
                </a:lnTo>
                <a:lnTo>
                  <a:pt x="29018" y="14564"/>
                </a:lnTo>
                <a:close/>
              </a:path>
              <a:path w="3020060" h="722629">
                <a:moveTo>
                  <a:pt x="2990863" y="14564"/>
                </a:moveTo>
                <a:lnTo>
                  <a:pt x="29018" y="14564"/>
                </a:lnTo>
                <a:lnTo>
                  <a:pt x="29018" y="29128"/>
                </a:lnTo>
                <a:lnTo>
                  <a:pt x="2990863" y="29128"/>
                </a:lnTo>
                <a:lnTo>
                  <a:pt x="2990863" y="14564"/>
                </a:lnTo>
                <a:close/>
              </a:path>
              <a:path w="3020060" h="722629">
                <a:moveTo>
                  <a:pt x="3019881" y="14564"/>
                </a:moveTo>
                <a:lnTo>
                  <a:pt x="2990863" y="14564"/>
                </a:lnTo>
                <a:lnTo>
                  <a:pt x="3005372" y="29128"/>
                </a:lnTo>
                <a:lnTo>
                  <a:pt x="3019881" y="29128"/>
                </a:lnTo>
                <a:lnTo>
                  <a:pt x="3019881" y="14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1837" y="776475"/>
            <a:ext cx="6896783" cy="2532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690623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50"/>
                </a:moveTo>
                <a:lnTo>
                  <a:pt x="7427976" y="2533650"/>
                </a:lnTo>
                <a:lnTo>
                  <a:pt x="7427976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3592576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76"/>
                </a:moveTo>
                <a:lnTo>
                  <a:pt x="565150" y="633476"/>
                </a:lnTo>
                <a:lnTo>
                  <a:pt x="565150" y="0"/>
                </a:lnTo>
                <a:lnTo>
                  <a:pt x="0" y="0"/>
                </a:lnTo>
                <a:lnTo>
                  <a:pt x="0" y="633476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3592576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642937"/>
                </a:moveTo>
                <a:lnTo>
                  <a:pt x="585787" y="642937"/>
                </a:lnTo>
                <a:lnTo>
                  <a:pt x="585787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2324163"/>
            <a:ext cx="575310" cy="624205"/>
          </a:xfrm>
          <a:custGeom>
            <a:avLst/>
            <a:gdLst/>
            <a:ahLst/>
            <a:cxnLst/>
            <a:rect l="l" t="t" r="r" b="b"/>
            <a:pathLst>
              <a:path w="575310" h="624205">
                <a:moveTo>
                  <a:pt x="0" y="623887"/>
                </a:moveTo>
                <a:lnTo>
                  <a:pt x="574738" y="623887"/>
                </a:lnTo>
                <a:lnTo>
                  <a:pt x="574738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63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2324163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633412"/>
                </a:moveTo>
                <a:lnTo>
                  <a:pt x="574675" y="633412"/>
                </a:lnTo>
                <a:lnTo>
                  <a:pt x="574675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948051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948051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644525"/>
                </a:moveTo>
                <a:lnTo>
                  <a:pt x="584200" y="644525"/>
                </a:lnTo>
                <a:lnTo>
                  <a:pt x="584200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63016" y="2118487"/>
            <a:ext cx="35718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FFFFFF"/>
                </a:solidFill>
                <a:latin typeface="Arial Black"/>
                <a:cs typeface="Arial Black"/>
              </a:rPr>
              <a:t>БАРЬЕРЫ</a:t>
            </a:r>
            <a:endParaRPr sz="50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63016" y="2880436"/>
            <a:ext cx="62687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FFFFFF"/>
                </a:solidFill>
                <a:latin typeface="Arial Black"/>
                <a:cs typeface="Arial Black"/>
              </a:rPr>
              <a:t>КОММУНИКАЦИИ</a:t>
            </a:r>
            <a:endParaRPr sz="50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175" y="4231385"/>
            <a:ext cx="5783580" cy="13684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1129665">
              <a:lnSpc>
                <a:spcPct val="79500"/>
              </a:lnSpc>
              <a:spcBef>
                <a:spcPts val="615"/>
              </a:spcBef>
            </a:pPr>
            <a:r>
              <a:rPr sz="2100" spc="-10" dirty="0">
                <a:latin typeface="Arial"/>
                <a:cs typeface="Arial"/>
              </a:rPr>
              <a:t>Барьеры </a:t>
            </a:r>
            <a:r>
              <a:rPr sz="2100" spc="-5" dirty="0">
                <a:latin typeface="Arial"/>
                <a:cs typeface="Arial"/>
              </a:rPr>
              <a:t>коммуникации 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Arial"/>
                <a:cs typeface="Arial"/>
              </a:rPr>
              <a:t>это помехи  препятствующие </a:t>
            </a:r>
            <a:r>
              <a:rPr sz="2100" dirty="0">
                <a:latin typeface="Arial"/>
                <a:cs typeface="Arial"/>
              </a:rPr>
              <a:t>контакту</a:t>
            </a:r>
            <a:r>
              <a:rPr sz="2100" spc="-5" dirty="0">
                <a:latin typeface="Arial"/>
                <a:cs typeface="Arial"/>
              </a:rPr>
              <a:t> между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</a:pPr>
            <a:r>
              <a:rPr sz="2100" spc="-5" dirty="0">
                <a:latin typeface="Arial"/>
                <a:cs typeface="Arial"/>
              </a:rPr>
              <a:t>коммуникатором </a:t>
            </a:r>
            <a:r>
              <a:rPr sz="2100" dirty="0">
                <a:latin typeface="Arial"/>
                <a:cs typeface="Arial"/>
              </a:rPr>
              <a:t>и </a:t>
            </a:r>
            <a:r>
              <a:rPr sz="2100" spc="-5" dirty="0">
                <a:latin typeface="Arial"/>
                <a:cs typeface="Arial"/>
              </a:rPr>
              <a:t>реципиентом, адекватному  приему, </a:t>
            </a:r>
            <a:r>
              <a:rPr sz="2100" dirty="0">
                <a:latin typeface="Arial"/>
                <a:cs typeface="Arial"/>
              </a:rPr>
              <a:t>пониманию и усвоению </a:t>
            </a:r>
            <a:r>
              <a:rPr sz="2100" spc="-5" dirty="0">
                <a:latin typeface="Arial"/>
                <a:cs typeface="Arial"/>
              </a:rPr>
              <a:t>сообщений </a:t>
            </a:r>
            <a:r>
              <a:rPr sz="2100" dirty="0">
                <a:latin typeface="Arial"/>
                <a:cs typeface="Arial"/>
              </a:rPr>
              <a:t>в  </a:t>
            </a:r>
            <a:r>
              <a:rPr sz="2100" spc="-5" dirty="0">
                <a:latin typeface="Arial"/>
                <a:cs typeface="Arial"/>
              </a:rPr>
              <a:t>процессе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коммуникации.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044700" y="469900"/>
          <a:ext cx="5720714" cy="5905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005"/>
                <a:gridCol w="1818005"/>
                <a:gridCol w="3608704"/>
              </a:tblGrid>
              <a:tr h="2857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№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2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БАРЬЕРЫ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56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 ЧЕМ СВЯЗАНЫ И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ВОЗНИКАЮТ?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95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ТЕХНИЧЕСКИЕ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915" algn="just">
                        <a:lnSpc>
                          <a:spcPct val="1002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Технические барьеры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коммуникации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возникают, когда в  канале обнаруживаются препятствия для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прохождения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сигналов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источника или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же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сам канал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производит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сигналы, мешающие восприятию сообщения  реципиентом.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ПСИХОФИЗИЧЕСКИЕ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2550" algn="just">
                        <a:lnSpc>
                          <a:spcPct val="100400"/>
                        </a:lnSpc>
                        <a:spcBef>
                          <a:spcPts val="31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Связаны с сенсорными особенностями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восприятия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сигналов человеком, а также с ограниченной  способностью человеческого мозга к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запоминанию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 переработке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информации.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73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3.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ПСИХОЛОГИЧЕСКИЕ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91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Связаны с отрицательными установками реципиента 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коммуникатора, на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канал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способ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общения,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форму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 содержание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сообщения.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075" marR="825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Некоторые личные свойства реципиента, напр.,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уровень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интеллектуальных способностей, завышенная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2075" algn="just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заниженная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самооценка.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4.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СЕМАНТИЧЕСКИЕ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915" algn="just">
                        <a:lnSpc>
                          <a:spcPct val="1004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Несоответствие кодов, используемых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коммуникатором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 реципиентом, начиная с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различного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толкования значения  отдельных знаков и кончая полным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незнанием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реципиентом языка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сообщения.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176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5.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СОЦИАЛЬНЫЕ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2550" algn="just">
                        <a:lnSpc>
                          <a:spcPct val="100299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Объясняются принадлежностью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коммуникатора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 реципиента к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различным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социальным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группам, 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социальными ограничениями доступа к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информации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 возможностей ее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использования.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17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6.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КУЛЬТУРНЫЕ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915" algn="just">
                        <a:lnSpc>
                          <a:spcPct val="100299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Присуще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главным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образом межнациональной  коммуникации, где они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могут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быть вызваны различиями  в национальных традициях общения, в системах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норм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ценностей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т.п.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690623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50"/>
                </a:moveTo>
                <a:lnTo>
                  <a:pt x="7427976" y="2533650"/>
                </a:lnTo>
                <a:lnTo>
                  <a:pt x="7427976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3592576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76"/>
                </a:moveTo>
                <a:lnTo>
                  <a:pt x="565150" y="633476"/>
                </a:lnTo>
                <a:lnTo>
                  <a:pt x="565150" y="0"/>
                </a:lnTo>
                <a:lnTo>
                  <a:pt x="0" y="0"/>
                </a:lnTo>
                <a:lnTo>
                  <a:pt x="0" y="633476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3592576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642937"/>
                </a:moveTo>
                <a:lnTo>
                  <a:pt x="585787" y="642937"/>
                </a:lnTo>
                <a:lnTo>
                  <a:pt x="585787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2324163"/>
            <a:ext cx="575310" cy="624205"/>
          </a:xfrm>
          <a:custGeom>
            <a:avLst/>
            <a:gdLst/>
            <a:ahLst/>
            <a:cxnLst/>
            <a:rect l="l" t="t" r="r" b="b"/>
            <a:pathLst>
              <a:path w="575310" h="624205">
                <a:moveTo>
                  <a:pt x="0" y="623887"/>
                </a:moveTo>
                <a:lnTo>
                  <a:pt x="574738" y="623887"/>
                </a:lnTo>
                <a:lnTo>
                  <a:pt x="574738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63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2324163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633412"/>
                </a:moveTo>
                <a:lnTo>
                  <a:pt x="574675" y="633412"/>
                </a:lnTo>
                <a:lnTo>
                  <a:pt x="574675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948051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948051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644525"/>
                </a:moveTo>
                <a:lnTo>
                  <a:pt x="584200" y="644525"/>
                </a:lnTo>
                <a:lnTo>
                  <a:pt x="584200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34644" y="2280030"/>
            <a:ext cx="6483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FFFFFF"/>
                </a:solidFill>
                <a:latin typeface="Arial Black"/>
                <a:cs typeface="Arial Black"/>
              </a:rPr>
              <a:t>ОСНОВНЫЕ</a:t>
            </a:r>
            <a:r>
              <a:rPr sz="4000" b="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Arial Black"/>
                <a:cs typeface="Arial Black"/>
              </a:rPr>
              <a:t>ФУНКЦИИ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834644" y="2889580"/>
            <a:ext cx="5011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КО</a:t>
            </a:r>
            <a:r>
              <a:rPr sz="4000" spc="-25" dirty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МУ</a:t>
            </a:r>
            <a:r>
              <a:rPr sz="4000" spc="-20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ИКА</a:t>
            </a:r>
            <a:r>
              <a:rPr sz="4000" spc="5" dirty="0">
                <a:solidFill>
                  <a:srgbClr val="FFFFFF"/>
                </a:solidFill>
                <a:latin typeface="Arial Black"/>
                <a:cs typeface="Arial Black"/>
              </a:rPr>
              <a:t>Ц</a:t>
            </a: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ИИ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950" y="1052575"/>
            <a:ext cx="7916799" cy="4633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513969"/>
            <a:ext cx="8074659" cy="5452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Основными функциями </a:t>
            </a:r>
            <a:r>
              <a:rPr sz="2000" dirty="0">
                <a:latin typeface="Arial"/>
                <a:cs typeface="Arial"/>
              </a:rPr>
              <a:t>коммуникации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являются:</a:t>
            </a:r>
            <a:endParaRPr sz="2000">
              <a:latin typeface="Arial"/>
              <a:cs typeface="Arial"/>
            </a:endParaRPr>
          </a:p>
          <a:p>
            <a:pPr marL="12700" marR="5715" algn="just">
              <a:lnSpc>
                <a:spcPct val="80000"/>
              </a:lnSpc>
              <a:spcBef>
                <a:spcPts val="480"/>
              </a:spcBef>
            </a:pPr>
            <a:r>
              <a:rPr sz="2000" b="1" spc="-5" dirty="0">
                <a:latin typeface="Arial"/>
                <a:cs typeface="Arial"/>
              </a:rPr>
              <a:t>Собственно коммуникативная (обмен информацией).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10" dirty="0">
                <a:latin typeface="Arial"/>
                <a:cs typeface="Arial"/>
              </a:rPr>
              <a:t>данном  </a:t>
            </a:r>
            <a:r>
              <a:rPr sz="2000" spc="-5" dirty="0">
                <a:latin typeface="Arial"/>
                <a:cs typeface="Arial"/>
              </a:rPr>
              <a:t>случае акцент делается на содержании </a:t>
            </a:r>
            <a:r>
              <a:rPr sz="2000" dirty="0">
                <a:latin typeface="Arial"/>
                <a:cs typeface="Arial"/>
              </a:rPr>
              <a:t>и способах </a:t>
            </a:r>
            <a:r>
              <a:rPr sz="2000" spc="-5" dirty="0">
                <a:latin typeface="Arial"/>
                <a:cs typeface="Arial"/>
              </a:rPr>
              <a:t>обмена  </a:t>
            </a:r>
            <a:r>
              <a:rPr sz="2000" dirty="0">
                <a:latin typeface="Arial"/>
                <a:cs typeface="Arial"/>
              </a:rPr>
              <a:t>информацией.</a:t>
            </a:r>
            <a:endParaRPr sz="2000">
              <a:latin typeface="Arial"/>
              <a:cs typeface="Arial"/>
            </a:endParaRPr>
          </a:p>
          <a:p>
            <a:pPr marL="12700" marR="6350" algn="just">
              <a:lnSpc>
                <a:spcPct val="80000"/>
              </a:lnSpc>
              <a:spcBef>
                <a:spcPts val="480"/>
              </a:spcBef>
            </a:pPr>
            <a:r>
              <a:rPr sz="2000" b="1" spc="-5" dirty="0">
                <a:latin typeface="Arial"/>
                <a:cs typeface="Arial"/>
              </a:rPr>
              <a:t>Интерактивная (взаимодействие. Обмен деятельностью).  </a:t>
            </a:r>
            <a:r>
              <a:rPr sz="2000" spc="-5" dirty="0">
                <a:latin typeface="Arial"/>
                <a:cs typeface="Arial"/>
              </a:rPr>
              <a:t>Данная функция акцентирует совместную деятельность </a:t>
            </a:r>
            <a:r>
              <a:rPr sz="2000" dirty="0">
                <a:latin typeface="Arial"/>
                <a:cs typeface="Arial"/>
              </a:rPr>
              <a:t>и способы  (формы) ее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организации.</a:t>
            </a:r>
            <a:endParaRPr sz="2000">
              <a:latin typeface="Arial"/>
              <a:cs typeface="Arial"/>
            </a:endParaRPr>
          </a:p>
          <a:p>
            <a:pPr marL="12700" marR="6350" algn="just">
              <a:lnSpc>
                <a:spcPct val="80000"/>
              </a:lnSpc>
              <a:spcBef>
                <a:spcPts val="480"/>
              </a:spcBef>
            </a:pPr>
            <a:r>
              <a:rPr sz="2000" b="1" spc="-5" dirty="0">
                <a:latin typeface="Arial"/>
                <a:cs typeface="Arial"/>
              </a:rPr>
              <a:t>Эмоциональная (переживание собственного </a:t>
            </a:r>
            <a:r>
              <a:rPr sz="2000" b="1" dirty="0">
                <a:latin typeface="Arial"/>
                <a:cs typeface="Arial"/>
              </a:rPr>
              <a:t>внутреннего  </a:t>
            </a:r>
            <a:r>
              <a:rPr sz="2000" b="1" spc="-5" dirty="0">
                <a:latin typeface="Arial"/>
                <a:cs typeface="Arial"/>
              </a:rPr>
              <a:t>состояния </a:t>
            </a:r>
            <a:r>
              <a:rPr sz="2000" b="1" dirty="0">
                <a:latin typeface="Arial"/>
                <a:cs typeface="Arial"/>
              </a:rPr>
              <a:t>в </a:t>
            </a:r>
            <a:r>
              <a:rPr sz="2000" b="1" spc="-5" dirty="0">
                <a:latin typeface="Arial"/>
                <a:cs typeface="Arial"/>
              </a:rPr>
              <a:t>процессе </a:t>
            </a:r>
            <a:r>
              <a:rPr sz="2000" b="1" dirty="0">
                <a:latin typeface="Arial"/>
                <a:cs typeface="Arial"/>
              </a:rPr>
              <a:t>и в </a:t>
            </a:r>
            <a:r>
              <a:rPr sz="2000" b="1" spc="-5" dirty="0">
                <a:latin typeface="Arial"/>
                <a:cs typeface="Arial"/>
              </a:rPr>
              <a:t>результате общения).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5" dirty="0">
                <a:latin typeface="Arial"/>
                <a:cs typeface="Arial"/>
              </a:rPr>
              <a:t>самом общем  плане это сторона процесса коммуникации включает </a:t>
            </a:r>
            <a:r>
              <a:rPr sz="2000" spc="-10" dirty="0">
                <a:latin typeface="Arial"/>
                <a:cs typeface="Arial"/>
              </a:rPr>
              <a:t>анализ  </a:t>
            </a:r>
            <a:r>
              <a:rPr sz="2000" dirty="0">
                <a:latin typeface="Arial"/>
                <a:cs typeface="Arial"/>
              </a:rPr>
              <a:t>собственного </a:t>
            </a:r>
            <a:r>
              <a:rPr sz="2000" spc="-5" dirty="0">
                <a:latin typeface="Arial"/>
                <a:cs typeface="Arial"/>
              </a:rPr>
              <a:t>эмоционального </a:t>
            </a:r>
            <a:r>
              <a:rPr sz="2000" dirty="0">
                <a:latin typeface="Arial"/>
                <a:cs typeface="Arial"/>
              </a:rPr>
              <a:t>состояния и </a:t>
            </a:r>
            <a:r>
              <a:rPr sz="2000" spc="-5" dirty="0">
                <a:latin typeface="Arial"/>
                <a:cs typeface="Arial"/>
              </a:rPr>
              <a:t>управления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им.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80000"/>
              </a:lnSpc>
              <a:spcBef>
                <a:spcPts val="480"/>
              </a:spcBef>
            </a:pPr>
            <a:r>
              <a:rPr sz="2000" spc="-5" dirty="0">
                <a:latin typeface="Arial"/>
                <a:cs typeface="Arial"/>
              </a:rPr>
              <a:t>Следует иметь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5" dirty="0">
                <a:latin typeface="Arial"/>
                <a:cs typeface="Arial"/>
              </a:rPr>
              <a:t>виду, что помимо вышеперечисленных </a:t>
            </a:r>
            <a:r>
              <a:rPr sz="2000" spc="-10" dirty="0">
                <a:latin typeface="Arial"/>
                <a:cs typeface="Arial"/>
              </a:rPr>
              <a:t>выделяют 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5" dirty="0">
                <a:latin typeface="Arial"/>
                <a:cs typeface="Arial"/>
              </a:rPr>
              <a:t>другие функции. Например, это </a:t>
            </a:r>
            <a:r>
              <a:rPr sz="2000" b="1" spc="-5" dirty="0">
                <a:latin typeface="Arial"/>
                <a:cs typeface="Arial"/>
              </a:rPr>
              <a:t>перцептивная функция  (восприятие </a:t>
            </a:r>
            <a:r>
              <a:rPr sz="2000" b="1" dirty="0">
                <a:latin typeface="Arial"/>
                <a:cs typeface="Arial"/>
              </a:rPr>
              <a:t>себя и </a:t>
            </a:r>
            <a:r>
              <a:rPr sz="2000" b="1" spc="-5" dirty="0">
                <a:latin typeface="Arial"/>
                <a:cs typeface="Arial"/>
              </a:rPr>
              <a:t>другой </a:t>
            </a:r>
            <a:r>
              <a:rPr sz="2000" b="1" dirty="0">
                <a:latin typeface="Arial"/>
                <a:cs typeface="Arial"/>
              </a:rPr>
              <a:t>стороны)</a:t>
            </a:r>
            <a:r>
              <a:rPr sz="2000" dirty="0">
                <a:latin typeface="Arial"/>
                <a:cs typeface="Arial"/>
              </a:rPr>
              <a:t>. Это </a:t>
            </a:r>
            <a:r>
              <a:rPr sz="2000" spc="-5" dirty="0">
                <a:latin typeface="Arial"/>
                <a:cs typeface="Arial"/>
              </a:rPr>
              <a:t>сторона общения  включает восприятие одним человеком (или группой) </a:t>
            </a:r>
            <a:r>
              <a:rPr sz="2000" spc="-10" dirty="0">
                <a:latin typeface="Arial"/>
                <a:cs typeface="Arial"/>
              </a:rPr>
              <a:t>другого  </a:t>
            </a:r>
            <a:r>
              <a:rPr sz="2000" spc="-5" dirty="0">
                <a:latin typeface="Arial"/>
                <a:cs typeface="Arial"/>
              </a:rPr>
              <a:t>человека (или группы). Здесь акцент делается на участниках  коммуникации. Представление </a:t>
            </a:r>
            <a:r>
              <a:rPr sz="2000" dirty="0">
                <a:latin typeface="Arial"/>
                <a:cs typeface="Arial"/>
              </a:rPr>
              <a:t>о </a:t>
            </a:r>
            <a:r>
              <a:rPr sz="2000" spc="-5" dirty="0">
                <a:latin typeface="Arial"/>
                <a:cs typeface="Arial"/>
              </a:rPr>
              <a:t>другом человеке зависит </a:t>
            </a:r>
            <a:r>
              <a:rPr sz="2000" spc="-15" dirty="0">
                <a:latin typeface="Arial"/>
                <a:cs typeface="Arial"/>
              </a:rPr>
              <a:t>от  </a:t>
            </a:r>
            <a:r>
              <a:rPr sz="2000" dirty="0">
                <a:latin typeface="Arial"/>
                <a:cs typeface="Arial"/>
              </a:rPr>
              <a:t>уровня </a:t>
            </a:r>
            <a:r>
              <a:rPr sz="2000" spc="-5" dirty="0">
                <a:latin typeface="Arial"/>
                <a:cs typeface="Arial"/>
              </a:rPr>
              <a:t>развития собственного самосознания (Я-концепции,  самооценки). </a:t>
            </a:r>
            <a:r>
              <a:rPr sz="2000" dirty="0">
                <a:latin typeface="Arial"/>
                <a:cs typeface="Arial"/>
              </a:rPr>
              <a:t>Это </a:t>
            </a:r>
            <a:r>
              <a:rPr sz="2000" spc="-5" dirty="0">
                <a:latin typeface="Arial"/>
                <a:cs typeface="Arial"/>
              </a:rPr>
              <a:t>также осознание себя </a:t>
            </a:r>
            <a:r>
              <a:rPr sz="2000" dirty="0">
                <a:latin typeface="Arial"/>
                <a:cs typeface="Arial"/>
              </a:rPr>
              <a:t>через </a:t>
            </a:r>
            <a:r>
              <a:rPr sz="2000" spc="-5" dirty="0">
                <a:latin typeface="Arial"/>
                <a:cs typeface="Arial"/>
              </a:rPr>
              <a:t>другого человека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(например, это </a:t>
            </a:r>
            <a:r>
              <a:rPr sz="2000" spc="-10" dirty="0">
                <a:latin typeface="Arial"/>
                <a:cs typeface="Arial"/>
              </a:rPr>
              <a:t>осознание </a:t>
            </a:r>
            <a:r>
              <a:rPr sz="2000" spc="-5" dirty="0">
                <a:latin typeface="Arial"/>
                <a:cs typeface="Arial"/>
              </a:rPr>
              <a:t>человеком </a:t>
            </a:r>
            <a:r>
              <a:rPr sz="2000" dirty="0">
                <a:latin typeface="Arial"/>
                <a:cs typeface="Arial"/>
              </a:rPr>
              <a:t>того, как </a:t>
            </a:r>
            <a:r>
              <a:rPr sz="2000" spc="-10" dirty="0">
                <a:latin typeface="Arial"/>
                <a:cs typeface="Arial"/>
              </a:rPr>
              <a:t>он </a:t>
            </a:r>
            <a:r>
              <a:rPr sz="2000" spc="-5" dirty="0">
                <a:latin typeface="Arial"/>
                <a:cs typeface="Arial"/>
              </a:rPr>
              <a:t>воспринимается  партнером по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общению).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690623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50"/>
                </a:moveTo>
                <a:lnTo>
                  <a:pt x="7427976" y="2533650"/>
                </a:lnTo>
                <a:lnTo>
                  <a:pt x="7427976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3592576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76"/>
                </a:moveTo>
                <a:lnTo>
                  <a:pt x="565150" y="633476"/>
                </a:lnTo>
                <a:lnTo>
                  <a:pt x="565150" y="0"/>
                </a:lnTo>
                <a:lnTo>
                  <a:pt x="0" y="0"/>
                </a:lnTo>
                <a:lnTo>
                  <a:pt x="0" y="633476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3592576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642937"/>
                </a:moveTo>
                <a:lnTo>
                  <a:pt x="585787" y="642937"/>
                </a:lnTo>
                <a:lnTo>
                  <a:pt x="585787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2324163"/>
            <a:ext cx="575310" cy="624205"/>
          </a:xfrm>
          <a:custGeom>
            <a:avLst/>
            <a:gdLst/>
            <a:ahLst/>
            <a:cxnLst/>
            <a:rect l="l" t="t" r="r" b="b"/>
            <a:pathLst>
              <a:path w="575310" h="624205">
                <a:moveTo>
                  <a:pt x="0" y="623887"/>
                </a:moveTo>
                <a:lnTo>
                  <a:pt x="574738" y="623887"/>
                </a:lnTo>
                <a:lnTo>
                  <a:pt x="574738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63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2324163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633412"/>
                </a:moveTo>
                <a:lnTo>
                  <a:pt x="574675" y="633412"/>
                </a:lnTo>
                <a:lnTo>
                  <a:pt x="574675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948051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948051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644525"/>
                </a:moveTo>
                <a:lnTo>
                  <a:pt x="584200" y="644525"/>
                </a:lnTo>
                <a:lnTo>
                  <a:pt x="584200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90168" y="2280030"/>
            <a:ext cx="3646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FFFFFF"/>
                </a:solidFill>
                <a:latin typeface="Arial Black"/>
                <a:cs typeface="Arial Black"/>
              </a:rPr>
              <a:t>ТИ</a:t>
            </a:r>
            <a:r>
              <a:rPr sz="4000" b="0" spc="-25" dirty="0">
                <a:solidFill>
                  <a:srgbClr val="FFFFFF"/>
                </a:solidFill>
                <a:latin typeface="Arial Black"/>
                <a:cs typeface="Arial Black"/>
              </a:rPr>
              <a:t>П</a:t>
            </a:r>
            <a:r>
              <a:rPr sz="4000" b="0" spc="-10" dirty="0">
                <a:solidFill>
                  <a:srgbClr val="FFFFFF"/>
                </a:solidFill>
                <a:latin typeface="Arial Black"/>
                <a:cs typeface="Arial Black"/>
              </a:rPr>
              <a:t>ОЛОГИЯ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690168" y="2889580"/>
            <a:ext cx="5011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КО</a:t>
            </a:r>
            <a:r>
              <a:rPr sz="4000" spc="-25" dirty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МУ</a:t>
            </a:r>
            <a:r>
              <a:rPr sz="4000" spc="-20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ИКА</a:t>
            </a:r>
            <a:r>
              <a:rPr sz="4000" spc="5" dirty="0">
                <a:solidFill>
                  <a:srgbClr val="FFFFFF"/>
                </a:solidFill>
                <a:latin typeface="Arial Black"/>
                <a:cs typeface="Arial Black"/>
              </a:rPr>
              <a:t>Ц</a:t>
            </a: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ИИ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175" y="4290822"/>
            <a:ext cx="5730875" cy="1579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latin typeface="Arial"/>
                <a:cs typeface="Arial"/>
              </a:rPr>
              <a:t>ПО ОСНОВНЫМ  </a:t>
            </a:r>
            <a:r>
              <a:rPr sz="3400" spc="-10" dirty="0">
                <a:latin typeface="Arial"/>
                <a:cs typeface="Arial"/>
              </a:rPr>
              <a:t>ФУНКЦИЯМ </a:t>
            </a:r>
            <a:r>
              <a:rPr sz="3400" spc="-5" dirty="0">
                <a:latin typeface="Arial"/>
                <a:cs typeface="Arial"/>
              </a:rPr>
              <a:t>И </a:t>
            </a:r>
            <a:r>
              <a:rPr sz="3400" spc="-10" dirty="0">
                <a:latin typeface="Arial"/>
                <a:cs typeface="Arial"/>
              </a:rPr>
              <a:t>СРЕДСТВАМ  </a:t>
            </a:r>
            <a:r>
              <a:rPr sz="3400" spc="-5" dirty="0">
                <a:latin typeface="Arial"/>
                <a:cs typeface="Arial"/>
              </a:rPr>
              <a:t>КОММУНИКАЦИИ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42918" y="584702"/>
            <a:ext cx="225107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25" dirty="0">
                <a:latin typeface="Times New Roman"/>
                <a:cs typeface="Times New Roman"/>
              </a:rPr>
              <a:t>ПО ОСНОВНЫМ</a:t>
            </a:r>
            <a:r>
              <a:rPr sz="1150" b="1" spc="-60" dirty="0">
                <a:latin typeface="Times New Roman"/>
                <a:cs typeface="Times New Roman"/>
              </a:rPr>
              <a:t> </a:t>
            </a:r>
            <a:r>
              <a:rPr sz="1150" b="1" spc="20" dirty="0">
                <a:latin typeface="Times New Roman"/>
                <a:cs typeface="Times New Roman"/>
              </a:rPr>
              <a:t>ФУНКЦИЯМ</a:t>
            </a:r>
            <a:endParaRPr sz="115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949450" y="2297015"/>
          <a:ext cx="5382259" cy="73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7140"/>
                <a:gridCol w="1503680"/>
                <a:gridCol w="1494154"/>
                <a:gridCol w="1137285"/>
              </a:tblGrid>
              <a:tr h="185144">
                <a:tc>
                  <a:txBody>
                    <a:bodyPr/>
                    <a:lstStyle/>
                    <a:p>
                      <a:pPr marL="208915" indent="-177800">
                        <a:lnSpc>
                          <a:spcPts val="1065"/>
                        </a:lnSpc>
                        <a:spcBef>
                          <a:spcPts val="290"/>
                        </a:spcBef>
                        <a:buSzPct val="127777"/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УБЕЖДЕНИЕ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1065"/>
                        </a:lnSpc>
                        <a:spcBef>
                          <a:spcPts val="290"/>
                        </a:spcBef>
                      </a:pP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ПЕРЕДАЧА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065"/>
                        </a:lnSpc>
                        <a:spcBef>
                          <a:spcPts val="290"/>
                        </a:spcBef>
                      </a:pP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ВОЗБУЖДЕНИЕ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065"/>
                        </a:lnSpc>
                        <a:spcBef>
                          <a:spcPts val="290"/>
                        </a:spcBef>
                      </a:pPr>
                      <a:r>
                        <a:rPr sz="900" b="1" spc="-15" dirty="0">
                          <a:latin typeface="Times New Roman"/>
                          <a:cs typeface="Times New Roman"/>
                        </a:rPr>
                        <a:t>УСТАНОВЛЕНИЕ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solidFill>
                      <a:srgbClr val="FFCCCC"/>
                    </a:solidFill>
                  </a:tcPr>
                </a:tc>
              </a:tr>
              <a:tr h="184760">
                <a:tc>
                  <a:txBody>
                    <a:bodyPr/>
                    <a:lstStyle/>
                    <a:p>
                      <a:pPr marL="208915" indent="-177800">
                        <a:lnSpc>
                          <a:spcPts val="1060"/>
                        </a:lnSpc>
                        <a:spcBef>
                          <a:spcPts val="295"/>
                        </a:spcBef>
                        <a:buSzPct val="127777"/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ВНУШЕНИЕ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1060"/>
                        </a:lnSpc>
                        <a:spcBef>
                          <a:spcPts val="295"/>
                        </a:spcBef>
                      </a:pP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РЕАЛЬНОЙ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060"/>
                        </a:lnSpc>
                        <a:spcBef>
                          <a:spcPts val="295"/>
                        </a:spcBef>
                      </a:pP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ЭМОЦИОНАЛЬНОГО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060"/>
                        </a:lnSpc>
                        <a:spcBef>
                          <a:spcPts val="295"/>
                        </a:spcBef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5" dirty="0">
                          <a:latin typeface="Times New Roman"/>
                          <a:cs typeface="Times New Roman"/>
                        </a:rPr>
                        <a:t>ПОДДЕРЖАНИЕ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solidFill>
                      <a:srgbClr val="FFCCCC"/>
                    </a:solidFill>
                  </a:tcPr>
                </a:tc>
              </a:tr>
              <a:tr h="184006">
                <a:tc>
                  <a:txBody>
                    <a:bodyPr/>
                    <a:lstStyle/>
                    <a:p>
                      <a:pPr marL="208915" indent="-177800">
                        <a:lnSpc>
                          <a:spcPts val="1060"/>
                        </a:lnSpc>
                        <a:spcBef>
                          <a:spcPts val="290"/>
                        </a:spcBef>
                        <a:buSzPct val="127777"/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sz="900" b="1" spc="15" dirty="0">
                          <a:latin typeface="Times New Roman"/>
                          <a:cs typeface="Times New Roman"/>
                        </a:rPr>
                        <a:t>ПРИКАЗ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1060"/>
                        </a:lnSpc>
                        <a:spcBef>
                          <a:spcPts val="290"/>
                        </a:spcBef>
                      </a:pPr>
                      <a:r>
                        <a:rPr sz="900" b="1" spc="25" dirty="0">
                          <a:latin typeface="Times New Roman"/>
                          <a:cs typeface="Times New Roman"/>
                        </a:rPr>
                        <a:t>ВЫМЫШЛЕННОЙ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060"/>
                        </a:lnSpc>
                        <a:spcBef>
                          <a:spcPts val="290"/>
                        </a:spcBef>
                      </a:pP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ПЕРЕЖИВАНИЯ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060"/>
                        </a:lnSpc>
                        <a:spcBef>
                          <a:spcPts val="290"/>
                        </a:spcBef>
                      </a:pP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КОНТАКТА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solidFill>
                      <a:srgbClr val="FFCCCC"/>
                    </a:solidFill>
                  </a:tcPr>
                </a:tc>
              </a:tr>
              <a:tr h="184390">
                <a:tc>
                  <a:txBody>
                    <a:bodyPr/>
                    <a:lstStyle/>
                    <a:p>
                      <a:pPr marL="208915" indent="-177800">
                        <a:lnSpc>
                          <a:spcPts val="1060"/>
                        </a:lnSpc>
                        <a:spcBef>
                          <a:spcPts val="290"/>
                        </a:spcBef>
                        <a:buSzPct val="127777"/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sz="900" b="1" spc="20" dirty="0">
                          <a:latin typeface="Times New Roman"/>
                          <a:cs typeface="Times New Roman"/>
                        </a:rPr>
                        <a:t>ПРОСЬБА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1060"/>
                        </a:lnSpc>
                        <a:spcBef>
                          <a:spcPts val="290"/>
                        </a:spcBef>
                      </a:pPr>
                      <a:r>
                        <a:rPr sz="900" b="1" spc="2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288826" y="3502531"/>
            <a:ext cx="271970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25" dirty="0">
                <a:latin typeface="Times New Roman"/>
                <a:cs typeface="Times New Roman"/>
              </a:rPr>
              <a:t>ПО </a:t>
            </a:r>
            <a:r>
              <a:rPr sz="1150" b="1" spc="20" dirty="0">
                <a:latin typeface="Times New Roman"/>
                <a:cs typeface="Times New Roman"/>
              </a:rPr>
              <a:t>СРЕДСТВАМ</a:t>
            </a:r>
            <a:r>
              <a:rPr sz="1150" b="1" spc="-50" dirty="0">
                <a:latin typeface="Times New Roman"/>
                <a:cs typeface="Times New Roman"/>
              </a:rPr>
              <a:t> </a:t>
            </a:r>
            <a:r>
              <a:rPr sz="1150" b="1" spc="20" dirty="0">
                <a:latin typeface="Times New Roman"/>
                <a:cs typeface="Times New Roman"/>
              </a:rPr>
              <a:t>КОММУНИКАЦИИ</a:t>
            </a:r>
            <a:endParaRPr sz="115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949450" y="5421789"/>
          <a:ext cx="5300979" cy="602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500"/>
                <a:gridCol w="2247265"/>
                <a:gridCol w="1466214"/>
              </a:tblGrid>
              <a:tr h="344197">
                <a:tc>
                  <a:txBody>
                    <a:bodyPr/>
                    <a:lstStyle/>
                    <a:p>
                      <a:pPr marL="31750">
                        <a:lnSpc>
                          <a:spcPts val="1280"/>
                        </a:lnSpc>
                      </a:pP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ПИСЬМЕННАЯ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330"/>
                        </a:lnSpc>
                      </a:pPr>
                      <a:r>
                        <a:rPr sz="1150" b="1" spc="2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15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15" dirty="0">
                          <a:latin typeface="Times New Roman"/>
                          <a:cs typeface="Times New Roman"/>
                        </a:rPr>
                        <a:t>РЕЧЬ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280"/>
                        </a:lnSpc>
                      </a:pP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ЖЕСТЫ,</a:t>
                      </a:r>
                      <a:r>
                        <a:rPr sz="115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МИМИКА,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08610">
                        <a:lnSpc>
                          <a:spcPts val="1330"/>
                        </a:lnSpc>
                      </a:pPr>
                      <a:r>
                        <a:rPr sz="1150" b="1" spc="25" dirty="0">
                          <a:latin typeface="Times New Roman"/>
                          <a:cs typeface="Times New Roman"/>
                        </a:rPr>
                        <a:t>МЕЛОДИЯ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ПРОИЗВЕДЕНИЯ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82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ИСКУССТВА,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solidFill>
                      <a:srgbClr val="FFCCCC"/>
                    </a:solidFill>
                  </a:tcPr>
                </a:tc>
              </a:tr>
              <a:tr h="13091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ts val="930"/>
                        </a:lnSpc>
                      </a:pPr>
                      <a:r>
                        <a:rPr sz="900" b="1" spc="-15" dirty="0">
                          <a:latin typeface="Times New Roman"/>
                          <a:cs typeface="Times New Roman"/>
                        </a:rPr>
                        <a:t>АРХИТЕКТУРЫ,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  <a:tr h="12748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ts val="905"/>
                        </a:lnSpc>
                      </a:pPr>
                      <a:r>
                        <a:rPr sz="900" b="1" spc="-15" dirty="0">
                          <a:latin typeface="Times New Roman"/>
                          <a:cs typeface="Times New Roman"/>
                        </a:rPr>
                        <a:t>ЖИВОПИСИ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396999" y="3873566"/>
            <a:ext cx="2506345" cy="553720"/>
          </a:xfrm>
          <a:custGeom>
            <a:avLst/>
            <a:gdLst/>
            <a:ahLst/>
            <a:cxnLst/>
            <a:rect l="l" t="t" r="r" b="b"/>
            <a:pathLst>
              <a:path w="2506345" h="553720">
                <a:moveTo>
                  <a:pt x="2505839" y="0"/>
                </a:moveTo>
                <a:lnTo>
                  <a:pt x="0" y="0"/>
                </a:lnTo>
                <a:lnTo>
                  <a:pt x="0" y="553652"/>
                </a:lnTo>
                <a:lnTo>
                  <a:pt x="2505839" y="553652"/>
                </a:lnTo>
                <a:lnTo>
                  <a:pt x="2505839" y="544225"/>
                </a:lnTo>
                <a:lnTo>
                  <a:pt x="18793" y="544225"/>
                </a:lnTo>
                <a:lnTo>
                  <a:pt x="9396" y="534799"/>
                </a:lnTo>
                <a:lnTo>
                  <a:pt x="18793" y="534799"/>
                </a:lnTo>
                <a:lnTo>
                  <a:pt x="18793" y="18853"/>
                </a:lnTo>
                <a:lnTo>
                  <a:pt x="9396" y="18853"/>
                </a:lnTo>
                <a:lnTo>
                  <a:pt x="18793" y="9426"/>
                </a:lnTo>
                <a:lnTo>
                  <a:pt x="2505839" y="9426"/>
                </a:lnTo>
                <a:lnTo>
                  <a:pt x="2505839" y="0"/>
                </a:lnTo>
                <a:close/>
              </a:path>
              <a:path w="2506345" h="553720">
                <a:moveTo>
                  <a:pt x="18793" y="534799"/>
                </a:moveTo>
                <a:lnTo>
                  <a:pt x="9396" y="534799"/>
                </a:lnTo>
                <a:lnTo>
                  <a:pt x="18793" y="544225"/>
                </a:lnTo>
                <a:lnTo>
                  <a:pt x="18793" y="534799"/>
                </a:lnTo>
                <a:close/>
              </a:path>
              <a:path w="2506345" h="553720">
                <a:moveTo>
                  <a:pt x="2487045" y="534799"/>
                </a:moveTo>
                <a:lnTo>
                  <a:pt x="18793" y="534799"/>
                </a:lnTo>
                <a:lnTo>
                  <a:pt x="18793" y="544225"/>
                </a:lnTo>
                <a:lnTo>
                  <a:pt x="2487045" y="544225"/>
                </a:lnTo>
                <a:lnTo>
                  <a:pt x="2487045" y="534799"/>
                </a:lnTo>
                <a:close/>
              </a:path>
              <a:path w="2506345" h="553720">
                <a:moveTo>
                  <a:pt x="2487045" y="9426"/>
                </a:moveTo>
                <a:lnTo>
                  <a:pt x="2487045" y="544225"/>
                </a:lnTo>
                <a:lnTo>
                  <a:pt x="2496442" y="534799"/>
                </a:lnTo>
                <a:lnTo>
                  <a:pt x="2505839" y="534799"/>
                </a:lnTo>
                <a:lnTo>
                  <a:pt x="2505839" y="18853"/>
                </a:lnTo>
                <a:lnTo>
                  <a:pt x="2496442" y="18853"/>
                </a:lnTo>
                <a:lnTo>
                  <a:pt x="2487045" y="9426"/>
                </a:lnTo>
                <a:close/>
              </a:path>
              <a:path w="2506345" h="553720">
                <a:moveTo>
                  <a:pt x="2505839" y="534799"/>
                </a:moveTo>
                <a:lnTo>
                  <a:pt x="2496442" y="534799"/>
                </a:lnTo>
                <a:lnTo>
                  <a:pt x="2487045" y="544225"/>
                </a:lnTo>
                <a:lnTo>
                  <a:pt x="2505839" y="544225"/>
                </a:lnTo>
                <a:lnTo>
                  <a:pt x="2505839" y="534799"/>
                </a:lnTo>
                <a:close/>
              </a:path>
              <a:path w="2506345" h="553720">
                <a:moveTo>
                  <a:pt x="18793" y="9426"/>
                </a:moveTo>
                <a:lnTo>
                  <a:pt x="9396" y="18853"/>
                </a:lnTo>
                <a:lnTo>
                  <a:pt x="18793" y="18853"/>
                </a:lnTo>
                <a:lnTo>
                  <a:pt x="18793" y="9426"/>
                </a:lnTo>
                <a:close/>
              </a:path>
              <a:path w="2506345" h="553720">
                <a:moveTo>
                  <a:pt x="2487045" y="9426"/>
                </a:moveTo>
                <a:lnTo>
                  <a:pt x="18793" y="9426"/>
                </a:lnTo>
                <a:lnTo>
                  <a:pt x="18793" y="18853"/>
                </a:lnTo>
                <a:lnTo>
                  <a:pt x="2487045" y="18853"/>
                </a:lnTo>
                <a:lnTo>
                  <a:pt x="2487045" y="9426"/>
                </a:lnTo>
                <a:close/>
              </a:path>
              <a:path w="2506345" h="553720">
                <a:moveTo>
                  <a:pt x="2505839" y="9426"/>
                </a:moveTo>
                <a:lnTo>
                  <a:pt x="2487045" y="9426"/>
                </a:lnTo>
                <a:lnTo>
                  <a:pt x="2496442" y="18853"/>
                </a:lnTo>
                <a:lnTo>
                  <a:pt x="2505839" y="18853"/>
                </a:lnTo>
                <a:lnTo>
                  <a:pt x="2505839" y="9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90596" y="4764688"/>
            <a:ext cx="1084580" cy="464184"/>
          </a:xfrm>
          <a:custGeom>
            <a:avLst/>
            <a:gdLst/>
            <a:ahLst/>
            <a:cxnLst/>
            <a:rect l="l" t="t" r="r" b="b"/>
            <a:pathLst>
              <a:path w="1084580" h="464185">
                <a:moveTo>
                  <a:pt x="1084401" y="0"/>
                </a:moveTo>
                <a:lnTo>
                  <a:pt x="0" y="0"/>
                </a:lnTo>
                <a:lnTo>
                  <a:pt x="0" y="463760"/>
                </a:lnTo>
                <a:lnTo>
                  <a:pt x="1084401" y="463760"/>
                </a:lnTo>
                <a:lnTo>
                  <a:pt x="1084401" y="454334"/>
                </a:lnTo>
                <a:lnTo>
                  <a:pt x="18793" y="454334"/>
                </a:lnTo>
                <a:lnTo>
                  <a:pt x="9396" y="444907"/>
                </a:lnTo>
                <a:lnTo>
                  <a:pt x="18793" y="444907"/>
                </a:lnTo>
                <a:lnTo>
                  <a:pt x="18793" y="18853"/>
                </a:lnTo>
                <a:lnTo>
                  <a:pt x="9396" y="18853"/>
                </a:lnTo>
                <a:lnTo>
                  <a:pt x="18793" y="9426"/>
                </a:lnTo>
                <a:lnTo>
                  <a:pt x="1084401" y="9426"/>
                </a:lnTo>
                <a:lnTo>
                  <a:pt x="1084401" y="0"/>
                </a:lnTo>
                <a:close/>
              </a:path>
              <a:path w="1084580" h="464185">
                <a:moveTo>
                  <a:pt x="18793" y="444907"/>
                </a:moveTo>
                <a:lnTo>
                  <a:pt x="9396" y="444907"/>
                </a:lnTo>
                <a:lnTo>
                  <a:pt x="18793" y="454334"/>
                </a:lnTo>
                <a:lnTo>
                  <a:pt x="18793" y="444907"/>
                </a:lnTo>
                <a:close/>
              </a:path>
              <a:path w="1084580" h="464185">
                <a:moveTo>
                  <a:pt x="1065608" y="444907"/>
                </a:moveTo>
                <a:lnTo>
                  <a:pt x="18793" y="444907"/>
                </a:lnTo>
                <a:lnTo>
                  <a:pt x="18793" y="454334"/>
                </a:lnTo>
                <a:lnTo>
                  <a:pt x="1065608" y="454334"/>
                </a:lnTo>
                <a:lnTo>
                  <a:pt x="1065608" y="444907"/>
                </a:lnTo>
                <a:close/>
              </a:path>
              <a:path w="1084580" h="464185">
                <a:moveTo>
                  <a:pt x="1065608" y="9426"/>
                </a:moveTo>
                <a:lnTo>
                  <a:pt x="1065608" y="454334"/>
                </a:lnTo>
                <a:lnTo>
                  <a:pt x="1075004" y="444907"/>
                </a:lnTo>
                <a:lnTo>
                  <a:pt x="1084401" y="444907"/>
                </a:lnTo>
                <a:lnTo>
                  <a:pt x="1084401" y="18853"/>
                </a:lnTo>
                <a:lnTo>
                  <a:pt x="1075004" y="18853"/>
                </a:lnTo>
                <a:lnTo>
                  <a:pt x="1065608" y="9426"/>
                </a:lnTo>
                <a:close/>
              </a:path>
              <a:path w="1084580" h="464185">
                <a:moveTo>
                  <a:pt x="1084401" y="444907"/>
                </a:moveTo>
                <a:lnTo>
                  <a:pt x="1075004" y="444907"/>
                </a:lnTo>
                <a:lnTo>
                  <a:pt x="1065608" y="454334"/>
                </a:lnTo>
                <a:lnTo>
                  <a:pt x="1084401" y="454334"/>
                </a:lnTo>
                <a:lnTo>
                  <a:pt x="1084401" y="444907"/>
                </a:lnTo>
                <a:close/>
              </a:path>
              <a:path w="1084580" h="464185">
                <a:moveTo>
                  <a:pt x="18793" y="9426"/>
                </a:moveTo>
                <a:lnTo>
                  <a:pt x="9396" y="18853"/>
                </a:lnTo>
                <a:lnTo>
                  <a:pt x="18793" y="18853"/>
                </a:lnTo>
                <a:lnTo>
                  <a:pt x="18793" y="9426"/>
                </a:lnTo>
                <a:close/>
              </a:path>
              <a:path w="1084580" h="464185">
                <a:moveTo>
                  <a:pt x="1065608" y="9426"/>
                </a:moveTo>
                <a:lnTo>
                  <a:pt x="18793" y="9426"/>
                </a:lnTo>
                <a:lnTo>
                  <a:pt x="18793" y="18853"/>
                </a:lnTo>
                <a:lnTo>
                  <a:pt x="1065608" y="18853"/>
                </a:lnTo>
                <a:lnTo>
                  <a:pt x="1065608" y="9426"/>
                </a:lnTo>
                <a:close/>
              </a:path>
              <a:path w="1084580" h="464185">
                <a:moveTo>
                  <a:pt x="1084401" y="9426"/>
                </a:moveTo>
                <a:lnTo>
                  <a:pt x="1065608" y="9426"/>
                </a:lnTo>
                <a:lnTo>
                  <a:pt x="1075004" y="18853"/>
                </a:lnTo>
                <a:lnTo>
                  <a:pt x="1084401" y="18853"/>
                </a:lnTo>
                <a:lnTo>
                  <a:pt x="1084401" y="9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70783" y="4918994"/>
            <a:ext cx="108585" cy="139700"/>
          </a:xfrm>
          <a:custGeom>
            <a:avLst/>
            <a:gdLst/>
            <a:ahLst/>
            <a:cxnLst/>
            <a:rect l="l" t="t" r="r" b="b"/>
            <a:pathLst>
              <a:path w="108585" h="139700">
                <a:moveTo>
                  <a:pt x="65477" y="135842"/>
                </a:moveTo>
                <a:lnTo>
                  <a:pt x="0" y="135842"/>
                </a:lnTo>
                <a:lnTo>
                  <a:pt x="0" y="139663"/>
                </a:lnTo>
                <a:lnTo>
                  <a:pt x="65477" y="139663"/>
                </a:lnTo>
                <a:lnTo>
                  <a:pt x="65477" y="135842"/>
                </a:lnTo>
                <a:close/>
              </a:path>
              <a:path w="108585" h="139700">
                <a:moveTo>
                  <a:pt x="56168" y="0"/>
                </a:moveTo>
                <a:lnTo>
                  <a:pt x="0" y="0"/>
                </a:lnTo>
                <a:lnTo>
                  <a:pt x="0" y="3808"/>
                </a:lnTo>
                <a:lnTo>
                  <a:pt x="5889" y="3808"/>
                </a:lnTo>
                <a:lnTo>
                  <a:pt x="9891" y="4411"/>
                </a:lnTo>
                <a:lnTo>
                  <a:pt x="17866" y="122670"/>
                </a:lnTo>
                <a:lnTo>
                  <a:pt x="17471" y="127396"/>
                </a:lnTo>
                <a:lnTo>
                  <a:pt x="15780" y="131318"/>
                </a:lnTo>
                <a:lnTo>
                  <a:pt x="14244" y="132851"/>
                </a:lnTo>
                <a:lnTo>
                  <a:pt x="12159" y="133995"/>
                </a:lnTo>
                <a:lnTo>
                  <a:pt x="9989" y="135252"/>
                </a:lnTo>
                <a:lnTo>
                  <a:pt x="5973" y="135842"/>
                </a:lnTo>
                <a:lnTo>
                  <a:pt x="59689" y="135842"/>
                </a:lnTo>
                <a:lnTo>
                  <a:pt x="55679" y="135252"/>
                </a:lnTo>
                <a:lnTo>
                  <a:pt x="51332" y="132951"/>
                </a:lnTo>
                <a:lnTo>
                  <a:pt x="49778" y="131318"/>
                </a:lnTo>
                <a:lnTo>
                  <a:pt x="48099" y="127396"/>
                </a:lnTo>
                <a:lnTo>
                  <a:pt x="47610" y="122670"/>
                </a:lnTo>
                <a:lnTo>
                  <a:pt x="47610" y="76417"/>
                </a:lnTo>
                <a:lnTo>
                  <a:pt x="57788" y="76269"/>
                </a:lnTo>
                <a:lnTo>
                  <a:pt x="66374" y="75817"/>
                </a:lnTo>
                <a:lnTo>
                  <a:pt x="73375" y="75049"/>
                </a:lnTo>
                <a:lnTo>
                  <a:pt x="78796" y="73954"/>
                </a:lnTo>
                <a:lnTo>
                  <a:pt x="87904" y="71528"/>
                </a:lnTo>
                <a:lnTo>
                  <a:pt x="92900" y="68600"/>
                </a:lnTo>
                <a:lnTo>
                  <a:pt x="51319" y="68600"/>
                </a:lnTo>
                <a:lnTo>
                  <a:pt x="47610" y="68386"/>
                </a:lnTo>
                <a:lnTo>
                  <a:pt x="47610" y="8031"/>
                </a:lnTo>
                <a:lnTo>
                  <a:pt x="92029" y="8031"/>
                </a:lnTo>
                <a:lnTo>
                  <a:pt x="88998" y="5997"/>
                </a:lnTo>
                <a:lnTo>
                  <a:pt x="80025" y="2656"/>
                </a:lnTo>
                <a:lnTo>
                  <a:pt x="69081" y="662"/>
                </a:lnTo>
                <a:lnTo>
                  <a:pt x="56168" y="0"/>
                </a:lnTo>
                <a:close/>
              </a:path>
              <a:path w="108585" h="139700">
                <a:moveTo>
                  <a:pt x="92029" y="8031"/>
                </a:moveTo>
                <a:lnTo>
                  <a:pt x="59789" y="8031"/>
                </a:lnTo>
                <a:lnTo>
                  <a:pt x="66091" y="10356"/>
                </a:lnTo>
                <a:lnTo>
                  <a:pt x="74360" y="20109"/>
                </a:lnTo>
                <a:lnTo>
                  <a:pt x="76503" y="27600"/>
                </a:lnTo>
                <a:lnTo>
                  <a:pt x="76503" y="48414"/>
                </a:lnTo>
                <a:lnTo>
                  <a:pt x="74360" y="56081"/>
                </a:lnTo>
                <a:lnTo>
                  <a:pt x="70238" y="61071"/>
                </a:lnTo>
                <a:lnTo>
                  <a:pt x="66091" y="66161"/>
                </a:lnTo>
                <a:lnTo>
                  <a:pt x="60064" y="68600"/>
                </a:lnTo>
                <a:lnTo>
                  <a:pt x="92900" y="68600"/>
                </a:lnTo>
                <a:lnTo>
                  <a:pt x="95109" y="67305"/>
                </a:lnTo>
                <a:lnTo>
                  <a:pt x="105433" y="54221"/>
                </a:lnTo>
                <a:lnTo>
                  <a:pt x="108064" y="46541"/>
                </a:lnTo>
                <a:lnTo>
                  <a:pt x="108064" y="37479"/>
                </a:lnTo>
                <a:lnTo>
                  <a:pt x="107303" y="29790"/>
                </a:lnTo>
                <a:lnTo>
                  <a:pt x="105029" y="22772"/>
                </a:lnTo>
                <a:lnTo>
                  <a:pt x="101256" y="16413"/>
                </a:lnTo>
                <a:lnTo>
                  <a:pt x="95998" y="10695"/>
                </a:lnTo>
                <a:lnTo>
                  <a:pt x="92029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8633" y="4918994"/>
            <a:ext cx="117475" cy="139700"/>
          </a:xfrm>
          <a:custGeom>
            <a:avLst/>
            <a:gdLst/>
            <a:ahLst/>
            <a:cxnLst/>
            <a:rect l="l" t="t" r="r" b="b"/>
            <a:pathLst>
              <a:path w="117475" h="139700">
                <a:moveTo>
                  <a:pt x="107888" y="0"/>
                </a:moveTo>
                <a:lnTo>
                  <a:pt x="0" y="0"/>
                </a:lnTo>
                <a:lnTo>
                  <a:pt x="0" y="3808"/>
                </a:lnTo>
                <a:lnTo>
                  <a:pt x="8469" y="3808"/>
                </a:lnTo>
                <a:lnTo>
                  <a:pt x="11802" y="4713"/>
                </a:lnTo>
                <a:lnTo>
                  <a:pt x="14157" y="6686"/>
                </a:lnTo>
                <a:lnTo>
                  <a:pt x="15861" y="8043"/>
                </a:lnTo>
                <a:lnTo>
                  <a:pt x="17039" y="9879"/>
                </a:lnTo>
                <a:lnTo>
                  <a:pt x="17678" y="12254"/>
                </a:lnTo>
                <a:lnTo>
                  <a:pt x="17966" y="13699"/>
                </a:lnTo>
                <a:lnTo>
                  <a:pt x="18038" y="15095"/>
                </a:lnTo>
                <a:lnTo>
                  <a:pt x="18158" y="122871"/>
                </a:lnTo>
                <a:lnTo>
                  <a:pt x="17766" y="127094"/>
                </a:lnTo>
                <a:lnTo>
                  <a:pt x="17114" y="128728"/>
                </a:lnTo>
                <a:lnTo>
                  <a:pt x="16275" y="131104"/>
                </a:lnTo>
                <a:lnTo>
                  <a:pt x="14922" y="132750"/>
                </a:lnTo>
                <a:lnTo>
                  <a:pt x="13318" y="133680"/>
                </a:lnTo>
                <a:lnTo>
                  <a:pt x="11050" y="135151"/>
                </a:lnTo>
                <a:lnTo>
                  <a:pt x="7993" y="135842"/>
                </a:lnTo>
                <a:lnTo>
                  <a:pt x="0" y="135842"/>
                </a:lnTo>
                <a:lnTo>
                  <a:pt x="0" y="139663"/>
                </a:lnTo>
                <a:lnTo>
                  <a:pt x="111409" y="139663"/>
                </a:lnTo>
                <a:lnTo>
                  <a:pt x="112417" y="131933"/>
                </a:lnTo>
                <a:lnTo>
                  <a:pt x="57696" y="131933"/>
                </a:lnTo>
                <a:lnTo>
                  <a:pt x="55015" y="131431"/>
                </a:lnTo>
                <a:lnTo>
                  <a:pt x="51820" y="129143"/>
                </a:lnTo>
                <a:lnTo>
                  <a:pt x="50655" y="127811"/>
                </a:lnTo>
                <a:lnTo>
                  <a:pt x="50091" y="126064"/>
                </a:lnTo>
                <a:lnTo>
                  <a:pt x="49440" y="124304"/>
                </a:lnTo>
                <a:lnTo>
                  <a:pt x="49139" y="119679"/>
                </a:lnTo>
                <a:lnTo>
                  <a:pt x="49139" y="72609"/>
                </a:lnTo>
                <a:lnTo>
                  <a:pt x="80124" y="72609"/>
                </a:lnTo>
                <a:lnTo>
                  <a:pt x="80124" y="64879"/>
                </a:lnTo>
                <a:lnTo>
                  <a:pt x="49139" y="64879"/>
                </a:lnTo>
                <a:lnTo>
                  <a:pt x="49139" y="8031"/>
                </a:lnTo>
                <a:lnTo>
                  <a:pt x="107888" y="8031"/>
                </a:lnTo>
                <a:lnTo>
                  <a:pt x="107888" y="0"/>
                </a:lnTo>
                <a:close/>
              </a:path>
              <a:path w="117475" h="139700">
                <a:moveTo>
                  <a:pt x="117198" y="95270"/>
                </a:moveTo>
                <a:lnTo>
                  <a:pt x="113677" y="95270"/>
                </a:lnTo>
                <a:lnTo>
                  <a:pt x="110953" y="103942"/>
                </a:lnTo>
                <a:lnTo>
                  <a:pt x="107415" y="111409"/>
                </a:lnTo>
                <a:lnTo>
                  <a:pt x="69111" y="131933"/>
                </a:lnTo>
                <a:lnTo>
                  <a:pt x="112417" y="131933"/>
                </a:lnTo>
                <a:lnTo>
                  <a:pt x="117198" y="95270"/>
                </a:lnTo>
                <a:close/>
              </a:path>
              <a:path w="117475" h="139700">
                <a:moveTo>
                  <a:pt x="80124" y="72609"/>
                </a:moveTo>
                <a:lnTo>
                  <a:pt x="55316" y="72609"/>
                </a:lnTo>
                <a:lnTo>
                  <a:pt x="59989" y="73401"/>
                </a:lnTo>
                <a:lnTo>
                  <a:pt x="66429" y="76958"/>
                </a:lnTo>
                <a:lnTo>
                  <a:pt x="76515" y="105049"/>
                </a:lnTo>
                <a:lnTo>
                  <a:pt x="80124" y="105049"/>
                </a:lnTo>
                <a:lnTo>
                  <a:pt x="80124" y="72609"/>
                </a:lnTo>
                <a:close/>
              </a:path>
              <a:path w="117475" h="139700">
                <a:moveTo>
                  <a:pt x="80124" y="31924"/>
                </a:moveTo>
                <a:lnTo>
                  <a:pt x="76515" y="31924"/>
                </a:lnTo>
                <a:lnTo>
                  <a:pt x="75498" y="39548"/>
                </a:lnTo>
                <a:lnTo>
                  <a:pt x="73988" y="46190"/>
                </a:lnTo>
                <a:lnTo>
                  <a:pt x="71984" y="51851"/>
                </a:lnTo>
                <a:lnTo>
                  <a:pt x="69486" y="56534"/>
                </a:lnTo>
                <a:lnTo>
                  <a:pt x="65828" y="62139"/>
                </a:lnTo>
                <a:lnTo>
                  <a:pt x="59877" y="64879"/>
                </a:lnTo>
                <a:lnTo>
                  <a:pt x="80124" y="64879"/>
                </a:lnTo>
                <a:lnTo>
                  <a:pt x="80124" y="31924"/>
                </a:lnTo>
                <a:close/>
              </a:path>
              <a:path w="117475" h="139700">
                <a:moveTo>
                  <a:pt x="107888" y="8031"/>
                </a:moveTo>
                <a:lnTo>
                  <a:pt x="72243" y="8031"/>
                </a:lnTo>
                <a:lnTo>
                  <a:pt x="78908" y="8622"/>
                </a:lnTo>
                <a:lnTo>
                  <a:pt x="82417" y="9879"/>
                </a:lnTo>
                <a:lnTo>
                  <a:pt x="104280" y="41300"/>
                </a:lnTo>
                <a:lnTo>
                  <a:pt x="107888" y="41300"/>
                </a:lnTo>
                <a:lnTo>
                  <a:pt x="107888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1158" y="4778514"/>
            <a:ext cx="1616892" cy="464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15729" y="4918994"/>
            <a:ext cx="137795" cy="139700"/>
          </a:xfrm>
          <a:custGeom>
            <a:avLst/>
            <a:gdLst/>
            <a:ahLst/>
            <a:cxnLst/>
            <a:rect l="l" t="t" r="r" b="b"/>
            <a:pathLst>
              <a:path w="137794" h="139700">
                <a:moveTo>
                  <a:pt x="119666" y="75274"/>
                </a:moveTo>
                <a:lnTo>
                  <a:pt x="88756" y="75274"/>
                </a:lnTo>
                <a:lnTo>
                  <a:pt x="88756" y="124618"/>
                </a:lnTo>
                <a:lnTo>
                  <a:pt x="88268" y="127798"/>
                </a:lnTo>
                <a:lnTo>
                  <a:pt x="70614" y="135842"/>
                </a:lnTo>
                <a:lnTo>
                  <a:pt x="70614" y="139663"/>
                </a:lnTo>
                <a:lnTo>
                  <a:pt x="137620" y="139663"/>
                </a:lnTo>
                <a:lnTo>
                  <a:pt x="137620" y="135842"/>
                </a:lnTo>
                <a:lnTo>
                  <a:pt x="135428" y="135742"/>
                </a:lnTo>
                <a:lnTo>
                  <a:pt x="129439" y="135742"/>
                </a:lnTo>
                <a:lnTo>
                  <a:pt x="126494" y="135151"/>
                </a:lnTo>
                <a:lnTo>
                  <a:pt x="124502" y="133894"/>
                </a:lnTo>
                <a:lnTo>
                  <a:pt x="122523" y="132738"/>
                </a:lnTo>
                <a:lnTo>
                  <a:pt x="121169" y="131104"/>
                </a:lnTo>
                <a:lnTo>
                  <a:pt x="120606" y="129043"/>
                </a:lnTo>
                <a:lnTo>
                  <a:pt x="119954" y="127094"/>
                </a:lnTo>
                <a:lnTo>
                  <a:pt x="119756" y="124618"/>
                </a:lnTo>
                <a:lnTo>
                  <a:pt x="119666" y="75274"/>
                </a:lnTo>
                <a:close/>
              </a:path>
              <a:path w="137794" h="139700">
                <a:moveTo>
                  <a:pt x="57772" y="3808"/>
                </a:moveTo>
                <a:lnTo>
                  <a:pt x="6740" y="3808"/>
                </a:lnTo>
                <a:lnTo>
                  <a:pt x="11326" y="4914"/>
                </a:lnTo>
                <a:lnTo>
                  <a:pt x="16413" y="9288"/>
                </a:lnTo>
                <a:lnTo>
                  <a:pt x="17666" y="14303"/>
                </a:lnTo>
                <a:lnTo>
                  <a:pt x="17666" y="63333"/>
                </a:lnTo>
                <a:lnTo>
                  <a:pt x="18755" y="69732"/>
                </a:lnTo>
                <a:lnTo>
                  <a:pt x="22665" y="78604"/>
                </a:lnTo>
                <a:lnTo>
                  <a:pt x="26048" y="81935"/>
                </a:lnTo>
                <a:lnTo>
                  <a:pt x="30784" y="84348"/>
                </a:lnTo>
                <a:lnTo>
                  <a:pt x="35420" y="86761"/>
                </a:lnTo>
                <a:lnTo>
                  <a:pt x="41145" y="87955"/>
                </a:lnTo>
                <a:lnTo>
                  <a:pt x="47886" y="87955"/>
                </a:lnTo>
                <a:lnTo>
                  <a:pt x="57296" y="87181"/>
                </a:lnTo>
                <a:lnTo>
                  <a:pt x="67250" y="84834"/>
                </a:lnTo>
                <a:lnTo>
                  <a:pt x="77740" y="80877"/>
                </a:lnTo>
                <a:lnTo>
                  <a:pt x="88756" y="75274"/>
                </a:lnTo>
                <a:lnTo>
                  <a:pt x="119666" y="75274"/>
                </a:lnTo>
                <a:lnTo>
                  <a:pt x="119666" y="73740"/>
                </a:lnTo>
                <a:lnTo>
                  <a:pt x="59964" y="73740"/>
                </a:lnTo>
                <a:lnTo>
                  <a:pt x="56719" y="72948"/>
                </a:lnTo>
                <a:lnTo>
                  <a:pt x="54251" y="71164"/>
                </a:lnTo>
                <a:lnTo>
                  <a:pt x="51808" y="69492"/>
                </a:lnTo>
                <a:lnTo>
                  <a:pt x="50254" y="67657"/>
                </a:lnTo>
                <a:lnTo>
                  <a:pt x="48951" y="63333"/>
                </a:lnTo>
                <a:lnTo>
                  <a:pt x="48650" y="60141"/>
                </a:lnTo>
                <a:lnTo>
                  <a:pt x="48650" y="12455"/>
                </a:lnTo>
                <a:lnTo>
                  <a:pt x="49816" y="8571"/>
                </a:lnTo>
                <a:lnTo>
                  <a:pt x="52298" y="6485"/>
                </a:lnTo>
                <a:lnTo>
                  <a:pt x="54527" y="4713"/>
                </a:lnTo>
                <a:lnTo>
                  <a:pt x="57772" y="3808"/>
                </a:lnTo>
                <a:close/>
              </a:path>
              <a:path w="137794" h="139700">
                <a:moveTo>
                  <a:pt x="129351" y="3808"/>
                </a:moveTo>
                <a:lnTo>
                  <a:pt x="79447" y="3808"/>
                </a:lnTo>
                <a:lnTo>
                  <a:pt x="82404" y="4411"/>
                </a:lnTo>
                <a:lnTo>
                  <a:pt x="86188" y="7126"/>
                </a:lnTo>
                <a:lnTo>
                  <a:pt x="88756" y="66526"/>
                </a:lnTo>
                <a:lnTo>
                  <a:pt x="82357" y="69732"/>
                </a:lnTo>
                <a:lnTo>
                  <a:pt x="76074" y="71981"/>
                </a:lnTo>
                <a:lnTo>
                  <a:pt x="69907" y="73306"/>
                </a:lnTo>
                <a:lnTo>
                  <a:pt x="63861" y="73740"/>
                </a:lnTo>
                <a:lnTo>
                  <a:pt x="119666" y="73740"/>
                </a:lnTo>
                <a:lnTo>
                  <a:pt x="119734" y="12455"/>
                </a:lnTo>
                <a:lnTo>
                  <a:pt x="120618" y="8358"/>
                </a:lnTo>
                <a:lnTo>
                  <a:pt x="122410" y="6485"/>
                </a:lnTo>
                <a:lnTo>
                  <a:pt x="124201" y="4713"/>
                </a:lnTo>
                <a:lnTo>
                  <a:pt x="129351" y="3808"/>
                </a:lnTo>
                <a:close/>
              </a:path>
              <a:path w="137794" h="139700">
                <a:moveTo>
                  <a:pt x="61956" y="0"/>
                </a:moveTo>
                <a:lnTo>
                  <a:pt x="0" y="0"/>
                </a:lnTo>
                <a:lnTo>
                  <a:pt x="0" y="3808"/>
                </a:lnTo>
                <a:lnTo>
                  <a:pt x="61956" y="3808"/>
                </a:lnTo>
                <a:lnTo>
                  <a:pt x="61956" y="0"/>
                </a:lnTo>
                <a:close/>
              </a:path>
              <a:path w="137794" h="139700">
                <a:moveTo>
                  <a:pt x="137620" y="0"/>
                </a:moveTo>
                <a:lnTo>
                  <a:pt x="75563" y="0"/>
                </a:lnTo>
                <a:lnTo>
                  <a:pt x="75563" y="3808"/>
                </a:lnTo>
                <a:lnTo>
                  <a:pt x="137620" y="3808"/>
                </a:lnTo>
                <a:lnTo>
                  <a:pt x="13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61331" y="4918994"/>
            <a:ext cx="117475" cy="139700"/>
          </a:xfrm>
          <a:custGeom>
            <a:avLst/>
            <a:gdLst/>
            <a:ahLst/>
            <a:cxnLst/>
            <a:rect l="l" t="t" r="r" b="b"/>
            <a:pathLst>
              <a:path w="117475" h="139700">
                <a:moveTo>
                  <a:pt x="107888" y="0"/>
                </a:moveTo>
                <a:lnTo>
                  <a:pt x="0" y="0"/>
                </a:lnTo>
                <a:lnTo>
                  <a:pt x="0" y="3808"/>
                </a:lnTo>
                <a:lnTo>
                  <a:pt x="8469" y="3808"/>
                </a:lnTo>
                <a:lnTo>
                  <a:pt x="11802" y="4713"/>
                </a:lnTo>
                <a:lnTo>
                  <a:pt x="14157" y="6686"/>
                </a:lnTo>
                <a:lnTo>
                  <a:pt x="15861" y="8043"/>
                </a:lnTo>
                <a:lnTo>
                  <a:pt x="17039" y="9879"/>
                </a:lnTo>
                <a:lnTo>
                  <a:pt x="17678" y="12254"/>
                </a:lnTo>
                <a:lnTo>
                  <a:pt x="17966" y="13699"/>
                </a:lnTo>
                <a:lnTo>
                  <a:pt x="18033" y="15095"/>
                </a:lnTo>
                <a:lnTo>
                  <a:pt x="18145" y="122871"/>
                </a:lnTo>
                <a:lnTo>
                  <a:pt x="17766" y="127094"/>
                </a:lnTo>
                <a:lnTo>
                  <a:pt x="17102" y="128728"/>
                </a:lnTo>
                <a:lnTo>
                  <a:pt x="16275" y="131104"/>
                </a:lnTo>
                <a:lnTo>
                  <a:pt x="14922" y="132750"/>
                </a:lnTo>
                <a:lnTo>
                  <a:pt x="13318" y="133680"/>
                </a:lnTo>
                <a:lnTo>
                  <a:pt x="11050" y="135151"/>
                </a:lnTo>
                <a:lnTo>
                  <a:pt x="7993" y="135842"/>
                </a:lnTo>
                <a:lnTo>
                  <a:pt x="0" y="135842"/>
                </a:lnTo>
                <a:lnTo>
                  <a:pt x="0" y="139663"/>
                </a:lnTo>
                <a:lnTo>
                  <a:pt x="111397" y="139663"/>
                </a:lnTo>
                <a:lnTo>
                  <a:pt x="112407" y="131933"/>
                </a:lnTo>
                <a:lnTo>
                  <a:pt x="57696" y="131933"/>
                </a:lnTo>
                <a:lnTo>
                  <a:pt x="55015" y="131431"/>
                </a:lnTo>
                <a:lnTo>
                  <a:pt x="51808" y="129143"/>
                </a:lnTo>
                <a:lnTo>
                  <a:pt x="50655" y="127811"/>
                </a:lnTo>
                <a:lnTo>
                  <a:pt x="50091" y="126064"/>
                </a:lnTo>
                <a:lnTo>
                  <a:pt x="49440" y="124304"/>
                </a:lnTo>
                <a:lnTo>
                  <a:pt x="49139" y="119679"/>
                </a:lnTo>
                <a:lnTo>
                  <a:pt x="49139" y="72609"/>
                </a:lnTo>
                <a:lnTo>
                  <a:pt x="80124" y="72609"/>
                </a:lnTo>
                <a:lnTo>
                  <a:pt x="80124" y="64879"/>
                </a:lnTo>
                <a:lnTo>
                  <a:pt x="49139" y="64879"/>
                </a:lnTo>
                <a:lnTo>
                  <a:pt x="49139" y="8031"/>
                </a:lnTo>
                <a:lnTo>
                  <a:pt x="107888" y="8031"/>
                </a:lnTo>
                <a:lnTo>
                  <a:pt x="107888" y="0"/>
                </a:lnTo>
                <a:close/>
              </a:path>
              <a:path w="117475" h="139700">
                <a:moveTo>
                  <a:pt x="117198" y="95270"/>
                </a:moveTo>
                <a:lnTo>
                  <a:pt x="113677" y="95270"/>
                </a:lnTo>
                <a:lnTo>
                  <a:pt x="110953" y="103942"/>
                </a:lnTo>
                <a:lnTo>
                  <a:pt x="107415" y="111409"/>
                </a:lnTo>
                <a:lnTo>
                  <a:pt x="69098" y="131933"/>
                </a:lnTo>
                <a:lnTo>
                  <a:pt x="112407" y="131933"/>
                </a:lnTo>
                <a:lnTo>
                  <a:pt x="117198" y="95270"/>
                </a:lnTo>
                <a:close/>
              </a:path>
              <a:path w="117475" h="139700">
                <a:moveTo>
                  <a:pt x="80124" y="72609"/>
                </a:moveTo>
                <a:lnTo>
                  <a:pt x="55316" y="72609"/>
                </a:lnTo>
                <a:lnTo>
                  <a:pt x="59989" y="73401"/>
                </a:lnTo>
                <a:lnTo>
                  <a:pt x="66429" y="76958"/>
                </a:lnTo>
                <a:lnTo>
                  <a:pt x="76515" y="105049"/>
                </a:lnTo>
                <a:lnTo>
                  <a:pt x="80124" y="105049"/>
                </a:lnTo>
                <a:lnTo>
                  <a:pt x="80124" y="72609"/>
                </a:lnTo>
                <a:close/>
              </a:path>
              <a:path w="117475" h="139700">
                <a:moveTo>
                  <a:pt x="80124" y="31924"/>
                </a:moveTo>
                <a:lnTo>
                  <a:pt x="76515" y="31924"/>
                </a:lnTo>
                <a:lnTo>
                  <a:pt x="75498" y="39548"/>
                </a:lnTo>
                <a:lnTo>
                  <a:pt x="73986" y="46190"/>
                </a:lnTo>
                <a:lnTo>
                  <a:pt x="71978" y="51851"/>
                </a:lnTo>
                <a:lnTo>
                  <a:pt x="69474" y="56534"/>
                </a:lnTo>
                <a:lnTo>
                  <a:pt x="65828" y="62139"/>
                </a:lnTo>
                <a:lnTo>
                  <a:pt x="59877" y="64879"/>
                </a:lnTo>
                <a:lnTo>
                  <a:pt x="80124" y="64879"/>
                </a:lnTo>
                <a:lnTo>
                  <a:pt x="80124" y="31924"/>
                </a:lnTo>
                <a:close/>
              </a:path>
              <a:path w="117475" h="139700">
                <a:moveTo>
                  <a:pt x="107888" y="8031"/>
                </a:moveTo>
                <a:lnTo>
                  <a:pt x="72243" y="8031"/>
                </a:lnTo>
                <a:lnTo>
                  <a:pt x="78908" y="8622"/>
                </a:lnTo>
                <a:lnTo>
                  <a:pt x="82417" y="9879"/>
                </a:lnTo>
                <a:lnTo>
                  <a:pt x="104267" y="41300"/>
                </a:lnTo>
                <a:lnTo>
                  <a:pt x="107888" y="41300"/>
                </a:lnTo>
                <a:lnTo>
                  <a:pt x="107888" y="8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91371" y="4918994"/>
            <a:ext cx="119380" cy="139700"/>
          </a:xfrm>
          <a:custGeom>
            <a:avLst/>
            <a:gdLst/>
            <a:ahLst/>
            <a:cxnLst/>
            <a:rect l="l" t="t" r="r" b="b"/>
            <a:pathLst>
              <a:path w="119380" h="139700">
                <a:moveTo>
                  <a:pt x="61768" y="0"/>
                </a:moveTo>
                <a:lnTo>
                  <a:pt x="0" y="0"/>
                </a:lnTo>
                <a:lnTo>
                  <a:pt x="0" y="3808"/>
                </a:lnTo>
                <a:lnTo>
                  <a:pt x="5888" y="3808"/>
                </a:lnTo>
                <a:lnTo>
                  <a:pt x="9885" y="4411"/>
                </a:lnTo>
                <a:lnTo>
                  <a:pt x="17866" y="122670"/>
                </a:lnTo>
                <a:lnTo>
                  <a:pt x="17465" y="127396"/>
                </a:lnTo>
                <a:lnTo>
                  <a:pt x="15774" y="131318"/>
                </a:lnTo>
                <a:lnTo>
                  <a:pt x="14245" y="132851"/>
                </a:lnTo>
                <a:lnTo>
                  <a:pt x="12153" y="133995"/>
                </a:lnTo>
                <a:lnTo>
                  <a:pt x="9985" y="135252"/>
                </a:lnTo>
                <a:lnTo>
                  <a:pt x="5988" y="135842"/>
                </a:lnTo>
                <a:lnTo>
                  <a:pt x="0" y="135842"/>
                </a:lnTo>
                <a:lnTo>
                  <a:pt x="0" y="139663"/>
                </a:lnTo>
                <a:lnTo>
                  <a:pt x="65465" y="139663"/>
                </a:lnTo>
                <a:lnTo>
                  <a:pt x="78353" y="138901"/>
                </a:lnTo>
                <a:lnTo>
                  <a:pt x="89611" y="136592"/>
                </a:lnTo>
                <a:lnTo>
                  <a:pt x="99230" y="132701"/>
                </a:lnTo>
                <a:lnTo>
                  <a:pt x="100177" y="132047"/>
                </a:lnTo>
                <a:lnTo>
                  <a:pt x="54740" y="132047"/>
                </a:lnTo>
                <a:lnTo>
                  <a:pt x="52159" y="131116"/>
                </a:lnTo>
                <a:lnTo>
                  <a:pt x="50467" y="129156"/>
                </a:lnTo>
                <a:lnTo>
                  <a:pt x="48675" y="127283"/>
                </a:lnTo>
                <a:lnTo>
                  <a:pt x="47798" y="124518"/>
                </a:lnTo>
                <a:lnTo>
                  <a:pt x="47886" y="70849"/>
                </a:lnTo>
                <a:lnTo>
                  <a:pt x="98204" y="70761"/>
                </a:lnTo>
                <a:lnTo>
                  <a:pt x="90990" y="68053"/>
                </a:lnTo>
                <a:lnTo>
                  <a:pt x="82492" y="65596"/>
                </a:lnTo>
                <a:lnTo>
                  <a:pt x="90351" y="63052"/>
                </a:lnTo>
                <a:lnTo>
                  <a:pt x="90850" y="62831"/>
                </a:lnTo>
                <a:lnTo>
                  <a:pt x="47886" y="62831"/>
                </a:lnTo>
                <a:lnTo>
                  <a:pt x="47886" y="7817"/>
                </a:lnTo>
                <a:lnTo>
                  <a:pt x="57120" y="7717"/>
                </a:lnTo>
                <a:lnTo>
                  <a:pt x="99954" y="7717"/>
                </a:lnTo>
                <a:lnTo>
                  <a:pt x="99281" y="7151"/>
                </a:lnTo>
                <a:lnTo>
                  <a:pt x="93129" y="4210"/>
                </a:lnTo>
                <a:lnTo>
                  <a:pt x="87711" y="2359"/>
                </a:lnTo>
                <a:lnTo>
                  <a:pt x="80672" y="1044"/>
                </a:lnTo>
                <a:lnTo>
                  <a:pt x="72021" y="260"/>
                </a:lnTo>
                <a:lnTo>
                  <a:pt x="61768" y="0"/>
                </a:lnTo>
                <a:close/>
              </a:path>
              <a:path w="119380" h="139700">
                <a:moveTo>
                  <a:pt x="98204" y="70761"/>
                </a:moveTo>
                <a:lnTo>
                  <a:pt x="57596" y="70761"/>
                </a:lnTo>
                <a:lnTo>
                  <a:pt x="64926" y="71742"/>
                </a:lnTo>
                <a:lnTo>
                  <a:pt x="74586" y="75940"/>
                </a:lnTo>
                <a:lnTo>
                  <a:pt x="85436" y="107927"/>
                </a:lnTo>
                <a:lnTo>
                  <a:pt x="84271" y="113068"/>
                </a:lnTo>
                <a:lnTo>
                  <a:pt x="79773" y="122369"/>
                </a:lnTo>
                <a:lnTo>
                  <a:pt x="76490" y="125926"/>
                </a:lnTo>
                <a:lnTo>
                  <a:pt x="72218" y="128326"/>
                </a:lnTo>
                <a:lnTo>
                  <a:pt x="67970" y="130840"/>
                </a:lnTo>
                <a:lnTo>
                  <a:pt x="63197" y="132047"/>
                </a:lnTo>
                <a:lnTo>
                  <a:pt x="100177" y="132047"/>
                </a:lnTo>
                <a:lnTo>
                  <a:pt x="118902" y="101140"/>
                </a:lnTo>
                <a:lnTo>
                  <a:pt x="118231" y="94019"/>
                </a:lnTo>
                <a:lnTo>
                  <a:pt x="116227" y="87619"/>
                </a:lnTo>
                <a:lnTo>
                  <a:pt x="112897" y="81903"/>
                </a:lnTo>
                <a:lnTo>
                  <a:pt x="108252" y="76832"/>
                </a:lnTo>
                <a:lnTo>
                  <a:pt x="103876" y="73632"/>
                </a:lnTo>
                <a:lnTo>
                  <a:pt x="98204" y="70761"/>
                </a:lnTo>
                <a:close/>
              </a:path>
              <a:path w="119380" h="139700">
                <a:moveTo>
                  <a:pt x="99954" y="7717"/>
                </a:moveTo>
                <a:lnTo>
                  <a:pt x="57120" y="7717"/>
                </a:lnTo>
                <a:lnTo>
                  <a:pt x="63873" y="8722"/>
                </a:lnTo>
                <a:lnTo>
                  <a:pt x="72205" y="12908"/>
                </a:lnTo>
                <a:lnTo>
                  <a:pt x="81063" y="41187"/>
                </a:lnTo>
                <a:lnTo>
                  <a:pt x="79886" y="46215"/>
                </a:lnTo>
                <a:lnTo>
                  <a:pt x="75388" y="54284"/>
                </a:lnTo>
                <a:lnTo>
                  <a:pt x="72105" y="57325"/>
                </a:lnTo>
                <a:lnTo>
                  <a:pt x="63598" y="61725"/>
                </a:lnTo>
                <a:lnTo>
                  <a:pt x="56920" y="62831"/>
                </a:lnTo>
                <a:lnTo>
                  <a:pt x="90850" y="62831"/>
                </a:lnTo>
                <a:lnTo>
                  <a:pt x="113000" y="41803"/>
                </a:lnTo>
                <a:lnTo>
                  <a:pt x="113000" y="28732"/>
                </a:lnTo>
                <a:lnTo>
                  <a:pt x="111146" y="22686"/>
                </a:lnTo>
                <a:lnTo>
                  <a:pt x="104217" y="11299"/>
                </a:lnTo>
                <a:lnTo>
                  <a:pt x="99954" y="7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18630" y="4916116"/>
            <a:ext cx="137160" cy="142875"/>
          </a:xfrm>
          <a:custGeom>
            <a:avLst/>
            <a:gdLst/>
            <a:ahLst/>
            <a:cxnLst/>
            <a:rect l="l" t="t" r="r" b="b"/>
            <a:pathLst>
              <a:path w="137160" h="142875">
                <a:moveTo>
                  <a:pt x="70338" y="0"/>
                </a:moveTo>
                <a:lnTo>
                  <a:pt x="68534" y="0"/>
                </a:lnTo>
                <a:lnTo>
                  <a:pt x="57080" y="27882"/>
                </a:lnTo>
                <a:lnTo>
                  <a:pt x="33881" y="83538"/>
                </a:lnTo>
                <a:lnTo>
                  <a:pt x="22427" y="111434"/>
                </a:lnTo>
                <a:lnTo>
                  <a:pt x="18129" y="122067"/>
                </a:lnTo>
                <a:lnTo>
                  <a:pt x="14308" y="129005"/>
                </a:lnTo>
                <a:lnTo>
                  <a:pt x="11414" y="132449"/>
                </a:lnTo>
                <a:lnTo>
                  <a:pt x="8494" y="135867"/>
                </a:lnTo>
                <a:lnTo>
                  <a:pt x="4660" y="137992"/>
                </a:lnTo>
                <a:lnTo>
                  <a:pt x="0" y="138721"/>
                </a:lnTo>
                <a:lnTo>
                  <a:pt x="0" y="142541"/>
                </a:lnTo>
                <a:lnTo>
                  <a:pt x="42874" y="142541"/>
                </a:lnTo>
                <a:lnTo>
                  <a:pt x="42874" y="138721"/>
                </a:lnTo>
                <a:lnTo>
                  <a:pt x="36121" y="138193"/>
                </a:lnTo>
                <a:lnTo>
                  <a:pt x="31924" y="137401"/>
                </a:lnTo>
                <a:lnTo>
                  <a:pt x="30220" y="136244"/>
                </a:lnTo>
                <a:lnTo>
                  <a:pt x="27301" y="134372"/>
                </a:lnTo>
                <a:lnTo>
                  <a:pt x="25847" y="131519"/>
                </a:lnTo>
                <a:lnTo>
                  <a:pt x="25847" y="124618"/>
                </a:lnTo>
                <a:lnTo>
                  <a:pt x="26737" y="120923"/>
                </a:lnTo>
                <a:lnTo>
                  <a:pt x="30295" y="111823"/>
                </a:lnTo>
                <a:lnTo>
                  <a:pt x="32162" y="107324"/>
                </a:lnTo>
                <a:lnTo>
                  <a:pt x="33941" y="102774"/>
                </a:lnTo>
                <a:lnTo>
                  <a:pt x="112087" y="102774"/>
                </a:lnTo>
                <a:lnTo>
                  <a:pt x="109019" y="95157"/>
                </a:lnTo>
                <a:lnTo>
                  <a:pt x="37261" y="95157"/>
                </a:lnTo>
                <a:lnTo>
                  <a:pt x="42167" y="83115"/>
                </a:lnTo>
                <a:lnTo>
                  <a:pt x="52120" y="59092"/>
                </a:lnTo>
                <a:lnTo>
                  <a:pt x="57032" y="47057"/>
                </a:lnTo>
                <a:lnTo>
                  <a:pt x="89406" y="47057"/>
                </a:lnTo>
                <a:lnTo>
                  <a:pt x="81881" y="28655"/>
                </a:lnTo>
                <a:lnTo>
                  <a:pt x="70338" y="0"/>
                </a:lnTo>
                <a:close/>
              </a:path>
              <a:path w="137160" h="142875">
                <a:moveTo>
                  <a:pt x="112087" y="102774"/>
                </a:moveTo>
                <a:lnTo>
                  <a:pt x="79460" y="102774"/>
                </a:lnTo>
                <a:lnTo>
                  <a:pt x="81702" y="108606"/>
                </a:lnTo>
                <a:lnTo>
                  <a:pt x="84121" y="114526"/>
                </a:lnTo>
                <a:lnTo>
                  <a:pt x="89057" y="127283"/>
                </a:lnTo>
                <a:lnTo>
                  <a:pt x="89157" y="127911"/>
                </a:lnTo>
                <a:lnTo>
                  <a:pt x="89521" y="129256"/>
                </a:lnTo>
                <a:lnTo>
                  <a:pt x="89721" y="130475"/>
                </a:lnTo>
                <a:lnTo>
                  <a:pt x="82128" y="138721"/>
                </a:lnTo>
                <a:lnTo>
                  <a:pt x="74523" y="138721"/>
                </a:lnTo>
                <a:lnTo>
                  <a:pt x="74523" y="142541"/>
                </a:lnTo>
                <a:lnTo>
                  <a:pt x="136868" y="142541"/>
                </a:lnTo>
                <a:lnTo>
                  <a:pt x="136868" y="138721"/>
                </a:lnTo>
                <a:lnTo>
                  <a:pt x="132972" y="138406"/>
                </a:lnTo>
                <a:lnTo>
                  <a:pt x="129902" y="137212"/>
                </a:lnTo>
                <a:lnTo>
                  <a:pt x="127747" y="135013"/>
                </a:lnTo>
                <a:lnTo>
                  <a:pt x="124916" y="132210"/>
                </a:lnTo>
                <a:lnTo>
                  <a:pt x="121207" y="125360"/>
                </a:lnTo>
                <a:lnTo>
                  <a:pt x="112087" y="102774"/>
                </a:lnTo>
                <a:close/>
              </a:path>
              <a:path w="137160" h="142875">
                <a:moveTo>
                  <a:pt x="89406" y="47057"/>
                </a:moveTo>
                <a:lnTo>
                  <a:pt x="57032" y="47057"/>
                </a:lnTo>
                <a:lnTo>
                  <a:pt x="61801" y="59092"/>
                </a:lnTo>
                <a:lnTo>
                  <a:pt x="71459" y="83115"/>
                </a:lnTo>
                <a:lnTo>
                  <a:pt x="76227" y="95157"/>
                </a:lnTo>
                <a:lnTo>
                  <a:pt x="109019" y="95157"/>
                </a:lnTo>
                <a:lnTo>
                  <a:pt x="105272" y="85856"/>
                </a:lnTo>
                <a:lnTo>
                  <a:pt x="89406" y="47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5412" y="4918994"/>
            <a:ext cx="139065" cy="139700"/>
          </a:xfrm>
          <a:custGeom>
            <a:avLst/>
            <a:gdLst/>
            <a:ahLst/>
            <a:cxnLst/>
            <a:rect l="l" t="t" r="r" b="b"/>
            <a:pathLst>
              <a:path w="139064" h="139700">
                <a:moveTo>
                  <a:pt x="138673" y="0"/>
                </a:moveTo>
                <a:lnTo>
                  <a:pt x="78796" y="0"/>
                </a:lnTo>
                <a:lnTo>
                  <a:pt x="67887" y="208"/>
                </a:lnTo>
                <a:lnTo>
                  <a:pt x="22389" y="22699"/>
                </a:lnTo>
                <a:lnTo>
                  <a:pt x="20046" y="30064"/>
                </a:lnTo>
                <a:lnTo>
                  <a:pt x="20046" y="38510"/>
                </a:lnTo>
                <a:lnTo>
                  <a:pt x="40782" y="71440"/>
                </a:lnTo>
                <a:lnTo>
                  <a:pt x="48650" y="73640"/>
                </a:lnTo>
                <a:lnTo>
                  <a:pt x="40949" y="85489"/>
                </a:lnTo>
                <a:lnTo>
                  <a:pt x="25374" y="109074"/>
                </a:lnTo>
                <a:lnTo>
                  <a:pt x="17666" y="120923"/>
                </a:lnTo>
                <a:lnTo>
                  <a:pt x="13644" y="127019"/>
                </a:lnTo>
                <a:lnTo>
                  <a:pt x="0" y="135842"/>
                </a:lnTo>
                <a:lnTo>
                  <a:pt x="0" y="139663"/>
                </a:lnTo>
                <a:lnTo>
                  <a:pt x="40582" y="139663"/>
                </a:lnTo>
                <a:lnTo>
                  <a:pt x="50912" y="123716"/>
                </a:lnTo>
                <a:lnTo>
                  <a:pt x="71785" y="91957"/>
                </a:lnTo>
                <a:lnTo>
                  <a:pt x="82116" y="76003"/>
                </a:lnTo>
                <a:lnTo>
                  <a:pt x="120806" y="76003"/>
                </a:lnTo>
                <a:lnTo>
                  <a:pt x="120806" y="68688"/>
                </a:lnTo>
                <a:lnTo>
                  <a:pt x="76315" y="68688"/>
                </a:lnTo>
                <a:lnTo>
                  <a:pt x="69750" y="67808"/>
                </a:lnTo>
                <a:lnTo>
                  <a:pt x="61029" y="64238"/>
                </a:lnTo>
                <a:lnTo>
                  <a:pt x="57559" y="61197"/>
                </a:lnTo>
                <a:lnTo>
                  <a:pt x="55115" y="56534"/>
                </a:lnTo>
                <a:lnTo>
                  <a:pt x="52597" y="51984"/>
                </a:lnTo>
                <a:lnTo>
                  <a:pt x="51319" y="46039"/>
                </a:lnTo>
                <a:lnTo>
                  <a:pt x="51319" y="28116"/>
                </a:lnTo>
                <a:lnTo>
                  <a:pt x="53650" y="20223"/>
                </a:lnTo>
                <a:lnTo>
                  <a:pt x="58260" y="15132"/>
                </a:lnTo>
                <a:lnTo>
                  <a:pt x="62771" y="10042"/>
                </a:lnTo>
                <a:lnTo>
                  <a:pt x="70238" y="7516"/>
                </a:lnTo>
                <a:lnTo>
                  <a:pt x="123653" y="7516"/>
                </a:lnTo>
                <a:lnTo>
                  <a:pt x="124427" y="6699"/>
                </a:lnTo>
                <a:lnTo>
                  <a:pt x="128787" y="4411"/>
                </a:lnTo>
                <a:lnTo>
                  <a:pt x="132784" y="3808"/>
                </a:lnTo>
                <a:lnTo>
                  <a:pt x="138673" y="3808"/>
                </a:lnTo>
                <a:lnTo>
                  <a:pt x="138673" y="0"/>
                </a:lnTo>
                <a:close/>
              </a:path>
              <a:path w="139064" h="139700">
                <a:moveTo>
                  <a:pt x="138673" y="135842"/>
                </a:moveTo>
                <a:lnTo>
                  <a:pt x="72706" y="135842"/>
                </a:lnTo>
                <a:lnTo>
                  <a:pt x="72706" y="139663"/>
                </a:lnTo>
                <a:lnTo>
                  <a:pt x="138673" y="139663"/>
                </a:lnTo>
                <a:lnTo>
                  <a:pt x="138673" y="135842"/>
                </a:lnTo>
                <a:close/>
              </a:path>
              <a:path w="139064" h="139700">
                <a:moveTo>
                  <a:pt x="120806" y="76003"/>
                </a:moveTo>
                <a:lnTo>
                  <a:pt x="90573" y="76003"/>
                </a:lnTo>
                <a:lnTo>
                  <a:pt x="90484" y="123716"/>
                </a:lnTo>
                <a:lnTo>
                  <a:pt x="90172" y="127396"/>
                </a:lnTo>
                <a:lnTo>
                  <a:pt x="88506" y="131318"/>
                </a:lnTo>
                <a:lnTo>
                  <a:pt x="86952" y="132951"/>
                </a:lnTo>
                <a:lnTo>
                  <a:pt x="82592" y="135252"/>
                </a:lnTo>
                <a:lnTo>
                  <a:pt x="78595" y="135842"/>
                </a:lnTo>
                <a:lnTo>
                  <a:pt x="132684" y="135842"/>
                </a:lnTo>
                <a:lnTo>
                  <a:pt x="128687" y="135252"/>
                </a:lnTo>
                <a:lnTo>
                  <a:pt x="126594" y="133995"/>
                </a:lnTo>
                <a:lnTo>
                  <a:pt x="124427" y="132851"/>
                </a:lnTo>
                <a:lnTo>
                  <a:pt x="122974" y="131318"/>
                </a:lnTo>
                <a:lnTo>
                  <a:pt x="121282" y="127396"/>
                </a:lnTo>
                <a:lnTo>
                  <a:pt x="120911" y="123716"/>
                </a:lnTo>
                <a:lnTo>
                  <a:pt x="120806" y="76003"/>
                </a:lnTo>
                <a:close/>
              </a:path>
              <a:path w="139064" h="139700">
                <a:moveTo>
                  <a:pt x="123653" y="7516"/>
                </a:moveTo>
                <a:lnTo>
                  <a:pt x="90573" y="7516"/>
                </a:lnTo>
                <a:lnTo>
                  <a:pt x="90573" y="68688"/>
                </a:lnTo>
                <a:lnTo>
                  <a:pt x="120806" y="68688"/>
                </a:lnTo>
                <a:lnTo>
                  <a:pt x="120806" y="16992"/>
                </a:lnTo>
                <a:lnTo>
                  <a:pt x="121282" y="12153"/>
                </a:lnTo>
                <a:lnTo>
                  <a:pt x="122974" y="8232"/>
                </a:lnTo>
                <a:lnTo>
                  <a:pt x="123653" y="7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16067" y="4778514"/>
            <a:ext cx="1083775" cy="464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62225" y="4078436"/>
            <a:ext cx="1775888" cy="178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33111" y="4417917"/>
            <a:ext cx="2118360" cy="389255"/>
          </a:xfrm>
          <a:custGeom>
            <a:avLst/>
            <a:gdLst/>
            <a:ahLst/>
            <a:cxnLst/>
            <a:rect l="l" t="t" r="r" b="b"/>
            <a:pathLst>
              <a:path w="2118360" h="389254">
                <a:moveTo>
                  <a:pt x="113902" y="264948"/>
                </a:moveTo>
                <a:lnTo>
                  <a:pt x="0" y="346771"/>
                </a:lnTo>
                <a:lnTo>
                  <a:pt x="133573" y="389127"/>
                </a:lnTo>
                <a:lnTo>
                  <a:pt x="125530" y="338350"/>
                </a:lnTo>
                <a:lnTo>
                  <a:pt x="112837" y="338350"/>
                </a:lnTo>
                <a:lnTo>
                  <a:pt x="109893" y="319622"/>
                </a:lnTo>
                <a:lnTo>
                  <a:pt x="122251" y="317653"/>
                </a:lnTo>
                <a:lnTo>
                  <a:pt x="113902" y="264948"/>
                </a:lnTo>
                <a:close/>
              </a:path>
              <a:path w="2118360" h="389254">
                <a:moveTo>
                  <a:pt x="122251" y="317653"/>
                </a:moveTo>
                <a:lnTo>
                  <a:pt x="109893" y="319622"/>
                </a:lnTo>
                <a:lnTo>
                  <a:pt x="112837" y="338350"/>
                </a:lnTo>
                <a:lnTo>
                  <a:pt x="125217" y="336376"/>
                </a:lnTo>
                <a:lnTo>
                  <a:pt x="122251" y="317653"/>
                </a:lnTo>
                <a:close/>
              </a:path>
              <a:path w="2118360" h="389254">
                <a:moveTo>
                  <a:pt x="125217" y="336376"/>
                </a:moveTo>
                <a:lnTo>
                  <a:pt x="112837" y="338350"/>
                </a:lnTo>
                <a:lnTo>
                  <a:pt x="125530" y="338350"/>
                </a:lnTo>
                <a:lnTo>
                  <a:pt x="125217" y="336376"/>
                </a:lnTo>
                <a:close/>
              </a:path>
              <a:path w="2118360" h="389254">
                <a:moveTo>
                  <a:pt x="2115304" y="0"/>
                </a:moveTo>
                <a:lnTo>
                  <a:pt x="122251" y="317653"/>
                </a:lnTo>
                <a:lnTo>
                  <a:pt x="125217" y="336376"/>
                </a:lnTo>
                <a:lnTo>
                  <a:pt x="2118311" y="18601"/>
                </a:lnTo>
                <a:lnTo>
                  <a:pt x="21153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87648" y="4427218"/>
            <a:ext cx="125730" cy="351790"/>
          </a:xfrm>
          <a:custGeom>
            <a:avLst/>
            <a:gdLst/>
            <a:ahLst/>
            <a:cxnLst/>
            <a:rect l="l" t="t" r="r" b="b"/>
            <a:pathLst>
              <a:path w="125729" h="351789">
                <a:moveTo>
                  <a:pt x="53229" y="225627"/>
                </a:moveTo>
                <a:lnTo>
                  <a:pt x="0" y="225734"/>
                </a:lnTo>
                <a:lnTo>
                  <a:pt x="62896" y="351295"/>
                </a:lnTo>
                <a:lnTo>
                  <a:pt x="118996" y="238177"/>
                </a:lnTo>
                <a:lnTo>
                  <a:pt x="53249" y="238177"/>
                </a:lnTo>
                <a:lnTo>
                  <a:pt x="53229" y="225627"/>
                </a:lnTo>
                <a:close/>
              </a:path>
              <a:path w="125729" h="351789">
                <a:moveTo>
                  <a:pt x="72023" y="225589"/>
                </a:moveTo>
                <a:lnTo>
                  <a:pt x="53229" y="225627"/>
                </a:lnTo>
                <a:lnTo>
                  <a:pt x="53249" y="238177"/>
                </a:lnTo>
                <a:lnTo>
                  <a:pt x="72042" y="238177"/>
                </a:lnTo>
                <a:lnTo>
                  <a:pt x="72023" y="225589"/>
                </a:lnTo>
                <a:close/>
              </a:path>
              <a:path w="125729" h="351789">
                <a:moveTo>
                  <a:pt x="125291" y="225482"/>
                </a:moveTo>
                <a:lnTo>
                  <a:pt x="72023" y="225589"/>
                </a:lnTo>
                <a:lnTo>
                  <a:pt x="72042" y="238177"/>
                </a:lnTo>
                <a:lnTo>
                  <a:pt x="118996" y="238177"/>
                </a:lnTo>
                <a:lnTo>
                  <a:pt x="125291" y="225482"/>
                </a:lnTo>
                <a:close/>
              </a:path>
              <a:path w="125729" h="351789">
                <a:moveTo>
                  <a:pt x="71666" y="0"/>
                </a:moveTo>
                <a:lnTo>
                  <a:pt x="52873" y="0"/>
                </a:lnTo>
                <a:lnTo>
                  <a:pt x="53229" y="225627"/>
                </a:lnTo>
                <a:lnTo>
                  <a:pt x="72023" y="225589"/>
                </a:lnTo>
                <a:lnTo>
                  <a:pt x="716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8415" y="4417917"/>
            <a:ext cx="2110105" cy="401955"/>
          </a:xfrm>
          <a:custGeom>
            <a:avLst/>
            <a:gdLst/>
            <a:ahLst/>
            <a:cxnLst/>
            <a:rect l="l" t="t" r="r" b="b"/>
            <a:pathLst>
              <a:path w="2110104" h="401954">
                <a:moveTo>
                  <a:pt x="1984415" y="349236"/>
                </a:moveTo>
                <a:lnTo>
                  <a:pt x="1975728" y="401947"/>
                </a:lnTo>
                <a:lnTo>
                  <a:pt x="2109540" y="360596"/>
                </a:lnTo>
                <a:lnTo>
                  <a:pt x="2096769" y="351295"/>
                </a:lnTo>
                <a:lnTo>
                  <a:pt x="1996777" y="351295"/>
                </a:lnTo>
                <a:lnTo>
                  <a:pt x="1984415" y="349236"/>
                </a:lnTo>
                <a:close/>
              </a:path>
              <a:path w="2110104" h="401954">
                <a:moveTo>
                  <a:pt x="1987479" y="330643"/>
                </a:moveTo>
                <a:lnTo>
                  <a:pt x="1984415" y="349236"/>
                </a:lnTo>
                <a:lnTo>
                  <a:pt x="1996777" y="351295"/>
                </a:lnTo>
                <a:lnTo>
                  <a:pt x="1999784" y="332694"/>
                </a:lnTo>
                <a:lnTo>
                  <a:pt x="1987479" y="330643"/>
                </a:lnTo>
                <a:close/>
              </a:path>
              <a:path w="2110104" h="401954">
                <a:moveTo>
                  <a:pt x="1996151" y="278020"/>
                </a:moveTo>
                <a:lnTo>
                  <a:pt x="1987479" y="330643"/>
                </a:lnTo>
                <a:lnTo>
                  <a:pt x="1999784" y="332694"/>
                </a:lnTo>
                <a:lnTo>
                  <a:pt x="1996777" y="351295"/>
                </a:lnTo>
                <a:lnTo>
                  <a:pt x="2096769" y="351295"/>
                </a:lnTo>
                <a:lnTo>
                  <a:pt x="1996151" y="278020"/>
                </a:lnTo>
                <a:close/>
              </a:path>
              <a:path w="2110104" h="401954">
                <a:moveTo>
                  <a:pt x="3007" y="0"/>
                </a:moveTo>
                <a:lnTo>
                  <a:pt x="0" y="18601"/>
                </a:lnTo>
                <a:lnTo>
                  <a:pt x="1984415" y="349236"/>
                </a:lnTo>
                <a:lnTo>
                  <a:pt x="1987479" y="330643"/>
                </a:lnTo>
                <a:lnTo>
                  <a:pt x="3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74998" y="4936088"/>
            <a:ext cx="766445" cy="135890"/>
          </a:xfrm>
          <a:custGeom>
            <a:avLst/>
            <a:gdLst/>
            <a:ahLst/>
            <a:cxnLst/>
            <a:rect l="l" t="t" r="r" b="b"/>
            <a:pathLst>
              <a:path w="766445" h="135889">
                <a:moveTo>
                  <a:pt x="642121" y="9728"/>
                </a:moveTo>
                <a:lnTo>
                  <a:pt x="641109" y="63134"/>
                </a:lnTo>
                <a:lnTo>
                  <a:pt x="653648" y="63371"/>
                </a:lnTo>
                <a:lnTo>
                  <a:pt x="653272" y="82212"/>
                </a:lnTo>
                <a:lnTo>
                  <a:pt x="640748" y="82212"/>
                </a:lnTo>
                <a:lnTo>
                  <a:pt x="639740" y="135390"/>
                </a:lnTo>
                <a:lnTo>
                  <a:pt x="750919" y="82212"/>
                </a:lnTo>
                <a:lnTo>
                  <a:pt x="653272" y="82212"/>
                </a:lnTo>
                <a:lnTo>
                  <a:pt x="640752" y="81976"/>
                </a:lnTo>
                <a:lnTo>
                  <a:pt x="751412" y="81976"/>
                </a:lnTo>
                <a:lnTo>
                  <a:pt x="766160" y="74922"/>
                </a:lnTo>
                <a:lnTo>
                  <a:pt x="642121" y="9728"/>
                </a:lnTo>
                <a:close/>
              </a:path>
              <a:path w="766445" h="135889">
                <a:moveTo>
                  <a:pt x="126444" y="0"/>
                </a:moveTo>
                <a:lnTo>
                  <a:pt x="0" y="60468"/>
                </a:lnTo>
                <a:lnTo>
                  <a:pt x="124089" y="125662"/>
                </a:lnTo>
                <a:lnTo>
                  <a:pt x="125090" y="72254"/>
                </a:lnTo>
                <a:lnTo>
                  <a:pt x="112562" y="72018"/>
                </a:lnTo>
                <a:lnTo>
                  <a:pt x="112925" y="53165"/>
                </a:lnTo>
                <a:lnTo>
                  <a:pt x="125448" y="53165"/>
                </a:lnTo>
                <a:lnTo>
                  <a:pt x="126444" y="0"/>
                </a:lnTo>
                <a:close/>
              </a:path>
              <a:path w="766445" h="135889">
                <a:moveTo>
                  <a:pt x="641109" y="63134"/>
                </a:moveTo>
                <a:lnTo>
                  <a:pt x="640752" y="81976"/>
                </a:lnTo>
                <a:lnTo>
                  <a:pt x="653272" y="82212"/>
                </a:lnTo>
                <a:lnTo>
                  <a:pt x="653648" y="63371"/>
                </a:lnTo>
                <a:lnTo>
                  <a:pt x="641109" y="63134"/>
                </a:lnTo>
                <a:close/>
              </a:path>
              <a:path w="766445" h="135889">
                <a:moveTo>
                  <a:pt x="125443" y="53401"/>
                </a:moveTo>
                <a:lnTo>
                  <a:pt x="125090" y="72254"/>
                </a:lnTo>
                <a:lnTo>
                  <a:pt x="640752" y="81976"/>
                </a:lnTo>
                <a:lnTo>
                  <a:pt x="641109" y="63134"/>
                </a:lnTo>
                <a:lnTo>
                  <a:pt x="125443" y="53401"/>
                </a:lnTo>
                <a:close/>
              </a:path>
              <a:path w="766445" h="135889">
                <a:moveTo>
                  <a:pt x="112925" y="53165"/>
                </a:moveTo>
                <a:lnTo>
                  <a:pt x="112562" y="72018"/>
                </a:lnTo>
                <a:lnTo>
                  <a:pt x="125090" y="72254"/>
                </a:lnTo>
                <a:lnTo>
                  <a:pt x="125443" y="53401"/>
                </a:lnTo>
                <a:lnTo>
                  <a:pt x="112925" y="53165"/>
                </a:lnTo>
                <a:close/>
              </a:path>
              <a:path w="766445" h="135889">
                <a:moveTo>
                  <a:pt x="125448" y="53165"/>
                </a:moveTo>
                <a:lnTo>
                  <a:pt x="112925" y="53165"/>
                </a:lnTo>
                <a:lnTo>
                  <a:pt x="125443" y="53401"/>
                </a:lnTo>
                <a:lnTo>
                  <a:pt x="125448" y="531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58051" y="4948267"/>
            <a:ext cx="758190" cy="126364"/>
          </a:xfrm>
          <a:custGeom>
            <a:avLst/>
            <a:gdLst/>
            <a:ahLst/>
            <a:cxnLst/>
            <a:rect l="l" t="t" r="r" b="b"/>
            <a:pathLst>
              <a:path w="758189" h="126364">
                <a:moveTo>
                  <a:pt x="632724" y="72687"/>
                </a:moveTo>
                <a:lnTo>
                  <a:pt x="632724" y="126102"/>
                </a:lnTo>
                <a:lnTo>
                  <a:pt x="739389" y="72697"/>
                </a:lnTo>
                <a:lnTo>
                  <a:pt x="632724" y="72687"/>
                </a:lnTo>
                <a:close/>
              </a:path>
              <a:path w="758189" h="126364">
                <a:moveTo>
                  <a:pt x="125291" y="0"/>
                </a:moveTo>
                <a:lnTo>
                  <a:pt x="0" y="62743"/>
                </a:lnTo>
                <a:lnTo>
                  <a:pt x="125291" y="125687"/>
                </a:lnTo>
                <a:lnTo>
                  <a:pt x="125291" y="72267"/>
                </a:lnTo>
                <a:lnTo>
                  <a:pt x="112762" y="72257"/>
                </a:lnTo>
                <a:lnTo>
                  <a:pt x="112762" y="53404"/>
                </a:lnTo>
                <a:lnTo>
                  <a:pt x="125291" y="53404"/>
                </a:lnTo>
                <a:lnTo>
                  <a:pt x="125291" y="0"/>
                </a:lnTo>
                <a:close/>
              </a:path>
              <a:path w="758189" h="126364">
                <a:moveTo>
                  <a:pt x="632724" y="53834"/>
                </a:moveTo>
                <a:lnTo>
                  <a:pt x="632724" y="72687"/>
                </a:lnTo>
                <a:lnTo>
                  <a:pt x="645253" y="72697"/>
                </a:lnTo>
                <a:lnTo>
                  <a:pt x="645253" y="53844"/>
                </a:lnTo>
                <a:lnTo>
                  <a:pt x="632724" y="53834"/>
                </a:lnTo>
                <a:close/>
              </a:path>
              <a:path w="758189" h="126364">
                <a:moveTo>
                  <a:pt x="632724" y="414"/>
                </a:moveTo>
                <a:lnTo>
                  <a:pt x="632724" y="53834"/>
                </a:lnTo>
                <a:lnTo>
                  <a:pt x="645253" y="53844"/>
                </a:lnTo>
                <a:lnTo>
                  <a:pt x="645253" y="72697"/>
                </a:lnTo>
                <a:lnTo>
                  <a:pt x="739410" y="72687"/>
                </a:lnTo>
                <a:lnTo>
                  <a:pt x="758016" y="63371"/>
                </a:lnTo>
                <a:lnTo>
                  <a:pt x="632724" y="414"/>
                </a:lnTo>
                <a:close/>
              </a:path>
              <a:path w="758189" h="126364">
                <a:moveTo>
                  <a:pt x="125291" y="53414"/>
                </a:moveTo>
                <a:lnTo>
                  <a:pt x="125291" y="72267"/>
                </a:lnTo>
                <a:lnTo>
                  <a:pt x="632724" y="72687"/>
                </a:lnTo>
                <a:lnTo>
                  <a:pt x="632724" y="53834"/>
                </a:lnTo>
                <a:lnTo>
                  <a:pt x="125291" y="53414"/>
                </a:lnTo>
                <a:close/>
              </a:path>
              <a:path w="758189" h="126364">
                <a:moveTo>
                  <a:pt x="112762" y="53404"/>
                </a:moveTo>
                <a:lnTo>
                  <a:pt x="112762" y="72257"/>
                </a:lnTo>
                <a:lnTo>
                  <a:pt x="125291" y="72267"/>
                </a:lnTo>
                <a:lnTo>
                  <a:pt x="125291" y="53414"/>
                </a:lnTo>
                <a:lnTo>
                  <a:pt x="112762" y="53404"/>
                </a:lnTo>
                <a:close/>
              </a:path>
              <a:path w="758189" h="126364">
                <a:moveTo>
                  <a:pt x="125291" y="53404"/>
                </a:moveTo>
                <a:lnTo>
                  <a:pt x="112762" y="53404"/>
                </a:lnTo>
                <a:lnTo>
                  <a:pt x="125291" y="53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87602" y="927457"/>
            <a:ext cx="2506345" cy="553720"/>
          </a:xfrm>
          <a:custGeom>
            <a:avLst/>
            <a:gdLst/>
            <a:ahLst/>
            <a:cxnLst/>
            <a:rect l="l" t="t" r="r" b="b"/>
            <a:pathLst>
              <a:path w="2506345" h="553719">
                <a:moveTo>
                  <a:pt x="2505839" y="0"/>
                </a:moveTo>
                <a:lnTo>
                  <a:pt x="0" y="0"/>
                </a:lnTo>
                <a:lnTo>
                  <a:pt x="0" y="553652"/>
                </a:lnTo>
                <a:lnTo>
                  <a:pt x="2505839" y="553652"/>
                </a:lnTo>
                <a:lnTo>
                  <a:pt x="2505839" y="544225"/>
                </a:lnTo>
                <a:lnTo>
                  <a:pt x="18793" y="544225"/>
                </a:lnTo>
                <a:lnTo>
                  <a:pt x="9396" y="534799"/>
                </a:lnTo>
                <a:lnTo>
                  <a:pt x="18793" y="534799"/>
                </a:lnTo>
                <a:lnTo>
                  <a:pt x="18793" y="18853"/>
                </a:lnTo>
                <a:lnTo>
                  <a:pt x="9396" y="18853"/>
                </a:lnTo>
                <a:lnTo>
                  <a:pt x="18793" y="9426"/>
                </a:lnTo>
                <a:lnTo>
                  <a:pt x="2505839" y="9426"/>
                </a:lnTo>
                <a:lnTo>
                  <a:pt x="2505839" y="0"/>
                </a:lnTo>
                <a:close/>
              </a:path>
              <a:path w="2506345" h="553719">
                <a:moveTo>
                  <a:pt x="18793" y="534799"/>
                </a:moveTo>
                <a:lnTo>
                  <a:pt x="9396" y="534799"/>
                </a:lnTo>
                <a:lnTo>
                  <a:pt x="18793" y="544225"/>
                </a:lnTo>
                <a:lnTo>
                  <a:pt x="18793" y="534799"/>
                </a:lnTo>
                <a:close/>
              </a:path>
              <a:path w="2506345" h="553719">
                <a:moveTo>
                  <a:pt x="2487045" y="534799"/>
                </a:moveTo>
                <a:lnTo>
                  <a:pt x="18793" y="534799"/>
                </a:lnTo>
                <a:lnTo>
                  <a:pt x="18793" y="544225"/>
                </a:lnTo>
                <a:lnTo>
                  <a:pt x="2487045" y="544225"/>
                </a:lnTo>
                <a:lnTo>
                  <a:pt x="2487045" y="534799"/>
                </a:lnTo>
                <a:close/>
              </a:path>
              <a:path w="2506345" h="553719">
                <a:moveTo>
                  <a:pt x="2487045" y="9426"/>
                </a:moveTo>
                <a:lnTo>
                  <a:pt x="2487045" y="544225"/>
                </a:lnTo>
                <a:lnTo>
                  <a:pt x="2496442" y="534799"/>
                </a:lnTo>
                <a:lnTo>
                  <a:pt x="2505839" y="534799"/>
                </a:lnTo>
                <a:lnTo>
                  <a:pt x="2505839" y="18853"/>
                </a:lnTo>
                <a:lnTo>
                  <a:pt x="2496442" y="18853"/>
                </a:lnTo>
                <a:lnTo>
                  <a:pt x="2487045" y="9426"/>
                </a:lnTo>
                <a:close/>
              </a:path>
              <a:path w="2506345" h="553719">
                <a:moveTo>
                  <a:pt x="2505839" y="534799"/>
                </a:moveTo>
                <a:lnTo>
                  <a:pt x="2496442" y="534799"/>
                </a:lnTo>
                <a:lnTo>
                  <a:pt x="2487045" y="544225"/>
                </a:lnTo>
                <a:lnTo>
                  <a:pt x="2505839" y="544225"/>
                </a:lnTo>
                <a:lnTo>
                  <a:pt x="2505839" y="534799"/>
                </a:lnTo>
                <a:close/>
              </a:path>
              <a:path w="2506345" h="553719">
                <a:moveTo>
                  <a:pt x="18793" y="9426"/>
                </a:moveTo>
                <a:lnTo>
                  <a:pt x="9396" y="18853"/>
                </a:lnTo>
                <a:lnTo>
                  <a:pt x="18793" y="18853"/>
                </a:lnTo>
                <a:lnTo>
                  <a:pt x="18793" y="9426"/>
                </a:lnTo>
                <a:close/>
              </a:path>
              <a:path w="2506345" h="553719">
                <a:moveTo>
                  <a:pt x="2487045" y="9426"/>
                </a:moveTo>
                <a:lnTo>
                  <a:pt x="18793" y="9426"/>
                </a:lnTo>
                <a:lnTo>
                  <a:pt x="18793" y="18853"/>
                </a:lnTo>
                <a:lnTo>
                  <a:pt x="2487045" y="18853"/>
                </a:lnTo>
                <a:lnTo>
                  <a:pt x="2487045" y="9426"/>
                </a:lnTo>
                <a:close/>
              </a:path>
              <a:path w="2506345" h="553719">
                <a:moveTo>
                  <a:pt x="2505839" y="9426"/>
                </a:moveTo>
                <a:lnTo>
                  <a:pt x="2487045" y="9426"/>
                </a:lnTo>
                <a:lnTo>
                  <a:pt x="2496442" y="18853"/>
                </a:lnTo>
                <a:lnTo>
                  <a:pt x="2505839" y="18853"/>
                </a:lnTo>
                <a:lnTo>
                  <a:pt x="2505839" y="9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81200" y="1818579"/>
            <a:ext cx="1084401" cy="463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01384" y="1832405"/>
            <a:ext cx="1084401" cy="4644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22195" y="1832405"/>
            <a:ext cx="1083775" cy="4644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16067" y="1818579"/>
            <a:ext cx="1083775" cy="4637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52828" y="1132327"/>
            <a:ext cx="1775888" cy="1789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23714" y="1471808"/>
            <a:ext cx="2118360" cy="389255"/>
          </a:xfrm>
          <a:custGeom>
            <a:avLst/>
            <a:gdLst/>
            <a:ahLst/>
            <a:cxnLst/>
            <a:rect l="l" t="t" r="r" b="b"/>
            <a:pathLst>
              <a:path w="2118360" h="389255">
                <a:moveTo>
                  <a:pt x="113902" y="264948"/>
                </a:moveTo>
                <a:lnTo>
                  <a:pt x="0" y="346771"/>
                </a:lnTo>
                <a:lnTo>
                  <a:pt x="133573" y="389127"/>
                </a:lnTo>
                <a:lnTo>
                  <a:pt x="125530" y="338350"/>
                </a:lnTo>
                <a:lnTo>
                  <a:pt x="112837" y="338350"/>
                </a:lnTo>
                <a:lnTo>
                  <a:pt x="109893" y="319622"/>
                </a:lnTo>
                <a:lnTo>
                  <a:pt x="122251" y="317653"/>
                </a:lnTo>
                <a:lnTo>
                  <a:pt x="113902" y="264948"/>
                </a:lnTo>
                <a:close/>
              </a:path>
              <a:path w="2118360" h="389255">
                <a:moveTo>
                  <a:pt x="122251" y="317653"/>
                </a:moveTo>
                <a:lnTo>
                  <a:pt x="109893" y="319622"/>
                </a:lnTo>
                <a:lnTo>
                  <a:pt x="112837" y="338350"/>
                </a:lnTo>
                <a:lnTo>
                  <a:pt x="125217" y="336376"/>
                </a:lnTo>
                <a:lnTo>
                  <a:pt x="122251" y="317653"/>
                </a:lnTo>
                <a:close/>
              </a:path>
              <a:path w="2118360" h="389255">
                <a:moveTo>
                  <a:pt x="125217" y="336376"/>
                </a:moveTo>
                <a:lnTo>
                  <a:pt x="112837" y="338350"/>
                </a:lnTo>
                <a:lnTo>
                  <a:pt x="125530" y="338350"/>
                </a:lnTo>
                <a:lnTo>
                  <a:pt x="125217" y="336376"/>
                </a:lnTo>
                <a:close/>
              </a:path>
              <a:path w="2118360" h="389255">
                <a:moveTo>
                  <a:pt x="2115304" y="0"/>
                </a:moveTo>
                <a:lnTo>
                  <a:pt x="122251" y="317653"/>
                </a:lnTo>
                <a:lnTo>
                  <a:pt x="125217" y="336376"/>
                </a:lnTo>
                <a:lnTo>
                  <a:pt x="2118311" y="18601"/>
                </a:lnTo>
                <a:lnTo>
                  <a:pt x="21153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43898" y="1472688"/>
            <a:ext cx="701040" cy="360045"/>
          </a:xfrm>
          <a:custGeom>
            <a:avLst/>
            <a:gdLst/>
            <a:ahLst/>
            <a:cxnLst/>
            <a:rect l="l" t="t" r="r" b="b"/>
            <a:pathLst>
              <a:path w="701039" h="360044">
                <a:moveTo>
                  <a:pt x="83820" y="247101"/>
                </a:moveTo>
                <a:lnTo>
                  <a:pt x="0" y="359716"/>
                </a:lnTo>
                <a:lnTo>
                  <a:pt x="140076" y="359339"/>
                </a:lnTo>
                <a:lnTo>
                  <a:pt x="119035" y="317360"/>
                </a:lnTo>
                <a:lnTo>
                  <a:pt x="104994" y="317360"/>
                </a:lnTo>
                <a:lnTo>
                  <a:pt x="96474" y="300518"/>
                </a:lnTo>
                <a:lnTo>
                  <a:pt x="107745" y="294834"/>
                </a:lnTo>
                <a:lnTo>
                  <a:pt x="83820" y="247101"/>
                </a:lnTo>
                <a:close/>
              </a:path>
              <a:path w="701039" h="360044">
                <a:moveTo>
                  <a:pt x="107745" y="294834"/>
                </a:moveTo>
                <a:lnTo>
                  <a:pt x="96474" y="300518"/>
                </a:lnTo>
                <a:lnTo>
                  <a:pt x="104994" y="317360"/>
                </a:lnTo>
                <a:lnTo>
                  <a:pt x="116202" y="311707"/>
                </a:lnTo>
                <a:lnTo>
                  <a:pt x="107745" y="294834"/>
                </a:lnTo>
                <a:close/>
              </a:path>
              <a:path w="701039" h="360044">
                <a:moveTo>
                  <a:pt x="116202" y="311707"/>
                </a:moveTo>
                <a:lnTo>
                  <a:pt x="104994" y="317360"/>
                </a:lnTo>
                <a:lnTo>
                  <a:pt x="119035" y="317360"/>
                </a:lnTo>
                <a:lnTo>
                  <a:pt x="116202" y="311707"/>
                </a:lnTo>
                <a:close/>
              </a:path>
              <a:path w="701039" h="360044">
                <a:moveTo>
                  <a:pt x="692363" y="0"/>
                </a:moveTo>
                <a:lnTo>
                  <a:pt x="107745" y="294834"/>
                </a:lnTo>
                <a:lnTo>
                  <a:pt x="116202" y="311707"/>
                </a:lnTo>
                <a:lnTo>
                  <a:pt x="700883" y="16842"/>
                </a:lnTo>
                <a:lnTo>
                  <a:pt x="6923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36387" y="1472562"/>
            <a:ext cx="727710" cy="361950"/>
          </a:xfrm>
          <a:custGeom>
            <a:avLst/>
            <a:gdLst/>
            <a:ahLst/>
            <a:cxnLst/>
            <a:rect l="l" t="t" r="r" b="b"/>
            <a:pathLst>
              <a:path w="727710" h="361950">
                <a:moveTo>
                  <a:pt x="610831" y="313535"/>
                </a:moveTo>
                <a:lnTo>
                  <a:pt x="587619" y="361602"/>
                </a:lnTo>
                <a:lnTo>
                  <a:pt x="727695" y="359842"/>
                </a:lnTo>
                <a:lnTo>
                  <a:pt x="696351" y="318994"/>
                </a:lnTo>
                <a:lnTo>
                  <a:pt x="622074" y="318994"/>
                </a:lnTo>
                <a:lnTo>
                  <a:pt x="610831" y="313535"/>
                </a:lnTo>
                <a:close/>
              </a:path>
              <a:path w="727710" h="361950">
                <a:moveTo>
                  <a:pt x="619039" y="296538"/>
                </a:moveTo>
                <a:lnTo>
                  <a:pt x="610831" y="313535"/>
                </a:lnTo>
                <a:lnTo>
                  <a:pt x="622074" y="318994"/>
                </a:lnTo>
                <a:lnTo>
                  <a:pt x="630343" y="302026"/>
                </a:lnTo>
                <a:lnTo>
                  <a:pt x="619039" y="296538"/>
                </a:lnTo>
                <a:close/>
              </a:path>
              <a:path w="727710" h="361950">
                <a:moveTo>
                  <a:pt x="642246" y="248483"/>
                </a:moveTo>
                <a:lnTo>
                  <a:pt x="619039" y="296538"/>
                </a:lnTo>
                <a:lnTo>
                  <a:pt x="630343" y="302026"/>
                </a:lnTo>
                <a:lnTo>
                  <a:pt x="622074" y="318994"/>
                </a:lnTo>
                <a:lnTo>
                  <a:pt x="696351" y="318994"/>
                </a:lnTo>
                <a:lnTo>
                  <a:pt x="642246" y="248483"/>
                </a:lnTo>
                <a:close/>
              </a:path>
              <a:path w="727710" h="361950">
                <a:moveTo>
                  <a:pt x="8269" y="0"/>
                </a:moveTo>
                <a:lnTo>
                  <a:pt x="0" y="16967"/>
                </a:lnTo>
                <a:lnTo>
                  <a:pt x="610831" y="313535"/>
                </a:lnTo>
                <a:lnTo>
                  <a:pt x="619039" y="296538"/>
                </a:lnTo>
                <a:lnTo>
                  <a:pt x="8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39018" y="1471808"/>
            <a:ext cx="2118995" cy="389255"/>
          </a:xfrm>
          <a:custGeom>
            <a:avLst/>
            <a:gdLst/>
            <a:ahLst/>
            <a:cxnLst/>
            <a:rect l="l" t="t" r="r" b="b"/>
            <a:pathLst>
              <a:path w="2118995" h="389255">
                <a:moveTo>
                  <a:pt x="1993730" y="336386"/>
                </a:moveTo>
                <a:lnTo>
                  <a:pt x="1985376" y="389127"/>
                </a:lnTo>
                <a:lnTo>
                  <a:pt x="2118937" y="346771"/>
                </a:lnTo>
                <a:lnTo>
                  <a:pt x="2107216" y="338350"/>
                </a:lnTo>
                <a:lnTo>
                  <a:pt x="2006049" y="338350"/>
                </a:lnTo>
                <a:lnTo>
                  <a:pt x="1993730" y="336386"/>
                </a:lnTo>
                <a:close/>
              </a:path>
              <a:path w="2118995" h="389255">
                <a:moveTo>
                  <a:pt x="1996698" y="317653"/>
                </a:moveTo>
                <a:lnTo>
                  <a:pt x="1993730" y="336386"/>
                </a:lnTo>
                <a:lnTo>
                  <a:pt x="2006049" y="338350"/>
                </a:lnTo>
                <a:lnTo>
                  <a:pt x="2009056" y="319622"/>
                </a:lnTo>
                <a:lnTo>
                  <a:pt x="1996698" y="317653"/>
                </a:lnTo>
                <a:close/>
              </a:path>
              <a:path w="2118995" h="389255">
                <a:moveTo>
                  <a:pt x="2005047" y="264948"/>
                </a:moveTo>
                <a:lnTo>
                  <a:pt x="1996698" y="317653"/>
                </a:lnTo>
                <a:lnTo>
                  <a:pt x="2009056" y="319622"/>
                </a:lnTo>
                <a:lnTo>
                  <a:pt x="2006049" y="338350"/>
                </a:lnTo>
                <a:lnTo>
                  <a:pt x="2107216" y="338350"/>
                </a:lnTo>
                <a:lnTo>
                  <a:pt x="2005047" y="264948"/>
                </a:lnTo>
                <a:close/>
              </a:path>
              <a:path w="2118995" h="389255">
                <a:moveTo>
                  <a:pt x="3007" y="0"/>
                </a:moveTo>
                <a:lnTo>
                  <a:pt x="0" y="18601"/>
                </a:lnTo>
                <a:lnTo>
                  <a:pt x="1993730" y="336386"/>
                </a:lnTo>
                <a:lnTo>
                  <a:pt x="1996698" y="317653"/>
                </a:lnTo>
                <a:lnTo>
                  <a:pt x="3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65601" y="1993033"/>
            <a:ext cx="335915" cy="129539"/>
          </a:xfrm>
          <a:custGeom>
            <a:avLst/>
            <a:gdLst/>
            <a:ahLst/>
            <a:cxnLst/>
            <a:rect l="l" t="t" r="r" b="b"/>
            <a:pathLst>
              <a:path w="335914" h="129539">
                <a:moveTo>
                  <a:pt x="213246" y="3644"/>
                </a:moveTo>
                <a:lnTo>
                  <a:pt x="210956" y="57021"/>
                </a:lnTo>
                <a:lnTo>
                  <a:pt x="223520" y="57564"/>
                </a:lnTo>
                <a:lnTo>
                  <a:pt x="222769" y="76417"/>
                </a:lnTo>
                <a:lnTo>
                  <a:pt x="210124" y="76417"/>
                </a:lnTo>
                <a:lnTo>
                  <a:pt x="207859" y="129206"/>
                </a:lnTo>
                <a:lnTo>
                  <a:pt x="325683" y="76417"/>
                </a:lnTo>
                <a:lnTo>
                  <a:pt x="222769" y="76417"/>
                </a:lnTo>
                <a:lnTo>
                  <a:pt x="210147" y="75872"/>
                </a:lnTo>
                <a:lnTo>
                  <a:pt x="326900" y="75872"/>
                </a:lnTo>
                <a:lnTo>
                  <a:pt x="335782" y="71893"/>
                </a:lnTo>
                <a:lnTo>
                  <a:pt x="213246" y="3644"/>
                </a:lnTo>
                <a:close/>
              </a:path>
              <a:path w="335914" h="129539">
                <a:moveTo>
                  <a:pt x="127860" y="0"/>
                </a:moveTo>
                <a:lnTo>
                  <a:pt x="0" y="57439"/>
                </a:lnTo>
                <a:lnTo>
                  <a:pt x="122485" y="125561"/>
                </a:lnTo>
                <a:lnTo>
                  <a:pt x="124770" y="72182"/>
                </a:lnTo>
                <a:lnTo>
                  <a:pt x="112261" y="71641"/>
                </a:lnTo>
                <a:lnTo>
                  <a:pt x="113063" y="52788"/>
                </a:lnTo>
                <a:lnTo>
                  <a:pt x="125600" y="52788"/>
                </a:lnTo>
                <a:lnTo>
                  <a:pt x="127860" y="0"/>
                </a:lnTo>
                <a:close/>
              </a:path>
              <a:path w="335914" h="129539">
                <a:moveTo>
                  <a:pt x="210956" y="57021"/>
                </a:moveTo>
                <a:lnTo>
                  <a:pt x="210147" y="75872"/>
                </a:lnTo>
                <a:lnTo>
                  <a:pt x="222769" y="76417"/>
                </a:lnTo>
                <a:lnTo>
                  <a:pt x="223520" y="57564"/>
                </a:lnTo>
                <a:lnTo>
                  <a:pt x="210956" y="57021"/>
                </a:lnTo>
                <a:close/>
              </a:path>
              <a:path w="335914" h="129539">
                <a:moveTo>
                  <a:pt x="125577" y="53329"/>
                </a:moveTo>
                <a:lnTo>
                  <a:pt x="124770" y="72182"/>
                </a:lnTo>
                <a:lnTo>
                  <a:pt x="210147" y="75872"/>
                </a:lnTo>
                <a:lnTo>
                  <a:pt x="210956" y="57021"/>
                </a:lnTo>
                <a:lnTo>
                  <a:pt x="125577" y="53329"/>
                </a:lnTo>
                <a:close/>
              </a:path>
              <a:path w="335914" h="129539">
                <a:moveTo>
                  <a:pt x="113063" y="52788"/>
                </a:moveTo>
                <a:lnTo>
                  <a:pt x="112261" y="71641"/>
                </a:lnTo>
                <a:lnTo>
                  <a:pt x="124770" y="72182"/>
                </a:lnTo>
                <a:lnTo>
                  <a:pt x="125577" y="53329"/>
                </a:lnTo>
                <a:lnTo>
                  <a:pt x="113063" y="52788"/>
                </a:lnTo>
                <a:close/>
              </a:path>
              <a:path w="335914" h="129539">
                <a:moveTo>
                  <a:pt x="125600" y="52788"/>
                </a:moveTo>
                <a:lnTo>
                  <a:pt x="113063" y="52788"/>
                </a:lnTo>
                <a:lnTo>
                  <a:pt x="125577" y="53329"/>
                </a:lnTo>
                <a:lnTo>
                  <a:pt x="125600" y="52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85786" y="2002334"/>
            <a:ext cx="336550" cy="126364"/>
          </a:xfrm>
          <a:custGeom>
            <a:avLst/>
            <a:gdLst/>
            <a:ahLst/>
            <a:cxnLst/>
            <a:rect l="l" t="t" r="r" b="b"/>
            <a:pathLst>
              <a:path w="336550" h="126364">
                <a:moveTo>
                  <a:pt x="211098" y="72367"/>
                </a:moveTo>
                <a:lnTo>
                  <a:pt x="210991" y="125812"/>
                </a:lnTo>
                <a:lnTo>
                  <a:pt x="318024" y="72395"/>
                </a:lnTo>
                <a:lnTo>
                  <a:pt x="223646" y="72395"/>
                </a:lnTo>
                <a:lnTo>
                  <a:pt x="211098" y="72367"/>
                </a:lnTo>
                <a:close/>
              </a:path>
              <a:path w="336550" h="126364">
                <a:moveTo>
                  <a:pt x="125417" y="0"/>
                </a:moveTo>
                <a:lnTo>
                  <a:pt x="0" y="62592"/>
                </a:lnTo>
                <a:lnTo>
                  <a:pt x="125166" y="125687"/>
                </a:lnTo>
                <a:lnTo>
                  <a:pt x="125273" y="72172"/>
                </a:lnTo>
                <a:lnTo>
                  <a:pt x="112762" y="72144"/>
                </a:lnTo>
                <a:lnTo>
                  <a:pt x="112762" y="53291"/>
                </a:lnTo>
                <a:lnTo>
                  <a:pt x="125310" y="53291"/>
                </a:lnTo>
                <a:lnTo>
                  <a:pt x="125417" y="0"/>
                </a:lnTo>
                <a:close/>
              </a:path>
              <a:path w="336550" h="126364">
                <a:moveTo>
                  <a:pt x="211135" y="53514"/>
                </a:moveTo>
                <a:lnTo>
                  <a:pt x="211098" y="72367"/>
                </a:lnTo>
                <a:lnTo>
                  <a:pt x="223646" y="72395"/>
                </a:lnTo>
                <a:lnTo>
                  <a:pt x="223646" y="53542"/>
                </a:lnTo>
                <a:lnTo>
                  <a:pt x="211135" y="53514"/>
                </a:lnTo>
                <a:close/>
              </a:path>
              <a:path w="336550" h="126364">
                <a:moveTo>
                  <a:pt x="211242" y="125"/>
                </a:moveTo>
                <a:lnTo>
                  <a:pt x="211135" y="53514"/>
                </a:lnTo>
                <a:lnTo>
                  <a:pt x="223646" y="53542"/>
                </a:lnTo>
                <a:lnTo>
                  <a:pt x="223646" y="72395"/>
                </a:lnTo>
                <a:lnTo>
                  <a:pt x="318024" y="72395"/>
                </a:lnTo>
                <a:lnTo>
                  <a:pt x="336408" y="63220"/>
                </a:lnTo>
                <a:lnTo>
                  <a:pt x="211242" y="125"/>
                </a:lnTo>
                <a:close/>
              </a:path>
              <a:path w="336550" h="126364">
                <a:moveTo>
                  <a:pt x="125310" y="53319"/>
                </a:moveTo>
                <a:lnTo>
                  <a:pt x="125273" y="72172"/>
                </a:lnTo>
                <a:lnTo>
                  <a:pt x="211098" y="72367"/>
                </a:lnTo>
                <a:lnTo>
                  <a:pt x="211135" y="53514"/>
                </a:lnTo>
                <a:lnTo>
                  <a:pt x="125310" y="53319"/>
                </a:lnTo>
                <a:close/>
              </a:path>
              <a:path w="336550" h="126364">
                <a:moveTo>
                  <a:pt x="112762" y="53291"/>
                </a:moveTo>
                <a:lnTo>
                  <a:pt x="112762" y="72144"/>
                </a:lnTo>
                <a:lnTo>
                  <a:pt x="125273" y="72172"/>
                </a:lnTo>
                <a:lnTo>
                  <a:pt x="125310" y="53319"/>
                </a:lnTo>
                <a:lnTo>
                  <a:pt x="112762" y="53291"/>
                </a:lnTo>
                <a:close/>
              </a:path>
              <a:path w="336550" h="126364">
                <a:moveTo>
                  <a:pt x="125310" y="53291"/>
                </a:moveTo>
                <a:lnTo>
                  <a:pt x="112762" y="53291"/>
                </a:lnTo>
                <a:lnTo>
                  <a:pt x="125310" y="53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87803" y="1996050"/>
            <a:ext cx="336550" cy="126364"/>
          </a:xfrm>
          <a:custGeom>
            <a:avLst/>
            <a:gdLst/>
            <a:ahLst/>
            <a:cxnLst/>
            <a:rect l="l" t="t" r="r" b="b"/>
            <a:pathLst>
              <a:path w="336550" h="126364">
                <a:moveTo>
                  <a:pt x="211098" y="72367"/>
                </a:moveTo>
                <a:lnTo>
                  <a:pt x="210991" y="125812"/>
                </a:lnTo>
                <a:lnTo>
                  <a:pt x="318024" y="72395"/>
                </a:lnTo>
                <a:lnTo>
                  <a:pt x="223646" y="72395"/>
                </a:lnTo>
                <a:lnTo>
                  <a:pt x="211098" y="72367"/>
                </a:lnTo>
                <a:close/>
              </a:path>
              <a:path w="336550" h="126364">
                <a:moveTo>
                  <a:pt x="125417" y="0"/>
                </a:moveTo>
                <a:lnTo>
                  <a:pt x="0" y="62592"/>
                </a:lnTo>
                <a:lnTo>
                  <a:pt x="125166" y="125687"/>
                </a:lnTo>
                <a:lnTo>
                  <a:pt x="125273" y="72172"/>
                </a:lnTo>
                <a:lnTo>
                  <a:pt x="112762" y="72144"/>
                </a:lnTo>
                <a:lnTo>
                  <a:pt x="112762" y="53291"/>
                </a:lnTo>
                <a:lnTo>
                  <a:pt x="125310" y="53291"/>
                </a:lnTo>
                <a:lnTo>
                  <a:pt x="125417" y="0"/>
                </a:lnTo>
                <a:close/>
              </a:path>
              <a:path w="336550" h="126364">
                <a:moveTo>
                  <a:pt x="211135" y="53514"/>
                </a:moveTo>
                <a:lnTo>
                  <a:pt x="211098" y="72367"/>
                </a:lnTo>
                <a:lnTo>
                  <a:pt x="223646" y="72395"/>
                </a:lnTo>
                <a:lnTo>
                  <a:pt x="223646" y="53542"/>
                </a:lnTo>
                <a:lnTo>
                  <a:pt x="211135" y="53514"/>
                </a:lnTo>
                <a:close/>
              </a:path>
              <a:path w="336550" h="126364">
                <a:moveTo>
                  <a:pt x="211242" y="125"/>
                </a:moveTo>
                <a:lnTo>
                  <a:pt x="211135" y="53514"/>
                </a:lnTo>
                <a:lnTo>
                  <a:pt x="223646" y="53542"/>
                </a:lnTo>
                <a:lnTo>
                  <a:pt x="223646" y="72395"/>
                </a:lnTo>
                <a:lnTo>
                  <a:pt x="318024" y="72395"/>
                </a:lnTo>
                <a:lnTo>
                  <a:pt x="336408" y="63220"/>
                </a:lnTo>
                <a:lnTo>
                  <a:pt x="211242" y="125"/>
                </a:lnTo>
                <a:close/>
              </a:path>
              <a:path w="336550" h="126364">
                <a:moveTo>
                  <a:pt x="125310" y="53319"/>
                </a:moveTo>
                <a:lnTo>
                  <a:pt x="125273" y="72172"/>
                </a:lnTo>
                <a:lnTo>
                  <a:pt x="211098" y="72367"/>
                </a:lnTo>
                <a:lnTo>
                  <a:pt x="211135" y="53514"/>
                </a:lnTo>
                <a:lnTo>
                  <a:pt x="125310" y="53319"/>
                </a:lnTo>
                <a:close/>
              </a:path>
              <a:path w="336550" h="126364">
                <a:moveTo>
                  <a:pt x="112762" y="53291"/>
                </a:moveTo>
                <a:lnTo>
                  <a:pt x="112762" y="72144"/>
                </a:lnTo>
                <a:lnTo>
                  <a:pt x="125273" y="72172"/>
                </a:lnTo>
                <a:lnTo>
                  <a:pt x="125310" y="53319"/>
                </a:lnTo>
                <a:lnTo>
                  <a:pt x="112762" y="53291"/>
                </a:lnTo>
                <a:close/>
              </a:path>
              <a:path w="336550" h="126364">
                <a:moveTo>
                  <a:pt x="125310" y="53291"/>
                </a:moveTo>
                <a:lnTo>
                  <a:pt x="112762" y="53291"/>
                </a:lnTo>
                <a:lnTo>
                  <a:pt x="125310" y="53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690623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50"/>
                </a:moveTo>
                <a:lnTo>
                  <a:pt x="7427976" y="2533650"/>
                </a:lnTo>
                <a:lnTo>
                  <a:pt x="7427976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3592576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76"/>
                </a:moveTo>
                <a:lnTo>
                  <a:pt x="565150" y="633476"/>
                </a:lnTo>
                <a:lnTo>
                  <a:pt x="565150" y="0"/>
                </a:lnTo>
                <a:lnTo>
                  <a:pt x="0" y="0"/>
                </a:lnTo>
                <a:lnTo>
                  <a:pt x="0" y="633476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3592576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642937"/>
                </a:moveTo>
                <a:lnTo>
                  <a:pt x="585787" y="642937"/>
                </a:lnTo>
                <a:lnTo>
                  <a:pt x="585787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2324163"/>
            <a:ext cx="575310" cy="624205"/>
          </a:xfrm>
          <a:custGeom>
            <a:avLst/>
            <a:gdLst/>
            <a:ahLst/>
            <a:cxnLst/>
            <a:rect l="l" t="t" r="r" b="b"/>
            <a:pathLst>
              <a:path w="575310" h="624205">
                <a:moveTo>
                  <a:pt x="0" y="623887"/>
                </a:moveTo>
                <a:lnTo>
                  <a:pt x="574738" y="623887"/>
                </a:lnTo>
                <a:lnTo>
                  <a:pt x="574738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63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2324163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633412"/>
                </a:moveTo>
                <a:lnTo>
                  <a:pt x="574675" y="633412"/>
                </a:lnTo>
                <a:lnTo>
                  <a:pt x="574675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948051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948051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644525"/>
                </a:moveTo>
                <a:lnTo>
                  <a:pt x="584200" y="644525"/>
                </a:lnTo>
                <a:lnTo>
                  <a:pt x="584200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63016" y="2584780"/>
            <a:ext cx="78524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FFFFFF"/>
                </a:solidFill>
                <a:latin typeface="Arial Black"/>
                <a:cs typeface="Arial Black"/>
              </a:rPr>
              <a:t>РЕЧЕВАЯ</a:t>
            </a:r>
            <a:r>
              <a:rPr sz="4000" b="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Arial Black"/>
                <a:cs typeface="Arial Black"/>
              </a:rPr>
              <a:t>КОММУНИКАЦИЯ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9144" y="602106"/>
            <a:ext cx="7731125" cy="50615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r">
              <a:lnSpc>
                <a:spcPct val="90000"/>
              </a:lnSpc>
              <a:spcBef>
                <a:spcPts val="430"/>
              </a:spcBef>
              <a:tabLst>
                <a:tab pos="1807845" algn="l"/>
                <a:tab pos="1858010" algn="l"/>
                <a:tab pos="2360930" algn="l"/>
                <a:tab pos="2432685" algn="l"/>
                <a:tab pos="2583815" algn="l"/>
                <a:tab pos="2728595" algn="l"/>
                <a:tab pos="2880995" algn="l"/>
                <a:tab pos="3141345" algn="l"/>
                <a:tab pos="3190240" algn="l"/>
                <a:tab pos="3389629" algn="l"/>
                <a:tab pos="3465829" algn="l"/>
                <a:tab pos="3650615" algn="l"/>
                <a:tab pos="3714750" algn="l"/>
                <a:tab pos="3833495" algn="l"/>
                <a:tab pos="4251325" algn="l"/>
                <a:tab pos="4554220" algn="l"/>
                <a:tab pos="4589780" algn="l"/>
                <a:tab pos="5382260" algn="l"/>
                <a:tab pos="5415915" algn="l"/>
                <a:tab pos="5469255" algn="l"/>
                <a:tab pos="5539105" algn="l"/>
                <a:tab pos="5805805" algn="l"/>
                <a:tab pos="5948045" algn="l"/>
                <a:tab pos="6033135" algn="l"/>
                <a:tab pos="6181090" algn="l"/>
                <a:tab pos="6315075" algn="l"/>
                <a:tab pos="6674484" algn="l"/>
                <a:tab pos="7152005" algn="l"/>
                <a:tab pos="7517765" algn="l"/>
                <a:tab pos="7537450" algn="l"/>
              </a:tabLst>
            </a:pPr>
            <a:r>
              <a:rPr sz="2800" spc="-5" dirty="0">
                <a:latin typeface="Arial"/>
                <a:cs typeface="Arial"/>
              </a:rPr>
              <a:t>Очев</a:t>
            </a:r>
            <a:r>
              <a:rPr sz="2800" dirty="0">
                <a:latin typeface="Arial"/>
                <a:cs typeface="Arial"/>
              </a:rPr>
              <a:t>и</a:t>
            </a:r>
            <a:r>
              <a:rPr sz="2800" spc="-10" dirty="0">
                <a:latin typeface="Arial"/>
                <a:cs typeface="Arial"/>
              </a:rPr>
              <a:t>д</a:t>
            </a:r>
            <a:r>
              <a:rPr sz="2800" spc="10" dirty="0">
                <a:latin typeface="Arial"/>
                <a:cs typeface="Arial"/>
              </a:rPr>
              <a:t>н</a:t>
            </a:r>
            <a:r>
              <a:rPr sz="2800" spc="-10" dirty="0">
                <a:latin typeface="Arial"/>
                <a:cs typeface="Arial"/>
              </a:rPr>
              <a:t>о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				</a:t>
            </a:r>
            <a:r>
              <a:rPr sz="2800" spc="-5" dirty="0">
                <a:latin typeface="Arial"/>
                <a:cs typeface="Arial"/>
              </a:rPr>
              <a:t>что</a:t>
            </a:r>
            <a:r>
              <a:rPr sz="2800" dirty="0">
                <a:latin typeface="Arial"/>
                <a:cs typeface="Arial"/>
              </a:rPr>
              <a:t>					</a:t>
            </a:r>
            <a:r>
              <a:rPr sz="2800" spc="-10" dirty="0">
                <a:latin typeface="Arial"/>
                <a:cs typeface="Arial"/>
              </a:rPr>
              <a:t>общ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10" dirty="0">
                <a:latin typeface="Arial"/>
                <a:cs typeface="Arial"/>
              </a:rPr>
              <a:t>ни</a:t>
            </a:r>
            <a:r>
              <a:rPr sz="2800" spc="-5" dirty="0">
                <a:latin typeface="Arial"/>
                <a:cs typeface="Arial"/>
              </a:rPr>
              <a:t>е</a:t>
            </a:r>
            <a:r>
              <a:rPr sz="2800" dirty="0">
                <a:latin typeface="Arial"/>
                <a:cs typeface="Arial"/>
              </a:rPr>
              <a:t>					</a:t>
            </a:r>
            <a:r>
              <a:rPr sz="2800" spc="-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				</a:t>
            </a:r>
            <a:r>
              <a:rPr sz="2800" spc="-10" dirty="0">
                <a:latin typeface="Arial"/>
                <a:cs typeface="Arial"/>
              </a:rPr>
              <a:t>обм</a:t>
            </a:r>
            <a:r>
              <a:rPr sz="2800" spc="5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н  инфо</a:t>
            </a:r>
            <a:r>
              <a:rPr sz="2800" dirty="0">
                <a:latin typeface="Arial"/>
                <a:cs typeface="Arial"/>
              </a:rPr>
              <a:t>р</a:t>
            </a:r>
            <a:r>
              <a:rPr sz="2800" spc="-5" dirty="0">
                <a:latin typeface="Arial"/>
                <a:cs typeface="Arial"/>
              </a:rPr>
              <a:t>м</a:t>
            </a:r>
            <a:r>
              <a:rPr sz="2800" dirty="0">
                <a:latin typeface="Arial"/>
                <a:cs typeface="Arial"/>
              </a:rPr>
              <a:t>а</a:t>
            </a:r>
            <a:r>
              <a:rPr sz="2800" spc="-5" dirty="0">
                <a:latin typeface="Arial"/>
                <a:cs typeface="Arial"/>
              </a:rPr>
              <a:t>ц</a:t>
            </a:r>
            <a:r>
              <a:rPr sz="2800" spc="-20" dirty="0">
                <a:latin typeface="Arial"/>
                <a:cs typeface="Arial"/>
              </a:rPr>
              <a:t>и</a:t>
            </a:r>
            <a:r>
              <a:rPr sz="2800" spc="-1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й</a:t>
            </a:r>
            <a:r>
              <a:rPr sz="2800" dirty="0">
                <a:latin typeface="Arial"/>
                <a:cs typeface="Arial"/>
              </a:rPr>
              <a:t>			</a:t>
            </a:r>
            <a:r>
              <a:rPr sz="2800" spc="-10" dirty="0">
                <a:latin typeface="Arial"/>
                <a:cs typeface="Arial"/>
              </a:rPr>
              <a:t>о</a:t>
            </a:r>
            <a:r>
              <a:rPr sz="2800" spc="10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ущ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ст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10" dirty="0">
                <a:latin typeface="Arial"/>
                <a:cs typeface="Arial"/>
              </a:rPr>
              <a:t>ляетс</a:t>
            </a:r>
            <a:r>
              <a:rPr sz="2800" spc="-5" dirty="0">
                <a:latin typeface="Arial"/>
                <a:cs typeface="Arial"/>
              </a:rPr>
              <a:t>я</a:t>
            </a:r>
            <a:r>
              <a:rPr sz="2800" dirty="0">
                <a:latin typeface="Arial"/>
                <a:cs typeface="Arial"/>
              </a:rPr>
              <a:t>				</a:t>
            </a:r>
            <a:r>
              <a:rPr sz="2800" spc="-5" dirty="0">
                <a:latin typeface="Arial"/>
                <a:cs typeface="Arial"/>
              </a:rPr>
              <a:t>не</a:t>
            </a:r>
            <a:r>
              <a:rPr sz="2800" dirty="0">
                <a:latin typeface="Arial"/>
                <a:cs typeface="Arial"/>
              </a:rPr>
              <a:t>			</a:t>
            </a:r>
            <a:r>
              <a:rPr sz="2800" spc="-5" dirty="0">
                <a:latin typeface="Arial"/>
                <a:cs typeface="Arial"/>
              </a:rPr>
              <a:t>то</a:t>
            </a:r>
            <a:r>
              <a:rPr sz="2800" spc="10" dirty="0">
                <a:latin typeface="Arial"/>
                <a:cs typeface="Arial"/>
              </a:rPr>
              <a:t>л</a:t>
            </a:r>
            <a:r>
              <a:rPr sz="2800" spc="-5" dirty="0">
                <a:latin typeface="Arial"/>
                <a:cs typeface="Arial"/>
              </a:rPr>
              <a:t>ько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с  помо</a:t>
            </a:r>
            <a:r>
              <a:rPr sz="2800" dirty="0">
                <a:latin typeface="Arial"/>
                <a:cs typeface="Arial"/>
              </a:rPr>
              <a:t>щ</a:t>
            </a:r>
            <a:r>
              <a:rPr sz="2800" spc="-5" dirty="0">
                <a:latin typeface="Arial"/>
                <a:cs typeface="Arial"/>
              </a:rPr>
              <a:t>ью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язык</a:t>
            </a:r>
            <a:r>
              <a:rPr sz="2800" dirty="0">
                <a:latin typeface="Arial"/>
                <a:cs typeface="Arial"/>
              </a:rPr>
              <a:t>а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С</a:t>
            </a:r>
            <a:r>
              <a:rPr sz="2800" dirty="0">
                <a:latin typeface="Arial"/>
                <a:cs typeface="Arial"/>
              </a:rPr>
              <a:t>			</a:t>
            </a:r>
            <a:r>
              <a:rPr sz="2800" spc="-10" dirty="0">
                <a:latin typeface="Arial"/>
                <a:cs typeface="Arial"/>
              </a:rPr>
              <a:t>др</a:t>
            </a:r>
            <a:r>
              <a:rPr sz="2800" spc="15" dirty="0">
                <a:latin typeface="Arial"/>
                <a:cs typeface="Arial"/>
              </a:rPr>
              <a:t>е</a:t>
            </a:r>
            <a:r>
              <a:rPr sz="2800" spc="-10" dirty="0">
                <a:latin typeface="Arial"/>
                <a:cs typeface="Arial"/>
              </a:rPr>
              <a:t>вн</a:t>
            </a:r>
            <a:r>
              <a:rPr sz="2800" spc="5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йших</a:t>
            </a:r>
            <a:r>
              <a:rPr sz="2800" dirty="0">
                <a:latin typeface="Arial"/>
                <a:cs typeface="Arial"/>
              </a:rPr>
              <a:t>			</a:t>
            </a:r>
            <a:r>
              <a:rPr sz="2800" spc="-10" dirty="0">
                <a:latin typeface="Arial"/>
                <a:cs typeface="Arial"/>
              </a:rPr>
              <a:t>в</a:t>
            </a:r>
            <a:r>
              <a:rPr sz="2800" spc="-5" dirty="0">
                <a:latin typeface="Arial"/>
                <a:cs typeface="Arial"/>
              </a:rPr>
              <a:t>р</a:t>
            </a:r>
            <a:r>
              <a:rPr sz="2800" spc="-10" dirty="0">
                <a:latin typeface="Arial"/>
                <a:cs typeface="Arial"/>
              </a:rPr>
              <a:t>еме</a:t>
            </a:r>
            <a:r>
              <a:rPr sz="2800" spc="-5" dirty="0">
                <a:latin typeface="Arial"/>
                <a:cs typeface="Arial"/>
              </a:rPr>
              <a:t>н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7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в  ч</a:t>
            </a:r>
            <a:r>
              <a:rPr sz="2800" spc="5" dirty="0">
                <a:latin typeface="Arial"/>
                <a:cs typeface="Arial"/>
              </a:rPr>
              <a:t>е</a:t>
            </a:r>
            <a:r>
              <a:rPr sz="2800" spc="-10" dirty="0">
                <a:latin typeface="Arial"/>
                <a:cs typeface="Arial"/>
              </a:rPr>
              <a:t>ло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5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ч</a:t>
            </a:r>
            <a:r>
              <a:rPr sz="2800" spc="5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ск</a:t>
            </a:r>
            <a:r>
              <a:rPr sz="2800" dirty="0">
                <a:latin typeface="Arial"/>
                <a:cs typeface="Arial"/>
              </a:rPr>
              <a:t>о</a:t>
            </a:r>
            <a:r>
              <a:rPr sz="2800" spc="-5" dirty="0">
                <a:latin typeface="Arial"/>
                <a:cs typeface="Arial"/>
              </a:rPr>
              <a:t>м</a:t>
            </a:r>
            <a:r>
              <a:rPr sz="2800" dirty="0">
                <a:latin typeface="Arial"/>
                <a:cs typeface="Arial"/>
              </a:rPr>
              <a:t>						</a:t>
            </a:r>
            <a:r>
              <a:rPr sz="2800" spc="-10" dirty="0">
                <a:latin typeface="Arial"/>
                <a:cs typeface="Arial"/>
              </a:rPr>
              <a:t>общени</a:t>
            </a:r>
            <a:r>
              <a:rPr sz="2800" spc="-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использ</a:t>
            </a:r>
            <a:r>
              <a:rPr sz="2800" dirty="0">
                <a:latin typeface="Arial"/>
                <a:cs typeface="Arial"/>
              </a:rPr>
              <a:t>у</a:t>
            </a:r>
            <a:r>
              <a:rPr sz="2800" spc="-5" dirty="0">
                <a:latin typeface="Arial"/>
                <a:cs typeface="Arial"/>
              </a:rPr>
              <a:t>ют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я  </a:t>
            </a:r>
            <a:r>
              <a:rPr sz="2800" spc="-10" dirty="0">
                <a:latin typeface="Arial"/>
                <a:cs typeface="Arial"/>
              </a:rPr>
              <a:t>допо</a:t>
            </a:r>
            <a:r>
              <a:rPr sz="2800" spc="5" dirty="0">
                <a:latin typeface="Arial"/>
                <a:cs typeface="Arial"/>
              </a:rPr>
              <a:t>л</a:t>
            </a:r>
            <a:r>
              <a:rPr sz="2800" spc="-10" dirty="0">
                <a:latin typeface="Arial"/>
                <a:cs typeface="Arial"/>
              </a:rPr>
              <a:t>н</a:t>
            </a:r>
            <a:r>
              <a:rPr sz="2800" dirty="0">
                <a:latin typeface="Arial"/>
                <a:cs typeface="Arial"/>
              </a:rPr>
              <a:t>и</a:t>
            </a:r>
            <a:r>
              <a:rPr sz="2800" spc="-5" dirty="0">
                <a:latin typeface="Arial"/>
                <a:cs typeface="Arial"/>
              </a:rPr>
              <a:t>те</a:t>
            </a:r>
            <a:r>
              <a:rPr sz="2800" spc="10" dirty="0">
                <a:latin typeface="Arial"/>
                <a:cs typeface="Arial"/>
              </a:rPr>
              <a:t>л</a:t>
            </a:r>
            <a:r>
              <a:rPr sz="2800" spc="-5" dirty="0">
                <a:latin typeface="Arial"/>
                <a:cs typeface="Arial"/>
              </a:rPr>
              <a:t>ь</a:t>
            </a:r>
            <a:r>
              <a:rPr sz="2800" dirty="0">
                <a:latin typeface="Arial"/>
                <a:cs typeface="Arial"/>
              </a:rPr>
              <a:t>н</a:t>
            </a:r>
            <a:r>
              <a:rPr sz="2800" spc="-5" dirty="0">
                <a:latin typeface="Arial"/>
                <a:cs typeface="Arial"/>
              </a:rPr>
              <a:t>ые</a:t>
            </a:r>
            <a:r>
              <a:rPr sz="2800" dirty="0">
                <a:latin typeface="Arial"/>
                <a:cs typeface="Arial"/>
              </a:rPr>
              <a:t>				</a:t>
            </a:r>
            <a:r>
              <a:rPr sz="2800" spc="-5" dirty="0">
                <a:latin typeface="Arial"/>
                <a:cs typeface="Arial"/>
              </a:rPr>
              <a:t>с</a:t>
            </a:r>
            <a:r>
              <a:rPr sz="2800" dirty="0">
                <a:latin typeface="Arial"/>
                <a:cs typeface="Arial"/>
              </a:rPr>
              <a:t>р</a:t>
            </a:r>
            <a:r>
              <a:rPr sz="2800" spc="-10" dirty="0">
                <a:latin typeface="Arial"/>
                <a:cs typeface="Arial"/>
              </a:rPr>
              <a:t>едств</a:t>
            </a:r>
            <a:r>
              <a:rPr sz="2800" spc="-5" dirty="0">
                <a:latin typeface="Arial"/>
                <a:cs typeface="Arial"/>
              </a:rPr>
              <a:t>а</a:t>
            </a:r>
            <a:r>
              <a:rPr sz="2800" dirty="0">
                <a:latin typeface="Arial"/>
                <a:cs typeface="Arial"/>
              </a:rPr>
              <a:t>			</a:t>
            </a:r>
            <a:r>
              <a:rPr sz="2800" spc="-10" dirty="0">
                <a:latin typeface="Arial"/>
                <a:cs typeface="Arial"/>
              </a:rPr>
              <a:t>общени</a:t>
            </a:r>
            <a:r>
              <a:rPr sz="2800" spc="-5" dirty="0">
                <a:latin typeface="Arial"/>
                <a:cs typeface="Arial"/>
              </a:rPr>
              <a:t>я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и  пер</a:t>
            </a:r>
            <a:r>
              <a:rPr sz="2800" spc="5" dirty="0">
                <a:latin typeface="Arial"/>
                <a:cs typeface="Arial"/>
              </a:rPr>
              <a:t>е</a:t>
            </a:r>
            <a:r>
              <a:rPr sz="2800" spc="-10" dirty="0">
                <a:latin typeface="Arial"/>
                <a:cs typeface="Arial"/>
              </a:rPr>
              <a:t>д</a:t>
            </a:r>
            <a:r>
              <a:rPr sz="2800" spc="10" dirty="0">
                <a:latin typeface="Arial"/>
                <a:cs typeface="Arial"/>
              </a:rPr>
              <a:t>а</a:t>
            </a:r>
            <a:r>
              <a:rPr sz="2800" spc="-5" dirty="0">
                <a:latin typeface="Arial"/>
                <a:cs typeface="Arial"/>
              </a:rPr>
              <a:t>чи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инф</a:t>
            </a:r>
            <a:r>
              <a:rPr sz="2800" dirty="0">
                <a:latin typeface="Arial"/>
                <a:cs typeface="Arial"/>
              </a:rPr>
              <a:t>о</a:t>
            </a:r>
            <a:r>
              <a:rPr sz="2800" spc="5" dirty="0">
                <a:latin typeface="Arial"/>
                <a:cs typeface="Arial"/>
              </a:rPr>
              <a:t>р</a:t>
            </a:r>
            <a:r>
              <a:rPr sz="2800" spc="-5" dirty="0">
                <a:latin typeface="Arial"/>
                <a:cs typeface="Arial"/>
              </a:rPr>
              <a:t>маци</a:t>
            </a:r>
            <a:r>
              <a:rPr sz="2800" spc="-15" dirty="0">
                <a:latin typeface="Arial"/>
                <a:cs typeface="Arial"/>
              </a:rPr>
              <a:t>и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spc="-10" dirty="0">
                <a:latin typeface="Arial"/>
                <a:cs typeface="Arial"/>
              </a:rPr>
              <a:t>вис</a:t>
            </a:r>
            <a:r>
              <a:rPr sz="2800" dirty="0">
                <a:latin typeface="Arial"/>
                <a:cs typeface="Arial"/>
              </a:rPr>
              <a:t>т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			</a:t>
            </a:r>
            <a:r>
              <a:rPr sz="2800" spc="-7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музык</a:t>
            </a:r>
            <a:r>
              <a:rPr sz="2800" spc="10" dirty="0">
                <a:latin typeface="Arial"/>
                <a:cs typeface="Arial"/>
              </a:rPr>
              <a:t>а</a:t>
            </a:r>
            <a:r>
              <a:rPr sz="2800" dirty="0">
                <a:latin typeface="Arial"/>
                <a:cs typeface="Arial"/>
              </a:rPr>
              <a:t>л</a:t>
            </a:r>
            <a:r>
              <a:rPr sz="2800" spc="-5" dirty="0">
                <a:latin typeface="Arial"/>
                <a:cs typeface="Arial"/>
              </a:rPr>
              <a:t>ь</a:t>
            </a:r>
            <a:r>
              <a:rPr sz="2800" dirty="0">
                <a:latin typeface="Arial"/>
                <a:cs typeface="Arial"/>
              </a:rPr>
              <a:t>н</a:t>
            </a:r>
            <a:r>
              <a:rPr sz="2800" spc="-5" dirty="0">
                <a:latin typeface="Arial"/>
                <a:cs typeface="Arial"/>
              </a:rPr>
              <a:t>ые  инс</a:t>
            </a:r>
            <a:r>
              <a:rPr sz="2800" dirty="0">
                <a:latin typeface="Arial"/>
                <a:cs typeface="Arial"/>
              </a:rPr>
              <a:t>т</a:t>
            </a:r>
            <a:r>
              <a:rPr sz="2800" spc="-10" dirty="0">
                <a:latin typeface="Arial"/>
                <a:cs typeface="Arial"/>
              </a:rPr>
              <a:t>р</a:t>
            </a:r>
            <a:r>
              <a:rPr sz="2800" dirty="0">
                <a:latin typeface="Arial"/>
                <a:cs typeface="Arial"/>
              </a:rPr>
              <a:t>у</a:t>
            </a:r>
            <a:r>
              <a:rPr sz="2800" spc="-5" dirty="0">
                <a:latin typeface="Arial"/>
                <a:cs typeface="Arial"/>
              </a:rPr>
              <a:t>м</a:t>
            </a:r>
            <a:r>
              <a:rPr sz="2800" spc="5" dirty="0">
                <a:latin typeface="Arial"/>
                <a:cs typeface="Arial"/>
              </a:rPr>
              <a:t>е</a:t>
            </a:r>
            <a:r>
              <a:rPr sz="2800" spc="-10" dirty="0">
                <a:latin typeface="Arial"/>
                <a:cs typeface="Arial"/>
              </a:rPr>
              <a:t>нты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					</a:t>
            </a:r>
            <a:r>
              <a:rPr sz="2800" spc="-5" dirty="0">
                <a:latin typeface="Arial"/>
                <a:cs typeface="Arial"/>
              </a:rPr>
              <a:t>ц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10" dirty="0">
                <a:latin typeface="Arial"/>
                <a:cs typeface="Arial"/>
              </a:rPr>
              <a:t>е</a:t>
            </a:r>
            <a:r>
              <a:rPr sz="2800" dirty="0">
                <a:latin typeface="Arial"/>
                <a:cs typeface="Arial"/>
              </a:rPr>
              <a:t>т</a:t>
            </a:r>
            <a:r>
              <a:rPr sz="2800" spc="-5" dirty="0">
                <a:latin typeface="Arial"/>
                <a:cs typeface="Arial"/>
              </a:rPr>
              <a:t>ы,</a:t>
            </a:r>
            <a:r>
              <a:rPr sz="2800" dirty="0">
                <a:latin typeface="Arial"/>
                <a:cs typeface="Arial"/>
              </a:rPr>
              <a:t>			</a:t>
            </a:r>
            <a:r>
              <a:rPr sz="2800" spc="-5" dirty="0">
                <a:latin typeface="Arial"/>
                <a:cs typeface="Arial"/>
              </a:rPr>
              <a:t>фл</a:t>
            </a:r>
            <a:r>
              <a:rPr sz="2800" spc="5" dirty="0">
                <a:latin typeface="Arial"/>
                <a:cs typeface="Arial"/>
              </a:rPr>
              <a:t>а</a:t>
            </a:r>
            <a:r>
              <a:rPr sz="2800" spc="-5" dirty="0">
                <a:latin typeface="Arial"/>
                <a:cs typeface="Arial"/>
              </a:rPr>
              <a:t>ги,</a:t>
            </a:r>
            <a:r>
              <a:rPr sz="2800" dirty="0">
                <a:latin typeface="Arial"/>
                <a:cs typeface="Arial"/>
              </a:rPr>
              <a:t>					</a:t>
            </a:r>
            <a:r>
              <a:rPr sz="2800" spc="-10" dirty="0">
                <a:latin typeface="Arial"/>
                <a:cs typeface="Arial"/>
              </a:rPr>
              <a:t>ри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у</a:t>
            </a:r>
            <a:r>
              <a:rPr sz="2800" dirty="0">
                <a:latin typeface="Arial"/>
                <a:cs typeface="Arial"/>
              </a:rPr>
              <a:t>н</a:t>
            </a:r>
            <a:r>
              <a:rPr sz="2800" spc="-5" dirty="0">
                <a:latin typeface="Arial"/>
                <a:cs typeface="Arial"/>
              </a:rPr>
              <a:t>ки,  п</a:t>
            </a:r>
            <a:r>
              <a:rPr sz="2800" spc="-15" dirty="0">
                <a:latin typeface="Arial"/>
                <a:cs typeface="Arial"/>
              </a:rPr>
              <a:t>и</a:t>
            </a:r>
            <a:r>
              <a:rPr sz="2800" spc="-5" dirty="0">
                <a:latin typeface="Arial"/>
                <a:cs typeface="Arial"/>
              </a:rPr>
              <a:t>ктог</a:t>
            </a:r>
            <a:r>
              <a:rPr sz="2800" spc="10" dirty="0">
                <a:latin typeface="Arial"/>
                <a:cs typeface="Arial"/>
              </a:rPr>
              <a:t>р</a:t>
            </a:r>
            <a:r>
              <a:rPr sz="2800" spc="5" dirty="0">
                <a:latin typeface="Arial"/>
                <a:cs typeface="Arial"/>
              </a:rPr>
              <a:t>а</a:t>
            </a:r>
            <a:r>
              <a:rPr sz="2800" spc="-5" dirty="0">
                <a:latin typeface="Arial"/>
                <a:cs typeface="Arial"/>
              </a:rPr>
              <a:t>ммы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.</a:t>
            </a:r>
            <a:r>
              <a:rPr sz="2800" spc="-10" dirty="0">
                <a:latin typeface="Arial"/>
                <a:cs typeface="Arial"/>
              </a:rPr>
              <a:t>д</a:t>
            </a:r>
            <a:r>
              <a:rPr sz="2800" dirty="0">
                <a:latin typeface="Arial"/>
                <a:cs typeface="Arial"/>
              </a:rPr>
              <a:t>.		</a:t>
            </a:r>
            <a:r>
              <a:rPr sz="2800" spc="-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.</a:t>
            </a:r>
            <a:r>
              <a:rPr sz="2800" spc="-10" dirty="0">
                <a:latin typeface="Arial"/>
                <a:cs typeface="Arial"/>
              </a:rPr>
              <a:t>п</a:t>
            </a:r>
            <a:r>
              <a:rPr sz="2800" dirty="0">
                <a:latin typeface="Arial"/>
                <a:cs typeface="Arial"/>
              </a:rPr>
              <a:t>.	</a:t>
            </a:r>
            <a:r>
              <a:rPr sz="2800" spc="-5" dirty="0">
                <a:latin typeface="Arial"/>
                <a:cs typeface="Arial"/>
              </a:rPr>
              <a:t>Тем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не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менее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все  эти </a:t>
            </a:r>
            <a:r>
              <a:rPr sz="2800" spc="-5" dirty="0">
                <a:latin typeface="Arial"/>
                <a:cs typeface="Arial"/>
              </a:rPr>
              <a:t>средства </a:t>
            </a:r>
            <a:r>
              <a:rPr sz="2800" spc="-10" dirty="0">
                <a:latin typeface="Arial"/>
                <a:cs typeface="Arial"/>
              </a:rPr>
              <a:t>дополняют </a:t>
            </a:r>
            <a:r>
              <a:rPr sz="2800" spc="-5" dirty="0">
                <a:latin typeface="Arial"/>
                <a:cs typeface="Arial"/>
              </a:rPr>
              <a:t>основное</a:t>
            </a:r>
            <a:r>
              <a:rPr sz="2800" spc="760" dirty="0">
                <a:latin typeface="Arial"/>
                <a:cs typeface="Arial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b="1" spc="-5" dirty="0">
                <a:latin typeface="Arial"/>
                <a:cs typeface="Arial"/>
              </a:rPr>
              <a:t>язык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5080" indent="570865" algn="just">
              <a:lnSpc>
                <a:spcPct val="90000"/>
              </a:lnSpc>
              <a:spcBef>
                <a:spcPts val="15"/>
              </a:spcBef>
            </a:pPr>
            <a:r>
              <a:rPr sz="2800" spc="-5" dirty="0">
                <a:latin typeface="Arial"/>
                <a:cs typeface="Arial"/>
              </a:rPr>
              <a:t>Все средства </a:t>
            </a:r>
            <a:r>
              <a:rPr sz="2800" dirty="0">
                <a:latin typeface="Arial"/>
                <a:cs typeface="Arial"/>
              </a:rPr>
              <a:t>передачи </a:t>
            </a:r>
            <a:r>
              <a:rPr sz="2800" spc="-5" dirty="0">
                <a:latin typeface="Arial"/>
                <a:cs typeface="Arial"/>
              </a:rPr>
              <a:t>информации </a:t>
            </a:r>
            <a:r>
              <a:rPr sz="2800" spc="10" dirty="0">
                <a:latin typeface="Arial"/>
                <a:cs typeface="Arial"/>
              </a:rPr>
              <a:t>от  </a:t>
            </a:r>
            <a:r>
              <a:rPr sz="2800" spc="-5" dirty="0">
                <a:latin typeface="Arial"/>
                <a:cs typeface="Arial"/>
              </a:rPr>
              <a:t>человека к человеку разделяют на словесные  (вербальные) и </a:t>
            </a:r>
            <a:r>
              <a:rPr sz="2800" dirty="0">
                <a:latin typeface="Arial"/>
                <a:cs typeface="Arial"/>
              </a:rPr>
              <a:t>невербальные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spc="-5" dirty="0">
                <a:latin typeface="Arial"/>
                <a:cs typeface="Arial"/>
              </a:rPr>
              <a:t>несловесные  знаки и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символы.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812037"/>
            <a:ext cx="7639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СОДЕРЖАНИЕ</a:t>
            </a:r>
            <a:r>
              <a:rPr sz="4000" spc="-20" dirty="0"/>
              <a:t> </a:t>
            </a:r>
            <a:r>
              <a:rPr sz="4000" spc="-10" dirty="0"/>
              <a:t>ДИСЦИПЛИНЫ</a:t>
            </a:r>
            <a:endParaRPr sz="40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68502" y="2587879"/>
            <a:ext cx="7611109" cy="2472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МОДУЛЬ </a:t>
            </a:r>
            <a:r>
              <a:rPr sz="3200" b="1" dirty="0"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 marR="5080" algn="ctr">
              <a:lnSpc>
                <a:spcPct val="120100"/>
              </a:lnSpc>
            </a:pPr>
            <a:r>
              <a:rPr sz="3600" dirty="0">
                <a:latin typeface="Arial Black"/>
                <a:cs typeface="Arial Black"/>
              </a:rPr>
              <a:t>Основы современной</a:t>
            </a:r>
            <a:r>
              <a:rPr sz="3600" spc="-100" dirty="0">
                <a:latin typeface="Arial Black"/>
                <a:cs typeface="Arial Black"/>
              </a:rPr>
              <a:t> </a:t>
            </a:r>
            <a:r>
              <a:rPr sz="3600" dirty="0">
                <a:latin typeface="Arial Black"/>
                <a:cs typeface="Arial Black"/>
              </a:rPr>
              <a:t>теории  и практики</a:t>
            </a:r>
            <a:r>
              <a:rPr sz="3600" spc="-55" dirty="0">
                <a:latin typeface="Arial Black"/>
                <a:cs typeface="Arial Black"/>
              </a:rPr>
              <a:t> </a:t>
            </a:r>
            <a:r>
              <a:rPr sz="3600" dirty="0">
                <a:latin typeface="Arial Black"/>
                <a:cs typeface="Arial Black"/>
              </a:rPr>
              <a:t>коммуникаций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91296" y="780472"/>
            <a:ext cx="2397760" cy="344170"/>
          </a:xfrm>
          <a:prstGeom prst="rect">
            <a:avLst/>
          </a:prstGeom>
          <a:solidFill>
            <a:srgbClr val="FFCCCC"/>
          </a:solidFill>
          <a:ln w="36669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275590">
              <a:lnSpc>
                <a:spcPct val="100000"/>
              </a:lnSpc>
              <a:spcBef>
                <a:spcPts val="535"/>
              </a:spcBef>
            </a:pPr>
            <a:r>
              <a:rPr sz="1300" b="1" spc="15" dirty="0">
                <a:latin typeface="Times New Roman"/>
                <a:cs typeface="Times New Roman"/>
              </a:rPr>
              <a:t>РЕЧЕВАЯ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15" dirty="0">
                <a:latin typeface="Times New Roman"/>
                <a:cs typeface="Times New Roman"/>
              </a:rPr>
              <a:t>СИТУАЦИЯ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8668" y="780472"/>
            <a:ext cx="2395220" cy="344170"/>
          </a:xfrm>
          <a:prstGeom prst="rect">
            <a:avLst/>
          </a:prstGeom>
          <a:solidFill>
            <a:srgbClr val="FFCCCC"/>
          </a:solidFill>
          <a:ln w="36669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535"/>
              </a:spcBef>
            </a:pPr>
            <a:r>
              <a:rPr sz="1300" b="1" spc="15" dirty="0">
                <a:latin typeface="Times New Roman"/>
                <a:cs typeface="Times New Roman"/>
              </a:rPr>
              <a:t>РЕЧЕВОЕ</a:t>
            </a:r>
            <a:r>
              <a:rPr sz="1300" b="1" spc="305" dirty="0">
                <a:latin typeface="Times New Roman"/>
                <a:cs typeface="Times New Roman"/>
              </a:rPr>
              <a:t> </a:t>
            </a:r>
            <a:r>
              <a:rPr sz="1300" b="1" spc="15" dirty="0">
                <a:latin typeface="Times New Roman"/>
                <a:cs typeface="Times New Roman"/>
              </a:rPr>
              <a:t>ДЕЙСТВИЕ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0645" y="1107060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8017" y="1107060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8994" y="1435951"/>
            <a:ext cx="2161323" cy="1444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43324" y="1435951"/>
            <a:ext cx="2162168" cy="1444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4144" y="1346905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68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4144" y="1346905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9631" y="1345882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30" h="37465">
                <a:moveTo>
                  <a:pt x="0" y="36846"/>
                </a:moveTo>
                <a:lnTo>
                  <a:pt x="36500" y="36846"/>
                </a:lnTo>
                <a:lnTo>
                  <a:pt x="36500" y="0"/>
                </a:lnTo>
                <a:lnTo>
                  <a:pt x="0" y="0"/>
                </a:lnTo>
                <a:lnTo>
                  <a:pt x="0" y="368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0645" y="134690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10645" y="1346905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6132" y="1364305"/>
            <a:ext cx="2324735" cy="0"/>
          </a:xfrm>
          <a:custGeom>
            <a:avLst/>
            <a:gdLst/>
            <a:ahLst/>
            <a:cxnLst/>
            <a:rect l="l" t="t" r="r" b="b"/>
            <a:pathLst>
              <a:path w="2324735">
                <a:moveTo>
                  <a:pt x="0" y="0"/>
                </a:moveTo>
                <a:lnTo>
                  <a:pt x="2324225" y="0"/>
                </a:lnTo>
              </a:path>
            </a:pathLst>
          </a:custGeom>
          <a:ln w="368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47146" y="1346905"/>
            <a:ext cx="2322195" cy="0"/>
          </a:xfrm>
          <a:custGeom>
            <a:avLst/>
            <a:gdLst/>
            <a:ahLst/>
            <a:cxnLst/>
            <a:rect l="l" t="t" r="r" b="b"/>
            <a:pathLst>
              <a:path w="2322195">
                <a:moveTo>
                  <a:pt x="0" y="0"/>
                </a:moveTo>
                <a:lnTo>
                  <a:pt x="2322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71371" y="1346905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68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71371" y="1346905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1516" y="1346905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68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11516" y="1346905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47003" y="1345882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29" h="37465">
                <a:moveTo>
                  <a:pt x="0" y="36846"/>
                </a:moveTo>
                <a:lnTo>
                  <a:pt x="36500" y="36846"/>
                </a:lnTo>
                <a:lnTo>
                  <a:pt x="36500" y="0"/>
                </a:lnTo>
                <a:lnTo>
                  <a:pt x="0" y="0"/>
                </a:lnTo>
                <a:lnTo>
                  <a:pt x="0" y="368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48017" y="134690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48017" y="1346905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3504" y="1364305"/>
            <a:ext cx="2322195" cy="0"/>
          </a:xfrm>
          <a:custGeom>
            <a:avLst/>
            <a:gdLst/>
            <a:ahLst/>
            <a:cxnLst/>
            <a:rect l="l" t="t" r="r" b="b"/>
            <a:pathLst>
              <a:path w="2322195">
                <a:moveTo>
                  <a:pt x="0" y="0"/>
                </a:moveTo>
                <a:lnTo>
                  <a:pt x="2322197" y="0"/>
                </a:lnTo>
              </a:path>
            </a:pathLst>
          </a:custGeom>
          <a:ln w="368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4518" y="1346905"/>
            <a:ext cx="2320290" cy="0"/>
          </a:xfrm>
          <a:custGeom>
            <a:avLst/>
            <a:gdLst/>
            <a:ahLst/>
            <a:cxnLst/>
            <a:rect l="l" t="t" r="r" b="b"/>
            <a:pathLst>
              <a:path w="2320290">
                <a:moveTo>
                  <a:pt x="0" y="0"/>
                </a:moveTo>
                <a:lnTo>
                  <a:pt x="23201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06716" y="1346905"/>
            <a:ext cx="0" cy="37465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68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06716" y="1346905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91380" y="1345711"/>
            <a:ext cx="0" cy="1591310"/>
          </a:xfrm>
          <a:custGeom>
            <a:avLst/>
            <a:gdLst/>
            <a:ahLst/>
            <a:cxnLst/>
            <a:rect l="l" t="t" r="r" b="b"/>
            <a:pathLst>
              <a:path h="1591310">
                <a:moveTo>
                  <a:pt x="0" y="0"/>
                </a:moveTo>
                <a:lnTo>
                  <a:pt x="0" y="1591233"/>
                </a:lnTo>
              </a:path>
            </a:pathLst>
          </a:custGeom>
          <a:ln w="36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74144" y="1385799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30">
                <a:moveTo>
                  <a:pt x="0" y="0"/>
                </a:moveTo>
                <a:lnTo>
                  <a:pt x="0" y="15479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88608" y="1345711"/>
            <a:ext cx="0" cy="1591310"/>
          </a:xfrm>
          <a:custGeom>
            <a:avLst/>
            <a:gdLst/>
            <a:ahLst/>
            <a:cxnLst/>
            <a:rect l="l" t="t" r="r" b="b"/>
            <a:pathLst>
              <a:path h="1591310">
                <a:moveTo>
                  <a:pt x="0" y="0"/>
                </a:moveTo>
                <a:lnTo>
                  <a:pt x="0" y="1591233"/>
                </a:lnTo>
              </a:path>
            </a:pathLst>
          </a:custGeom>
          <a:ln w="36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71371" y="1385799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30">
                <a:moveTo>
                  <a:pt x="0" y="0"/>
                </a:moveTo>
                <a:lnTo>
                  <a:pt x="0" y="15479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28752" y="1345711"/>
            <a:ext cx="0" cy="1591310"/>
          </a:xfrm>
          <a:custGeom>
            <a:avLst/>
            <a:gdLst/>
            <a:ahLst/>
            <a:cxnLst/>
            <a:rect l="l" t="t" r="r" b="b"/>
            <a:pathLst>
              <a:path h="1591310">
                <a:moveTo>
                  <a:pt x="0" y="0"/>
                </a:moveTo>
                <a:lnTo>
                  <a:pt x="0" y="1591233"/>
                </a:lnTo>
              </a:path>
            </a:pathLst>
          </a:custGeom>
          <a:ln w="36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11516" y="1385799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30">
                <a:moveTo>
                  <a:pt x="0" y="0"/>
                </a:moveTo>
                <a:lnTo>
                  <a:pt x="0" y="15479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23952" y="1345711"/>
            <a:ext cx="0" cy="1591310"/>
          </a:xfrm>
          <a:custGeom>
            <a:avLst/>
            <a:gdLst/>
            <a:ahLst/>
            <a:cxnLst/>
            <a:rect l="l" t="t" r="r" b="b"/>
            <a:pathLst>
              <a:path h="1591310">
                <a:moveTo>
                  <a:pt x="0" y="0"/>
                </a:moveTo>
                <a:lnTo>
                  <a:pt x="0" y="1591233"/>
                </a:lnTo>
              </a:path>
            </a:pathLst>
          </a:custGeom>
          <a:ln w="36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06716" y="1385799"/>
            <a:ext cx="0" cy="1548130"/>
          </a:xfrm>
          <a:custGeom>
            <a:avLst/>
            <a:gdLst/>
            <a:ahLst/>
            <a:cxnLst/>
            <a:rect l="l" t="t" r="r" b="b"/>
            <a:pathLst>
              <a:path h="1548130">
                <a:moveTo>
                  <a:pt x="0" y="0"/>
                </a:moveTo>
                <a:lnTo>
                  <a:pt x="0" y="15479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3130" y="2934829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30" h="37464">
                <a:moveTo>
                  <a:pt x="0" y="37256"/>
                </a:moveTo>
                <a:lnTo>
                  <a:pt x="36500" y="37256"/>
                </a:lnTo>
                <a:lnTo>
                  <a:pt x="36500" y="0"/>
                </a:lnTo>
                <a:lnTo>
                  <a:pt x="0" y="0"/>
                </a:lnTo>
                <a:lnTo>
                  <a:pt x="0" y="37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74144" y="293575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73130" y="2934829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30" h="37464">
                <a:moveTo>
                  <a:pt x="0" y="37256"/>
                </a:moveTo>
                <a:lnTo>
                  <a:pt x="36500" y="37256"/>
                </a:lnTo>
                <a:lnTo>
                  <a:pt x="36500" y="0"/>
                </a:lnTo>
                <a:lnTo>
                  <a:pt x="0" y="0"/>
                </a:lnTo>
                <a:lnTo>
                  <a:pt x="0" y="37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74144" y="293575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09631" y="2934829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30" h="37464">
                <a:moveTo>
                  <a:pt x="0" y="37256"/>
                </a:moveTo>
                <a:lnTo>
                  <a:pt x="36500" y="37256"/>
                </a:lnTo>
                <a:lnTo>
                  <a:pt x="36500" y="0"/>
                </a:lnTo>
                <a:lnTo>
                  <a:pt x="0" y="0"/>
                </a:lnTo>
                <a:lnTo>
                  <a:pt x="0" y="37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10645" y="293575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10645" y="293575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46132" y="2953457"/>
            <a:ext cx="2324735" cy="0"/>
          </a:xfrm>
          <a:custGeom>
            <a:avLst/>
            <a:gdLst/>
            <a:ahLst/>
            <a:cxnLst/>
            <a:rect l="l" t="t" r="r" b="b"/>
            <a:pathLst>
              <a:path w="2324735">
                <a:moveTo>
                  <a:pt x="0" y="0"/>
                </a:moveTo>
                <a:lnTo>
                  <a:pt x="2324225" y="0"/>
                </a:lnTo>
              </a:path>
            </a:pathLst>
          </a:custGeom>
          <a:ln w="37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47146" y="2935750"/>
            <a:ext cx="2322195" cy="0"/>
          </a:xfrm>
          <a:custGeom>
            <a:avLst/>
            <a:gdLst/>
            <a:ahLst/>
            <a:cxnLst/>
            <a:rect l="l" t="t" r="r" b="b"/>
            <a:pathLst>
              <a:path w="2322195">
                <a:moveTo>
                  <a:pt x="0" y="0"/>
                </a:moveTo>
                <a:lnTo>
                  <a:pt x="23221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70357" y="2934829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29" h="37464">
                <a:moveTo>
                  <a:pt x="0" y="37256"/>
                </a:moveTo>
                <a:lnTo>
                  <a:pt x="36500" y="37256"/>
                </a:lnTo>
                <a:lnTo>
                  <a:pt x="36500" y="0"/>
                </a:lnTo>
                <a:lnTo>
                  <a:pt x="0" y="0"/>
                </a:lnTo>
                <a:lnTo>
                  <a:pt x="0" y="37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71371" y="293575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70357" y="2934829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29" h="37464">
                <a:moveTo>
                  <a:pt x="0" y="37256"/>
                </a:moveTo>
                <a:lnTo>
                  <a:pt x="36500" y="37256"/>
                </a:lnTo>
                <a:lnTo>
                  <a:pt x="36500" y="0"/>
                </a:lnTo>
                <a:lnTo>
                  <a:pt x="0" y="0"/>
                </a:lnTo>
                <a:lnTo>
                  <a:pt x="0" y="37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71371" y="293575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10502" y="2934829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29" h="37464">
                <a:moveTo>
                  <a:pt x="0" y="37256"/>
                </a:moveTo>
                <a:lnTo>
                  <a:pt x="36500" y="37256"/>
                </a:lnTo>
                <a:lnTo>
                  <a:pt x="36500" y="0"/>
                </a:lnTo>
                <a:lnTo>
                  <a:pt x="0" y="0"/>
                </a:lnTo>
                <a:lnTo>
                  <a:pt x="0" y="37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11516" y="293575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10502" y="2934829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29" h="37464">
                <a:moveTo>
                  <a:pt x="0" y="37256"/>
                </a:moveTo>
                <a:lnTo>
                  <a:pt x="36500" y="37256"/>
                </a:lnTo>
                <a:lnTo>
                  <a:pt x="36500" y="0"/>
                </a:lnTo>
                <a:lnTo>
                  <a:pt x="0" y="0"/>
                </a:lnTo>
                <a:lnTo>
                  <a:pt x="0" y="37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11516" y="293575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47003" y="2934829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29" h="37464">
                <a:moveTo>
                  <a:pt x="0" y="37256"/>
                </a:moveTo>
                <a:lnTo>
                  <a:pt x="36500" y="37256"/>
                </a:lnTo>
                <a:lnTo>
                  <a:pt x="36500" y="0"/>
                </a:lnTo>
                <a:lnTo>
                  <a:pt x="0" y="0"/>
                </a:lnTo>
                <a:lnTo>
                  <a:pt x="0" y="37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48017" y="293575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4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48017" y="293575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83504" y="2953457"/>
            <a:ext cx="2322195" cy="0"/>
          </a:xfrm>
          <a:custGeom>
            <a:avLst/>
            <a:gdLst/>
            <a:ahLst/>
            <a:cxnLst/>
            <a:rect l="l" t="t" r="r" b="b"/>
            <a:pathLst>
              <a:path w="2322195">
                <a:moveTo>
                  <a:pt x="0" y="0"/>
                </a:moveTo>
                <a:lnTo>
                  <a:pt x="2322197" y="0"/>
                </a:lnTo>
              </a:path>
            </a:pathLst>
          </a:custGeom>
          <a:ln w="37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84518" y="2935750"/>
            <a:ext cx="2320290" cy="0"/>
          </a:xfrm>
          <a:custGeom>
            <a:avLst/>
            <a:gdLst/>
            <a:ahLst/>
            <a:cxnLst/>
            <a:rect l="l" t="t" r="r" b="b"/>
            <a:pathLst>
              <a:path w="2320290">
                <a:moveTo>
                  <a:pt x="0" y="0"/>
                </a:moveTo>
                <a:lnTo>
                  <a:pt x="23201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05701" y="2934829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29" h="37464">
                <a:moveTo>
                  <a:pt x="0" y="37256"/>
                </a:moveTo>
                <a:lnTo>
                  <a:pt x="36500" y="37256"/>
                </a:lnTo>
                <a:lnTo>
                  <a:pt x="36500" y="0"/>
                </a:lnTo>
                <a:lnTo>
                  <a:pt x="0" y="0"/>
                </a:lnTo>
                <a:lnTo>
                  <a:pt x="0" y="37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06716" y="293575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05701" y="2934829"/>
            <a:ext cx="36830" cy="37465"/>
          </a:xfrm>
          <a:custGeom>
            <a:avLst/>
            <a:gdLst/>
            <a:ahLst/>
            <a:cxnLst/>
            <a:rect l="l" t="t" r="r" b="b"/>
            <a:pathLst>
              <a:path w="36829" h="37464">
                <a:moveTo>
                  <a:pt x="0" y="37256"/>
                </a:moveTo>
                <a:lnTo>
                  <a:pt x="36500" y="37256"/>
                </a:lnTo>
                <a:lnTo>
                  <a:pt x="36500" y="0"/>
                </a:lnTo>
                <a:lnTo>
                  <a:pt x="0" y="0"/>
                </a:lnTo>
                <a:lnTo>
                  <a:pt x="0" y="37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06716" y="293575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3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591380" y="3193166"/>
            <a:ext cx="2397760" cy="2355215"/>
          </a:xfrm>
          <a:prstGeom prst="rect">
            <a:avLst/>
          </a:prstGeom>
          <a:solidFill>
            <a:srgbClr val="FFCCCC"/>
          </a:solidFill>
          <a:ln w="36669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667385" marR="290195" indent="-372110">
              <a:lnSpc>
                <a:spcPct val="100000"/>
              </a:lnSpc>
              <a:spcBef>
                <a:spcPts val="535"/>
              </a:spcBef>
            </a:pPr>
            <a:r>
              <a:rPr sz="1300" b="1" spc="20" dirty="0">
                <a:latin typeface="Times New Roman"/>
                <a:cs typeface="Times New Roman"/>
              </a:rPr>
              <a:t>ПРИМЕРЫ</a:t>
            </a:r>
            <a:r>
              <a:rPr sz="1300" b="1" spc="-40" dirty="0">
                <a:latin typeface="Times New Roman"/>
                <a:cs typeface="Times New Roman"/>
              </a:rPr>
              <a:t> </a:t>
            </a:r>
            <a:r>
              <a:rPr sz="1300" b="1" spc="15" dirty="0">
                <a:latin typeface="Times New Roman"/>
                <a:cs typeface="Times New Roman"/>
              </a:rPr>
              <a:t>РЕЧЕВЫХ  СИТУАЦИЙ:</a:t>
            </a:r>
            <a:endParaRPr sz="1300">
              <a:latin typeface="Times New Roman"/>
              <a:cs typeface="Times New Roman"/>
            </a:endParaRPr>
          </a:p>
          <a:p>
            <a:pPr marL="90805" marR="280670">
              <a:lnSpc>
                <a:spcPct val="101299"/>
              </a:lnSpc>
              <a:spcBef>
                <a:spcPts val="780"/>
              </a:spcBef>
            </a:pPr>
            <a:r>
              <a:rPr sz="1300" spc="5" dirty="0">
                <a:latin typeface="Times New Roman"/>
                <a:cs typeface="Times New Roman"/>
              </a:rPr>
              <a:t>ответ на </a:t>
            </a:r>
            <a:r>
              <a:rPr sz="1300" spc="10" dirty="0">
                <a:latin typeface="Times New Roman"/>
                <a:cs typeface="Times New Roman"/>
              </a:rPr>
              <a:t>вопрос, </a:t>
            </a:r>
            <a:r>
              <a:rPr sz="1300" spc="5" dirty="0">
                <a:latin typeface="Times New Roman"/>
                <a:cs typeface="Times New Roman"/>
              </a:rPr>
              <a:t>доклад или  </a:t>
            </a:r>
            <a:r>
              <a:rPr sz="1300" spc="10" dirty="0">
                <a:latin typeface="Times New Roman"/>
                <a:cs typeface="Times New Roman"/>
              </a:rPr>
              <a:t>сообщение, </a:t>
            </a:r>
            <a:r>
              <a:rPr sz="1300" spc="5" dirty="0">
                <a:latin typeface="Times New Roman"/>
                <a:cs typeface="Times New Roman"/>
              </a:rPr>
              <a:t>личное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или</a:t>
            </a:r>
            <a:endParaRPr sz="1300">
              <a:latin typeface="Times New Roman"/>
              <a:cs typeface="Times New Roman"/>
            </a:endParaRPr>
          </a:p>
          <a:p>
            <a:pPr marL="90805" marR="280035">
              <a:lnSpc>
                <a:spcPct val="101299"/>
              </a:lnSpc>
            </a:pPr>
            <a:r>
              <a:rPr sz="1300" spc="5" dirty="0">
                <a:latin typeface="Times New Roman"/>
                <a:cs typeface="Times New Roman"/>
              </a:rPr>
              <a:t>служебное </a:t>
            </a:r>
            <a:r>
              <a:rPr sz="1300" spc="10" dirty="0">
                <a:latin typeface="Times New Roman"/>
                <a:cs typeface="Times New Roman"/>
              </a:rPr>
              <a:t>письмо, беседа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и  </a:t>
            </a:r>
            <a:r>
              <a:rPr sz="1300" spc="5" dirty="0">
                <a:latin typeface="Times New Roman"/>
                <a:cs typeface="Times New Roman"/>
              </a:rPr>
              <a:t>т.п.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128752" y="3193166"/>
            <a:ext cx="2395220" cy="2355215"/>
          </a:xfrm>
          <a:prstGeom prst="rect">
            <a:avLst/>
          </a:prstGeom>
          <a:solidFill>
            <a:srgbClr val="FFCCCC"/>
          </a:solidFill>
          <a:ln w="36669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687070" marR="381635" indent="-302260">
              <a:lnSpc>
                <a:spcPct val="100000"/>
              </a:lnSpc>
              <a:spcBef>
                <a:spcPts val="535"/>
              </a:spcBef>
            </a:pPr>
            <a:r>
              <a:rPr sz="1300" b="1" spc="15" dirty="0">
                <a:latin typeface="Times New Roman"/>
                <a:cs typeface="Times New Roman"/>
              </a:rPr>
              <a:t>ЭТАПЫ</a:t>
            </a:r>
            <a:r>
              <a:rPr sz="1300" b="1" spc="-65" dirty="0">
                <a:latin typeface="Times New Roman"/>
                <a:cs typeface="Times New Roman"/>
              </a:rPr>
              <a:t> </a:t>
            </a:r>
            <a:r>
              <a:rPr sz="1300" b="1" spc="15" dirty="0">
                <a:latin typeface="Times New Roman"/>
                <a:cs typeface="Times New Roman"/>
              </a:rPr>
              <a:t>РЕЧЕВОГО  ДЕЙСТВИЯ:</a:t>
            </a:r>
            <a:endParaRPr sz="13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800"/>
              </a:spcBef>
            </a:pPr>
            <a:r>
              <a:rPr sz="1300" spc="10" dirty="0">
                <a:latin typeface="Times New Roman"/>
                <a:cs typeface="Times New Roman"/>
              </a:rPr>
              <a:t>Подготовка</a:t>
            </a:r>
            <a:r>
              <a:rPr sz="1300" spc="5" dirty="0">
                <a:latin typeface="Times New Roman"/>
                <a:cs typeface="Times New Roman"/>
              </a:rPr>
              <a:t> высказывания</a:t>
            </a:r>
            <a:endParaRPr sz="1300">
              <a:latin typeface="Times New Roman"/>
              <a:cs typeface="Times New Roman"/>
            </a:endParaRPr>
          </a:p>
          <a:p>
            <a:pPr marL="88900" marR="960755">
              <a:lnSpc>
                <a:spcPct val="101299"/>
              </a:lnSpc>
              <a:spcBef>
                <a:spcPts val="805"/>
              </a:spcBef>
            </a:pPr>
            <a:r>
              <a:rPr sz="1300" spc="5" dirty="0">
                <a:latin typeface="Times New Roman"/>
                <a:cs typeface="Times New Roman"/>
              </a:rPr>
              <a:t>Ст</a:t>
            </a:r>
            <a:r>
              <a:rPr sz="1300" spc="15" dirty="0">
                <a:latin typeface="Times New Roman"/>
                <a:cs typeface="Times New Roman"/>
              </a:rPr>
              <a:t>р</a:t>
            </a:r>
            <a:r>
              <a:rPr sz="1300" spc="-15" dirty="0">
                <a:latin typeface="Times New Roman"/>
                <a:cs typeface="Times New Roman"/>
              </a:rPr>
              <a:t>у</a:t>
            </a:r>
            <a:r>
              <a:rPr sz="1300" dirty="0">
                <a:latin typeface="Times New Roman"/>
                <a:cs typeface="Times New Roman"/>
              </a:rPr>
              <a:t>к</a:t>
            </a:r>
            <a:r>
              <a:rPr sz="1300" spc="5" dirty="0">
                <a:latin typeface="Times New Roman"/>
                <a:cs typeface="Times New Roman"/>
              </a:rPr>
              <a:t>т</a:t>
            </a:r>
            <a:r>
              <a:rPr sz="1300" spc="-15" dirty="0">
                <a:latin typeface="Times New Roman"/>
                <a:cs typeface="Times New Roman"/>
              </a:rPr>
              <a:t>у</a:t>
            </a:r>
            <a:r>
              <a:rPr sz="1300" spc="15" dirty="0">
                <a:latin typeface="Times New Roman"/>
                <a:cs typeface="Times New Roman"/>
              </a:rPr>
              <a:t>р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15" dirty="0">
                <a:latin typeface="Times New Roman"/>
                <a:cs typeface="Times New Roman"/>
              </a:rPr>
              <a:t>ро</a:t>
            </a:r>
            <a:r>
              <a:rPr sz="1300" spc="5" dirty="0">
                <a:latin typeface="Times New Roman"/>
                <a:cs typeface="Times New Roman"/>
              </a:rPr>
              <a:t>ва</a:t>
            </a:r>
            <a:r>
              <a:rPr sz="1300" dirty="0">
                <a:latin typeface="Times New Roman"/>
                <a:cs typeface="Times New Roman"/>
              </a:rPr>
              <a:t>ни</a:t>
            </a:r>
            <a:r>
              <a:rPr sz="1300" spc="5" dirty="0">
                <a:latin typeface="Times New Roman"/>
                <a:cs typeface="Times New Roman"/>
              </a:rPr>
              <a:t>е  высказывания</a:t>
            </a:r>
            <a:endParaRPr sz="1300">
              <a:latin typeface="Times New Roman"/>
              <a:cs typeface="Times New Roman"/>
            </a:endParaRPr>
          </a:p>
          <a:p>
            <a:pPr marL="88900" marR="246379">
              <a:lnSpc>
                <a:spcPct val="101200"/>
              </a:lnSpc>
              <a:spcBef>
                <a:spcPts val="810"/>
              </a:spcBef>
            </a:pPr>
            <a:r>
              <a:rPr sz="1300" spc="10" dirty="0">
                <a:latin typeface="Times New Roman"/>
                <a:cs typeface="Times New Roman"/>
              </a:rPr>
              <a:t>Внешняя речь </a:t>
            </a:r>
            <a:r>
              <a:rPr sz="1300" spc="5" dirty="0">
                <a:latin typeface="Times New Roman"/>
                <a:cs typeface="Times New Roman"/>
              </a:rPr>
              <a:t>(звуковое или  </a:t>
            </a:r>
            <a:r>
              <a:rPr sz="1300" spc="10" dirty="0">
                <a:latin typeface="Times New Roman"/>
                <a:cs typeface="Times New Roman"/>
              </a:rPr>
              <a:t>графическое оформление  </a:t>
            </a:r>
            <a:r>
              <a:rPr sz="1300" spc="5" dirty="0">
                <a:latin typeface="Times New Roman"/>
                <a:cs typeface="Times New Roman"/>
              </a:rPr>
              <a:t>высказывания)</a:t>
            </a:r>
            <a:endParaRPr sz="13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825"/>
              </a:spcBef>
            </a:pPr>
            <a:r>
              <a:rPr sz="1300" spc="10" dirty="0">
                <a:latin typeface="Times New Roman"/>
                <a:cs typeface="Times New Roman"/>
              </a:rPr>
              <a:t>Контроль (обратная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связь)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574144" y="3175766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0"/>
                </a:moveTo>
                <a:lnTo>
                  <a:pt x="0" y="368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74144" y="3175766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11516" y="3175766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0"/>
                </a:moveTo>
                <a:lnTo>
                  <a:pt x="0" y="368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11516" y="3175766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74144" y="3214660"/>
            <a:ext cx="0" cy="2313940"/>
          </a:xfrm>
          <a:custGeom>
            <a:avLst/>
            <a:gdLst/>
            <a:ahLst/>
            <a:cxnLst/>
            <a:rect l="l" t="t" r="r" b="b"/>
            <a:pathLst>
              <a:path h="2313940">
                <a:moveTo>
                  <a:pt x="0" y="0"/>
                </a:moveTo>
                <a:lnTo>
                  <a:pt x="0" y="23139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74144" y="553064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4144" y="553064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11516" y="3214660"/>
            <a:ext cx="0" cy="2313940"/>
          </a:xfrm>
          <a:custGeom>
            <a:avLst/>
            <a:gdLst/>
            <a:ahLst/>
            <a:cxnLst/>
            <a:rect l="l" t="t" r="r" b="b"/>
            <a:pathLst>
              <a:path h="2313940">
                <a:moveTo>
                  <a:pt x="0" y="0"/>
                </a:moveTo>
                <a:lnTo>
                  <a:pt x="0" y="23139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11516" y="553064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11516" y="5530648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7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75089" y="2136893"/>
            <a:ext cx="1102360" cy="153670"/>
          </a:xfrm>
          <a:custGeom>
            <a:avLst/>
            <a:gdLst/>
            <a:ahLst/>
            <a:cxnLst/>
            <a:rect l="l" t="t" r="r" b="b"/>
            <a:pathLst>
              <a:path w="1102360" h="153669">
                <a:moveTo>
                  <a:pt x="949698" y="102334"/>
                </a:moveTo>
                <a:lnTo>
                  <a:pt x="949698" y="153528"/>
                </a:lnTo>
                <a:lnTo>
                  <a:pt x="1051315" y="102352"/>
                </a:lnTo>
                <a:lnTo>
                  <a:pt x="975045" y="102352"/>
                </a:lnTo>
                <a:lnTo>
                  <a:pt x="949698" y="102334"/>
                </a:lnTo>
                <a:close/>
              </a:path>
              <a:path w="1102360" h="153669">
                <a:moveTo>
                  <a:pt x="949698" y="51158"/>
                </a:moveTo>
                <a:lnTo>
                  <a:pt x="949698" y="102334"/>
                </a:lnTo>
                <a:lnTo>
                  <a:pt x="975045" y="102352"/>
                </a:lnTo>
                <a:lnTo>
                  <a:pt x="975045" y="51176"/>
                </a:lnTo>
                <a:lnTo>
                  <a:pt x="949698" y="51158"/>
                </a:lnTo>
                <a:close/>
              </a:path>
              <a:path w="1102360" h="153669">
                <a:moveTo>
                  <a:pt x="949698" y="0"/>
                </a:moveTo>
                <a:lnTo>
                  <a:pt x="949698" y="51158"/>
                </a:lnTo>
                <a:lnTo>
                  <a:pt x="975045" y="51176"/>
                </a:lnTo>
                <a:lnTo>
                  <a:pt x="975045" y="102352"/>
                </a:lnTo>
                <a:lnTo>
                  <a:pt x="1051315" y="102352"/>
                </a:lnTo>
                <a:lnTo>
                  <a:pt x="1101784" y="76934"/>
                </a:lnTo>
                <a:lnTo>
                  <a:pt x="949698" y="0"/>
                </a:lnTo>
                <a:close/>
              </a:path>
              <a:path w="1102360" h="153669">
                <a:moveTo>
                  <a:pt x="0" y="50493"/>
                </a:moveTo>
                <a:lnTo>
                  <a:pt x="0" y="101669"/>
                </a:lnTo>
                <a:lnTo>
                  <a:pt x="949698" y="102334"/>
                </a:lnTo>
                <a:lnTo>
                  <a:pt x="949698" y="51158"/>
                </a:lnTo>
                <a:lnTo>
                  <a:pt x="0" y="50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690623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50"/>
                </a:moveTo>
                <a:lnTo>
                  <a:pt x="7427976" y="2533650"/>
                </a:lnTo>
                <a:lnTo>
                  <a:pt x="7427976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3592576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76"/>
                </a:moveTo>
                <a:lnTo>
                  <a:pt x="565150" y="633476"/>
                </a:lnTo>
                <a:lnTo>
                  <a:pt x="565150" y="0"/>
                </a:lnTo>
                <a:lnTo>
                  <a:pt x="0" y="0"/>
                </a:lnTo>
                <a:lnTo>
                  <a:pt x="0" y="633476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3592576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642937"/>
                </a:moveTo>
                <a:lnTo>
                  <a:pt x="585787" y="642937"/>
                </a:lnTo>
                <a:lnTo>
                  <a:pt x="585787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2324163"/>
            <a:ext cx="575310" cy="624205"/>
          </a:xfrm>
          <a:custGeom>
            <a:avLst/>
            <a:gdLst/>
            <a:ahLst/>
            <a:cxnLst/>
            <a:rect l="l" t="t" r="r" b="b"/>
            <a:pathLst>
              <a:path w="575310" h="624205">
                <a:moveTo>
                  <a:pt x="0" y="623887"/>
                </a:moveTo>
                <a:lnTo>
                  <a:pt x="574738" y="623887"/>
                </a:lnTo>
                <a:lnTo>
                  <a:pt x="574738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63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2324163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633412"/>
                </a:moveTo>
                <a:lnTo>
                  <a:pt x="574675" y="633412"/>
                </a:lnTo>
                <a:lnTo>
                  <a:pt x="574675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948051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948051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644525"/>
                </a:moveTo>
                <a:lnTo>
                  <a:pt x="584200" y="644525"/>
                </a:lnTo>
                <a:lnTo>
                  <a:pt x="584200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26870" y="1849374"/>
            <a:ext cx="5519420" cy="2131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32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Arial Black"/>
                <a:cs typeface="Arial Black"/>
              </a:rPr>
              <a:t>ФОРМЫ И</a:t>
            </a:r>
            <a:r>
              <a:rPr sz="44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Black"/>
                <a:cs typeface="Arial Black"/>
              </a:rPr>
              <a:t>ТИПЫ  РЕЧЕВОЙ</a:t>
            </a:r>
            <a:endParaRPr sz="4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4400" dirty="0">
                <a:solidFill>
                  <a:srgbClr val="FFFFFF"/>
                </a:solidFill>
                <a:latin typeface="Arial Black"/>
                <a:cs typeface="Arial Black"/>
              </a:rPr>
              <a:t>КОММУНИКАЦИИ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396" rIns="0" bIns="0" rtlCol="0">
            <a:spAutoFit/>
          </a:bodyPr>
          <a:lstStyle/>
          <a:p>
            <a:pPr marL="875665" marR="5080" indent="-7366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УСТНАЯ </a:t>
            </a:r>
            <a:r>
              <a:rPr dirty="0"/>
              <a:t>И </a:t>
            </a:r>
            <a:r>
              <a:rPr spc="-5" dirty="0"/>
              <a:t>ПИСЬМЕННАЯ </a:t>
            </a:r>
            <a:r>
              <a:rPr dirty="0"/>
              <a:t>ФОРМЫ  РЕЧЕВОЙ</a:t>
            </a:r>
            <a:r>
              <a:rPr spc="-30" dirty="0"/>
              <a:t> </a:t>
            </a:r>
            <a:r>
              <a:rPr spc="-5" dirty="0"/>
              <a:t>КОММУНИКАЦИИ</a:t>
            </a:r>
          </a:p>
        </p:txBody>
      </p:sp>
      <p:sp>
        <p:nvSpPr>
          <p:cNvPr id="12" name="object 12"/>
          <p:cNvSpPr/>
          <p:nvPr/>
        </p:nvSpPr>
        <p:spPr>
          <a:xfrm>
            <a:off x="1181100" y="1981200"/>
            <a:ext cx="2590800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2100" y="1981263"/>
            <a:ext cx="2638425" cy="3957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92" rIns="0" bIns="0" rtlCol="0">
            <a:spAutoFit/>
          </a:bodyPr>
          <a:lstStyle/>
          <a:p>
            <a:pPr marL="33020" marR="5080" indent="5461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ПО ТИПАМ РЕЧЕВАЯ </a:t>
            </a:r>
            <a:r>
              <a:rPr sz="3200" spc="-5" dirty="0"/>
              <a:t>КОММУНИКАЦИЯ  </a:t>
            </a:r>
            <a:r>
              <a:rPr sz="3200" dirty="0"/>
              <a:t>ОПРЕДЕЛЯЕТСЯ ПО РЯДУ</a:t>
            </a:r>
            <a:r>
              <a:rPr sz="3200" spc="-80" dirty="0"/>
              <a:t> </a:t>
            </a:r>
            <a:r>
              <a:rPr sz="3200" dirty="0"/>
              <a:t>ПРИЗНАКОВ</a:t>
            </a:r>
            <a:endParaRPr sz="32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35940" y="1934083"/>
            <a:ext cx="7583170" cy="44157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2400" spc="-5" dirty="0">
                <a:latin typeface="Arial"/>
                <a:cs typeface="Arial"/>
              </a:rPr>
              <a:t>1. </a:t>
            </a:r>
            <a:r>
              <a:rPr sz="2400" b="1" spc="-5" dirty="0">
                <a:latin typeface="Arial"/>
                <a:cs typeface="Arial"/>
              </a:rPr>
              <a:t>Условия </a:t>
            </a:r>
            <a:r>
              <a:rPr sz="2400" b="1" dirty="0">
                <a:latin typeface="Arial"/>
                <a:cs typeface="Arial"/>
              </a:rPr>
              <a:t>общения</a:t>
            </a:r>
            <a:r>
              <a:rPr sz="2400" b="1" spc="-3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(коммуникации):</a:t>
            </a:r>
            <a:endParaRPr sz="2400">
              <a:latin typeface="Arial"/>
              <a:cs typeface="Arial"/>
            </a:endParaRPr>
          </a:p>
          <a:p>
            <a:pPr marL="469900" marR="5080" indent="-457834" algn="just">
              <a:lnSpc>
                <a:spcPct val="90000"/>
              </a:lnSpc>
              <a:spcBef>
                <a:spcPts val="57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прямое (непосредственное) общение </a:t>
            </a:r>
            <a:r>
              <a:rPr sz="2400" dirty="0">
                <a:latin typeface="Arial"/>
                <a:cs typeface="Arial"/>
              </a:rPr>
              <a:t>с </a:t>
            </a:r>
            <a:r>
              <a:rPr sz="2400" spc="-5" dirty="0">
                <a:latin typeface="Arial"/>
                <a:cs typeface="Arial"/>
              </a:rPr>
              <a:t>активной  обратной связью (напр., диалог) </a:t>
            </a:r>
            <a:r>
              <a:rPr sz="2400" dirty="0">
                <a:latin typeface="Arial"/>
                <a:cs typeface="Arial"/>
              </a:rPr>
              <a:t>или с </a:t>
            </a:r>
            <a:r>
              <a:rPr sz="2400" spc="-5" dirty="0">
                <a:latin typeface="Arial"/>
                <a:cs typeface="Arial"/>
              </a:rPr>
              <a:t>пассивной  обратной </a:t>
            </a:r>
            <a:r>
              <a:rPr sz="2400" dirty="0">
                <a:latin typeface="Arial"/>
                <a:cs typeface="Arial"/>
              </a:rPr>
              <a:t>связью </a:t>
            </a:r>
            <a:r>
              <a:rPr sz="2400" spc="-5" dirty="0">
                <a:latin typeface="Arial"/>
                <a:cs typeface="Arial"/>
              </a:rPr>
              <a:t>(напр., письменное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сообщение);</a:t>
            </a:r>
            <a:endParaRPr sz="2400">
              <a:latin typeface="Arial"/>
              <a:cs typeface="Arial"/>
            </a:endParaRPr>
          </a:p>
          <a:p>
            <a:pPr marL="469900" marR="617220" indent="-457834">
              <a:lnSpc>
                <a:spcPts val="2590"/>
              </a:lnSpc>
              <a:spcBef>
                <a:spcPts val="62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косвенное (опосредованное) общение (напр.,  выступление 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СМИ).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54"/>
              </a:spcBef>
              <a:buFont typeface="Arial"/>
              <a:buAutoNum type="arabicPeriod" startAt="2"/>
              <a:tabLst>
                <a:tab pos="469900" algn="l"/>
                <a:tab pos="470534" algn="l"/>
              </a:tabLst>
            </a:pPr>
            <a:r>
              <a:rPr sz="2400" b="1" dirty="0">
                <a:latin typeface="Arial"/>
                <a:cs typeface="Arial"/>
              </a:rPr>
              <a:t>Число </a:t>
            </a:r>
            <a:r>
              <a:rPr sz="2400" b="1" spc="-10" dirty="0">
                <a:latin typeface="Arial"/>
                <a:cs typeface="Arial"/>
              </a:rPr>
              <a:t>участников </a:t>
            </a:r>
            <a:r>
              <a:rPr sz="2400" dirty="0">
                <a:latin typeface="Arial"/>
                <a:cs typeface="Arial"/>
              </a:rPr>
              <a:t>(монолог, </a:t>
            </a:r>
            <a:r>
              <a:rPr sz="2400" spc="-5" dirty="0">
                <a:latin typeface="Arial"/>
                <a:cs typeface="Arial"/>
              </a:rPr>
              <a:t>диалог,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полилог).</a:t>
            </a:r>
            <a:endParaRPr sz="2400">
              <a:latin typeface="Arial"/>
              <a:cs typeface="Arial"/>
            </a:endParaRPr>
          </a:p>
          <a:p>
            <a:pPr marL="469900" marR="413384" indent="-457834">
              <a:lnSpc>
                <a:spcPts val="2590"/>
              </a:lnSpc>
              <a:spcBef>
                <a:spcPts val="615"/>
              </a:spcBef>
              <a:buFont typeface="Arial"/>
              <a:buAutoNum type="arabicPeriod" startAt="2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Цель </a:t>
            </a:r>
            <a:r>
              <a:rPr sz="2400" b="1" dirty="0">
                <a:latin typeface="Arial"/>
                <a:cs typeface="Arial"/>
              </a:rPr>
              <a:t>общения </a:t>
            </a:r>
            <a:r>
              <a:rPr sz="2400" spc="-5" dirty="0">
                <a:latin typeface="Arial"/>
                <a:cs typeface="Arial"/>
              </a:rPr>
              <a:t>(информирование, убеждение,  развлечение). </a:t>
            </a:r>
            <a:r>
              <a:rPr sz="2400" dirty="0">
                <a:latin typeface="Arial"/>
                <a:cs typeface="Arial"/>
              </a:rPr>
              <a:t>Цель </a:t>
            </a:r>
            <a:r>
              <a:rPr sz="2400" spc="-5" dirty="0">
                <a:latin typeface="Arial"/>
                <a:cs typeface="Arial"/>
              </a:rPr>
              <a:t>общения совпадает </a:t>
            </a:r>
            <a:r>
              <a:rPr sz="2400" dirty="0">
                <a:latin typeface="Arial"/>
                <a:cs typeface="Arial"/>
              </a:rPr>
              <a:t>с  </a:t>
            </a:r>
            <a:r>
              <a:rPr sz="2400" spc="-5" dirty="0">
                <a:latin typeface="Arial"/>
                <a:cs typeface="Arial"/>
              </a:rPr>
              <a:t>основными </a:t>
            </a:r>
            <a:r>
              <a:rPr sz="2400" dirty="0">
                <a:latin typeface="Arial"/>
                <a:cs typeface="Arial"/>
              </a:rPr>
              <a:t>функциями языка и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речи.</a:t>
            </a:r>
            <a:endParaRPr sz="2400">
              <a:latin typeface="Arial"/>
              <a:cs typeface="Arial"/>
            </a:endParaRPr>
          </a:p>
          <a:p>
            <a:pPr marL="469900" marR="953135" indent="-457834">
              <a:lnSpc>
                <a:spcPts val="2590"/>
              </a:lnSpc>
              <a:spcBef>
                <a:spcPts val="585"/>
              </a:spcBef>
              <a:buFont typeface="Arial"/>
              <a:buAutoNum type="arabicPeriod" startAt="2"/>
              <a:tabLst>
                <a:tab pos="469900" algn="l"/>
                <a:tab pos="470534" algn="l"/>
              </a:tabLst>
            </a:pPr>
            <a:r>
              <a:rPr sz="2400" b="1" spc="-10" dirty="0">
                <a:latin typeface="Arial"/>
                <a:cs typeface="Arial"/>
              </a:rPr>
              <a:t>Характер ситуации: </a:t>
            </a:r>
            <a:r>
              <a:rPr sz="2400" spc="-5" dirty="0">
                <a:latin typeface="Arial"/>
                <a:cs typeface="Arial"/>
              </a:rPr>
              <a:t>деловое </a:t>
            </a:r>
            <a:r>
              <a:rPr sz="2400" dirty="0">
                <a:latin typeface="Arial"/>
                <a:cs typeface="Arial"/>
              </a:rPr>
              <a:t>или </a:t>
            </a:r>
            <a:r>
              <a:rPr sz="2400" spc="-5" dirty="0">
                <a:latin typeface="Arial"/>
                <a:cs typeface="Arial"/>
              </a:rPr>
              <a:t>бытовое  общение.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690623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50"/>
                </a:moveTo>
                <a:lnTo>
                  <a:pt x="7427976" y="2533650"/>
                </a:lnTo>
                <a:lnTo>
                  <a:pt x="7427976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3592576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76"/>
                </a:moveTo>
                <a:lnTo>
                  <a:pt x="565150" y="633476"/>
                </a:lnTo>
                <a:lnTo>
                  <a:pt x="565150" y="0"/>
                </a:lnTo>
                <a:lnTo>
                  <a:pt x="0" y="0"/>
                </a:lnTo>
                <a:lnTo>
                  <a:pt x="0" y="633476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3592576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642937"/>
                </a:moveTo>
                <a:lnTo>
                  <a:pt x="585787" y="642937"/>
                </a:lnTo>
                <a:lnTo>
                  <a:pt x="585787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2324163"/>
            <a:ext cx="575310" cy="624205"/>
          </a:xfrm>
          <a:custGeom>
            <a:avLst/>
            <a:gdLst/>
            <a:ahLst/>
            <a:cxnLst/>
            <a:rect l="l" t="t" r="r" b="b"/>
            <a:pathLst>
              <a:path w="575310" h="624205">
                <a:moveTo>
                  <a:pt x="0" y="623887"/>
                </a:moveTo>
                <a:lnTo>
                  <a:pt x="574738" y="623887"/>
                </a:lnTo>
                <a:lnTo>
                  <a:pt x="574738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63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2324163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633412"/>
                </a:moveTo>
                <a:lnTo>
                  <a:pt x="574675" y="633412"/>
                </a:lnTo>
                <a:lnTo>
                  <a:pt x="574675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948051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948051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644525"/>
                </a:moveTo>
                <a:lnTo>
                  <a:pt x="584200" y="644525"/>
                </a:lnTo>
                <a:lnTo>
                  <a:pt x="584200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63016" y="2280030"/>
            <a:ext cx="78390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FFFFFF"/>
                </a:solidFill>
                <a:latin typeface="Arial Black"/>
                <a:cs typeface="Arial Black"/>
              </a:rPr>
              <a:t>КРИТЕРИИ</a:t>
            </a:r>
            <a:r>
              <a:rPr sz="4000" b="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Arial Black"/>
                <a:cs typeface="Arial Black"/>
              </a:rPr>
              <a:t>ЭФФЕКТИВНОЙ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63016" y="2889580"/>
            <a:ext cx="5014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КОММУНИКАЦИИ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9144" y="573404"/>
            <a:ext cx="772922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Эффективным общение может быть </a:t>
            </a:r>
            <a:r>
              <a:rPr sz="2800" dirty="0">
                <a:latin typeface="Arial"/>
                <a:cs typeface="Arial"/>
              </a:rPr>
              <a:t>только  </a:t>
            </a:r>
            <a:r>
              <a:rPr sz="2800" spc="-5" dirty="0">
                <a:latin typeface="Arial"/>
                <a:cs typeface="Arial"/>
              </a:rPr>
              <a:t>тогда, когда прямая и обратная процедуры  обеспечивают </a:t>
            </a:r>
            <a:r>
              <a:rPr sz="2800" dirty="0">
                <a:latin typeface="Arial"/>
                <a:cs typeface="Arial"/>
              </a:rPr>
              <a:t>точную передачу </a:t>
            </a:r>
            <a:r>
              <a:rPr sz="2800" spc="-5" dirty="0">
                <a:latin typeface="Arial"/>
                <a:cs typeface="Arial"/>
              </a:rPr>
              <a:t>информации. 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Обеспечение нефальсифицированной,  правдивой обратной </a:t>
            </a:r>
            <a:r>
              <a:rPr sz="2800" b="1" dirty="0">
                <a:solidFill>
                  <a:srgbClr val="CC0000"/>
                </a:solidFill>
                <a:latin typeface="Arial"/>
                <a:cs typeface="Arial"/>
              </a:rPr>
              <a:t>связи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–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основная  цель </a:t>
            </a:r>
            <a:r>
              <a:rPr sz="2800" b="1" spc="-10" dirty="0">
                <a:solidFill>
                  <a:srgbClr val="CC0000"/>
                </a:solidFill>
                <a:latin typeface="Arial"/>
                <a:cs typeface="Arial"/>
              </a:rPr>
              <a:t>эффективных</a:t>
            </a:r>
            <a:r>
              <a:rPr sz="2800" b="1" spc="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коммуникаций.</a:t>
            </a:r>
            <a:endParaRPr sz="28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И хотя обратная связь существенно  усложняет и увеличивает</a:t>
            </a:r>
            <a:r>
              <a:rPr sz="2800" spc="2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продолжительность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880097" y="4073093"/>
            <a:ext cx="1729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позволя</a:t>
            </a:r>
            <a:r>
              <a:rPr sz="2800" spc="1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9144" y="4073093"/>
            <a:ext cx="55613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023110" algn="l"/>
                <a:tab pos="2078989" algn="l"/>
                <a:tab pos="3331845" algn="l"/>
                <a:tab pos="4955540" algn="l"/>
              </a:tabLst>
            </a:pPr>
            <a:r>
              <a:rPr sz="2800" spc="-5" dirty="0">
                <a:latin typeface="Arial"/>
                <a:cs typeface="Arial"/>
              </a:rPr>
              <a:t>процес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а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коммуника</a:t>
            </a:r>
            <a:r>
              <a:rPr sz="2800" spc="-15" dirty="0">
                <a:latin typeface="Arial"/>
                <a:cs typeface="Arial"/>
              </a:rPr>
              <a:t>ц</a:t>
            </a:r>
            <a:r>
              <a:rPr sz="2800" spc="-5" dirty="0">
                <a:latin typeface="Arial"/>
                <a:cs typeface="Arial"/>
              </a:rPr>
              <a:t>и</a:t>
            </a:r>
            <a:r>
              <a:rPr sz="2800" spc="-15" dirty="0">
                <a:latin typeface="Arial"/>
                <a:cs typeface="Arial"/>
              </a:rPr>
              <a:t>й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она  </a:t>
            </a:r>
            <a:r>
              <a:rPr sz="2800" dirty="0">
                <a:latin typeface="Arial"/>
                <a:cs typeface="Arial"/>
              </a:rPr>
              <a:t>сделать		</a:t>
            </a:r>
            <a:r>
              <a:rPr sz="2800" spc="-10" dirty="0">
                <a:latin typeface="Arial"/>
                <a:cs typeface="Arial"/>
              </a:rPr>
              <a:t>его	</a:t>
            </a:r>
            <a:r>
              <a:rPr sz="2800" spc="-5" dirty="0">
                <a:latin typeface="Arial"/>
                <a:cs typeface="Arial"/>
              </a:rPr>
              <a:t>гораздо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8682" y="4500117"/>
            <a:ext cx="2385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эффективнее,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144" y="4926838"/>
            <a:ext cx="77285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751455" algn="l"/>
                <a:tab pos="4363720" algn="l"/>
                <a:tab pos="6159500" algn="l"/>
              </a:tabLst>
            </a:pPr>
            <a:r>
              <a:rPr sz="2800" spc="-10" dirty="0">
                <a:latin typeface="Arial"/>
                <a:cs typeface="Arial"/>
              </a:rPr>
              <a:t>обе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п</a:t>
            </a:r>
            <a:r>
              <a:rPr sz="2800" spc="5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чив</a:t>
            </a:r>
            <a:r>
              <a:rPr sz="2800" spc="5" dirty="0">
                <a:latin typeface="Arial"/>
                <a:cs typeface="Arial"/>
              </a:rPr>
              <a:t>а</a:t>
            </a:r>
            <a:r>
              <a:rPr sz="2800" spc="-5" dirty="0">
                <a:latin typeface="Arial"/>
                <a:cs typeface="Arial"/>
              </a:rPr>
              <a:t>я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более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о</a:t>
            </a:r>
            <a:r>
              <a:rPr sz="2800" spc="-5" dirty="0">
                <a:latin typeface="Arial"/>
                <a:cs typeface="Arial"/>
              </a:rPr>
              <a:t>ч</a:t>
            </a:r>
            <a:r>
              <a:rPr sz="2800" dirty="0">
                <a:latin typeface="Arial"/>
                <a:cs typeface="Arial"/>
              </a:rPr>
              <a:t>н</a:t>
            </a:r>
            <a:r>
              <a:rPr sz="2800" spc="-5" dirty="0">
                <a:latin typeface="Arial"/>
                <a:cs typeface="Arial"/>
              </a:rPr>
              <a:t>ую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пер</a:t>
            </a:r>
            <a:r>
              <a:rPr sz="2800" spc="5" dirty="0">
                <a:latin typeface="Arial"/>
                <a:cs typeface="Arial"/>
              </a:rPr>
              <a:t>е</a:t>
            </a:r>
            <a:r>
              <a:rPr sz="2800" spc="-10" dirty="0">
                <a:latin typeface="Arial"/>
                <a:cs typeface="Arial"/>
              </a:rPr>
              <a:t>д</a:t>
            </a:r>
            <a:r>
              <a:rPr sz="2800" spc="10" dirty="0">
                <a:latin typeface="Arial"/>
                <a:cs typeface="Arial"/>
              </a:rPr>
              <a:t>а</a:t>
            </a:r>
            <a:r>
              <a:rPr sz="2800" spc="-5" dirty="0">
                <a:latin typeface="Arial"/>
                <a:cs typeface="Arial"/>
              </a:rPr>
              <a:t>чу  информации.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402714"/>
            <a:ext cx="8075295" cy="1423670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2800" b="1" spc="-10" dirty="0">
                <a:latin typeface="Arial"/>
                <a:cs typeface="Arial"/>
              </a:rPr>
              <a:t>ОБРАТНАЯ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СВЯЗЬ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035"/>
              </a:spcBef>
              <a:tabLst>
                <a:tab pos="1170940" algn="l"/>
                <a:tab pos="2400935" algn="l"/>
                <a:tab pos="4547235" algn="l"/>
              </a:tabLst>
            </a:pPr>
            <a:r>
              <a:rPr sz="3200" dirty="0">
                <a:latin typeface="Times New Roman"/>
                <a:cs typeface="Times New Roman"/>
              </a:rPr>
              <a:t>–	</a:t>
            </a:r>
            <a:r>
              <a:rPr sz="3200" spc="-5" dirty="0">
                <a:latin typeface="Arial"/>
                <a:cs typeface="Arial"/>
              </a:rPr>
              <a:t>это	реакция	воспринимающего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879144" y="2191893"/>
            <a:ext cx="66884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68650" algn="l"/>
                <a:tab pos="4645660" algn="l"/>
              </a:tabLst>
            </a:pPr>
            <a:r>
              <a:rPr sz="3200" spc="-5" dirty="0">
                <a:latin typeface="Arial"/>
                <a:cs typeface="Arial"/>
              </a:rPr>
              <a:t>высказывание	</a:t>
            </a:r>
            <a:r>
              <a:rPr sz="3200" dirty="0">
                <a:latin typeface="Arial"/>
                <a:cs typeface="Arial"/>
              </a:rPr>
              <a:t>и/или	</a:t>
            </a:r>
            <a:r>
              <a:rPr sz="3200" spc="-5" dirty="0">
                <a:latin typeface="Arial"/>
                <a:cs typeface="Arial"/>
              </a:rPr>
              <a:t>поведение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9144" y="1752981"/>
            <a:ext cx="7731125" cy="95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3650"/>
              </a:lnSpc>
              <a:spcBef>
                <a:spcPts val="105"/>
              </a:spcBef>
              <a:tabLst>
                <a:tab pos="2719070" algn="l"/>
                <a:tab pos="4089400" algn="l"/>
                <a:tab pos="7254875" algn="l"/>
              </a:tabLst>
            </a:pPr>
            <a:r>
              <a:rPr sz="3200" dirty="0">
                <a:latin typeface="Arial"/>
                <a:cs typeface="Arial"/>
              </a:rPr>
              <a:t>(верб</a:t>
            </a:r>
            <a:r>
              <a:rPr sz="3200" spc="-30" dirty="0">
                <a:latin typeface="Arial"/>
                <a:cs typeface="Arial"/>
              </a:rPr>
              <a:t>а</a:t>
            </a:r>
            <a:r>
              <a:rPr sz="3200" spc="-5" dirty="0">
                <a:latin typeface="Arial"/>
                <a:cs typeface="Arial"/>
              </a:rPr>
              <a:t>ль</a:t>
            </a:r>
            <a:r>
              <a:rPr sz="3200" spc="-15" dirty="0">
                <a:latin typeface="Arial"/>
                <a:cs typeface="Arial"/>
              </a:rPr>
              <a:t>н</a:t>
            </a:r>
            <a:r>
              <a:rPr sz="3200" spc="-5" dirty="0">
                <a:latin typeface="Arial"/>
                <a:cs typeface="Arial"/>
              </a:rPr>
              <a:t>а</a:t>
            </a:r>
            <a:r>
              <a:rPr sz="3200" dirty="0">
                <a:latin typeface="Arial"/>
                <a:cs typeface="Arial"/>
              </a:rPr>
              <a:t>я	</a:t>
            </a:r>
            <a:r>
              <a:rPr sz="3200" spc="-15" dirty="0">
                <a:latin typeface="Arial"/>
                <a:cs typeface="Arial"/>
              </a:rPr>
              <a:t>и</a:t>
            </a:r>
            <a:r>
              <a:rPr sz="3200" dirty="0">
                <a:latin typeface="Arial"/>
                <a:cs typeface="Arial"/>
              </a:rPr>
              <a:t>/или	</a:t>
            </a:r>
            <a:r>
              <a:rPr sz="3200" spc="-20" dirty="0">
                <a:latin typeface="Arial"/>
                <a:cs typeface="Arial"/>
              </a:rPr>
              <a:t>н</a:t>
            </a:r>
            <a:r>
              <a:rPr sz="3200" spc="-5" dirty="0">
                <a:latin typeface="Arial"/>
                <a:cs typeface="Arial"/>
              </a:rPr>
              <a:t>еве</a:t>
            </a:r>
            <a:r>
              <a:rPr sz="3200" spc="-15" dirty="0">
                <a:latin typeface="Arial"/>
                <a:cs typeface="Arial"/>
              </a:rPr>
              <a:t>р</a:t>
            </a:r>
            <a:r>
              <a:rPr sz="3200" dirty="0">
                <a:latin typeface="Arial"/>
                <a:cs typeface="Arial"/>
              </a:rPr>
              <a:t>б</a:t>
            </a:r>
            <a:r>
              <a:rPr sz="3200" spc="-20" dirty="0">
                <a:latin typeface="Arial"/>
                <a:cs typeface="Arial"/>
              </a:rPr>
              <a:t>а</a:t>
            </a:r>
            <a:r>
              <a:rPr sz="3200" spc="-5" dirty="0">
                <a:latin typeface="Arial"/>
                <a:cs typeface="Arial"/>
              </a:rPr>
              <a:t>льн</a:t>
            </a:r>
            <a:r>
              <a:rPr sz="3200" spc="-25" dirty="0">
                <a:latin typeface="Arial"/>
                <a:cs typeface="Arial"/>
              </a:rPr>
              <a:t>а</a:t>
            </a:r>
            <a:r>
              <a:rPr sz="3200" dirty="0">
                <a:latin typeface="Arial"/>
                <a:cs typeface="Arial"/>
              </a:rPr>
              <a:t>я)	</a:t>
            </a:r>
            <a:r>
              <a:rPr sz="3200" spc="-10" dirty="0">
                <a:latin typeface="Arial"/>
                <a:cs typeface="Arial"/>
              </a:rPr>
              <a:t>на</a:t>
            </a:r>
            <a:endParaRPr sz="3200">
              <a:latin typeface="Arial"/>
              <a:cs typeface="Arial"/>
            </a:endParaRPr>
          </a:p>
          <a:p>
            <a:pPr marR="5080" algn="r">
              <a:lnSpc>
                <a:spcPts val="3650"/>
              </a:lnSpc>
            </a:pPr>
            <a:r>
              <a:rPr sz="3200" spc="-10" dirty="0">
                <a:latin typeface="Arial"/>
                <a:cs typeface="Arial"/>
              </a:rPr>
              <a:t>его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144" y="2582747"/>
            <a:ext cx="7730490" cy="28549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84"/>
              </a:spcBef>
            </a:pPr>
            <a:r>
              <a:rPr sz="3200" spc="-5" dirty="0">
                <a:latin typeface="Arial"/>
                <a:cs typeface="Arial"/>
              </a:rPr>
              <a:t>партнера </a:t>
            </a:r>
            <a:r>
              <a:rPr sz="3200" dirty="0">
                <a:latin typeface="Arial"/>
                <a:cs typeface="Arial"/>
              </a:rPr>
              <a:t>по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коммуникации.</a:t>
            </a:r>
            <a:endParaRPr sz="320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765"/>
              </a:spcBef>
            </a:pPr>
            <a:r>
              <a:rPr sz="3200" b="1" spc="-5" dirty="0">
                <a:latin typeface="Arial"/>
                <a:cs typeface="Arial"/>
              </a:rPr>
              <a:t>Следует помнить, </a:t>
            </a:r>
            <a:r>
              <a:rPr sz="3200" b="1" spc="-10" dirty="0">
                <a:latin typeface="Arial"/>
                <a:cs typeface="Arial"/>
              </a:rPr>
              <a:t>что </a:t>
            </a:r>
            <a:r>
              <a:rPr sz="3200" b="1" dirty="0">
                <a:latin typeface="Arial"/>
                <a:cs typeface="Arial"/>
              </a:rPr>
              <a:t>для </a:t>
            </a:r>
            <a:r>
              <a:rPr sz="3200" b="1" spc="-5" dirty="0">
                <a:latin typeface="Arial"/>
                <a:cs typeface="Arial"/>
              </a:rPr>
              <a:t>каждого из  </a:t>
            </a:r>
            <a:r>
              <a:rPr sz="3200" b="1" dirty="0">
                <a:latin typeface="Arial"/>
                <a:cs typeface="Arial"/>
              </a:rPr>
              <a:t>нас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обратная связь </a:t>
            </a:r>
            <a:r>
              <a:rPr sz="3200" b="1" dirty="0">
                <a:solidFill>
                  <a:srgbClr val="CC0000"/>
                </a:solidFill>
                <a:latin typeface="Times New Roman"/>
                <a:cs typeface="Times New Roman"/>
              </a:rPr>
              <a:t>–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это не </a:t>
            </a:r>
            <a:r>
              <a:rPr sz="3200" b="1" spc="-10" dirty="0">
                <a:solidFill>
                  <a:srgbClr val="CC0000"/>
                </a:solidFill>
                <a:latin typeface="Arial"/>
                <a:cs typeface="Arial"/>
              </a:rPr>
              <a:t>столько 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информация </a:t>
            </a:r>
            <a:r>
              <a:rPr sz="3200" b="1" dirty="0">
                <a:solidFill>
                  <a:srgbClr val="CC0000"/>
                </a:solidFill>
                <a:latin typeface="Arial"/>
                <a:cs typeface="Arial"/>
              </a:rPr>
              <a:t>о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том, </a:t>
            </a:r>
            <a:r>
              <a:rPr sz="3200" b="1" dirty="0">
                <a:solidFill>
                  <a:srgbClr val="CC0000"/>
                </a:solidFill>
                <a:latin typeface="Arial"/>
                <a:cs typeface="Arial"/>
              </a:rPr>
              <a:t>что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представляет  из </a:t>
            </a:r>
            <a:r>
              <a:rPr sz="3200" b="1" spc="-10" dirty="0">
                <a:solidFill>
                  <a:srgbClr val="CC0000"/>
                </a:solidFill>
                <a:latin typeface="Arial"/>
                <a:cs typeface="Arial"/>
              </a:rPr>
              <a:t>себя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другой человек, </a:t>
            </a:r>
            <a:r>
              <a:rPr sz="3200" b="1" spc="-10" dirty="0">
                <a:solidFill>
                  <a:srgbClr val="CC0000"/>
                </a:solidFill>
                <a:latin typeface="Arial"/>
                <a:cs typeface="Arial"/>
              </a:rPr>
              <a:t>сколько </a:t>
            </a:r>
            <a:r>
              <a:rPr sz="3200" b="1" dirty="0">
                <a:solidFill>
                  <a:srgbClr val="CC0000"/>
                </a:solidFill>
                <a:latin typeface="Arial"/>
                <a:cs typeface="Arial"/>
              </a:rPr>
              <a:t>о  нас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самих </a:t>
            </a:r>
            <a:r>
              <a:rPr sz="3200" b="1" dirty="0">
                <a:solidFill>
                  <a:srgbClr val="CC0000"/>
                </a:solidFill>
                <a:latin typeface="Arial"/>
                <a:cs typeface="Arial"/>
              </a:rPr>
              <a:t>в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связи </a:t>
            </a:r>
            <a:r>
              <a:rPr sz="3200" b="1" dirty="0">
                <a:solidFill>
                  <a:srgbClr val="CC0000"/>
                </a:solidFill>
                <a:latin typeface="Arial"/>
                <a:cs typeface="Arial"/>
              </a:rPr>
              <a:t>с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этим</a:t>
            </a:r>
            <a:r>
              <a:rPr sz="3200" b="1" spc="-114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человеком</a:t>
            </a:r>
            <a:r>
              <a:rPr sz="3200" b="1" spc="-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44525" y="2065288"/>
          <a:ext cx="7835265" cy="4311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65"/>
                <a:gridCol w="4800600"/>
              </a:tblGrid>
              <a:tr h="731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550" b="1" dirty="0">
                          <a:latin typeface="Times New Roman"/>
                          <a:cs typeface="Times New Roman"/>
                        </a:rPr>
                        <a:t>АСПЕКТ</a:t>
                      </a:r>
                      <a:r>
                        <a:rPr sz="155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dirty="0">
                          <a:latin typeface="Times New Roman"/>
                          <a:cs typeface="Times New Roman"/>
                        </a:rPr>
                        <a:t>ЭФФЕКТИВНОСТИ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50" b="1" spc="10" dirty="0">
                          <a:latin typeface="Times New Roman"/>
                          <a:cs typeface="Times New Roman"/>
                        </a:rPr>
                        <a:t>ФОРМА</a:t>
                      </a:r>
                      <a:r>
                        <a:rPr sz="155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5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</a:tr>
              <a:tr h="755132">
                <a:tc>
                  <a:txBody>
                    <a:bodyPr/>
                    <a:lstStyle/>
                    <a:p>
                      <a:pPr marR="101600" algn="ctr">
                        <a:lnSpc>
                          <a:spcPts val="1835"/>
                        </a:lnSpc>
                        <a:spcBef>
                          <a:spcPts val="535"/>
                        </a:spcBef>
                      </a:pPr>
                      <a:r>
                        <a:rPr sz="1550" b="1" spc="10" dirty="0">
                          <a:latin typeface="Times New Roman"/>
                          <a:cs typeface="Times New Roman"/>
                        </a:rPr>
                        <a:t>ИНФОРМАЦИОННЫЙ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ts val="183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(собственной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коммуникативный)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3695" indent="-283210">
                        <a:lnSpc>
                          <a:spcPct val="100000"/>
                        </a:lnSpc>
                        <a:spcBef>
                          <a:spcPts val="610"/>
                        </a:spcBef>
                        <a:buFont typeface="Symbol"/>
                        <a:buChar char=""/>
                        <a:tabLst>
                          <a:tab pos="353695" algn="l"/>
                          <a:tab pos="354330" algn="l"/>
                        </a:tabLst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Применение 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обратной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связи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53695" indent="-283210">
                        <a:lnSpc>
                          <a:spcPct val="100000"/>
                        </a:lnSpc>
                        <a:spcBef>
                          <a:spcPts val="1025"/>
                        </a:spcBef>
                        <a:buFont typeface="Symbol"/>
                        <a:buChar char=""/>
                        <a:tabLst>
                          <a:tab pos="353695" algn="l"/>
                          <a:tab pos="354330" algn="l"/>
                        </a:tabLst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Открытость, благожелательность,</a:t>
                      </a:r>
                      <a:r>
                        <a:rPr sz="15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откровенность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45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53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b="1" spc="5" dirty="0">
                          <a:latin typeface="Times New Roman"/>
                          <a:cs typeface="Times New Roman"/>
                        </a:rPr>
                        <a:t>ИНТЕРАКТИВНЫЙ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3695" indent="-283210">
                        <a:lnSpc>
                          <a:spcPct val="100000"/>
                        </a:lnSpc>
                        <a:spcBef>
                          <a:spcPts val="540"/>
                        </a:spcBef>
                        <a:buFont typeface="Symbol"/>
                        <a:buChar char=""/>
                        <a:tabLst>
                          <a:tab pos="353695" algn="l"/>
                          <a:tab pos="354330" algn="l"/>
                        </a:tabLst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Изменение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поведения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53695" indent="-283210">
                        <a:lnSpc>
                          <a:spcPct val="100000"/>
                        </a:lnSpc>
                        <a:spcBef>
                          <a:spcPts val="1019"/>
                        </a:spcBef>
                        <a:buFont typeface="Symbol"/>
                        <a:buChar char=""/>
                        <a:tabLst>
                          <a:tab pos="353695" algn="l"/>
                          <a:tab pos="354330" algn="l"/>
                        </a:tabLst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Урегулирование конфронтации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52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sz="1550" b="1" spc="10" dirty="0">
                          <a:latin typeface="Times New Roman"/>
                          <a:cs typeface="Times New Roman"/>
                        </a:rPr>
                        <a:t>ЭМОЦИОНАЛЬНЫЙ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3695" indent="-283210">
                        <a:lnSpc>
                          <a:spcPct val="100000"/>
                        </a:lnSpc>
                        <a:spcBef>
                          <a:spcPts val="540"/>
                        </a:spcBef>
                        <a:buFont typeface="Symbol"/>
                        <a:buChar char=""/>
                        <a:tabLst>
                          <a:tab pos="353695" algn="l"/>
                          <a:tab pos="354330" algn="l"/>
                        </a:tabLst>
                      </a:pPr>
                      <a:r>
                        <a:rPr sz="1550" spc="5" dirty="0">
                          <a:latin typeface="Times New Roman"/>
                          <a:cs typeface="Times New Roman"/>
                        </a:rPr>
                        <a:t>Самораскрытие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53695" marR="965200" indent="-282575">
                        <a:lnSpc>
                          <a:spcPts val="1839"/>
                        </a:lnSpc>
                        <a:spcBef>
                          <a:spcPts val="1095"/>
                        </a:spcBef>
                        <a:buFont typeface="Symbol"/>
                        <a:buChar char=""/>
                        <a:tabLst>
                          <a:tab pos="353695" algn="l"/>
                          <a:tab pos="354330" algn="l"/>
                        </a:tabLst>
                      </a:pPr>
                      <a:r>
                        <a:rPr sz="1550" spc="-5" dirty="0">
                          <a:latin typeface="Times New Roman"/>
                          <a:cs typeface="Times New Roman"/>
                        </a:rPr>
                        <a:t>Искусство управления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(сдерживания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или 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выражения) эмоциями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53695" indent="-283210">
                        <a:lnSpc>
                          <a:spcPct val="100000"/>
                        </a:lnSpc>
                        <a:spcBef>
                          <a:spcPts val="965"/>
                        </a:spcBef>
                        <a:buFont typeface="Symbol"/>
                        <a:buChar char=""/>
                        <a:tabLst>
                          <a:tab pos="353695" algn="l"/>
                          <a:tab pos="354330" algn="l"/>
                        </a:tabLst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Благожелательность,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откровенность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611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71755" marR="518159">
                        <a:lnSpc>
                          <a:spcPts val="1839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См.: У.Мастенбрук. Управление конфликтными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ситуациями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 развитие организаций:  Расширенное издание. Пер. с англ. – ИНФРА-М, 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1996,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с. 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28,</a:t>
                      </a:r>
                      <a:r>
                        <a:rPr sz="155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30.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481024"/>
            <a:ext cx="55778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АСПЕКТЫ ЭФФЕКТИВНОСТИ  КОММУНИКАЦИИ </a:t>
            </a:r>
            <a:r>
              <a:rPr sz="2800" spc="-5" dirty="0"/>
              <a:t>И </a:t>
            </a:r>
            <a:r>
              <a:rPr sz="2800" spc="-10" dirty="0"/>
              <a:t>ФОРМЫ </a:t>
            </a:r>
            <a:r>
              <a:rPr sz="2800" spc="-5" dirty="0"/>
              <a:t>ЕЕ  </a:t>
            </a:r>
            <a:r>
              <a:rPr sz="2800" spc="-10" dirty="0"/>
              <a:t>РЕАЛИЗАЦИИ</a:t>
            </a:r>
            <a:endParaRPr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084325"/>
            <a:ext cx="8073390" cy="39154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62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2200" spc="-5" dirty="0">
                <a:latin typeface="Arial"/>
                <a:cs typeface="Arial"/>
              </a:rPr>
              <a:t>Важным средством оптимизации </a:t>
            </a:r>
            <a:r>
              <a:rPr sz="2200" spc="-10" dirty="0">
                <a:latin typeface="Arial"/>
                <a:cs typeface="Arial"/>
              </a:rPr>
              <a:t>общения </a:t>
            </a:r>
            <a:r>
              <a:rPr sz="2200" spc="-5" dirty="0">
                <a:latin typeface="Arial"/>
                <a:cs typeface="Arial"/>
              </a:rPr>
              <a:t>и повышения  его эффективности является также </a:t>
            </a:r>
            <a:r>
              <a:rPr sz="2200" dirty="0">
                <a:latin typeface="Arial"/>
                <a:cs typeface="Arial"/>
              </a:rPr>
              <a:t>хорошо </a:t>
            </a:r>
            <a:r>
              <a:rPr sz="2200" spc="-5" dirty="0">
                <a:latin typeface="Arial"/>
                <a:cs typeface="Arial"/>
              </a:rPr>
              <a:t>развитая  </a:t>
            </a:r>
            <a:r>
              <a:rPr sz="2200" b="1" spc="-5" dirty="0">
                <a:latin typeface="Arial"/>
                <a:cs typeface="Arial"/>
              </a:rPr>
              <a:t>психологическая наблюдательность</a:t>
            </a:r>
            <a:r>
              <a:rPr sz="2200" spc="-5" dirty="0">
                <a:latin typeface="Arial"/>
                <a:cs typeface="Arial"/>
              </a:rPr>
              <a:t>. Существует  мнение, </a:t>
            </a:r>
            <a:r>
              <a:rPr sz="2200" dirty="0">
                <a:latin typeface="Arial"/>
                <a:cs typeface="Arial"/>
              </a:rPr>
              <a:t>что </a:t>
            </a:r>
            <a:r>
              <a:rPr sz="2200" spc="-5" dirty="0">
                <a:latin typeface="Arial"/>
                <a:cs typeface="Arial"/>
              </a:rPr>
              <a:t>она обеспечивает </a:t>
            </a:r>
            <a:r>
              <a:rPr sz="2200" dirty="0">
                <a:latin typeface="Arial"/>
                <a:cs typeface="Arial"/>
              </a:rPr>
              <a:t>до </a:t>
            </a:r>
            <a:r>
              <a:rPr sz="2200" spc="-5" dirty="0">
                <a:latin typeface="Arial"/>
                <a:cs typeface="Arial"/>
              </a:rPr>
              <a:t>80 % успеха в общении.  </a:t>
            </a:r>
            <a:r>
              <a:rPr sz="2200" spc="-10" dirty="0">
                <a:latin typeface="Arial"/>
                <a:cs typeface="Arial"/>
              </a:rPr>
              <a:t>Для </a:t>
            </a:r>
            <a:r>
              <a:rPr sz="2200" spc="-5" dirty="0">
                <a:latin typeface="Arial"/>
                <a:cs typeface="Arial"/>
              </a:rPr>
              <a:t>эффективного </a:t>
            </a:r>
            <a:r>
              <a:rPr sz="2200" spc="-10" dirty="0">
                <a:latin typeface="Arial"/>
                <a:cs typeface="Arial"/>
              </a:rPr>
              <a:t>общения </a:t>
            </a:r>
            <a:r>
              <a:rPr sz="2200" spc="-5" dirty="0">
                <a:latin typeface="Arial"/>
                <a:cs typeface="Arial"/>
              </a:rPr>
              <a:t>необходимо хорошо  ориентироваться в ролях, состояниях, </a:t>
            </a:r>
            <a:r>
              <a:rPr sz="2200" dirty="0">
                <a:latin typeface="Arial"/>
                <a:cs typeface="Arial"/>
              </a:rPr>
              <a:t>свойствах </a:t>
            </a:r>
            <a:r>
              <a:rPr sz="2200" spc="-5" dirty="0">
                <a:latin typeface="Arial"/>
                <a:cs typeface="Arial"/>
              </a:rPr>
              <a:t>личности  и </a:t>
            </a:r>
            <a:r>
              <a:rPr sz="2200" spc="-10" dirty="0">
                <a:latin typeface="Arial"/>
                <a:cs typeface="Arial"/>
              </a:rPr>
              <a:t>намерениях </a:t>
            </a:r>
            <a:r>
              <a:rPr sz="2200" spc="-5" dirty="0">
                <a:latin typeface="Arial"/>
                <a:cs typeface="Arial"/>
              </a:rPr>
              <a:t>собеседника. Источниками информации </a:t>
            </a:r>
            <a:r>
              <a:rPr sz="2200" dirty="0">
                <a:latin typeface="Arial"/>
                <a:cs typeface="Arial"/>
              </a:rPr>
              <a:t>обо  </a:t>
            </a:r>
            <a:r>
              <a:rPr sz="2200" spc="-5" dirty="0">
                <a:latin typeface="Arial"/>
                <a:cs typeface="Arial"/>
              </a:rPr>
              <a:t>всем этом служат </a:t>
            </a:r>
            <a:r>
              <a:rPr sz="2200" dirty="0">
                <a:latin typeface="Arial"/>
                <a:cs typeface="Arial"/>
              </a:rPr>
              <a:t>речь </a:t>
            </a:r>
            <a:r>
              <a:rPr sz="2200" spc="-5" dirty="0">
                <a:latin typeface="Arial"/>
                <a:cs typeface="Arial"/>
              </a:rPr>
              <a:t>собеседника, его </a:t>
            </a:r>
            <a:r>
              <a:rPr sz="2200" spc="-10" dirty="0">
                <a:latin typeface="Arial"/>
                <a:cs typeface="Arial"/>
              </a:rPr>
              <a:t>внешний </a:t>
            </a:r>
            <a:r>
              <a:rPr sz="2200" spc="-5" dirty="0">
                <a:latin typeface="Arial"/>
                <a:cs typeface="Arial"/>
              </a:rPr>
              <a:t>вид,  </a:t>
            </a:r>
            <a:r>
              <a:rPr sz="2200" spc="-10" dirty="0">
                <a:latin typeface="Arial"/>
                <a:cs typeface="Arial"/>
              </a:rPr>
              <a:t>действия </a:t>
            </a:r>
            <a:r>
              <a:rPr sz="2200" spc="-5" dirty="0">
                <a:latin typeface="Arial"/>
                <a:cs typeface="Arial"/>
              </a:rPr>
              <a:t>и особенно </a:t>
            </a:r>
            <a:r>
              <a:rPr sz="2200" spc="-10" dirty="0">
                <a:latin typeface="Arial"/>
                <a:cs typeface="Arial"/>
              </a:rPr>
              <a:t>невербальное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поведение.</a:t>
            </a:r>
            <a:endParaRPr sz="2200">
              <a:latin typeface="Arial"/>
              <a:cs typeface="Arial"/>
            </a:endParaRPr>
          </a:p>
          <a:p>
            <a:pPr marL="355600" marR="6985" indent="-343535" algn="just">
              <a:lnSpc>
                <a:spcPct val="80000"/>
              </a:lnSpc>
              <a:spcBef>
                <a:spcPts val="53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2200" spc="-10" dirty="0">
                <a:latin typeface="Arial"/>
                <a:cs typeface="Arial"/>
              </a:rPr>
              <a:t>Создание </a:t>
            </a:r>
            <a:r>
              <a:rPr sz="2200" spc="-5" dirty="0">
                <a:latin typeface="Arial"/>
                <a:cs typeface="Arial"/>
              </a:rPr>
              <a:t>правильного представления о другом человеке  требует </a:t>
            </a:r>
            <a:r>
              <a:rPr sz="2200" dirty="0">
                <a:latin typeface="Arial"/>
                <a:cs typeface="Arial"/>
              </a:rPr>
              <a:t>длительных </a:t>
            </a:r>
            <a:r>
              <a:rPr sz="2200" spc="-5" dirty="0">
                <a:latin typeface="Arial"/>
                <a:cs typeface="Arial"/>
              </a:rPr>
              <a:t>контактов и значительных  интеллектуальных и эмоциональных усилий. Как правило,  каждый человек хорошо разбирается в небольшом числе  </a:t>
            </a:r>
            <a:r>
              <a:rPr sz="2200" spc="-10" dirty="0">
                <a:latin typeface="Arial"/>
                <a:cs typeface="Arial"/>
              </a:rPr>
              <a:t>наиболее </a:t>
            </a:r>
            <a:r>
              <a:rPr sz="2200" spc="-5" dirty="0">
                <a:latin typeface="Arial"/>
                <a:cs typeface="Arial"/>
              </a:rPr>
              <a:t>близких </a:t>
            </a:r>
            <a:r>
              <a:rPr sz="2200" spc="-10" dirty="0">
                <a:latin typeface="Arial"/>
                <a:cs typeface="Arial"/>
              </a:rPr>
              <a:t>ему лиц </a:t>
            </a:r>
            <a:r>
              <a:rPr sz="2200" spc="-5" dirty="0">
                <a:latin typeface="Arial"/>
                <a:cs typeface="Arial"/>
              </a:rPr>
              <a:t>(в среднем </a:t>
            </a:r>
            <a:r>
              <a:rPr sz="2200" spc="-10" dirty="0">
                <a:latin typeface="Arial"/>
                <a:cs typeface="Arial"/>
              </a:rPr>
              <a:t>это </a:t>
            </a:r>
            <a:r>
              <a:rPr sz="2200" spc="-5" dirty="0">
                <a:latin typeface="Arial"/>
                <a:cs typeface="Arial"/>
              </a:rPr>
              <a:t>7-8</a:t>
            </a:r>
            <a:r>
              <a:rPr sz="2200" spc="1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человек).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57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Создание эффективной коммуникации  требует </a:t>
            </a:r>
            <a:r>
              <a:rPr sz="2800" spc="-5" dirty="0"/>
              <a:t>решения </a:t>
            </a:r>
            <a:r>
              <a:rPr sz="2800" spc="-10" dirty="0"/>
              <a:t>следующих</a:t>
            </a:r>
            <a:r>
              <a:rPr sz="2800" spc="120" dirty="0"/>
              <a:t> </a:t>
            </a:r>
            <a:r>
              <a:rPr sz="2800" spc="-5" dirty="0"/>
              <a:t>задач:</a:t>
            </a:r>
            <a:endParaRPr sz="28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35940" y="1940179"/>
            <a:ext cx="8061325" cy="3915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5" dirty="0">
                <a:latin typeface="Arial"/>
                <a:cs typeface="Arial"/>
              </a:rPr>
              <a:t>Эффективная передача информации (говорение,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письмо).</a:t>
            </a:r>
            <a:endParaRPr sz="2200">
              <a:latin typeface="Arial"/>
              <a:cs typeface="Arial"/>
            </a:endParaRPr>
          </a:p>
          <a:p>
            <a:pPr marL="355600" marR="1120775" indent="-343535">
              <a:lnSpc>
                <a:spcPct val="80000"/>
              </a:lnSpc>
              <a:spcBef>
                <a:spcPts val="52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5" dirty="0">
                <a:latin typeface="Arial"/>
                <a:cs typeface="Arial"/>
              </a:rPr>
              <a:t>Эффективное получение информации </a:t>
            </a:r>
            <a:r>
              <a:rPr sz="2200" spc="-10" dirty="0">
                <a:latin typeface="Arial"/>
                <a:cs typeface="Arial"/>
              </a:rPr>
              <a:t>(слушание,  </a:t>
            </a:r>
            <a:r>
              <a:rPr sz="2200" spc="-5" dirty="0">
                <a:latin typeface="Arial"/>
                <a:cs typeface="Arial"/>
              </a:rPr>
              <a:t>чтение).</a:t>
            </a:r>
            <a:endParaRPr sz="2200">
              <a:latin typeface="Arial"/>
              <a:cs typeface="Arial"/>
            </a:endParaRPr>
          </a:p>
          <a:p>
            <a:pPr marL="355600" indent="-343535">
              <a:lnSpc>
                <a:spcPts val="2375"/>
              </a:lnSpc>
              <a:spcBef>
                <a:spcPts val="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10" dirty="0">
                <a:latin typeface="Arial"/>
                <a:cs typeface="Arial"/>
              </a:rPr>
              <a:t>Достижение </a:t>
            </a:r>
            <a:r>
              <a:rPr sz="2200" spc="-5" dirty="0">
                <a:latin typeface="Arial"/>
                <a:cs typeface="Arial"/>
              </a:rPr>
              <a:t>поставленной цели путем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убеждения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собеседника и побуждения </a:t>
            </a:r>
            <a:r>
              <a:rPr sz="2200" spc="-10" dirty="0">
                <a:latin typeface="Arial"/>
                <a:cs typeface="Arial"/>
              </a:rPr>
              <a:t>его </a:t>
            </a:r>
            <a:r>
              <a:rPr sz="2200" spc="-5" dirty="0">
                <a:latin typeface="Arial"/>
                <a:cs typeface="Arial"/>
              </a:rPr>
              <a:t>к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действию.</a:t>
            </a:r>
            <a:endParaRPr sz="2200">
              <a:latin typeface="Arial"/>
              <a:cs typeface="Arial"/>
            </a:endParaRPr>
          </a:p>
          <a:p>
            <a:pPr marL="355600" marR="1106170" indent="-343535">
              <a:lnSpc>
                <a:spcPct val="80000"/>
              </a:lnSpc>
              <a:spcBef>
                <a:spcPts val="53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10" dirty="0">
                <a:latin typeface="Arial"/>
                <a:cs typeface="Arial"/>
              </a:rPr>
              <a:t>Получение </a:t>
            </a:r>
            <a:r>
              <a:rPr sz="2200" spc="-5" dirty="0">
                <a:latin typeface="Arial"/>
                <a:cs typeface="Arial"/>
              </a:rPr>
              <a:t>дополнительной информации о </a:t>
            </a:r>
            <a:r>
              <a:rPr sz="2200" spc="-10" dirty="0">
                <a:latin typeface="Arial"/>
                <a:cs typeface="Arial"/>
              </a:rPr>
              <a:t>другой  </a:t>
            </a:r>
            <a:r>
              <a:rPr sz="2200" spc="-5" dirty="0">
                <a:latin typeface="Arial"/>
                <a:cs typeface="Arial"/>
              </a:rPr>
              <a:t>стороне.</a:t>
            </a:r>
            <a:endParaRPr sz="2200">
              <a:latin typeface="Arial"/>
              <a:cs typeface="Arial"/>
            </a:endParaRPr>
          </a:p>
          <a:p>
            <a:pPr marL="355600" marR="5080" indent="-343535">
              <a:lnSpc>
                <a:spcPct val="89800"/>
              </a:lnSpc>
              <a:spcBef>
                <a:spcPts val="27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5" dirty="0">
                <a:latin typeface="Arial"/>
                <a:cs typeface="Arial"/>
              </a:rPr>
              <a:t>Позитивная самопрезентация, что предполагает </a:t>
            </a:r>
            <a:r>
              <a:rPr sz="2200" spc="-10" dirty="0">
                <a:latin typeface="Arial"/>
                <a:cs typeface="Arial"/>
              </a:rPr>
              <a:t>владение  нормами </a:t>
            </a:r>
            <a:r>
              <a:rPr sz="2200" spc="-5" dirty="0">
                <a:latin typeface="Arial"/>
                <a:cs typeface="Arial"/>
              </a:rPr>
              <a:t>языка, </a:t>
            </a:r>
            <a:r>
              <a:rPr sz="2200" spc="-10" dirty="0">
                <a:latin typeface="Arial"/>
                <a:cs typeface="Arial"/>
              </a:rPr>
              <a:t>основами культуры речи.  </a:t>
            </a:r>
            <a:r>
              <a:rPr sz="2200" b="1" spc="-10" dirty="0">
                <a:latin typeface="Arial"/>
                <a:cs typeface="Arial"/>
              </a:rPr>
              <a:t>Самопрезентация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200" spc="-10" dirty="0">
                <a:latin typeface="Arial"/>
                <a:cs typeface="Arial"/>
              </a:rPr>
              <a:t>акт </a:t>
            </a:r>
            <a:r>
              <a:rPr sz="2200" spc="-5" dirty="0">
                <a:latin typeface="Arial"/>
                <a:cs typeface="Arial"/>
              </a:rPr>
              <a:t>самовыражения и</a:t>
            </a:r>
            <a:r>
              <a:rPr sz="2200" spc="1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поведения,</a:t>
            </a:r>
            <a:endParaRPr sz="2200">
              <a:latin typeface="Arial"/>
              <a:cs typeface="Arial"/>
            </a:endParaRPr>
          </a:p>
          <a:p>
            <a:pPr marL="355600" marR="441959">
              <a:lnSpc>
                <a:spcPct val="80000"/>
              </a:lnSpc>
              <a:spcBef>
                <a:spcPts val="10"/>
              </a:spcBef>
            </a:pPr>
            <a:r>
              <a:rPr sz="2200" spc="-10" dirty="0">
                <a:latin typeface="Arial"/>
                <a:cs typeface="Arial"/>
              </a:rPr>
              <a:t>направленный </a:t>
            </a:r>
            <a:r>
              <a:rPr sz="2200" spc="-5" dirty="0">
                <a:latin typeface="Arial"/>
                <a:cs typeface="Arial"/>
              </a:rPr>
              <a:t>на то, чтобы создать благоприятное  </a:t>
            </a:r>
            <a:r>
              <a:rPr sz="2200" spc="-10" dirty="0">
                <a:latin typeface="Arial"/>
                <a:cs typeface="Arial"/>
              </a:rPr>
              <a:t>впечатление </a:t>
            </a:r>
            <a:r>
              <a:rPr sz="2200" spc="-5" dirty="0">
                <a:latin typeface="Arial"/>
                <a:cs typeface="Arial"/>
              </a:rPr>
              <a:t>или </a:t>
            </a:r>
            <a:r>
              <a:rPr sz="2200" spc="-10" dirty="0">
                <a:latin typeface="Arial"/>
                <a:cs typeface="Arial"/>
              </a:rPr>
              <a:t>впечатление, </a:t>
            </a:r>
            <a:r>
              <a:rPr sz="2200" spc="-5" dirty="0">
                <a:latin typeface="Arial"/>
                <a:cs typeface="Arial"/>
              </a:rPr>
              <a:t>соответствующее чьим-  </a:t>
            </a:r>
            <a:r>
              <a:rPr sz="2200" spc="-10" dirty="0">
                <a:latin typeface="Arial"/>
                <a:cs typeface="Arial"/>
              </a:rPr>
              <a:t>либо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идеалам.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2720720"/>
            <a:ext cx="1476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Тема</a:t>
            </a:r>
            <a:r>
              <a:rPr sz="3200" spc="-110" dirty="0"/>
              <a:t> </a:t>
            </a:r>
            <a:r>
              <a:rPr sz="3200" spc="-5" dirty="0"/>
              <a:t>1.</a:t>
            </a:r>
            <a:endParaRPr sz="3200"/>
          </a:p>
        </p:txBody>
      </p:sp>
      <p:sp>
        <p:nvSpPr>
          <p:cNvPr id="12" name="object 12"/>
          <p:cNvSpPr txBox="1"/>
          <p:nvPr/>
        </p:nvSpPr>
        <p:spPr>
          <a:xfrm>
            <a:off x="535940" y="3696461"/>
            <a:ext cx="1476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Тема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2.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5110988"/>
            <a:ext cx="1476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Тема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3.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4994" y="2720720"/>
            <a:ext cx="6139815" cy="29044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277495">
              <a:lnSpc>
                <a:spcPts val="3460"/>
              </a:lnSpc>
              <a:spcBef>
                <a:spcPts val="535"/>
              </a:spcBef>
            </a:pPr>
            <a:r>
              <a:rPr sz="3200" b="1" spc="-5" dirty="0">
                <a:latin typeface="Arial"/>
                <a:cs typeface="Arial"/>
              </a:rPr>
              <a:t>Коммуникация как процесс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  обратной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связью</a:t>
            </a:r>
            <a:endParaRPr sz="3200">
              <a:latin typeface="Arial"/>
              <a:cs typeface="Arial"/>
            </a:endParaRPr>
          </a:p>
          <a:p>
            <a:pPr marL="12700" marR="1558290">
              <a:lnSpc>
                <a:spcPct val="90000"/>
              </a:lnSpc>
              <a:spcBef>
                <a:spcPts val="715"/>
              </a:spcBef>
            </a:pPr>
            <a:r>
              <a:rPr sz="3200" b="1" spc="-5" dirty="0">
                <a:latin typeface="Arial"/>
                <a:cs typeface="Arial"/>
              </a:rPr>
              <a:t>Вербальные </a:t>
            </a:r>
            <a:r>
              <a:rPr sz="3200" b="1" dirty="0">
                <a:latin typeface="Arial"/>
                <a:cs typeface="Arial"/>
              </a:rPr>
              <a:t>методы  получения и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передачи  </a:t>
            </a:r>
            <a:r>
              <a:rPr sz="3200" b="1" dirty="0">
                <a:latin typeface="Arial"/>
                <a:cs typeface="Arial"/>
              </a:rPr>
              <a:t>информации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spc="-5" dirty="0">
                <a:latin typeface="Arial"/>
                <a:cs typeface="Arial"/>
              </a:rPr>
              <a:t>Невербальные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коммуникации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1187" y="660336"/>
            <a:ext cx="1133475" cy="1077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690623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50"/>
                </a:moveTo>
                <a:lnTo>
                  <a:pt x="7427976" y="2533650"/>
                </a:lnTo>
                <a:lnTo>
                  <a:pt x="7427976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3592576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76"/>
                </a:moveTo>
                <a:lnTo>
                  <a:pt x="565150" y="633476"/>
                </a:lnTo>
                <a:lnTo>
                  <a:pt x="565150" y="0"/>
                </a:lnTo>
                <a:lnTo>
                  <a:pt x="0" y="0"/>
                </a:lnTo>
                <a:lnTo>
                  <a:pt x="0" y="633476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3592576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642937"/>
                </a:moveTo>
                <a:lnTo>
                  <a:pt x="585787" y="642937"/>
                </a:lnTo>
                <a:lnTo>
                  <a:pt x="585787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2324163"/>
            <a:ext cx="575310" cy="624205"/>
          </a:xfrm>
          <a:custGeom>
            <a:avLst/>
            <a:gdLst/>
            <a:ahLst/>
            <a:cxnLst/>
            <a:rect l="l" t="t" r="r" b="b"/>
            <a:pathLst>
              <a:path w="575310" h="624205">
                <a:moveTo>
                  <a:pt x="0" y="623887"/>
                </a:moveTo>
                <a:lnTo>
                  <a:pt x="574738" y="623887"/>
                </a:lnTo>
                <a:lnTo>
                  <a:pt x="574738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63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2324163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633412"/>
                </a:moveTo>
                <a:lnTo>
                  <a:pt x="574675" y="633412"/>
                </a:lnTo>
                <a:lnTo>
                  <a:pt x="574675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948051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948051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644525"/>
                </a:moveTo>
                <a:lnTo>
                  <a:pt x="584200" y="644525"/>
                </a:lnTo>
                <a:lnTo>
                  <a:pt x="584200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3016" y="1670126"/>
            <a:ext cx="605155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КУЛЬТУРА </a:t>
            </a:r>
            <a:r>
              <a:rPr sz="4000" spc="-10" dirty="0">
                <a:solidFill>
                  <a:srgbClr val="FFFFFF"/>
                </a:solidFill>
                <a:latin typeface="Arial Black"/>
                <a:cs typeface="Arial Black"/>
              </a:rPr>
              <a:t>РЕЧИ </a:t>
            </a: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КАК  КОМПОНЕНТ</a:t>
            </a:r>
            <a:endParaRPr sz="4000">
              <a:latin typeface="Arial Black"/>
              <a:cs typeface="Arial Black"/>
            </a:endParaRPr>
          </a:p>
          <a:p>
            <a:pPr marL="12700" marR="1042035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ЭФФЕКТИВНОЙ  КОММУНИК</a:t>
            </a:r>
            <a:r>
              <a:rPr sz="4000" spc="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Ц</a:t>
            </a:r>
            <a:r>
              <a:rPr sz="4000" spc="1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7217" y="576783"/>
            <a:ext cx="8070215" cy="2160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5"/>
              </a:spcBef>
            </a:pPr>
            <a:r>
              <a:rPr sz="2800" spc="-5" dirty="0"/>
              <a:t>Культура речи </a:t>
            </a:r>
            <a:r>
              <a:rPr sz="2800" b="0" spc="-5" dirty="0">
                <a:latin typeface="Times New Roman"/>
                <a:cs typeface="Times New Roman"/>
              </a:rPr>
              <a:t>– </a:t>
            </a:r>
            <a:r>
              <a:rPr sz="2800" b="0" spc="-5" dirty="0">
                <a:latin typeface="Arial"/>
                <a:cs typeface="Arial"/>
              </a:rPr>
              <a:t>владение навыками </a:t>
            </a:r>
            <a:r>
              <a:rPr sz="2800" b="0" dirty="0">
                <a:latin typeface="Arial"/>
                <a:cs typeface="Arial"/>
              </a:rPr>
              <a:t>устной  </a:t>
            </a:r>
            <a:r>
              <a:rPr sz="2800" b="0" spc="-5" dirty="0">
                <a:latin typeface="Arial"/>
                <a:cs typeface="Arial"/>
              </a:rPr>
              <a:t>речи и письма, употребление </a:t>
            </a:r>
            <a:r>
              <a:rPr sz="2800" b="0" dirty="0">
                <a:latin typeface="Arial"/>
                <a:cs typeface="Arial"/>
              </a:rPr>
              <a:t>слов </a:t>
            </a:r>
            <a:r>
              <a:rPr sz="2800" b="0" spc="-5" dirty="0">
                <a:latin typeface="Arial"/>
                <a:cs typeface="Arial"/>
              </a:rPr>
              <a:t>и выражений  в соответствии с целями и ситуацией общения.  Т.о., выделяются два </a:t>
            </a:r>
            <a:r>
              <a:rPr sz="2800" b="0" dirty="0">
                <a:latin typeface="Arial"/>
                <a:cs typeface="Arial"/>
              </a:rPr>
              <a:t>главных </a:t>
            </a:r>
            <a:r>
              <a:rPr sz="2800" b="0" spc="-5" dirty="0">
                <a:latin typeface="Arial"/>
                <a:cs typeface="Arial"/>
              </a:rPr>
              <a:t>компонента  (критерия) культуры</a:t>
            </a:r>
            <a:r>
              <a:rPr sz="2800" b="0" spc="35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речи: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50825" y="3357366"/>
          <a:ext cx="8681085" cy="2144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85"/>
                <a:gridCol w="4210685"/>
                <a:gridCol w="4211320"/>
                <a:gridCol w="137795"/>
              </a:tblGrid>
              <a:tr h="8173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85850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ПРАВИЛЬНОСТЬ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2393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765175" marR="736600" indent="-21590">
                        <a:lnSpc>
                          <a:spcPts val="2160"/>
                        </a:lnSpc>
                        <a:spcBef>
                          <a:spcPts val="1070"/>
                        </a:spcBef>
                      </a:pPr>
                      <a:r>
                        <a:rPr sz="1850" b="1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ОМ</a:t>
                      </a:r>
                      <a:r>
                        <a:rPr sz="185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50" b="1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50" b="1" spc="5" dirty="0">
                          <a:latin typeface="Times New Roman"/>
                          <a:cs typeface="Times New Roman"/>
                        </a:rPr>
                        <a:t>ИК</a:t>
                      </a:r>
                      <a:r>
                        <a:rPr sz="1850" b="1" spc="-5" dirty="0">
                          <a:latin typeface="Times New Roman"/>
                          <a:cs typeface="Times New Roman"/>
                        </a:rPr>
                        <a:t>АТ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sz="1850" b="1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50" b="1" spc="-5" dirty="0">
                          <a:latin typeface="Times New Roman"/>
                          <a:cs typeface="Times New Roman"/>
                        </a:rPr>
                        <a:t>АЯ  </a:t>
                      </a: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ЦЕЛЕСООБРАЗНОСТЬ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135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1089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479425">
                        <a:lnSpc>
                          <a:spcPts val="2160"/>
                        </a:lnSpc>
                        <a:spcBef>
                          <a:spcPts val="1030"/>
                        </a:spcBef>
                      </a:pPr>
                      <a:r>
                        <a:rPr sz="1850" spc="10" dirty="0">
                          <a:latin typeface="Times New Roman"/>
                          <a:cs typeface="Times New Roman"/>
                        </a:rPr>
                        <a:t>орфография, </a:t>
                      </a:r>
                      <a:r>
                        <a:rPr sz="1850" spc="5" dirty="0">
                          <a:latin typeface="Times New Roman"/>
                          <a:cs typeface="Times New Roman"/>
                        </a:rPr>
                        <a:t>пунктуация,</a:t>
                      </a:r>
                      <a:r>
                        <a:rPr sz="18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spc="10" dirty="0">
                          <a:latin typeface="Times New Roman"/>
                          <a:cs typeface="Times New Roman"/>
                        </a:rPr>
                        <a:t>орфоэпия  </a:t>
                      </a:r>
                      <a:r>
                        <a:rPr sz="1850" spc="5" dirty="0">
                          <a:latin typeface="Times New Roman"/>
                          <a:cs typeface="Times New Roman"/>
                        </a:rPr>
                        <a:t>(нормативное литературное  </a:t>
                      </a:r>
                      <a:r>
                        <a:rPr sz="1850" spc="10" dirty="0">
                          <a:latin typeface="Times New Roman"/>
                          <a:cs typeface="Times New Roman"/>
                        </a:rPr>
                        <a:t>произношение)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130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107314">
                        <a:lnSpc>
                          <a:spcPts val="2160"/>
                        </a:lnSpc>
                        <a:spcBef>
                          <a:spcPts val="1030"/>
                        </a:spcBef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соответствие </a:t>
                      </a:r>
                      <a:r>
                        <a:rPr sz="1850" spc="10" dirty="0">
                          <a:latin typeface="Times New Roman"/>
                          <a:cs typeface="Times New Roman"/>
                        </a:rPr>
                        <a:t>языковых форм</a:t>
                      </a:r>
                      <a:r>
                        <a:rPr sz="18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spc="5" dirty="0">
                          <a:latin typeface="Times New Roman"/>
                          <a:cs typeface="Times New Roman"/>
                        </a:rPr>
                        <a:t>условиям  </a:t>
                      </a:r>
                      <a:r>
                        <a:rPr sz="1850" spc="1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50" spc="5" dirty="0">
                          <a:latin typeface="Times New Roman"/>
                          <a:cs typeface="Times New Roman"/>
                        </a:rPr>
                        <a:t>целям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spc="10" dirty="0">
                          <a:latin typeface="Times New Roman"/>
                          <a:cs typeface="Times New Roman"/>
                        </a:rPr>
                        <a:t>общения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130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23827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Другими критериями </a:t>
            </a:r>
            <a:r>
              <a:rPr sz="2800" spc="-15" dirty="0"/>
              <a:t>культуры </a:t>
            </a:r>
            <a:r>
              <a:rPr sz="2800" spc="-5" dirty="0"/>
              <a:t>речи  </a:t>
            </a:r>
            <a:r>
              <a:rPr sz="2800" spc="-10" dirty="0"/>
              <a:t>являются:</a:t>
            </a:r>
            <a:endParaRPr sz="28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35940" y="2083605"/>
            <a:ext cx="154305" cy="5746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350" spc="5" dirty="0">
                <a:solidFill>
                  <a:srgbClr val="440044"/>
                </a:solidFill>
                <a:latin typeface="Wingdings"/>
                <a:cs typeface="Wingdings"/>
              </a:rPr>
              <a:t></a:t>
            </a:r>
            <a:endParaRPr sz="13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50" dirty="0">
                <a:solidFill>
                  <a:srgbClr val="440044"/>
                </a:solidFill>
                <a:latin typeface="Wingdings"/>
                <a:cs typeface="Wingdings"/>
              </a:rPr>
              <a:t>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2919729"/>
            <a:ext cx="1543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440044"/>
                </a:solidFill>
                <a:latin typeface="Wingdings"/>
                <a:cs typeface="Wingdings"/>
              </a:rPr>
              <a:t>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3413886"/>
            <a:ext cx="1543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440044"/>
                </a:solidFill>
                <a:latin typeface="Wingdings"/>
                <a:cs typeface="Wingdings"/>
              </a:rPr>
              <a:t>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3907663"/>
            <a:ext cx="1543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440044"/>
                </a:solidFill>
                <a:latin typeface="Wingdings"/>
                <a:cs typeface="Wingdings"/>
              </a:rPr>
              <a:t>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4401439"/>
            <a:ext cx="1543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440044"/>
                </a:solidFill>
                <a:latin typeface="Wingdings"/>
                <a:cs typeface="Wingdings"/>
              </a:rPr>
              <a:t>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5114925"/>
            <a:ext cx="1543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440044"/>
                </a:solidFill>
                <a:latin typeface="Wingdings"/>
                <a:cs typeface="Wingdings"/>
              </a:rPr>
              <a:t>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22300" marR="71120" indent="-610235">
              <a:lnSpc>
                <a:spcPct val="80000"/>
              </a:lnSpc>
              <a:spcBef>
                <a:spcPts val="53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b="1" spc="-10" dirty="0">
                <a:latin typeface="Arial"/>
                <a:cs typeface="Arial"/>
              </a:rPr>
              <a:t>точность </a:t>
            </a:r>
            <a:r>
              <a:rPr b="1" spc="-5" dirty="0">
                <a:latin typeface="Arial"/>
                <a:cs typeface="Arial"/>
              </a:rPr>
              <a:t>высказывания </a:t>
            </a:r>
            <a:r>
              <a:rPr spc="-5" dirty="0"/>
              <a:t>(истинность </a:t>
            </a:r>
            <a:r>
              <a:rPr dirty="0"/>
              <a:t>и конкретность): </a:t>
            </a:r>
            <a:r>
              <a:rPr spc="-5" dirty="0"/>
              <a:t>точное  </a:t>
            </a:r>
            <a:r>
              <a:rPr spc="-10" dirty="0"/>
              <a:t>отражение </a:t>
            </a:r>
            <a:r>
              <a:rPr spc="-5" dirty="0"/>
              <a:t>действительности </a:t>
            </a:r>
            <a:r>
              <a:rPr dirty="0"/>
              <a:t>и </a:t>
            </a:r>
            <a:r>
              <a:rPr spc="-5" dirty="0"/>
              <a:t>точное выражение </a:t>
            </a:r>
            <a:r>
              <a:rPr dirty="0"/>
              <a:t>мысли в</a:t>
            </a:r>
            <a:r>
              <a:rPr spc="25" dirty="0"/>
              <a:t> </a:t>
            </a:r>
            <a:r>
              <a:rPr spc="-5" dirty="0"/>
              <a:t>слове;</a:t>
            </a:r>
          </a:p>
          <a:p>
            <a:pPr marL="622300">
              <a:lnSpc>
                <a:spcPct val="100000"/>
              </a:lnSpc>
              <a:spcBef>
                <a:spcPts val="5"/>
              </a:spcBef>
            </a:pPr>
            <a:r>
              <a:rPr b="1" spc="-10" dirty="0">
                <a:latin typeface="Arial"/>
                <a:cs typeface="Arial"/>
              </a:rPr>
              <a:t>логичность;</a:t>
            </a:r>
          </a:p>
          <a:p>
            <a:pPr marL="622300" marR="758190">
              <a:lnSpc>
                <a:spcPct val="80000"/>
              </a:lnSpc>
              <a:spcBef>
                <a:spcPts val="430"/>
              </a:spcBef>
            </a:pPr>
            <a:r>
              <a:rPr b="1" spc="-10" dirty="0">
                <a:latin typeface="Arial"/>
                <a:cs typeface="Arial"/>
              </a:rPr>
              <a:t>ясность </a:t>
            </a:r>
            <a:r>
              <a:rPr b="1" dirty="0">
                <a:latin typeface="Arial"/>
                <a:cs typeface="Arial"/>
              </a:rPr>
              <a:t>и </a:t>
            </a:r>
            <a:r>
              <a:rPr b="1" spc="-10" dirty="0">
                <a:latin typeface="Arial"/>
                <a:cs typeface="Arial"/>
              </a:rPr>
              <a:t>доступность </a:t>
            </a:r>
            <a:r>
              <a:rPr b="1" dirty="0">
                <a:latin typeface="Arial"/>
                <a:cs typeface="Arial"/>
              </a:rPr>
              <a:t>изложения </a:t>
            </a:r>
            <a:r>
              <a:rPr spc="-5" dirty="0"/>
              <a:t>(например, отсутствие  двусмысленности);</a:t>
            </a:r>
          </a:p>
          <a:p>
            <a:pPr marL="622300">
              <a:lnSpc>
                <a:spcPts val="1945"/>
              </a:lnSpc>
            </a:pPr>
            <a:r>
              <a:rPr b="1" spc="-10" dirty="0">
                <a:latin typeface="Arial"/>
                <a:cs typeface="Arial"/>
              </a:rPr>
              <a:t>чистота </a:t>
            </a:r>
            <a:r>
              <a:rPr b="1" dirty="0">
                <a:latin typeface="Arial"/>
                <a:cs typeface="Arial"/>
              </a:rPr>
              <a:t>речи </a:t>
            </a:r>
            <a:r>
              <a:rPr spc="-5" dirty="0"/>
              <a:t>(отсутствие слов-паразитов, диалектизмов</a:t>
            </a:r>
            <a:r>
              <a:rPr spc="90" dirty="0"/>
              <a:t> </a:t>
            </a:r>
            <a:r>
              <a:rPr dirty="0"/>
              <a:t>и</a:t>
            </a:r>
          </a:p>
          <a:p>
            <a:pPr marL="622300">
              <a:lnSpc>
                <a:spcPts val="1945"/>
              </a:lnSpc>
            </a:pPr>
            <a:r>
              <a:rPr spc="-5" dirty="0"/>
              <a:t>просторечных </a:t>
            </a:r>
            <a:r>
              <a:rPr dirty="0"/>
              <a:t>слов, </a:t>
            </a:r>
            <a:r>
              <a:rPr spc="-5" dirty="0"/>
              <a:t>варваризмов, жаргонизмов,</a:t>
            </a:r>
            <a:r>
              <a:rPr spc="45" dirty="0"/>
              <a:t> </a:t>
            </a:r>
            <a:r>
              <a:rPr spc="-5" dirty="0"/>
              <a:t>вульгаризмов);</a:t>
            </a:r>
          </a:p>
          <a:p>
            <a:pPr marL="622300" marR="1191895">
              <a:lnSpc>
                <a:spcPct val="80000"/>
              </a:lnSpc>
              <a:spcBef>
                <a:spcPts val="434"/>
              </a:spcBef>
            </a:pPr>
            <a:r>
              <a:rPr b="1" spc="-5" dirty="0">
                <a:latin typeface="Arial"/>
                <a:cs typeface="Arial"/>
              </a:rPr>
              <a:t>выразительность </a:t>
            </a:r>
            <a:r>
              <a:rPr spc="-5" dirty="0"/>
              <a:t>(информационная </a:t>
            </a:r>
            <a:r>
              <a:rPr dirty="0"/>
              <a:t>и </a:t>
            </a:r>
            <a:r>
              <a:rPr spc="-5" dirty="0"/>
              <a:t>эмоциональная  содержательность);</a:t>
            </a:r>
          </a:p>
          <a:p>
            <a:pPr marL="622300" marR="182880">
              <a:lnSpc>
                <a:spcPct val="80000"/>
              </a:lnSpc>
              <a:spcBef>
                <a:spcPts val="430"/>
              </a:spcBef>
            </a:pPr>
            <a:r>
              <a:rPr b="1" dirty="0">
                <a:latin typeface="Arial"/>
                <a:cs typeface="Arial"/>
              </a:rPr>
              <a:t>разнообразие </a:t>
            </a:r>
            <a:r>
              <a:rPr b="1" spc="-10" dirty="0">
                <a:latin typeface="Arial"/>
                <a:cs typeface="Arial"/>
              </a:rPr>
              <a:t>средств </a:t>
            </a:r>
            <a:r>
              <a:rPr b="1" spc="-5" dirty="0">
                <a:latin typeface="Arial"/>
                <a:cs typeface="Arial"/>
              </a:rPr>
              <a:t>выражения </a:t>
            </a:r>
            <a:r>
              <a:rPr spc="-5" dirty="0"/>
              <a:t>(словарный запас, большое  </a:t>
            </a:r>
            <a:r>
              <a:rPr dirty="0"/>
              <a:t>число</a:t>
            </a:r>
            <a:r>
              <a:rPr spc="-20" dirty="0"/>
              <a:t> </a:t>
            </a:r>
            <a:r>
              <a:rPr dirty="0"/>
              <a:t>синонимов);</a:t>
            </a:r>
          </a:p>
          <a:p>
            <a:pPr marL="622300" marR="5080">
              <a:lnSpc>
                <a:spcPct val="80000"/>
              </a:lnSpc>
              <a:spcBef>
                <a:spcPts val="434"/>
              </a:spcBef>
            </a:pPr>
            <a:r>
              <a:rPr b="1" spc="-5" dirty="0">
                <a:latin typeface="Arial"/>
                <a:cs typeface="Arial"/>
              </a:rPr>
              <a:t>эстетичность </a:t>
            </a:r>
            <a:r>
              <a:rPr spc="-5" dirty="0"/>
              <a:t>(отсутствие </a:t>
            </a:r>
            <a:r>
              <a:rPr dirty="0"/>
              <a:t>слов и </a:t>
            </a:r>
            <a:r>
              <a:rPr spc="-5" dirty="0"/>
              <a:t>выражений, задевающих </a:t>
            </a:r>
            <a:r>
              <a:rPr dirty="0"/>
              <a:t>честь и  </a:t>
            </a:r>
            <a:r>
              <a:rPr spc="-5" dirty="0"/>
              <a:t>достоинство людей, использование </a:t>
            </a:r>
            <a:r>
              <a:rPr b="1" spc="-5" dirty="0">
                <a:latin typeface="Arial"/>
                <a:cs typeface="Arial"/>
              </a:rPr>
              <a:t>эвфемизмов </a:t>
            </a:r>
            <a:r>
              <a:rPr dirty="0">
                <a:latin typeface="Times New Roman"/>
                <a:cs typeface="Times New Roman"/>
              </a:rPr>
              <a:t>– </a:t>
            </a:r>
            <a:r>
              <a:rPr spc="-5" dirty="0"/>
              <a:t>нейтральных  выражений);</a:t>
            </a:r>
          </a:p>
          <a:p>
            <a:pPr marL="622300">
              <a:lnSpc>
                <a:spcPct val="100000"/>
              </a:lnSpc>
            </a:pPr>
            <a:r>
              <a:rPr b="1" spc="-10" dirty="0">
                <a:latin typeface="Arial"/>
                <a:cs typeface="Arial"/>
              </a:rPr>
              <a:t>уместность </a:t>
            </a:r>
            <a:r>
              <a:rPr dirty="0"/>
              <a:t>(о </a:t>
            </a:r>
            <a:r>
              <a:rPr spc="-5" dirty="0"/>
              <a:t>чем говорить </a:t>
            </a:r>
            <a:r>
              <a:rPr dirty="0"/>
              <a:t>или не</a:t>
            </a:r>
            <a:r>
              <a:rPr spc="55" dirty="0"/>
              <a:t> </a:t>
            </a:r>
            <a:r>
              <a:rPr spc="-5" dirty="0"/>
              <a:t>говорить).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690623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50"/>
                </a:moveTo>
                <a:lnTo>
                  <a:pt x="7427976" y="2533650"/>
                </a:lnTo>
                <a:lnTo>
                  <a:pt x="7427976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3592576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76"/>
                </a:moveTo>
                <a:lnTo>
                  <a:pt x="565150" y="633476"/>
                </a:lnTo>
                <a:lnTo>
                  <a:pt x="565150" y="0"/>
                </a:lnTo>
                <a:lnTo>
                  <a:pt x="0" y="0"/>
                </a:lnTo>
                <a:lnTo>
                  <a:pt x="0" y="633476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3592576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642937"/>
                </a:moveTo>
                <a:lnTo>
                  <a:pt x="585787" y="642937"/>
                </a:lnTo>
                <a:lnTo>
                  <a:pt x="585787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2324163"/>
            <a:ext cx="575310" cy="624205"/>
          </a:xfrm>
          <a:custGeom>
            <a:avLst/>
            <a:gdLst/>
            <a:ahLst/>
            <a:cxnLst/>
            <a:rect l="l" t="t" r="r" b="b"/>
            <a:pathLst>
              <a:path w="575310" h="624205">
                <a:moveTo>
                  <a:pt x="0" y="623887"/>
                </a:moveTo>
                <a:lnTo>
                  <a:pt x="574738" y="623887"/>
                </a:lnTo>
                <a:lnTo>
                  <a:pt x="574738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63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2324163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633412"/>
                </a:moveTo>
                <a:lnTo>
                  <a:pt x="574675" y="633412"/>
                </a:lnTo>
                <a:lnTo>
                  <a:pt x="574675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948051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948051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644525"/>
                </a:moveTo>
                <a:lnTo>
                  <a:pt x="584200" y="644525"/>
                </a:lnTo>
                <a:lnTo>
                  <a:pt x="584200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3016" y="1975230"/>
            <a:ext cx="807910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ЭФФЕКТИВНАЯ</a:t>
            </a:r>
            <a:endParaRPr sz="40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КОММУНИКАЦИЯ И </a:t>
            </a:r>
            <a:r>
              <a:rPr sz="4000" spc="-10" dirty="0">
                <a:solidFill>
                  <a:srgbClr val="FFFFFF"/>
                </a:solidFill>
                <a:latin typeface="Arial Black"/>
                <a:cs typeface="Arial Black"/>
              </a:rPr>
              <a:t>РАЗМЕР  </a:t>
            </a: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ГРУППЫ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602106"/>
            <a:ext cx="8072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  <a:tab pos="2600960" algn="l"/>
                <a:tab pos="5688965" algn="l"/>
              </a:tabLst>
            </a:pPr>
            <a:r>
              <a:rPr sz="2800" spc="-5" dirty="0">
                <a:latin typeface="Arial"/>
                <a:cs typeface="Arial"/>
              </a:rPr>
              <a:t>Проблемы	эффективности	коммуникаций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602860" y="986104"/>
            <a:ext cx="40055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5320" algn="l"/>
                <a:tab pos="3597275" algn="l"/>
              </a:tabLst>
            </a:pPr>
            <a:r>
              <a:rPr sz="2800" spc="-5" dirty="0">
                <a:latin typeface="Arial"/>
                <a:cs typeface="Arial"/>
              </a:rPr>
              <a:t>прежде	</a:t>
            </a:r>
            <a:r>
              <a:rPr sz="2800" spc="-10" dirty="0">
                <a:latin typeface="Arial"/>
                <a:cs typeface="Arial"/>
              </a:rPr>
              <a:t>всего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на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2003" y="1370456"/>
            <a:ext cx="2000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74800" algn="l"/>
              </a:tabLst>
            </a:pPr>
            <a:r>
              <a:rPr sz="2800" dirty="0">
                <a:latin typeface="Arial"/>
                <a:cs typeface="Arial"/>
              </a:rPr>
              <a:t>т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на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20533" y="1370456"/>
            <a:ext cx="1287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Arial"/>
                <a:cs typeface="Arial"/>
              </a:rPr>
              <a:t>у</a:t>
            </a:r>
            <a:r>
              <a:rPr sz="2800" b="1" spc="10" dirty="0">
                <a:latin typeface="Arial"/>
                <a:cs typeface="Arial"/>
              </a:rPr>
              <a:t>р</a:t>
            </a:r>
            <a:r>
              <a:rPr sz="2800" b="1" spc="-5" dirty="0">
                <a:latin typeface="Arial"/>
                <a:cs typeface="Arial"/>
              </a:rPr>
              <a:t>овне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144" y="986104"/>
            <a:ext cx="3068320" cy="1220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ра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смат</a:t>
            </a:r>
            <a:r>
              <a:rPr sz="2800" spc="10" dirty="0">
                <a:latin typeface="Arial"/>
                <a:cs typeface="Arial"/>
              </a:rPr>
              <a:t>р</a:t>
            </a:r>
            <a:r>
              <a:rPr sz="2800" spc="-5" dirty="0">
                <a:latin typeface="Arial"/>
                <a:cs typeface="Arial"/>
              </a:rPr>
              <a:t>ивают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я,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025"/>
              </a:lnSpc>
            </a:pPr>
            <a:r>
              <a:rPr sz="2800" b="1" dirty="0">
                <a:solidFill>
                  <a:srgbClr val="CC0000"/>
                </a:solidFill>
                <a:latin typeface="Arial"/>
                <a:cs typeface="Arial"/>
              </a:rPr>
              <a:t>микроуровне</a:t>
            </a:r>
            <a:r>
              <a:rPr sz="2800" dirty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0"/>
              </a:lnSpc>
            </a:pPr>
            <a:r>
              <a:rPr sz="2800" b="1" spc="-5" dirty="0">
                <a:latin typeface="Arial"/>
                <a:cs typeface="Arial"/>
              </a:rPr>
              <a:t>межличностного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25721" y="1754504"/>
            <a:ext cx="2978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взаимодействия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63204" y="1754504"/>
            <a:ext cx="243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9144" y="2138629"/>
            <a:ext cx="38182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86479" algn="l"/>
              </a:tabLst>
            </a:pPr>
            <a:r>
              <a:rPr sz="2800" b="1" spc="-5" dirty="0">
                <a:latin typeface="Arial"/>
                <a:cs typeface="Arial"/>
              </a:rPr>
              <a:t>взаи</a:t>
            </a:r>
            <a:r>
              <a:rPr sz="2800" b="1" dirty="0">
                <a:latin typeface="Arial"/>
                <a:cs typeface="Arial"/>
              </a:rPr>
              <a:t>м</a:t>
            </a:r>
            <a:r>
              <a:rPr sz="2800" b="1" spc="-5" dirty="0">
                <a:latin typeface="Arial"/>
                <a:cs typeface="Arial"/>
              </a:rPr>
              <a:t>од</a:t>
            </a:r>
            <a:r>
              <a:rPr sz="2800" b="1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й</a:t>
            </a:r>
            <a:r>
              <a:rPr sz="2800" b="1" spc="25" dirty="0">
                <a:latin typeface="Arial"/>
                <a:cs typeface="Arial"/>
              </a:rPr>
              <a:t>с</a:t>
            </a:r>
            <a:r>
              <a:rPr sz="2800" b="1" spc="-45" dirty="0">
                <a:latin typeface="Arial"/>
                <a:cs typeface="Arial"/>
              </a:rPr>
              <a:t>т</a:t>
            </a:r>
            <a:r>
              <a:rPr sz="2800" b="1" spc="-5" dirty="0">
                <a:latin typeface="Arial"/>
                <a:cs typeface="Arial"/>
              </a:rPr>
              <a:t>в</a:t>
            </a:r>
            <a:r>
              <a:rPr sz="2800" b="1" spc="5" dirty="0">
                <a:latin typeface="Arial"/>
                <a:cs typeface="Arial"/>
              </a:rPr>
              <a:t>и</a:t>
            </a:r>
            <a:r>
              <a:rPr sz="2800" b="1" spc="-5" dirty="0">
                <a:latin typeface="Arial"/>
                <a:cs typeface="Arial"/>
              </a:rPr>
              <a:t>я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8660" y="2138629"/>
            <a:ext cx="3319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18639" algn="l"/>
              </a:tabLst>
            </a:pPr>
            <a:r>
              <a:rPr sz="2800" b="1" spc="-5" dirty="0">
                <a:latin typeface="Arial"/>
                <a:cs typeface="Arial"/>
              </a:rPr>
              <a:t>малых	группах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9144" y="2522981"/>
            <a:ext cx="7729220" cy="31407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Arial"/>
                <a:cs typeface="Arial"/>
              </a:rPr>
              <a:t>Социология и социальная психология, изучая  факторы, </a:t>
            </a:r>
            <a:r>
              <a:rPr sz="2800" spc="-10" dirty="0">
                <a:latin typeface="Arial"/>
                <a:cs typeface="Arial"/>
              </a:rPr>
              <a:t>влияющие </a:t>
            </a:r>
            <a:r>
              <a:rPr sz="2800" spc="-5" dirty="0">
                <a:latin typeface="Arial"/>
                <a:cs typeface="Arial"/>
              </a:rPr>
              <a:t>на формирование  группы, установила, что одним из</a:t>
            </a:r>
            <a:r>
              <a:rPr sz="2800" spc="5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самых  важных является </a:t>
            </a:r>
            <a:r>
              <a:rPr sz="2800" b="1" spc="-5" dirty="0">
                <a:latin typeface="Arial"/>
                <a:cs typeface="Arial"/>
              </a:rPr>
              <a:t>размер (численность)  </a:t>
            </a:r>
            <a:r>
              <a:rPr sz="2800" b="1" spc="-10" dirty="0">
                <a:latin typeface="Arial"/>
                <a:cs typeface="Arial"/>
              </a:rPr>
              <a:t>группы </a:t>
            </a:r>
            <a:r>
              <a:rPr sz="2800" spc="-5" dirty="0">
                <a:latin typeface="Arial"/>
                <a:cs typeface="Arial"/>
              </a:rPr>
              <a:t>(например, общаться с  преподавателем </a:t>
            </a:r>
            <a:r>
              <a:rPr sz="2800" spc="-10" dirty="0">
                <a:latin typeface="Arial"/>
                <a:cs typeface="Arial"/>
              </a:rPr>
              <a:t>легче </a:t>
            </a:r>
            <a:r>
              <a:rPr sz="2800" spc="-5" dirty="0">
                <a:latin typeface="Arial"/>
                <a:cs typeface="Arial"/>
              </a:rPr>
              <a:t>на семинарских  занятиях в небольших по </a:t>
            </a:r>
            <a:r>
              <a:rPr sz="2800" dirty="0">
                <a:latin typeface="Arial"/>
                <a:cs typeface="Arial"/>
              </a:rPr>
              <a:t>размерам группах,  </a:t>
            </a:r>
            <a:r>
              <a:rPr sz="2800" spc="-5" dirty="0">
                <a:latin typeface="Arial"/>
                <a:cs typeface="Arial"/>
              </a:rPr>
              <a:t>чем в многочисленной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аудитории).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Гарольд </a:t>
            </a:r>
            <a:r>
              <a:rPr sz="2800" spc="-10" dirty="0"/>
              <a:t>Ливитт </a:t>
            </a:r>
            <a:r>
              <a:rPr sz="2800" b="0" spc="-5" dirty="0">
                <a:latin typeface="Arial"/>
                <a:cs typeface="Arial"/>
              </a:rPr>
              <a:t>обнаружил, что некоторые  способы коммуникации эффективнее, чем  другие: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4212" y="2349436"/>
            <a:ext cx="7788275" cy="3599179"/>
          </a:xfrm>
          <a:custGeom>
            <a:avLst/>
            <a:gdLst/>
            <a:ahLst/>
            <a:cxnLst/>
            <a:rect l="l" t="t" r="r" b="b"/>
            <a:pathLst>
              <a:path w="7788275" h="3599179">
                <a:moveTo>
                  <a:pt x="0" y="3598926"/>
                </a:moveTo>
                <a:lnTo>
                  <a:pt x="7788275" y="3598926"/>
                </a:lnTo>
                <a:lnTo>
                  <a:pt x="7788275" y="0"/>
                </a:lnTo>
                <a:lnTo>
                  <a:pt x="0" y="0"/>
                </a:lnTo>
                <a:lnTo>
                  <a:pt x="0" y="3598926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3951" y="2619264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256753" y="0"/>
                </a:moveTo>
                <a:lnTo>
                  <a:pt x="211184" y="4207"/>
                </a:lnTo>
                <a:lnTo>
                  <a:pt x="168055" y="16307"/>
                </a:lnTo>
                <a:lnTo>
                  <a:pt x="128148" y="35519"/>
                </a:lnTo>
                <a:lnTo>
                  <a:pt x="92240" y="61062"/>
                </a:lnTo>
                <a:lnTo>
                  <a:pt x="61113" y="92155"/>
                </a:lnTo>
                <a:lnTo>
                  <a:pt x="35545" y="128017"/>
                </a:lnTo>
                <a:lnTo>
                  <a:pt x="16318" y="167865"/>
                </a:lnTo>
                <a:lnTo>
                  <a:pt x="4209" y="210920"/>
                </a:lnTo>
                <a:lnTo>
                  <a:pt x="0" y="256400"/>
                </a:lnTo>
                <a:lnTo>
                  <a:pt x="4209" y="303316"/>
                </a:lnTo>
                <a:lnTo>
                  <a:pt x="16318" y="347478"/>
                </a:lnTo>
                <a:lnTo>
                  <a:pt x="35545" y="388146"/>
                </a:lnTo>
                <a:lnTo>
                  <a:pt x="61113" y="424583"/>
                </a:lnTo>
                <a:lnTo>
                  <a:pt x="92240" y="456051"/>
                </a:lnTo>
                <a:lnTo>
                  <a:pt x="128148" y="481811"/>
                </a:lnTo>
                <a:lnTo>
                  <a:pt x="168055" y="501124"/>
                </a:lnTo>
                <a:lnTo>
                  <a:pt x="211184" y="513254"/>
                </a:lnTo>
                <a:lnTo>
                  <a:pt x="256753" y="517461"/>
                </a:lnTo>
                <a:lnTo>
                  <a:pt x="303699" y="513254"/>
                </a:lnTo>
                <a:lnTo>
                  <a:pt x="347876" y="501124"/>
                </a:lnTo>
                <a:lnTo>
                  <a:pt x="388548" y="481811"/>
                </a:lnTo>
                <a:lnTo>
                  <a:pt x="424980" y="456051"/>
                </a:lnTo>
                <a:lnTo>
                  <a:pt x="456436" y="424583"/>
                </a:lnTo>
                <a:lnTo>
                  <a:pt x="482181" y="388146"/>
                </a:lnTo>
                <a:lnTo>
                  <a:pt x="501481" y="347478"/>
                </a:lnTo>
                <a:lnTo>
                  <a:pt x="513600" y="303316"/>
                </a:lnTo>
                <a:lnTo>
                  <a:pt x="517803" y="256400"/>
                </a:lnTo>
                <a:lnTo>
                  <a:pt x="513600" y="210920"/>
                </a:lnTo>
                <a:lnTo>
                  <a:pt x="501481" y="167865"/>
                </a:lnTo>
                <a:lnTo>
                  <a:pt x="482181" y="128017"/>
                </a:lnTo>
                <a:lnTo>
                  <a:pt x="456436" y="92155"/>
                </a:lnTo>
                <a:lnTo>
                  <a:pt x="424980" y="61062"/>
                </a:lnTo>
                <a:lnTo>
                  <a:pt x="388548" y="35519"/>
                </a:lnTo>
                <a:lnTo>
                  <a:pt x="347876" y="16307"/>
                </a:lnTo>
                <a:lnTo>
                  <a:pt x="303699" y="4207"/>
                </a:lnTo>
                <a:lnTo>
                  <a:pt x="2567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23951" y="2619264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0" y="256400"/>
                </a:moveTo>
                <a:lnTo>
                  <a:pt x="4209" y="303316"/>
                </a:lnTo>
                <a:lnTo>
                  <a:pt x="16318" y="347478"/>
                </a:lnTo>
                <a:lnTo>
                  <a:pt x="35545" y="388146"/>
                </a:lnTo>
                <a:lnTo>
                  <a:pt x="61113" y="424583"/>
                </a:lnTo>
                <a:lnTo>
                  <a:pt x="92240" y="456051"/>
                </a:lnTo>
                <a:lnTo>
                  <a:pt x="128148" y="481811"/>
                </a:lnTo>
                <a:lnTo>
                  <a:pt x="168055" y="501124"/>
                </a:lnTo>
                <a:lnTo>
                  <a:pt x="211184" y="513254"/>
                </a:lnTo>
                <a:lnTo>
                  <a:pt x="256753" y="517461"/>
                </a:lnTo>
                <a:lnTo>
                  <a:pt x="303699" y="513254"/>
                </a:lnTo>
                <a:lnTo>
                  <a:pt x="347876" y="501124"/>
                </a:lnTo>
                <a:lnTo>
                  <a:pt x="388548" y="481811"/>
                </a:lnTo>
                <a:lnTo>
                  <a:pt x="424980" y="456051"/>
                </a:lnTo>
                <a:lnTo>
                  <a:pt x="456436" y="424583"/>
                </a:lnTo>
                <a:lnTo>
                  <a:pt x="482181" y="388146"/>
                </a:lnTo>
                <a:lnTo>
                  <a:pt x="501481" y="347478"/>
                </a:lnTo>
                <a:lnTo>
                  <a:pt x="513600" y="303316"/>
                </a:lnTo>
                <a:lnTo>
                  <a:pt x="517803" y="256400"/>
                </a:lnTo>
                <a:lnTo>
                  <a:pt x="513600" y="210920"/>
                </a:lnTo>
                <a:lnTo>
                  <a:pt x="501481" y="167865"/>
                </a:lnTo>
                <a:lnTo>
                  <a:pt x="482181" y="128017"/>
                </a:lnTo>
                <a:lnTo>
                  <a:pt x="456436" y="92155"/>
                </a:lnTo>
                <a:lnTo>
                  <a:pt x="424980" y="61062"/>
                </a:lnTo>
                <a:lnTo>
                  <a:pt x="388548" y="35519"/>
                </a:lnTo>
                <a:lnTo>
                  <a:pt x="347876" y="16307"/>
                </a:lnTo>
                <a:lnTo>
                  <a:pt x="303699" y="4207"/>
                </a:lnTo>
                <a:lnTo>
                  <a:pt x="256753" y="0"/>
                </a:lnTo>
                <a:lnTo>
                  <a:pt x="211184" y="4207"/>
                </a:lnTo>
                <a:lnTo>
                  <a:pt x="168055" y="16307"/>
                </a:lnTo>
                <a:lnTo>
                  <a:pt x="128148" y="35519"/>
                </a:lnTo>
                <a:lnTo>
                  <a:pt x="92240" y="61062"/>
                </a:lnTo>
                <a:lnTo>
                  <a:pt x="61113" y="92155"/>
                </a:lnTo>
                <a:lnTo>
                  <a:pt x="35545" y="128017"/>
                </a:lnTo>
                <a:lnTo>
                  <a:pt x="16318" y="167865"/>
                </a:lnTo>
                <a:lnTo>
                  <a:pt x="4209" y="210920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7970" y="3532607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256809" y="0"/>
                </a:moveTo>
                <a:lnTo>
                  <a:pt x="211233" y="4200"/>
                </a:lnTo>
                <a:lnTo>
                  <a:pt x="168097" y="16285"/>
                </a:lnTo>
                <a:lnTo>
                  <a:pt x="128181" y="35478"/>
                </a:lnTo>
                <a:lnTo>
                  <a:pt x="92265" y="61001"/>
                </a:lnTo>
                <a:lnTo>
                  <a:pt x="61130" y="92078"/>
                </a:lnTo>
                <a:lnTo>
                  <a:pt x="35556" y="127934"/>
                </a:lnTo>
                <a:lnTo>
                  <a:pt x="16322" y="167790"/>
                </a:lnTo>
                <a:lnTo>
                  <a:pt x="4210" y="210871"/>
                </a:lnTo>
                <a:lnTo>
                  <a:pt x="0" y="256400"/>
                </a:lnTo>
                <a:lnTo>
                  <a:pt x="4210" y="303267"/>
                </a:lnTo>
                <a:lnTo>
                  <a:pt x="16322" y="347402"/>
                </a:lnTo>
                <a:lnTo>
                  <a:pt x="35556" y="388063"/>
                </a:lnTo>
                <a:lnTo>
                  <a:pt x="61130" y="424506"/>
                </a:lnTo>
                <a:lnTo>
                  <a:pt x="92265" y="455989"/>
                </a:lnTo>
                <a:lnTo>
                  <a:pt x="128181" y="481769"/>
                </a:lnTo>
                <a:lnTo>
                  <a:pt x="168097" y="501103"/>
                </a:lnTo>
                <a:lnTo>
                  <a:pt x="211233" y="513248"/>
                </a:lnTo>
                <a:lnTo>
                  <a:pt x="256809" y="517461"/>
                </a:lnTo>
                <a:lnTo>
                  <a:pt x="303636" y="513248"/>
                </a:lnTo>
                <a:lnTo>
                  <a:pt x="347747" y="501103"/>
                </a:lnTo>
                <a:lnTo>
                  <a:pt x="388395" y="481769"/>
                </a:lnTo>
                <a:lnTo>
                  <a:pt x="424835" y="455989"/>
                </a:lnTo>
                <a:lnTo>
                  <a:pt x="456322" y="424506"/>
                </a:lnTo>
                <a:lnTo>
                  <a:pt x="482110" y="388063"/>
                </a:lnTo>
                <a:lnTo>
                  <a:pt x="501453" y="347402"/>
                </a:lnTo>
                <a:lnTo>
                  <a:pt x="513606" y="303267"/>
                </a:lnTo>
                <a:lnTo>
                  <a:pt x="517822" y="256400"/>
                </a:lnTo>
                <a:lnTo>
                  <a:pt x="513606" y="210871"/>
                </a:lnTo>
                <a:lnTo>
                  <a:pt x="501453" y="167790"/>
                </a:lnTo>
                <a:lnTo>
                  <a:pt x="482110" y="127934"/>
                </a:lnTo>
                <a:lnTo>
                  <a:pt x="456322" y="92078"/>
                </a:lnTo>
                <a:lnTo>
                  <a:pt x="424835" y="61001"/>
                </a:lnTo>
                <a:lnTo>
                  <a:pt x="388395" y="35478"/>
                </a:lnTo>
                <a:lnTo>
                  <a:pt x="347747" y="16285"/>
                </a:lnTo>
                <a:lnTo>
                  <a:pt x="303636" y="4200"/>
                </a:lnTo>
                <a:lnTo>
                  <a:pt x="256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47970" y="3532608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0" y="256400"/>
                </a:moveTo>
                <a:lnTo>
                  <a:pt x="4210" y="303267"/>
                </a:lnTo>
                <a:lnTo>
                  <a:pt x="16322" y="347402"/>
                </a:lnTo>
                <a:lnTo>
                  <a:pt x="35556" y="388063"/>
                </a:lnTo>
                <a:lnTo>
                  <a:pt x="61130" y="424506"/>
                </a:lnTo>
                <a:lnTo>
                  <a:pt x="92265" y="455989"/>
                </a:lnTo>
                <a:lnTo>
                  <a:pt x="128181" y="481769"/>
                </a:lnTo>
                <a:lnTo>
                  <a:pt x="168097" y="501103"/>
                </a:lnTo>
                <a:lnTo>
                  <a:pt x="211233" y="513248"/>
                </a:lnTo>
                <a:lnTo>
                  <a:pt x="256809" y="517461"/>
                </a:lnTo>
                <a:lnTo>
                  <a:pt x="303636" y="513248"/>
                </a:lnTo>
                <a:lnTo>
                  <a:pt x="347747" y="501103"/>
                </a:lnTo>
                <a:lnTo>
                  <a:pt x="388395" y="481769"/>
                </a:lnTo>
                <a:lnTo>
                  <a:pt x="424835" y="455989"/>
                </a:lnTo>
                <a:lnTo>
                  <a:pt x="456322" y="424506"/>
                </a:lnTo>
                <a:lnTo>
                  <a:pt x="482110" y="388063"/>
                </a:lnTo>
                <a:lnTo>
                  <a:pt x="501453" y="347402"/>
                </a:lnTo>
                <a:lnTo>
                  <a:pt x="513606" y="303267"/>
                </a:lnTo>
                <a:lnTo>
                  <a:pt x="517822" y="256400"/>
                </a:lnTo>
                <a:lnTo>
                  <a:pt x="513606" y="210871"/>
                </a:lnTo>
                <a:lnTo>
                  <a:pt x="501453" y="167790"/>
                </a:lnTo>
                <a:lnTo>
                  <a:pt x="482110" y="127934"/>
                </a:lnTo>
                <a:lnTo>
                  <a:pt x="456322" y="92078"/>
                </a:lnTo>
                <a:lnTo>
                  <a:pt x="424835" y="61001"/>
                </a:lnTo>
                <a:lnTo>
                  <a:pt x="388395" y="35478"/>
                </a:lnTo>
                <a:lnTo>
                  <a:pt x="347747" y="16285"/>
                </a:lnTo>
                <a:lnTo>
                  <a:pt x="303636" y="4200"/>
                </a:lnTo>
                <a:lnTo>
                  <a:pt x="256809" y="0"/>
                </a:lnTo>
                <a:lnTo>
                  <a:pt x="211233" y="4200"/>
                </a:lnTo>
                <a:lnTo>
                  <a:pt x="168097" y="16285"/>
                </a:lnTo>
                <a:lnTo>
                  <a:pt x="128181" y="35478"/>
                </a:lnTo>
                <a:lnTo>
                  <a:pt x="92265" y="61001"/>
                </a:lnTo>
                <a:lnTo>
                  <a:pt x="61130" y="92078"/>
                </a:lnTo>
                <a:lnTo>
                  <a:pt x="35556" y="127934"/>
                </a:lnTo>
                <a:lnTo>
                  <a:pt x="16322" y="167790"/>
                </a:lnTo>
                <a:lnTo>
                  <a:pt x="4210" y="210871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0966" y="3564308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256379" y="0"/>
                </a:moveTo>
                <a:lnTo>
                  <a:pt x="210823" y="4200"/>
                </a:lnTo>
                <a:lnTo>
                  <a:pt x="167729" y="16285"/>
                </a:lnTo>
                <a:lnTo>
                  <a:pt x="127871" y="35478"/>
                </a:lnTo>
                <a:lnTo>
                  <a:pt x="92022" y="61001"/>
                </a:lnTo>
                <a:lnTo>
                  <a:pt x="60957" y="92078"/>
                </a:lnTo>
                <a:lnTo>
                  <a:pt x="35449" y="127934"/>
                </a:lnTo>
                <a:lnTo>
                  <a:pt x="16270" y="167790"/>
                </a:lnTo>
                <a:lnTo>
                  <a:pt x="4196" y="210871"/>
                </a:lnTo>
                <a:lnTo>
                  <a:pt x="0" y="256400"/>
                </a:lnTo>
                <a:lnTo>
                  <a:pt x="4196" y="303248"/>
                </a:lnTo>
                <a:lnTo>
                  <a:pt x="16270" y="347332"/>
                </a:lnTo>
                <a:lnTo>
                  <a:pt x="35449" y="387918"/>
                </a:lnTo>
                <a:lnTo>
                  <a:pt x="60957" y="424273"/>
                </a:lnTo>
                <a:lnTo>
                  <a:pt x="92022" y="455663"/>
                </a:lnTo>
                <a:lnTo>
                  <a:pt x="127871" y="481355"/>
                </a:lnTo>
                <a:lnTo>
                  <a:pt x="167729" y="500614"/>
                </a:lnTo>
                <a:lnTo>
                  <a:pt x="210823" y="512708"/>
                </a:lnTo>
                <a:lnTo>
                  <a:pt x="256379" y="516902"/>
                </a:lnTo>
                <a:lnTo>
                  <a:pt x="303345" y="512708"/>
                </a:lnTo>
                <a:lnTo>
                  <a:pt x="347573" y="500614"/>
                </a:lnTo>
                <a:lnTo>
                  <a:pt x="388320" y="481355"/>
                </a:lnTo>
                <a:lnTo>
                  <a:pt x="424840" y="455663"/>
                </a:lnTo>
                <a:lnTo>
                  <a:pt x="456389" y="424273"/>
                </a:lnTo>
                <a:lnTo>
                  <a:pt x="482223" y="387918"/>
                </a:lnTo>
                <a:lnTo>
                  <a:pt x="501597" y="347332"/>
                </a:lnTo>
                <a:lnTo>
                  <a:pt x="513768" y="303248"/>
                </a:lnTo>
                <a:lnTo>
                  <a:pt x="517990" y="256400"/>
                </a:lnTo>
                <a:lnTo>
                  <a:pt x="513768" y="210871"/>
                </a:lnTo>
                <a:lnTo>
                  <a:pt x="501597" y="167790"/>
                </a:lnTo>
                <a:lnTo>
                  <a:pt x="482223" y="127934"/>
                </a:lnTo>
                <a:lnTo>
                  <a:pt x="456389" y="92078"/>
                </a:lnTo>
                <a:lnTo>
                  <a:pt x="424840" y="61001"/>
                </a:lnTo>
                <a:lnTo>
                  <a:pt x="388320" y="35478"/>
                </a:lnTo>
                <a:lnTo>
                  <a:pt x="347573" y="16285"/>
                </a:lnTo>
                <a:lnTo>
                  <a:pt x="303345" y="4200"/>
                </a:lnTo>
                <a:lnTo>
                  <a:pt x="256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30966" y="3564308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0" y="256400"/>
                </a:moveTo>
                <a:lnTo>
                  <a:pt x="4196" y="303248"/>
                </a:lnTo>
                <a:lnTo>
                  <a:pt x="16270" y="347332"/>
                </a:lnTo>
                <a:lnTo>
                  <a:pt x="35449" y="387918"/>
                </a:lnTo>
                <a:lnTo>
                  <a:pt x="60957" y="424273"/>
                </a:lnTo>
                <a:lnTo>
                  <a:pt x="92022" y="455663"/>
                </a:lnTo>
                <a:lnTo>
                  <a:pt x="127871" y="481355"/>
                </a:lnTo>
                <a:lnTo>
                  <a:pt x="167729" y="500614"/>
                </a:lnTo>
                <a:lnTo>
                  <a:pt x="210823" y="512708"/>
                </a:lnTo>
                <a:lnTo>
                  <a:pt x="256379" y="516902"/>
                </a:lnTo>
                <a:lnTo>
                  <a:pt x="303345" y="512708"/>
                </a:lnTo>
                <a:lnTo>
                  <a:pt x="347573" y="500614"/>
                </a:lnTo>
                <a:lnTo>
                  <a:pt x="388320" y="481355"/>
                </a:lnTo>
                <a:lnTo>
                  <a:pt x="424840" y="455663"/>
                </a:lnTo>
                <a:lnTo>
                  <a:pt x="456389" y="424273"/>
                </a:lnTo>
                <a:lnTo>
                  <a:pt x="482223" y="387918"/>
                </a:lnTo>
                <a:lnTo>
                  <a:pt x="501597" y="347332"/>
                </a:lnTo>
                <a:lnTo>
                  <a:pt x="513768" y="303248"/>
                </a:lnTo>
                <a:lnTo>
                  <a:pt x="517990" y="256400"/>
                </a:lnTo>
                <a:lnTo>
                  <a:pt x="513768" y="210871"/>
                </a:lnTo>
                <a:lnTo>
                  <a:pt x="501597" y="167790"/>
                </a:lnTo>
                <a:lnTo>
                  <a:pt x="482223" y="127934"/>
                </a:lnTo>
                <a:lnTo>
                  <a:pt x="456389" y="92078"/>
                </a:lnTo>
                <a:lnTo>
                  <a:pt x="424840" y="61001"/>
                </a:lnTo>
                <a:lnTo>
                  <a:pt x="388320" y="35478"/>
                </a:lnTo>
                <a:lnTo>
                  <a:pt x="347573" y="16285"/>
                </a:lnTo>
                <a:lnTo>
                  <a:pt x="303345" y="4200"/>
                </a:lnTo>
                <a:lnTo>
                  <a:pt x="256379" y="0"/>
                </a:lnTo>
                <a:lnTo>
                  <a:pt x="210823" y="4200"/>
                </a:lnTo>
                <a:lnTo>
                  <a:pt x="167729" y="16285"/>
                </a:lnTo>
                <a:lnTo>
                  <a:pt x="127871" y="35478"/>
                </a:lnTo>
                <a:lnTo>
                  <a:pt x="92022" y="61001"/>
                </a:lnTo>
                <a:lnTo>
                  <a:pt x="60957" y="92078"/>
                </a:lnTo>
                <a:lnTo>
                  <a:pt x="35449" y="127934"/>
                </a:lnTo>
                <a:lnTo>
                  <a:pt x="16270" y="167790"/>
                </a:lnTo>
                <a:lnTo>
                  <a:pt x="4196" y="210871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7148" y="4477558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0" y="256400"/>
                </a:moveTo>
                <a:lnTo>
                  <a:pt x="4194" y="303291"/>
                </a:lnTo>
                <a:lnTo>
                  <a:pt x="16263" y="347440"/>
                </a:lnTo>
                <a:lnTo>
                  <a:pt x="35432" y="388105"/>
                </a:lnTo>
                <a:lnTo>
                  <a:pt x="60929" y="424545"/>
                </a:lnTo>
                <a:lnTo>
                  <a:pt x="91980" y="456020"/>
                </a:lnTo>
                <a:lnTo>
                  <a:pt x="127813" y="481790"/>
                </a:lnTo>
                <a:lnTo>
                  <a:pt x="167653" y="501114"/>
                </a:lnTo>
                <a:lnTo>
                  <a:pt x="210729" y="513251"/>
                </a:lnTo>
                <a:lnTo>
                  <a:pt x="256267" y="517461"/>
                </a:lnTo>
                <a:lnTo>
                  <a:pt x="303282" y="513251"/>
                </a:lnTo>
                <a:lnTo>
                  <a:pt x="347536" y="501114"/>
                </a:lnTo>
                <a:lnTo>
                  <a:pt x="388291" y="481790"/>
                </a:lnTo>
                <a:lnTo>
                  <a:pt x="424804" y="456020"/>
                </a:lnTo>
                <a:lnTo>
                  <a:pt x="456338" y="424545"/>
                </a:lnTo>
                <a:lnTo>
                  <a:pt x="482152" y="388105"/>
                </a:lnTo>
                <a:lnTo>
                  <a:pt x="501507" y="347440"/>
                </a:lnTo>
                <a:lnTo>
                  <a:pt x="513662" y="303291"/>
                </a:lnTo>
                <a:lnTo>
                  <a:pt x="517878" y="256400"/>
                </a:lnTo>
                <a:lnTo>
                  <a:pt x="513662" y="210895"/>
                </a:lnTo>
                <a:lnTo>
                  <a:pt x="501507" y="167828"/>
                </a:lnTo>
                <a:lnTo>
                  <a:pt x="482152" y="127975"/>
                </a:lnTo>
                <a:lnTo>
                  <a:pt x="456338" y="92117"/>
                </a:lnTo>
                <a:lnTo>
                  <a:pt x="424804" y="61032"/>
                </a:lnTo>
                <a:lnTo>
                  <a:pt x="388291" y="35498"/>
                </a:lnTo>
                <a:lnTo>
                  <a:pt x="347536" y="16296"/>
                </a:lnTo>
                <a:lnTo>
                  <a:pt x="303282" y="4203"/>
                </a:lnTo>
                <a:lnTo>
                  <a:pt x="256267" y="0"/>
                </a:lnTo>
                <a:lnTo>
                  <a:pt x="210729" y="4203"/>
                </a:lnTo>
                <a:lnTo>
                  <a:pt x="167653" y="16296"/>
                </a:lnTo>
                <a:lnTo>
                  <a:pt x="127813" y="35498"/>
                </a:lnTo>
                <a:lnTo>
                  <a:pt x="91980" y="61032"/>
                </a:lnTo>
                <a:lnTo>
                  <a:pt x="60929" y="92117"/>
                </a:lnTo>
                <a:lnTo>
                  <a:pt x="35432" y="127975"/>
                </a:lnTo>
                <a:lnTo>
                  <a:pt x="16263" y="167828"/>
                </a:lnTo>
                <a:lnTo>
                  <a:pt x="4194" y="210895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52210" y="2619264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59" h="517525">
                <a:moveTo>
                  <a:pt x="0" y="256400"/>
                </a:moveTo>
                <a:lnTo>
                  <a:pt x="4209" y="303316"/>
                </a:lnTo>
                <a:lnTo>
                  <a:pt x="16320" y="347478"/>
                </a:lnTo>
                <a:lnTo>
                  <a:pt x="35552" y="388146"/>
                </a:lnTo>
                <a:lnTo>
                  <a:pt x="61129" y="424583"/>
                </a:lnTo>
                <a:lnTo>
                  <a:pt x="92272" y="456051"/>
                </a:lnTo>
                <a:lnTo>
                  <a:pt x="128203" y="481811"/>
                </a:lnTo>
                <a:lnTo>
                  <a:pt x="168143" y="501124"/>
                </a:lnTo>
                <a:lnTo>
                  <a:pt x="211315" y="513254"/>
                </a:lnTo>
                <a:lnTo>
                  <a:pt x="256939" y="517461"/>
                </a:lnTo>
                <a:lnTo>
                  <a:pt x="303732" y="513254"/>
                </a:lnTo>
                <a:lnTo>
                  <a:pt x="347813" y="501124"/>
                </a:lnTo>
                <a:lnTo>
                  <a:pt x="388437" y="481811"/>
                </a:lnTo>
                <a:lnTo>
                  <a:pt x="424858" y="456051"/>
                </a:lnTo>
                <a:lnTo>
                  <a:pt x="456329" y="424583"/>
                </a:lnTo>
                <a:lnTo>
                  <a:pt x="482105" y="388146"/>
                </a:lnTo>
                <a:lnTo>
                  <a:pt x="501440" y="347478"/>
                </a:lnTo>
                <a:lnTo>
                  <a:pt x="513588" y="303316"/>
                </a:lnTo>
                <a:lnTo>
                  <a:pt x="517803" y="256400"/>
                </a:lnTo>
                <a:lnTo>
                  <a:pt x="513588" y="210920"/>
                </a:lnTo>
                <a:lnTo>
                  <a:pt x="501440" y="167865"/>
                </a:lnTo>
                <a:lnTo>
                  <a:pt x="482105" y="128017"/>
                </a:lnTo>
                <a:lnTo>
                  <a:pt x="456329" y="92155"/>
                </a:lnTo>
                <a:lnTo>
                  <a:pt x="424858" y="61062"/>
                </a:lnTo>
                <a:lnTo>
                  <a:pt x="388437" y="35519"/>
                </a:lnTo>
                <a:lnTo>
                  <a:pt x="347813" y="16307"/>
                </a:lnTo>
                <a:lnTo>
                  <a:pt x="303732" y="4207"/>
                </a:lnTo>
                <a:lnTo>
                  <a:pt x="256939" y="0"/>
                </a:lnTo>
                <a:lnTo>
                  <a:pt x="211315" y="4207"/>
                </a:lnTo>
                <a:lnTo>
                  <a:pt x="168143" y="16307"/>
                </a:lnTo>
                <a:lnTo>
                  <a:pt x="128203" y="35519"/>
                </a:lnTo>
                <a:lnTo>
                  <a:pt x="92272" y="61062"/>
                </a:lnTo>
                <a:lnTo>
                  <a:pt x="61129" y="92155"/>
                </a:lnTo>
                <a:lnTo>
                  <a:pt x="35552" y="128017"/>
                </a:lnTo>
                <a:lnTo>
                  <a:pt x="16320" y="167865"/>
                </a:lnTo>
                <a:lnTo>
                  <a:pt x="4209" y="210920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7135" y="2619264"/>
            <a:ext cx="518795" cy="517525"/>
          </a:xfrm>
          <a:custGeom>
            <a:avLst/>
            <a:gdLst/>
            <a:ahLst/>
            <a:cxnLst/>
            <a:rect l="l" t="t" r="r" b="b"/>
            <a:pathLst>
              <a:path w="518795" h="517525">
                <a:moveTo>
                  <a:pt x="0" y="256400"/>
                </a:moveTo>
                <a:lnTo>
                  <a:pt x="4215" y="303316"/>
                </a:lnTo>
                <a:lnTo>
                  <a:pt x="16341" y="347478"/>
                </a:lnTo>
                <a:lnTo>
                  <a:pt x="35594" y="388146"/>
                </a:lnTo>
                <a:lnTo>
                  <a:pt x="61191" y="424583"/>
                </a:lnTo>
                <a:lnTo>
                  <a:pt x="92349" y="456051"/>
                </a:lnTo>
                <a:lnTo>
                  <a:pt x="128286" y="481811"/>
                </a:lnTo>
                <a:lnTo>
                  <a:pt x="168219" y="501124"/>
                </a:lnTo>
                <a:lnTo>
                  <a:pt x="211364" y="513254"/>
                </a:lnTo>
                <a:lnTo>
                  <a:pt x="256939" y="517461"/>
                </a:lnTo>
                <a:lnTo>
                  <a:pt x="303899" y="513254"/>
                </a:lnTo>
                <a:lnTo>
                  <a:pt x="348110" y="501124"/>
                </a:lnTo>
                <a:lnTo>
                  <a:pt x="388832" y="481811"/>
                </a:lnTo>
                <a:lnTo>
                  <a:pt x="425322" y="456051"/>
                </a:lnTo>
                <a:lnTo>
                  <a:pt x="456840" y="424583"/>
                </a:lnTo>
                <a:lnTo>
                  <a:pt x="482645" y="388146"/>
                </a:lnTo>
                <a:lnTo>
                  <a:pt x="501995" y="347478"/>
                </a:lnTo>
                <a:lnTo>
                  <a:pt x="514148" y="303316"/>
                </a:lnTo>
                <a:lnTo>
                  <a:pt x="518364" y="256400"/>
                </a:lnTo>
                <a:lnTo>
                  <a:pt x="514148" y="210920"/>
                </a:lnTo>
                <a:lnTo>
                  <a:pt x="501995" y="167865"/>
                </a:lnTo>
                <a:lnTo>
                  <a:pt x="482645" y="128017"/>
                </a:lnTo>
                <a:lnTo>
                  <a:pt x="456840" y="92155"/>
                </a:lnTo>
                <a:lnTo>
                  <a:pt x="425322" y="61062"/>
                </a:lnTo>
                <a:lnTo>
                  <a:pt x="388832" y="35519"/>
                </a:lnTo>
                <a:lnTo>
                  <a:pt x="348110" y="16307"/>
                </a:lnTo>
                <a:lnTo>
                  <a:pt x="303899" y="4207"/>
                </a:lnTo>
                <a:lnTo>
                  <a:pt x="256939" y="0"/>
                </a:lnTo>
                <a:lnTo>
                  <a:pt x="211364" y="4207"/>
                </a:lnTo>
                <a:lnTo>
                  <a:pt x="168219" y="16307"/>
                </a:lnTo>
                <a:lnTo>
                  <a:pt x="128286" y="35519"/>
                </a:lnTo>
                <a:lnTo>
                  <a:pt x="92349" y="61062"/>
                </a:lnTo>
                <a:lnTo>
                  <a:pt x="61191" y="92155"/>
                </a:lnTo>
                <a:lnTo>
                  <a:pt x="35594" y="128017"/>
                </a:lnTo>
                <a:lnTo>
                  <a:pt x="16341" y="167865"/>
                </a:lnTo>
                <a:lnTo>
                  <a:pt x="4215" y="210920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7148" y="2619264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0" y="256400"/>
                </a:moveTo>
                <a:lnTo>
                  <a:pt x="4194" y="303316"/>
                </a:lnTo>
                <a:lnTo>
                  <a:pt x="16263" y="347478"/>
                </a:lnTo>
                <a:lnTo>
                  <a:pt x="35432" y="388146"/>
                </a:lnTo>
                <a:lnTo>
                  <a:pt x="60929" y="424583"/>
                </a:lnTo>
                <a:lnTo>
                  <a:pt x="91980" y="456051"/>
                </a:lnTo>
                <a:lnTo>
                  <a:pt x="127813" y="481811"/>
                </a:lnTo>
                <a:lnTo>
                  <a:pt x="167653" y="501124"/>
                </a:lnTo>
                <a:lnTo>
                  <a:pt x="210729" y="513254"/>
                </a:lnTo>
                <a:lnTo>
                  <a:pt x="256267" y="517461"/>
                </a:lnTo>
                <a:lnTo>
                  <a:pt x="303282" y="513254"/>
                </a:lnTo>
                <a:lnTo>
                  <a:pt x="347536" y="501124"/>
                </a:lnTo>
                <a:lnTo>
                  <a:pt x="388291" y="481811"/>
                </a:lnTo>
                <a:lnTo>
                  <a:pt x="424804" y="456051"/>
                </a:lnTo>
                <a:lnTo>
                  <a:pt x="456338" y="424583"/>
                </a:lnTo>
                <a:lnTo>
                  <a:pt x="482152" y="388146"/>
                </a:lnTo>
                <a:lnTo>
                  <a:pt x="501507" y="347478"/>
                </a:lnTo>
                <a:lnTo>
                  <a:pt x="513662" y="303316"/>
                </a:lnTo>
                <a:lnTo>
                  <a:pt x="517878" y="256400"/>
                </a:lnTo>
                <a:lnTo>
                  <a:pt x="513662" y="210920"/>
                </a:lnTo>
                <a:lnTo>
                  <a:pt x="501507" y="167865"/>
                </a:lnTo>
                <a:lnTo>
                  <a:pt x="482152" y="128017"/>
                </a:lnTo>
                <a:lnTo>
                  <a:pt x="456338" y="92155"/>
                </a:lnTo>
                <a:lnTo>
                  <a:pt x="424804" y="61062"/>
                </a:lnTo>
                <a:lnTo>
                  <a:pt x="388291" y="35519"/>
                </a:lnTo>
                <a:lnTo>
                  <a:pt x="347536" y="16307"/>
                </a:lnTo>
                <a:lnTo>
                  <a:pt x="303282" y="4207"/>
                </a:lnTo>
                <a:lnTo>
                  <a:pt x="256267" y="0"/>
                </a:lnTo>
                <a:lnTo>
                  <a:pt x="210729" y="4207"/>
                </a:lnTo>
                <a:lnTo>
                  <a:pt x="167653" y="16307"/>
                </a:lnTo>
                <a:lnTo>
                  <a:pt x="127813" y="35519"/>
                </a:lnTo>
                <a:lnTo>
                  <a:pt x="91980" y="61062"/>
                </a:lnTo>
                <a:lnTo>
                  <a:pt x="60929" y="92155"/>
                </a:lnTo>
                <a:lnTo>
                  <a:pt x="35432" y="128017"/>
                </a:lnTo>
                <a:lnTo>
                  <a:pt x="16263" y="167865"/>
                </a:lnTo>
                <a:lnTo>
                  <a:pt x="4194" y="210920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4569" y="2619264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59" h="517525">
                <a:moveTo>
                  <a:pt x="0" y="256400"/>
                </a:moveTo>
                <a:lnTo>
                  <a:pt x="4194" y="303316"/>
                </a:lnTo>
                <a:lnTo>
                  <a:pt x="16264" y="347478"/>
                </a:lnTo>
                <a:lnTo>
                  <a:pt x="35435" y="388146"/>
                </a:lnTo>
                <a:lnTo>
                  <a:pt x="60935" y="424583"/>
                </a:lnTo>
                <a:lnTo>
                  <a:pt x="91993" y="456051"/>
                </a:lnTo>
                <a:lnTo>
                  <a:pt x="127835" y="481811"/>
                </a:lnTo>
                <a:lnTo>
                  <a:pt x="167689" y="501124"/>
                </a:lnTo>
                <a:lnTo>
                  <a:pt x="210782" y="513254"/>
                </a:lnTo>
                <a:lnTo>
                  <a:pt x="256341" y="517461"/>
                </a:lnTo>
                <a:lnTo>
                  <a:pt x="303308" y="513254"/>
                </a:lnTo>
                <a:lnTo>
                  <a:pt x="347527" y="501124"/>
                </a:lnTo>
                <a:lnTo>
                  <a:pt x="388257" y="481811"/>
                </a:lnTo>
                <a:lnTo>
                  <a:pt x="424755" y="456051"/>
                </a:lnTo>
                <a:lnTo>
                  <a:pt x="456281" y="424583"/>
                </a:lnTo>
                <a:lnTo>
                  <a:pt x="482093" y="388146"/>
                </a:lnTo>
                <a:lnTo>
                  <a:pt x="501448" y="347478"/>
                </a:lnTo>
                <a:lnTo>
                  <a:pt x="513605" y="303316"/>
                </a:lnTo>
                <a:lnTo>
                  <a:pt x="517822" y="256400"/>
                </a:lnTo>
                <a:lnTo>
                  <a:pt x="513605" y="210920"/>
                </a:lnTo>
                <a:lnTo>
                  <a:pt x="501448" y="167865"/>
                </a:lnTo>
                <a:lnTo>
                  <a:pt x="482093" y="128017"/>
                </a:lnTo>
                <a:lnTo>
                  <a:pt x="456281" y="92155"/>
                </a:lnTo>
                <a:lnTo>
                  <a:pt x="424755" y="61062"/>
                </a:lnTo>
                <a:lnTo>
                  <a:pt x="388257" y="35519"/>
                </a:lnTo>
                <a:lnTo>
                  <a:pt x="347527" y="16307"/>
                </a:lnTo>
                <a:lnTo>
                  <a:pt x="303308" y="4207"/>
                </a:lnTo>
                <a:lnTo>
                  <a:pt x="256341" y="0"/>
                </a:lnTo>
                <a:lnTo>
                  <a:pt x="210782" y="4207"/>
                </a:lnTo>
                <a:lnTo>
                  <a:pt x="167689" y="16307"/>
                </a:lnTo>
                <a:lnTo>
                  <a:pt x="127835" y="35519"/>
                </a:lnTo>
                <a:lnTo>
                  <a:pt x="91993" y="61062"/>
                </a:lnTo>
                <a:lnTo>
                  <a:pt x="60935" y="92155"/>
                </a:lnTo>
                <a:lnTo>
                  <a:pt x="35435" y="128017"/>
                </a:lnTo>
                <a:lnTo>
                  <a:pt x="16264" y="167865"/>
                </a:lnTo>
                <a:lnTo>
                  <a:pt x="4194" y="210920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4569" y="4477558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59" h="517525">
                <a:moveTo>
                  <a:pt x="0" y="256400"/>
                </a:moveTo>
                <a:lnTo>
                  <a:pt x="4194" y="303291"/>
                </a:lnTo>
                <a:lnTo>
                  <a:pt x="16264" y="347440"/>
                </a:lnTo>
                <a:lnTo>
                  <a:pt x="35435" y="388105"/>
                </a:lnTo>
                <a:lnTo>
                  <a:pt x="60935" y="424545"/>
                </a:lnTo>
                <a:lnTo>
                  <a:pt x="91993" y="456020"/>
                </a:lnTo>
                <a:lnTo>
                  <a:pt x="127835" y="481790"/>
                </a:lnTo>
                <a:lnTo>
                  <a:pt x="167689" y="501114"/>
                </a:lnTo>
                <a:lnTo>
                  <a:pt x="210782" y="513251"/>
                </a:lnTo>
                <a:lnTo>
                  <a:pt x="256341" y="517461"/>
                </a:lnTo>
                <a:lnTo>
                  <a:pt x="303308" y="513251"/>
                </a:lnTo>
                <a:lnTo>
                  <a:pt x="347527" y="501114"/>
                </a:lnTo>
                <a:lnTo>
                  <a:pt x="388257" y="481790"/>
                </a:lnTo>
                <a:lnTo>
                  <a:pt x="424755" y="456020"/>
                </a:lnTo>
                <a:lnTo>
                  <a:pt x="456281" y="424545"/>
                </a:lnTo>
                <a:lnTo>
                  <a:pt x="482093" y="388105"/>
                </a:lnTo>
                <a:lnTo>
                  <a:pt x="501448" y="347440"/>
                </a:lnTo>
                <a:lnTo>
                  <a:pt x="513605" y="303291"/>
                </a:lnTo>
                <a:lnTo>
                  <a:pt x="517822" y="256400"/>
                </a:lnTo>
                <a:lnTo>
                  <a:pt x="513605" y="210895"/>
                </a:lnTo>
                <a:lnTo>
                  <a:pt x="501448" y="167828"/>
                </a:lnTo>
                <a:lnTo>
                  <a:pt x="482093" y="127975"/>
                </a:lnTo>
                <a:lnTo>
                  <a:pt x="456281" y="92117"/>
                </a:lnTo>
                <a:lnTo>
                  <a:pt x="424755" y="61032"/>
                </a:lnTo>
                <a:lnTo>
                  <a:pt x="388257" y="35498"/>
                </a:lnTo>
                <a:lnTo>
                  <a:pt x="347527" y="16296"/>
                </a:lnTo>
                <a:lnTo>
                  <a:pt x="303308" y="4203"/>
                </a:lnTo>
                <a:lnTo>
                  <a:pt x="256341" y="0"/>
                </a:lnTo>
                <a:lnTo>
                  <a:pt x="210782" y="4203"/>
                </a:lnTo>
                <a:lnTo>
                  <a:pt x="167689" y="16296"/>
                </a:lnTo>
                <a:lnTo>
                  <a:pt x="127835" y="35498"/>
                </a:lnTo>
                <a:lnTo>
                  <a:pt x="91993" y="61032"/>
                </a:lnTo>
                <a:lnTo>
                  <a:pt x="60935" y="92117"/>
                </a:lnTo>
                <a:lnTo>
                  <a:pt x="35435" y="127975"/>
                </a:lnTo>
                <a:lnTo>
                  <a:pt x="16264" y="167828"/>
                </a:lnTo>
                <a:lnTo>
                  <a:pt x="4194" y="210895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30494" y="3397787"/>
            <a:ext cx="522605" cy="517525"/>
          </a:xfrm>
          <a:custGeom>
            <a:avLst/>
            <a:gdLst/>
            <a:ahLst/>
            <a:cxnLst/>
            <a:rect l="l" t="t" r="r" b="b"/>
            <a:pathLst>
              <a:path w="522604" h="517525">
                <a:moveTo>
                  <a:pt x="0" y="256400"/>
                </a:moveTo>
                <a:lnTo>
                  <a:pt x="4221" y="303156"/>
                </a:lnTo>
                <a:lnTo>
                  <a:pt x="16386" y="347205"/>
                </a:lnTo>
                <a:lnTo>
                  <a:pt x="35746" y="387801"/>
                </a:lnTo>
                <a:lnTo>
                  <a:pt x="61552" y="424197"/>
                </a:lnTo>
                <a:lnTo>
                  <a:pt x="93054" y="455649"/>
                </a:lnTo>
                <a:lnTo>
                  <a:pt x="129504" y="481410"/>
                </a:lnTo>
                <a:lnTo>
                  <a:pt x="170153" y="500734"/>
                </a:lnTo>
                <a:lnTo>
                  <a:pt x="214251" y="512876"/>
                </a:lnTo>
                <a:lnTo>
                  <a:pt x="261050" y="517088"/>
                </a:lnTo>
                <a:lnTo>
                  <a:pt x="308010" y="512876"/>
                </a:lnTo>
                <a:lnTo>
                  <a:pt x="352221" y="500734"/>
                </a:lnTo>
                <a:lnTo>
                  <a:pt x="392943" y="481410"/>
                </a:lnTo>
                <a:lnTo>
                  <a:pt x="429433" y="455649"/>
                </a:lnTo>
                <a:lnTo>
                  <a:pt x="460951" y="424197"/>
                </a:lnTo>
                <a:lnTo>
                  <a:pt x="486756" y="387801"/>
                </a:lnTo>
                <a:lnTo>
                  <a:pt x="506106" y="347205"/>
                </a:lnTo>
                <a:lnTo>
                  <a:pt x="518259" y="303156"/>
                </a:lnTo>
                <a:lnTo>
                  <a:pt x="522475" y="256400"/>
                </a:lnTo>
                <a:lnTo>
                  <a:pt x="518259" y="210920"/>
                </a:lnTo>
                <a:lnTo>
                  <a:pt x="506106" y="167865"/>
                </a:lnTo>
                <a:lnTo>
                  <a:pt x="486756" y="128017"/>
                </a:lnTo>
                <a:lnTo>
                  <a:pt x="460951" y="92155"/>
                </a:lnTo>
                <a:lnTo>
                  <a:pt x="429433" y="61062"/>
                </a:lnTo>
                <a:lnTo>
                  <a:pt x="392943" y="35519"/>
                </a:lnTo>
                <a:lnTo>
                  <a:pt x="352221" y="16307"/>
                </a:lnTo>
                <a:lnTo>
                  <a:pt x="308010" y="4207"/>
                </a:lnTo>
                <a:lnTo>
                  <a:pt x="261050" y="0"/>
                </a:lnTo>
                <a:lnTo>
                  <a:pt x="214251" y="4207"/>
                </a:lnTo>
                <a:lnTo>
                  <a:pt x="170153" y="16307"/>
                </a:lnTo>
                <a:lnTo>
                  <a:pt x="129504" y="35519"/>
                </a:lnTo>
                <a:lnTo>
                  <a:pt x="93054" y="61062"/>
                </a:lnTo>
                <a:lnTo>
                  <a:pt x="61552" y="92155"/>
                </a:lnTo>
                <a:lnTo>
                  <a:pt x="35746" y="128017"/>
                </a:lnTo>
                <a:lnTo>
                  <a:pt x="16386" y="167865"/>
                </a:lnTo>
                <a:lnTo>
                  <a:pt x="4221" y="210920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7782" y="3397787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0" y="256400"/>
                </a:moveTo>
                <a:lnTo>
                  <a:pt x="4196" y="303156"/>
                </a:lnTo>
                <a:lnTo>
                  <a:pt x="16270" y="347205"/>
                </a:lnTo>
                <a:lnTo>
                  <a:pt x="35449" y="387801"/>
                </a:lnTo>
                <a:lnTo>
                  <a:pt x="60957" y="424197"/>
                </a:lnTo>
                <a:lnTo>
                  <a:pt x="92022" y="455649"/>
                </a:lnTo>
                <a:lnTo>
                  <a:pt x="127871" y="481410"/>
                </a:lnTo>
                <a:lnTo>
                  <a:pt x="167729" y="500734"/>
                </a:lnTo>
                <a:lnTo>
                  <a:pt x="210823" y="512876"/>
                </a:lnTo>
                <a:lnTo>
                  <a:pt x="256379" y="517088"/>
                </a:lnTo>
                <a:lnTo>
                  <a:pt x="303338" y="512876"/>
                </a:lnTo>
                <a:lnTo>
                  <a:pt x="347550" y="500734"/>
                </a:lnTo>
                <a:lnTo>
                  <a:pt x="388271" y="481410"/>
                </a:lnTo>
                <a:lnTo>
                  <a:pt x="424762" y="455649"/>
                </a:lnTo>
                <a:lnTo>
                  <a:pt x="456280" y="424197"/>
                </a:lnTo>
                <a:lnTo>
                  <a:pt x="482084" y="387801"/>
                </a:lnTo>
                <a:lnTo>
                  <a:pt x="501434" y="347205"/>
                </a:lnTo>
                <a:lnTo>
                  <a:pt x="513588" y="303156"/>
                </a:lnTo>
                <a:lnTo>
                  <a:pt x="517803" y="256400"/>
                </a:lnTo>
                <a:lnTo>
                  <a:pt x="513588" y="210920"/>
                </a:lnTo>
                <a:lnTo>
                  <a:pt x="501434" y="167865"/>
                </a:lnTo>
                <a:lnTo>
                  <a:pt x="482084" y="128017"/>
                </a:lnTo>
                <a:lnTo>
                  <a:pt x="456280" y="92155"/>
                </a:lnTo>
                <a:lnTo>
                  <a:pt x="424762" y="61062"/>
                </a:lnTo>
                <a:lnTo>
                  <a:pt x="388271" y="35519"/>
                </a:lnTo>
                <a:lnTo>
                  <a:pt x="347550" y="16307"/>
                </a:lnTo>
                <a:lnTo>
                  <a:pt x="303338" y="4207"/>
                </a:lnTo>
                <a:lnTo>
                  <a:pt x="256379" y="0"/>
                </a:lnTo>
                <a:lnTo>
                  <a:pt x="210823" y="4207"/>
                </a:lnTo>
                <a:lnTo>
                  <a:pt x="167729" y="16307"/>
                </a:lnTo>
                <a:lnTo>
                  <a:pt x="127871" y="35519"/>
                </a:lnTo>
                <a:lnTo>
                  <a:pt x="92022" y="61062"/>
                </a:lnTo>
                <a:lnTo>
                  <a:pt x="60957" y="92155"/>
                </a:lnTo>
                <a:lnTo>
                  <a:pt x="35449" y="128017"/>
                </a:lnTo>
                <a:lnTo>
                  <a:pt x="16270" y="167865"/>
                </a:lnTo>
                <a:lnTo>
                  <a:pt x="4196" y="210920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17782" y="4477558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0" y="256400"/>
                </a:moveTo>
                <a:lnTo>
                  <a:pt x="4196" y="303291"/>
                </a:lnTo>
                <a:lnTo>
                  <a:pt x="16270" y="347440"/>
                </a:lnTo>
                <a:lnTo>
                  <a:pt x="35449" y="388105"/>
                </a:lnTo>
                <a:lnTo>
                  <a:pt x="60957" y="424545"/>
                </a:lnTo>
                <a:lnTo>
                  <a:pt x="92022" y="456020"/>
                </a:lnTo>
                <a:lnTo>
                  <a:pt x="127871" y="481790"/>
                </a:lnTo>
                <a:lnTo>
                  <a:pt x="167729" y="501114"/>
                </a:lnTo>
                <a:lnTo>
                  <a:pt x="210823" y="513251"/>
                </a:lnTo>
                <a:lnTo>
                  <a:pt x="256379" y="517461"/>
                </a:lnTo>
                <a:lnTo>
                  <a:pt x="303338" y="513251"/>
                </a:lnTo>
                <a:lnTo>
                  <a:pt x="347550" y="501114"/>
                </a:lnTo>
                <a:lnTo>
                  <a:pt x="388271" y="481790"/>
                </a:lnTo>
                <a:lnTo>
                  <a:pt x="424762" y="456020"/>
                </a:lnTo>
                <a:lnTo>
                  <a:pt x="456280" y="424545"/>
                </a:lnTo>
                <a:lnTo>
                  <a:pt x="482084" y="388105"/>
                </a:lnTo>
                <a:lnTo>
                  <a:pt x="501434" y="347440"/>
                </a:lnTo>
                <a:lnTo>
                  <a:pt x="513588" y="303291"/>
                </a:lnTo>
                <a:lnTo>
                  <a:pt x="517803" y="256400"/>
                </a:lnTo>
                <a:lnTo>
                  <a:pt x="513588" y="210895"/>
                </a:lnTo>
                <a:lnTo>
                  <a:pt x="501434" y="167828"/>
                </a:lnTo>
                <a:lnTo>
                  <a:pt x="482084" y="127975"/>
                </a:lnTo>
                <a:lnTo>
                  <a:pt x="456280" y="92117"/>
                </a:lnTo>
                <a:lnTo>
                  <a:pt x="424762" y="61032"/>
                </a:lnTo>
                <a:lnTo>
                  <a:pt x="388271" y="35498"/>
                </a:lnTo>
                <a:lnTo>
                  <a:pt x="347550" y="16296"/>
                </a:lnTo>
                <a:lnTo>
                  <a:pt x="303338" y="4203"/>
                </a:lnTo>
                <a:lnTo>
                  <a:pt x="256379" y="0"/>
                </a:lnTo>
                <a:lnTo>
                  <a:pt x="210823" y="4203"/>
                </a:lnTo>
                <a:lnTo>
                  <a:pt x="167729" y="16296"/>
                </a:lnTo>
                <a:lnTo>
                  <a:pt x="127871" y="35498"/>
                </a:lnTo>
                <a:lnTo>
                  <a:pt x="92022" y="61032"/>
                </a:lnTo>
                <a:lnTo>
                  <a:pt x="60957" y="92117"/>
                </a:lnTo>
                <a:lnTo>
                  <a:pt x="35449" y="127975"/>
                </a:lnTo>
                <a:lnTo>
                  <a:pt x="16270" y="167828"/>
                </a:lnTo>
                <a:lnTo>
                  <a:pt x="4196" y="210895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80974" y="4477558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0" y="256400"/>
                </a:moveTo>
                <a:lnTo>
                  <a:pt x="4215" y="303291"/>
                </a:lnTo>
                <a:lnTo>
                  <a:pt x="16341" y="347440"/>
                </a:lnTo>
                <a:lnTo>
                  <a:pt x="35594" y="388105"/>
                </a:lnTo>
                <a:lnTo>
                  <a:pt x="61191" y="424545"/>
                </a:lnTo>
                <a:lnTo>
                  <a:pt x="92349" y="456020"/>
                </a:lnTo>
                <a:lnTo>
                  <a:pt x="128286" y="481790"/>
                </a:lnTo>
                <a:lnTo>
                  <a:pt x="168219" y="501114"/>
                </a:lnTo>
                <a:lnTo>
                  <a:pt x="211364" y="513251"/>
                </a:lnTo>
                <a:lnTo>
                  <a:pt x="256939" y="517461"/>
                </a:lnTo>
                <a:lnTo>
                  <a:pt x="303739" y="513251"/>
                </a:lnTo>
                <a:lnTo>
                  <a:pt x="347837" y="501114"/>
                </a:lnTo>
                <a:lnTo>
                  <a:pt x="388486" y="481790"/>
                </a:lnTo>
                <a:lnTo>
                  <a:pt x="424936" y="456020"/>
                </a:lnTo>
                <a:lnTo>
                  <a:pt x="456438" y="424545"/>
                </a:lnTo>
                <a:lnTo>
                  <a:pt x="482244" y="388105"/>
                </a:lnTo>
                <a:lnTo>
                  <a:pt x="501604" y="347440"/>
                </a:lnTo>
                <a:lnTo>
                  <a:pt x="513769" y="303291"/>
                </a:lnTo>
                <a:lnTo>
                  <a:pt x="517990" y="256400"/>
                </a:lnTo>
                <a:lnTo>
                  <a:pt x="513769" y="210895"/>
                </a:lnTo>
                <a:lnTo>
                  <a:pt x="501604" y="167828"/>
                </a:lnTo>
                <a:lnTo>
                  <a:pt x="482244" y="127975"/>
                </a:lnTo>
                <a:lnTo>
                  <a:pt x="456438" y="92117"/>
                </a:lnTo>
                <a:lnTo>
                  <a:pt x="424936" y="61032"/>
                </a:lnTo>
                <a:lnTo>
                  <a:pt x="388486" y="35498"/>
                </a:lnTo>
                <a:lnTo>
                  <a:pt x="347837" y="16296"/>
                </a:lnTo>
                <a:lnTo>
                  <a:pt x="303739" y="4203"/>
                </a:lnTo>
                <a:lnTo>
                  <a:pt x="256939" y="0"/>
                </a:lnTo>
                <a:lnTo>
                  <a:pt x="211364" y="4203"/>
                </a:lnTo>
                <a:lnTo>
                  <a:pt x="168219" y="16296"/>
                </a:lnTo>
                <a:lnTo>
                  <a:pt x="128286" y="35498"/>
                </a:lnTo>
                <a:lnTo>
                  <a:pt x="92349" y="61032"/>
                </a:lnTo>
                <a:lnTo>
                  <a:pt x="61191" y="92117"/>
                </a:lnTo>
                <a:lnTo>
                  <a:pt x="35594" y="127975"/>
                </a:lnTo>
                <a:lnTo>
                  <a:pt x="16341" y="167828"/>
                </a:lnTo>
                <a:lnTo>
                  <a:pt x="4215" y="210895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19752" y="2619264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59" h="517525">
                <a:moveTo>
                  <a:pt x="0" y="256400"/>
                </a:moveTo>
                <a:lnTo>
                  <a:pt x="4209" y="303316"/>
                </a:lnTo>
                <a:lnTo>
                  <a:pt x="16320" y="347478"/>
                </a:lnTo>
                <a:lnTo>
                  <a:pt x="35552" y="388146"/>
                </a:lnTo>
                <a:lnTo>
                  <a:pt x="61129" y="424583"/>
                </a:lnTo>
                <a:lnTo>
                  <a:pt x="92272" y="456051"/>
                </a:lnTo>
                <a:lnTo>
                  <a:pt x="128203" y="481811"/>
                </a:lnTo>
                <a:lnTo>
                  <a:pt x="168143" y="501124"/>
                </a:lnTo>
                <a:lnTo>
                  <a:pt x="211315" y="513254"/>
                </a:lnTo>
                <a:lnTo>
                  <a:pt x="256939" y="517461"/>
                </a:lnTo>
                <a:lnTo>
                  <a:pt x="303880" y="513254"/>
                </a:lnTo>
                <a:lnTo>
                  <a:pt x="348039" y="501124"/>
                </a:lnTo>
                <a:lnTo>
                  <a:pt x="388686" y="481811"/>
                </a:lnTo>
                <a:lnTo>
                  <a:pt x="425088" y="456051"/>
                </a:lnTo>
                <a:lnTo>
                  <a:pt x="456514" y="424583"/>
                </a:lnTo>
                <a:lnTo>
                  <a:pt x="482230" y="388146"/>
                </a:lnTo>
                <a:lnTo>
                  <a:pt x="501505" y="347478"/>
                </a:lnTo>
                <a:lnTo>
                  <a:pt x="513607" y="303316"/>
                </a:lnTo>
                <a:lnTo>
                  <a:pt x="517803" y="256400"/>
                </a:lnTo>
                <a:lnTo>
                  <a:pt x="513607" y="210920"/>
                </a:lnTo>
                <a:lnTo>
                  <a:pt x="501505" y="167865"/>
                </a:lnTo>
                <a:lnTo>
                  <a:pt x="482230" y="128017"/>
                </a:lnTo>
                <a:lnTo>
                  <a:pt x="456514" y="92155"/>
                </a:lnTo>
                <a:lnTo>
                  <a:pt x="425088" y="61062"/>
                </a:lnTo>
                <a:lnTo>
                  <a:pt x="388686" y="35519"/>
                </a:lnTo>
                <a:lnTo>
                  <a:pt x="348039" y="16307"/>
                </a:lnTo>
                <a:lnTo>
                  <a:pt x="303880" y="4207"/>
                </a:lnTo>
                <a:lnTo>
                  <a:pt x="256939" y="0"/>
                </a:lnTo>
                <a:lnTo>
                  <a:pt x="211315" y="4207"/>
                </a:lnTo>
                <a:lnTo>
                  <a:pt x="168143" y="16307"/>
                </a:lnTo>
                <a:lnTo>
                  <a:pt x="128203" y="35519"/>
                </a:lnTo>
                <a:lnTo>
                  <a:pt x="92272" y="61062"/>
                </a:lnTo>
                <a:lnTo>
                  <a:pt x="61129" y="92155"/>
                </a:lnTo>
                <a:lnTo>
                  <a:pt x="35552" y="128017"/>
                </a:lnTo>
                <a:lnTo>
                  <a:pt x="16320" y="167865"/>
                </a:lnTo>
                <a:lnTo>
                  <a:pt x="4209" y="210920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0966" y="4257054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0" y="256400"/>
                </a:moveTo>
                <a:lnTo>
                  <a:pt x="4196" y="303291"/>
                </a:lnTo>
                <a:lnTo>
                  <a:pt x="16270" y="347440"/>
                </a:lnTo>
                <a:lnTo>
                  <a:pt x="35449" y="388105"/>
                </a:lnTo>
                <a:lnTo>
                  <a:pt x="60957" y="424545"/>
                </a:lnTo>
                <a:lnTo>
                  <a:pt x="92022" y="456020"/>
                </a:lnTo>
                <a:lnTo>
                  <a:pt x="127871" y="481790"/>
                </a:lnTo>
                <a:lnTo>
                  <a:pt x="167729" y="501114"/>
                </a:lnTo>
                <a:lnTo>
                  <a:pt x="210823" y="513251"/>
                </a:lnTo>
                <a:lnTo>
                  <a:pt x="256379" y="517461"/>
                </a:lnTo>
                <a:lnTo>
                  <a:pt x="303345" y="513251"/>
                </a:lnTo>
                <a:lnTo>
                  <a:pt x="347573" y="501114"/>
                </a:lnTo>
                <a:lnTo>
                  <a:pt x="388320" y="481790"/>
                </a:lnTo>
                <a:lnTo>
                  <a:pt x="424840" y="456020"/>
                </a:lnTo>
                <a:lnTo>
                  <a:pt x="456389" y="424545"/>
                </a:lnTo>
                <a:lnTo>
                  <a:pt x="482223" y="388105"/>
                </a:lnTo>
                <a:lnTo>
                  <a:pt x="501597" y="347440"/>
                </a:lnTo>
                <a:lnTo>
                  <a:pt x="513768" y="303291"/>
                </a:lnTo>
                <a:lnTo>
                  <a:pt x="517990" y="256400"/>
                </a:lnTo>
                <a:lnTo>
                  <a:pt x="513768" y="210895"/>
                </a:lnTo>
                <a:lnTo>
                  <a:pt x="501597" y="167828"/>
                </a:lnTo>
                <a:lnTo>
                  <a:pt x="482223" y="127975"/>
                </a:lnTo>
                <a:lnTo>
                  <a:pt x="456389" y="92117"/>
                </a:lnTo>
                <a:lnTo>
                  <a:pt x="424840" y="61032"/>
                </a:lnTo>
                <a:lnTo>
                  <a:pt x="388320" y="35498"/>
                </a:lnTo>
                <a:lnTo>
                  <a:pt x="347573" y="16296"/>
                </a:lnTo>
                <a:lnTo>
                  <a:pt x="303345" y="4203"/>
                </a:lnTo>
                <a:lnTo>
                  <a:pt x="256379" y="0"/>
                </a:lnTo>
                <a:lnTo>
                  <a:pt x="210823" y="4203"/>
                </a:lnTo>
                <a:lnTo>
                  <a:pt x="167729" y="16296"/>
                </a:lnTo>
                <a:lnTo>
                  <a:pt x="127871" y="35498"/>
                </a:lnTo>
                <a:lnTo>
                  <a:pt x="92022" y="61032"/>
                </a:lnTo>
                <a:lnTo>
                  <a:pt x="60957" y="92117"/>
                </a:lnTo>
                <a:lnTo>
                  <a:pt x="35449" y="127975"/>
                </a:lnTo>
                <a:lnTo>
                  <a:pt x="16270" y="167828"/>
                </a:lnTo>
                <a:lnTo>
                  <a:pt x="4196" y="210895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23462" y="3406738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59" h="517525">
                <a:moveTo>
                  <a:pt x="0" y="256400"/>
                </a:moveTo>
                <a:lnTo>
                  <a:pt x="4209" y="303267"/>
                </a:lnTo>
                <a:lnTo>
                  <a:pt x="16318" y="347402"/>
                </a:lnTo>
                <a:lnTo>
                  <a:pt x="35545" y="388063"/>
                </a:lnTo>
                <a:lnTo>
                  <a:pt x="61113" y="424506"/>
                </a:lnTo>
                <a:lnTo>
                  <a:pt x="92240" y="455989"/>
                </a:lnTo>
                <a:lnTo>
                  <a:pt x="128148" y="481769"/>
                </a:lnTo>
                <a:lnTo>
                  <a:pt x="168055" y="501103"/>
                </a:lnTo>
                <a:lnTo>
                  <a:pt x="211184" y="513248"/>
                </a:lnTo>
                <a:lnTo>
                  <a:pt x="256753" y="517461"/>
                </a:lnTo>
                <a:lnTo>
                  <a:pt x="303699" y="513248"/>
                </a:lnTo>
                <a:lnTo>
                  <a:pt x="347876" y="501103"/>
                </a:lnTo>
                <a:lnTo>
                  <a:pt x="388548" y="481769"/>
                </a:lnTo>
                <a:lnTo>
                  <a:pt x="424980" y="455989"/>
                </a:lnTo>
                <a:lnTo>
                  <a:pt x="456436" y="424506"/>
                </a:lnTo>
                <a:lnTo>
                  <a:pt x="482181" y="388063"/>
                </a:lnTo>
                <a:lnTo>
                  <a:pt x="501481" y="347402"/>
                </a:lnTo>
                <a:lnTo>
                  <a:pt x="513600" y="303267"/>
                </a:lnTo>
                <a:lnTo>
                  <a:pt x="517803" y="256400"/>
                </a:lnTo>
                <a:lnTo>
                  <a:pt x="513600" y="210871"/>
                </a:lnTo>
                <a:lnTo>
                  <a:pt x="501481" y="167790"/>
                </a:lnTo>
                <a:lnTo>
                  <a:pt x="482181" y="127934"/>
                </a:lnTo>
                <a:lnTo>
                  <a:pt x="456436" y="92078"/>
                </a:lnTo>
                <a:lnTo>
                  <a:pt x="424980" y="61001"/>
                </a:lnTo>
                <a:lnTo>
                  <a:pt x="388548" y="35478"/>
                </a:lnTo>
                <a:lnTo>
                  <a:pt x="347876" y="16285"/>
                </a:lnTo>
                <a:lnTo>
                  <a:pt x="303699" y="4200"/>
                </a:lnTo>
                <a:lnTo>
                  <a:pt x="256753" y="0"/>
                </a:lnTo>
                <a:lnTo>
                  <a:pt x="211184" y="4200"/>
                </a:lnTo>
                <a:lnTo>
                  <a:pt x="168055" y="16285"/>
                </a:lnTo>
                <a:lnTo>
                  <a:pt x="128148" y="35478"/>
                </a:lnTo>
                <a:lnTo>
                  <a:pt x="92240" y="61001"/>
                </a:lnTo>
                <a:lnTo>
                  <a:pt x="61113" y="92078"/>
                </a:lnTo>
                <a:lnTo>
                  <a:pt x="35545" y="127934"/>
                </a:lnTo>
                <a:lnTo>
                  <a:pt x="16318" y="167790"/>
                </a:lnTo>
                <a:lnTo>
                  <a:pt x="4209" y="210871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68091" y="3415503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59" h="517525">
                <a:moveTo>
                  <a:pt x="0" y="256400"/>
                </a:moveTo>
                <a:lnTo>
                  <a:pt x="4209" y="303316"/>
                </a:lnTo>
                <a:lnTo>
                  <a:pt x="16318" y="347478"/>
                </a:lnTo>
                <a:lnTo>
                  <a:pt x="35545" y="388146"/>
                </a:lnTo>
                <a:lnTo>
                  <a:pt x="61113" y="424583"/>
                </a:lnTo>
                <a:lnTo>
                  <a:pt x="92240" y="456051"/>
                </a:lnTo>
                <a:lnTo>
                  <a:pt x="128148" y="481811"/>
                </a:lnTo>
                <a:lnTo>
                  <a:pt x="168055" y="501124"/>
                </a:lnTo>
                <a:lnTo>
                  <a:pt x="211184" y="513254"/>
                </a:lnTo>
                <a:lnTo>
                  <a:pt x="256753" y="517461"/>
                </a:lnTo>
                <a:lnTo>
                  <a:pt x="303699" y="513254"/>
                </a:lnTo>
                <a:lnTo>
                  <a:pt x="347876" y="501124"/>
                </a:lnTo>
                <a:lnTo>
                  <a:pt x="388548" y="481811"/>
                </a:lnTo>
                <a:lnTo>
                  <a:pt x="424980" y="456051"/>
                </a:lnTo>
                <a:lnTo>
                  <a:pt x="456436" y="424583"/>
                </a:lnTo>
                <a:lnTo>
                  <a:pt x="482181" y="388146"/>
                </a:lnTo>
                <a:lnTo>
                  <a:pt x="501481" y="347478"/>
                </a:lnTo>
                <a:lnTo>
                  <a:pt x="513600" y="303316"/>
                </a:lnTo>
                <a:lnTo>
                  <a:pt x="517803" y="256400"/>
                </a:lnTo>
                <a:lnTo>
                  <a:pt x="513600" y="210920"/>
                </a:lnTo>
                <a:lnTo>
                  <a:pt x="501481" y="167865"/>
                </a:lnTo>
                <a:lnTo>
                  <a:pt x="482181" y="128017"/>
                </a:lnTo>
                <a:lnTo>
                  <a:pt x="456436" y="92155"/>
                </a:lnTo>
                <a:lnTo>
                  <a:pt x="424980" y="61062"/>
                </a:lnTo>
                <a:lnTo>
                  <a:pt x="388548" y="35519"/>
                </a:lnTo>
                <a:lnTo>
                  <a:pt x="347876" y="16307"/>
                </a:lnTo>
                <a:lnTo>
                  <a:pt x="303699" y="4207"/>
                </a:lnTo>
                <a:lnTo>
                  <a:pt x="256753" y="0"/>
                </a:lnTo>
                <a:lnTo>
                  <a:pt x="211184" y="4207"/>
                </a:lnTo>
                <a:lnTo>
                  <a:pt x="168055" y="16307"/>
                </a:lnTo>
                <a:lnTo>
                  <a:pt x="128148" y="35519"/>
                </a:lnTo>
                <a:lnTo>
                  <a:pt x="92240" y="61062"/>
                </a:lnTo>
                <a:lnTo>
                  <a:pt x="61113" y="92155"/>
                </a:lnTo>
                <a:lnTo>
                  <a:pt x="35545" y="128017"/>
                </a:lnTo>
                <a:lnTo>
                  <a:pt x="16318" y="167865"/>
                </a:lnTo>
                <a:lnTo>
                  <a:pt x="4209" y="210920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48738" y="4481754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59" h="517525">
                <a:moveTo>
                  <a:pt x="0" y="256400"/>
                </a:moveTo>
                <a:lnTo>
                  <a:pt x="4190" y="303291"/>
                </a:lnTo>
                <a:lnTo>
                  <a:pt x="16249" y="347440"/>
                </a:lnTo>
                <a:lnTo>
                  <a:pt x="35407" y="388105"/>
                </a:lnTo>
                <a:lnTo>
                  <a:pt x="60896" y="424545"/>
                </a:lnTo>
                <a:lnTo>
                  <a:pt x="91945" y="456020"/>
                </a:lnTo>
                <a:lnTo>
                  <a:pt x="127788" y="481790"/>
                </a:lnTo>
                <a:lnTo>
                  <a:pt x="167653" y="501114"/>
                </a:lnTo>
                <a:lnTo>
                  <a:pt x="210773" y="513251"/>
                </a:lnTo>
                <a:lnTo>
                  <a:pt x="256379" y="517461"/>
                </a:lnTo>
                <a:lnTo>
                  <a:pt x="303338" y="513251"/>
                </a:lnTo>
                <a:lnTo>
                  <a:pt x="347550" y="501114"/>
                </a:lnTo>
                <a:lnTo>
                  <a:pt x="388271" y="481790"/>
                </a:lnTo>
                <a:lnTo>
                  <a:pt x="424762" y="456020"/>
                </a:lnTo>
                <a:lnTo>
                  <a:pt x="456280" y="424545"/>
                </a:lnTo>
                <a:lnTo>
                  <a:pt x="482084" y="388105"/>
                </a:lnTo>
                <a:lnTo>
                  <a:pt x="501434" y="347440"/>
                </a:lnTo>
                <a:lnTo>
                  <a:pt x="513588" y="303291"/>
                </a:lnTo>
                <a:lnTo>
                  <a:pt x="517803" y="256400"/>
                </a:lnTo>
                <a:lnTo>
                  <a:pt x="513588" y="210895"/>
                </a:lnTo>
                <a:lnTo>
                  <a:pt x="501434" y="167828"/>
                </a:lnTo>
                <a:lnTo>
                  <a:pt x="482084" y="127975"/>
                </a:lnTo>
                <a:lnTo>
                  <a:pt x="456280" y="92117"/>
                </a:lnTo>
                <a:lnTo>
                  <a:pt x="424762" y="61032"/>
                </a:lnTo>
                <a:lnTo>
                  <a:pt x="388271" y="35498"/>
                </a:lnTo>
                <a:lnTo>
                  <a:pt x="347550" y="16296"/>
                </a:lnTo>
                <a:lnTo>
                  <a:pt x="303338" y="4203"/>
                </a:lnTo>
                <a:lnTo>
                  <a:pt x="256379" y="0"/>
                </a:lnTo>
                <a:lnTo>
                  <a:pt x="210773" y="4203"/>
                </a:lnTo>
                <a:lnTo>
                  <a:pt x="167653" y="16296"/>
                </a:lnTo>
                <a:lnTo>
                  <a:pt x="127788" y="35498"/>
                </a:lnTo>
                <a:lnTo>
                  <a:pt x="91945" y="61032"/>
                </a:lnTo>
                <a:lnTo>
                  <a:pt x="60896" y="92117"/>
                </a:lnTo>
                <a:lnTo>
                  <a:pt x="35407" y="127975"/>
                </a:lnTo>
                <a:lnTo>
                  <a:pt x="16249" y="167828"/>
                </a:lnTo>
                <a:lnTo>
                  <a:pt x="4190" y="210895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89184" y="4481754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59" h="517525">
                <a:moveTo>
                  <a:pt x="0" y="256400"/>
                </a:moveTo>
                <a:lnTo>
                  <a:pt x="4209" y="303291"/>
                </a:lnTo>
                <a:lnTo>
                  <a:pt x="16318" y="347440"/>
                </a:lnTo>
                <a:lnTo>
                  <a:pt x="35545" y="388105"/>
                </a:lnTo>
                <a:lnTo>
                  <a:pt x="61113" y="424545"/>
                </a:lnTo>
                <a:lnTo>
                  <a:pt x="92240" y="456020"/>
                </a:lnTo>
                <a:lnTo>
                  <a:pt x="128148" y="481790"/>
                </a:lnTo>
                <a:lnTo>
                  <a:pt x="168055" y="501114"/>
                </a:lnTo>
                <a:lnTo>
                  <a:pt x="211184" y="513251"/>
                </a:lnTo>
                <a:lnTo>
                  <a:pt x="256753" y="517461"/>
                </a:lnTo>
                <a:lnTo>
                  <a:pt x="303699" y="513251"/>
                </a:lnTo>
                <a:lnTo>
                  <a:pt x="347876" y="501114"/>
                </a:lnTo>
                <a:lnTo>
                  <a:pt x="388548" y="481790"/>
                </a:lnTo>
                <a:lnTo>
                  <a:pt x="424980" y="456020"/>
                </a:lnTo>
                <a:lnTo>
                  <a:pt x="456436" y="424545"/>
                </a:lnTo>
                <a:lnTo>
                  <a:pt x="482181" y="388105"/>
                </a:lnTo>
                <a:lnTo>
                  <a:pt x="501481" y="347440"/>
                </a:lnTo>
                <a:lnTo>
                  <a:pt x="513600" y="303291"/>
                </a:lnTo>
                <a:lnTo>
                  <a:pt x="517803" y="256400"/>
                </a:lnTo>
                <a:lnTo>
                  <a:pt x="513600" y="210895"/>
                </a:lnTo>
                <a:lnTo>
                  <a:pt x="501481" y="167828"/>
                </a:lnTo>
                <a:lnTo>
                  <a:pt x="482181" y="127975"/>
                </a:lnTo>
                <a:lnTo>
                  <a:pt x="456436" y="92117"/>
                </a:lnTo>
                <a:lnTo>
                  <a:pt x="424980" y="61032"/>
                </a:lnTo>
                <a:lnTo>
                  <a:pt x="388548" y="35498"/>
                </a:lnTo>
                <a:lnTo>
                  <a:pt x="347876" y="16296"/>
                </a:lnTo>
                <a:lnTo>
                  <a:pt x="303699" y="4203"/>
                </a:lnTo>
                <a:lnTo>
                  <a:pt x="256753" y="0"/>
                </a:lnTo>
                <a:lnTo>
                  <a:pt x="211184" y="4203"/>
                </a:lnTo>
                <a:lnTo>
                  <a:pt x="168055" y="16296"/>
                </a:lnTo>
                <a:lnTo>
                  <a:pt x="128148" y="35498"/>
                </a:lnTo>
                <a:lnTo>
                  <a:pt x="92240" y="61032"/>
                </a:lnTo>
                <a:lnTo>
                  <a:pt x="61113" y="92117"/>
                </a:lnTo>
                <a:lnTo>
                  <a:pt x="35545" y="127975"/>
                </a:lnTo>
                <a:lnTo>
                  <a:pt x="16318" y="167828"/>
                </a:lnTo>
                <a:lnTo>
                  <a:pt x="4209" y="210895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74408" y="3177377"/>
            <a:ext cx="395967" cy="395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79341" y="4027692"/>
            <a:ext cx="396509" cy="395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79341" y="3177377"/>
            <a:ext cx="396509" cy="395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00888" y="2961068"/>
            <a:ext cx="395967" cy="4003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09400" y="2961068"/>
            <a:ext cx="400639" cy="4003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29532" y="3968954"/>
            <a:ext cx="243298" cy="476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61668" y="3973615"/>
            <a:ext cx="243298" cy="4769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42446" y="3177377"/>
            <a:ext cx="401199" cy="3956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18151" y="3177377"/>
            <a:ext cx="401013" cy="3956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96689" y="4099485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5192"/>
                </a:lnTo>
              </a:path>
            </a:pathLst>
          </a:custGeom>
          <a:ln w="18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96689" y="4805750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5192"/>
                </a:lnTo>
              </a:path>
            </a:pathLst>
          </a:custGeom>
          <a:ln w="18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51197" y="3024469"/>
            <a:ext cx="396341" cy="399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78983" y="3024469"/>
            <a:ext cx="401013" cy="399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39665" y="4090627"/>
            <a:ext cx="139700" cy="270510"/>
          </a:xfrm>
          <a:custGeom>
            <a:avLst/>
            <a:gdLst/>
            <a:ahLst/>
            <a:cxnLst/>
            <a:rect l="l" t="t" r="r" b="b"/>
            <a:pathLst>
              <a:path w="139700" h="270510">
                <a:moveTo>
                  <a:pt x="0" y="0"/>
                </a:moveTo>
                <a:lnTo>
                  <a:pt x="139588" y="269919"/>
                </a:lnTo>
              </a:path>
            </a:pathLst>
          </a:custGeom>
          <a:ln w="18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45298" y="3960003"/>
            <a:ext cx="212090" cy="193675"/>
          </a:xfrm>
          <a:custGeom>
            <a:avLst/>
            <a:gdLst/>
            <a:ahLst/>
            <a:cxnLst/>
            <a:rect l="l" t="t" r="r" b="b"/>
            <a:pathLst>
              <a:path w="212090" h="193675">
                <a:moveTo>
                  <a:pt x="31393" y="0"/>
                </a:moveTo>
                <a:lnTo>
                  <a:pt x="0" y="193558"/>
                </a:lnTo>
                <a:lnTo>
                  <a:pt x="211531" y="85404"/>
                </a:lnTo>
                <a:lnTo>
                  <a:pt x="313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62089" y="4297612"/>
            <a:ext cx="212090" cy="193675"/>
          </a:xfrm>
          <a:custGeom>
            <a:avLst/>
            <a:gdLst/>
            <a:ahLst/>
            <a:cxnLst/>
            <a:rect l="l" t="t" r="r" b="b"/>
            <a:pathLst>
              <a:path w="212090" h="193675">
                <a:moveTo>
                  <a:pt x="211905" y="0"/>
                </a:moveTo>
                <a:lnTo>
                  <a:pt x="0" y="107688"/>
                </a:lnTo>
                <a:lnTo>
                  <a:pt x="180138" y="193465"/>
                </a:lnTo>
                <a:lnTo>
                  <a:pt x="211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25806" y="4099485"/>
            <a:ext cx="140335" cy="270510"/>
          </a:xfrm>
          <a:custGeom>
            <a:avLst/>
            <a:gdLst/>
            <a:ahLst/>
            <a:cxnLst/>
            <a:rect l="l" t="t" r="r" b="b"/>
            <a:pathLst>
              <a:path w="140334" h="270510">
                <a:moveTo>
                  <a:pt x="139775" y="0"/>
                </a:moveTo>
                <a:lnTo>
                  <a:pt x="0" y="269919"/>
                </a:lnTo>
              </a:path>
            </a:pathLst>
          </a:custGeom>
          <a:ln w="18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52901" y="3968954"/>
            <a:ext cx="212090" cy="193675"/>
          </a:xfrm>
          <a:custGeom>
            <a:avLst/>
            <a:gdLst/>
            <a:ahLst/>
            <a:cxnLst/>
            <a:rect l="l" t="t" r="r" b="b"/>
            <a:pathLst>
              <a:path w="212090" h="193675">
                <a:moveTo>
                  <a:pt x="175653" y="0"/>
                </a:moveTo>
                <a:lnTo>
                  <a:pt x="0" y="85777"/>
                </a:lnTo>
                <a:lnTo>
                  <a:pt x="211531" y="193465"/>
                </a:lnTo>
                <a:lnTo>
                  <a:pt x="175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26954" y="4306469"/>
            <a:ext cx="212090" cy="193675"/>
          </a:xfrm>
          <a:custGeom>
            <a:avLst/>
            <a:gdLst/>
            <a:ahLst/>
            <a:cxnLst/>
            <a:rect l="l" t="t" r="r" b="b"/>
            <a:pathLst>
              <a:path w="212090" h="193675">
                <a:moveTo>
                  <a:pt x="0" y="0"/>
                </a:moveTo>
                <a:lnTo>
                  <a:pt x="35878" y="193465"/>
                </a:lnTo>
                <a:lnTo>
                  <a:pt x="211531" y="1081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20442" y="4648181"/>
            <a:ext cx="428295" cy="2433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7331" y="4027692"/>
            <a:ext cx="395967" cy="3957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12840" y="4913904"/>
            <a:ext cx="518159" cy="517525"/>
          </a:xfrm>
          <a:custGeom>
            <a:avLst/>
            <a:gdLst/>
            <a:ahLst/>
            <a:cxnLst/>
            <a:rect l="l" t="t" r="r" b="b"/>
            <a:pathLst>
              <a:path w="518160" h="517525">
                <a:moveTo>
                  <a:pt x="0" y="256400"/>
                </a:moveTo>
                <a:lnTo>
                  <a:pt x="4209" y="303291"/>
                </a:lnTo>
                <a:lnTo>
                  <a:pt x="16318" y="347440"/>
                </a:lnTo>
                <a:lnTo>
                  <a:pt x="35545" y="388105"/>
                </a:lnTo>
                <a:lnTo>
                  <a:pt x="61113" y="424545"/>
                </a:lnTo>
                <a:lnTo>
                  <a:pt x="92240" y="456020"/>
                </a:lnTo>
                <a:lnTo>
                  <a:pt x="128148" y="481790"/>
                </a:lnTo>
                <a:lnTo>
                  <a:pt x="168055" y="501114"/>
                </a:lnTo>
                <a:lnTo>
                  <a:pt x="211184" y="513251"/>
                </a:lnTo>
                <a:lnTo>
                  <a:pt x="256753" y="517461"/>
                </a:lnTo>
                <a:lnTo>
                  <a:pt x="303601" y="513251"/>
                </a:lnTo>
                <a:lnTo>
                  <a:pt x="347725" y="501114"/>
                </a:lnTo>
                <a:lnTo>
                  <a:pt x="388382" y="481790"/>
                </a:lnTo>
                <a:lnTo>
                  <a:pt x="424826" y="456020"/>
                </a:lnTo>
                <a:lnTo>
                  <a:pt x="456313" y="424545"/>
                </a:lnTo>
                <a:lnTo>
                  <a:pt x="482098" y="388105"/>
                </a:lnTo>
                <a:lnTo>
                  <a:pt x="501438" y="347440"/>
                </a:lnTo>
                <a:lnTo>
                  <a:pt x="513588" y="303291"/>
                </a:lnTo>
                <a:lnTo>
                  <a:pt x="517803" y="256400"/>
                </a:lnTo>
                <a:lnTo>
                  <a:pt x="513588" y="210895"/>
                </a:lnTo>
                <a:lnTo>
                  <a:pt x="501438" y="167828"/>
                </a:lnTo>
                <a:lnTo>
                  <a:pt x="482098" y="127975"/>
                </a:lnTo>
                <a:lnTo>
                  <a:pt x="456313" y="92117"/>
                </a:lnTo>
                <a:lnTo>
                  <a:pt x="424826" y="61032"/>
                </a:lnTo>
                <a:lnTo>
                  <a:pt x="388382" y="35498"/>
                </a:lnTo>
                <a:lnTo>
                  <a:pt x="347725" y="16296"/>
                </a:lnTo>
                <a:lnTo>
                  <a:pt x="303601" y="4203"/>
                </a:lnTo>
                <a:lnTo>
                  <a:pt x="256753" y="0"/>
                </a:lnTo>
                <a:lnTo>
                  <a:pt x="211184" y="4203"/>
                </a:lnTo>
                <a:lnTo>
                  <a:pt x="168055" y="16296"/>
                </a:lnTo>
                <a:lnTo>
                  <a:pt x="128148" y="35498"/>
                </a:lnTo>
                <a:lnTo>
                  <a:pt x="92240" y="61032"/>
                </a:lnTo>
                <a:lnTo>
                  <a:pt x="61113" y="92117"/>
                </a:lnTo>
                <a:lnTo>
                  <a:pt x="35545" y="127975"/>
                </a:lnTo>
                <a:lnTo>
                  <a:pt x="16318" y="167828"/>
                </a:lnTo>
                <a:lnTo>
                  <a:pt x="4209" y="210895"/>
                </a:lnTo>
                <a:lnTo>
                  <a:pt x="0" y="256400"/>
                </a:lnTo>
                <a:close/>
              </a:path>
            </a:pathLst>
          </a:custGeom>
          <a:ln w="18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79450" y="2344673"/>
            <a:ext cx="7797800" cy="3608704"/>
          </a:xfrm>
          <a:prstGeom prst="rect">
            <a:avLst/>
          </a:prstGeom>
          <a:ln w="9525">
            <a:solidFill>
              <a:srgbClr val="FFCC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tabLst>
                <a:tab pos="2808605" algn="l"/>
                <a:tab pos="4578985" algn="l"/>
                <a:tab pos="6290945" algn="l"/>
              </a:tabLst>
            </a:pPr>
            <a:r>
              <a:rPr sz="1450" b="1" spc="30" dirty="0">
                <a:latin typeface="Times New Roman"/>
                <a:cs typeface="Times New Roman"/>
              </a:rPr>
              <a:t>ШТУРВАЛ	</a:t>
            </a:r>
            <a:r>
              <a:rPr sz="1450" b="1" spc="25" dirty="0">
                <a:latin typeface="Times New Roman"/>
                <a:cs typeface="Times New Roman"/>
              </a:rPr>
              <a:t>ЦЕПОЧКА	</a:t>
            </a:r>
            <a:r>
              <a:rPr sz="1450" b="1" spc="20" dirty="0">
                <a:latin typeface="Times New Roman"/>
                <a:cs typeface="Times New Roman"/>
              </a:rPr>
              <a:t>ИГРЕК</a:t>
            </a:r>
            <a:r>
              <a:rPr sz="1450" b="1" spc="10" dirty="0">
                <a:latin typeface="Times New Roman"/>
                <a:cs typeface="Times New Roman"/>
              </a:rPr>
              <a:t> </a:t>
            </a:r>
            <a:r>
              <a:rPr sz="1450" b="1" spc="50" dirty="0">
                <a:latin typeface="Times New Roman"/>
                <a:cs typeface="Times New Roman"/>
              </a:rPr>
              <a:t>(Y)	</a:t>
            </a:r>
            <a:r>
              <a:rPr sz="1450" b="1" spc="15" dirty="0">
                <a:latin typeface="Times New Roman"/>
                <a:cs typeface="Times New Roman"/>
              </a:rPr>
              <a:t>КРУГ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488061"/>
            <a:ext cx="8072120" cy="48050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5080" algn="just">
              <a:lnSpc>
                <a:spcPct val="80000"/>
              </a:lnSpc>
              <a:spcBef>
                <a:spcPts val="765"/>
              </a:spcBef>
            </a:pPr>
            <a:r>
              <a:rPr sz="2800" spc="-10" dirty="0">
                <a:latin typeface="Arial"/>
                <a:cs typeface="Arial"/>
              </a:rPr>
              <a:t>На </a:t>
            </a:r>
            <a:r>
              <a:rPr sz="2800" spc="-5" dirty="0">
                <a:latin typeface="Arial"/>
                <a:cs typeface="Arial"/>
              </a:rPr>
              <a:t>схемах представлены </a:t>
            </a:r>
            <a:r>
              <a:rPr sz="2800" dirty="0">
                <a:latin typeface="Arial"/>
                <a:cs typeface="Arial"/>
              </a:rPr>
              <a:t>четыре </a:t>
            </a:r>
            <a:r>
              <a:rPr sz="2800" spc="-5" dirty="0">
                <a:latin typeface="Arial"/>
                <a:cs typeface="Arial"/>
              </a:rPr>
              <a:t>способа  внутригруппового взаимодействия, выявлен-  </a:t>
            </a:r>
            <a:r>
              <a:rPr sz="2800" spc="-10" dirty="0">
                <a:latin typeface="Arial"/>
                <a:cs typeface="Arial"/>
              </a:rPr>
              <a:t>ные </a:t>
            </a:r>
            <a:r>
              <a:rPr sz="2800" dirty="0">
                <a:latin typeface="Arial"/>
                <a:cs typeface="Arial"/>
              </a:rPr>
              <a:t>Г.Ливиттом </a:t>
            </a:r>
            <a:r>
              <a:rPr sz="2800" spc="-5" dirty="0">
                <a:latin typeface="Arial"/>
                <a:cs typeface="Arial"/>
              </a:rPr>
              <a:t>(J.Leavitt, </a:t>
            </a:r>
            <a:r>
              <a:rPr sz="2800" dirty="0">
                <a:latin typeface="Arial"/>
                <a:cs typeface="Arial"/>
              </a:rPr>
              <a:t>1951) </a:t>
            </a:r>
            <a:r>
              <a:rPr sz="2800" spc="-5" dirty="0">
                <a:latin typeface="Arial"/>
                <a:cs typeface="Arial"/>
              </a:rPr>
              <a:t>с</a:t>
            </a:r>
            <a:r>
              <a:rPr sz="2800" spc="6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помощью  проведенного им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эксперимента.</a:t>
            </a:r>
            <a:endParaRPr sz="2800">
              <a:latin typeface="Arial"/>
              <a:cs typeface="Arial"/>
            </a:endParaRPr>
          </a:p>
          <a:p>
            <a:pPr marL="355600" marR="5715" indent="-343535" algn="just">
              <a:lnSpc>
                <a:spcPts val="2690"/>
              </a:lnSpc>
              <a:spcBef>
                <a:spcPts val="65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455295" algn="l"/>
              </a:tabLst>
            </a:pPr>
            <a:r>
              <a:rPr dirty="0"/>
              <a:t>	</a:t>
            </a:r>
            <a:r>
              <a:rPr sz="2800" b="1" spc="-5" dirty="0">
                <a:latin typeface="Arial"/>
                <a:cs typeface="Arial"/>
              </a:rPr>
              <a:t>Штурвал </a:t>
            </a:r>
            <a:r>
              <a:rPr sz="2800" spc="-5" dirty="0">
                <a:latin typeface="Arial"/>
                <a:cs typeface="Arial"/>
              </a:rPr>
              <a:t>является самым эффективным  способом взаимодействия, т.к. </a:t>
            </a:r>
            <a:r>
              <a:rPr sz="2800" spc="-10" dirty="0">
                <a:latin typeface="Arial"/>
                <a:cs typeface="Arial"/>
              </a:rPr>
              <a:t>оно </a:t>
            </a:r>
            <a:r>
              <a:rPr sz="2800" dirty="0">
                <a:latin typeface="Arial"/>
                <a:cs typeface="Arial"/>
              </a:rPr>
              <a:t>проходит  </a:t>
            </a:r>
            <a:r>
              <a:rPr sz="2800" spc="-5" dirty="0">
                <a:latin typeface="Arial"/>
                <a:cs typeface="Arial"/>
              </a:rPr>
              <a:t>через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центр.</a:t>
            </a:r>
            <a:endParaRPr sz="2800">
              <a:latin typeface="Arial"/>
              <a:cs typeface="Arial"/>
            </a:endParaRPr>
          </a:p>
          <a:p>
            <a:pPr marL="355600" marR="5715" indent="-343535" algn="just">
              <a:lnSpc>
                <a:spcPct val="80000"/>
              </a:lnSpc>
              <a:spcBef>
                <a:spcPts val="69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В </a:t>
            </a:r>
            <a:r>
              <a:rPr sz="2800" b="1" spc="-5" dirty="0">
                <a:latin typeface="Arial"/>
                <a:cs typeface="Arial"/>
              </a:rPr>
              <a:t>цепочке </a:t>
            </a:r>
            <a:r>
              <a:rPr sz="2800" spc="-5" dirty="0">
                <a:latin typeface="Arial"/>
                <a:cs typeface="Arial"/>
              </a:rPr>
              <a:t>и </a:t>
            </a:r>
            <a:r>
              <a:rPr sz="2800" b="1" spc="-5" dirty="0">
                <a:latin typeface="Arial"/>
                <a:cs typeface="Arial"/>
              </a:rPr>
              <a:t>Y (игрек) </a:t>
            </a:r>
            <a:r>
              <a:rPr sz="2800" spc="-5" dirty="0">
                <a:latin typeface="Arial"/>
                <a:cs typeface="Arial"/>
              </a:rPr>
              <a:t>центр продолжает  </a:t>
            </a:r>
            <a:r>
              <a:rPr sz="2800" dirty="0">
                <a:latin typeface="Arial"/>
                <a:cs typeface="Arial"/>
              </a:rPr>
              <a:t>играть </a:t>
            </a:r>
            <a:r>
              <a:rPr sz="2800" spc="-5" dirty="0">
                <a:latin typeface="Arial"/>
                <a:cs typeface="Arial"/>
              </a:rPr>
              <a:t>основную роль при наличии других  направлений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взаимодействия.</a:t>
            </a:r>
            <a:endParaRPr sz="2800">
              <a:latin typeface="Arial"/>
              <a:cs typeface="Arial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67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2800" b="1" spc="-5" dirty="0">
                <a:latin typeface="Arial"/>
                <a:cs typeface="Arial"/>
              </a:rPr>
              <a:t>Круг</a:t>
            </a:r>
            <a:r>
              <a:rPr sz="2800" spc="-5" dirty="0">
                <a:latin typeface="Arial"/>
                <a:cs typeface="Arial"/>
              </a:rPr>
              <a:t>, в </a:t>
            </a:r>
            <a:r>
              <a:rPr sz="2800" dirty="0">
                <a:latin typeface="Arial"/>
                <a:cs typeface="Arial"/>
              </a:rPr>
              <a:t>котором </a:t>
            </a:r>
            <a:r>
              <a:rPr sz="2800" spc="-5" dirty="0">
                <a:latin typeface="Arial"/>
                <a:cs typeface="Arial"/>
              </a:rPr>
              <a:t>никто не занимает  </a:t>
            </a:r>
            <a:r>
              <a:rPr sz="2800" dirty="0">
                <a:latin typeface="Arial"/>
                <a:cs typeface="Arial"/>
              </a:rPr>
              <a:t>центральное </a:t>
            </a:r>
            <a:r>
              <a:rPr sz="2800" spc="-5" dirty="0">
                <a:latin typeface="Arial"/>
                <a:cs typeface="Arial"/>
              </a:rPr>
              <a:t>положение, является самым  неэффективным способом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взаимодействия.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690623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50"/>
                </a:moveTo>
                <a:lnTo>
                  <a:pt x="7427976" y="2533650"/>
                </a:lnTo>
                <a:lnTo>
                  <a:pt x="7427976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3592576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76"/>
                </a:moveTo>
                <a:lnTo>
                  <a:pt x="565150" y="633476"/>
                </a:lnTo>
                <a:lnTo>
                  <a:pt x="565150" y="0"/>
                </a:lnTo>
                <a:lnTo>
                  <a:pt x="0" y="0"/>
                </a:lnTo>
                <a:lnTo>
                  <a:pt x="0" y="633476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3592576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642937"/>
                </a:moveTo>
                <a:lnTo>
                  <a:pt x="585787" y="642937"/>
                </a:lnTo>
                <a:lnTo>
                  <a:pt x="585787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2324163"/>
            <a:ext cx="575310" cy="624205"/>
          </a:xfrm>
          <a:custGeom>
            <a:avLst/>
            <a:gdLst/>
            <a:ahLst/>
            <a:cxnLst/>
            <a:rect l="l" t="t" r="r" b="b"/>
            <a:pathLst>
              <a:path w="575310" h="624205">
                <a:moveTo>
                  <a:pt x="0" y="623887"/>
                </a:moveTo>
                <a:lnTo>
                  <a:pt x="574738" y="623887"/>
                </a:lnTo>
                <a:lnTo>
                  <a:pt x="574738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63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2324163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633412"/>
                </a:moveTo>
                <a:lnTo>
                  <a:pt x="574675" y="633412"/>
                </a:lnTo>
                <a:lnTo>
                  <a:pt x="574675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948051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948051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644525"/>
                </a:moveTo>
                <a:lnTo>
                  <a:pt x="584200" y="644525"/>
                </a:lnTo>
                <a:lnTo>
                  <a:pt x="584200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63016" y="2280030"/>
            <a:ext cx="4456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FFFFFF"/>
                </a:solidFill>
                <a:latin typeface="Arial Black"/>
                <a:cs typeface="Arial Black"/>
              </a:rPr>
              <a:t>УБЕЖДА</a:t>
            </a:r>
            <a:r>
              <a:rPr sz="4000" b="0" spc="5" dirty="0">
                <a:solidFill>
                  <a:srgbClr val="FFFFFF"/>
                </a:solidFill>
                <a:latin typeface="Arial Black"/>
                <a:cs typeface="Arial Black"/>
              </a:rPr>
              <a:t>Ю</a:t>
            </a:r>
            <a:r>
              <a:rPr sz="4000" b="0" spc="-10" dirty="0">
                <a:solidFill>
                  <a:srgbClr val="FFFFFF"/>
                </a:solidFill>
                <a:latin typeface="Arial Black"/>
                <a:cs typeface="Arial Black"/>
              </a:rPr>
              <a:t>ЩАЯ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63016" y="2889580"/>
            <a:ext cx="4986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 Black"/>
                <a:cs typeface="Arial Black"/>
              </a:rPr>
              <a:t>КОММУНИКАЦИЯ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481024"/>
            <a:ext cx="7811134" cy="4377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В </a:t>
            </a:r>
            <a:r>
              <a:rPr sz="2800" spc="-10" dirty="0">
                <a:latin typeface="Arial"/>
                <a:cs typeface="Arial"/>
              </a:rPr>
              <a:t>ОСНОВЕ УБЕЖДАЮЩЕЙ </a:t>
            </a:r>
            <a:r>
              <a:rPr sz="2800" spc="-5" dirty="0">
                <a:latin typeface="Arial"/>
                <a:cs typeface="Arial"/>
              </a:rPr>
              <a:t>КОММУНИКАЦИИ  </a:t>
            </a:r>
            <a:r>
              <a:rPr sz="2800" spc="-10" dirty="0">
                <a:latin typeface="Arial"/>
                <a:cs typeface="Arial"/>
              </a:rPr>
              <a:t>ЛЕЖИТ ЛИНЕЙНАЯ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МОДЕЛЬ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КОММУНИКАЦИИ,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ВКЛЮЧАЮЩАЯ: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91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Коммуникатора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Содержание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сообщения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Канал передачи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сообщения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Аудиторию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Эффекты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КРЕДИТНОСТЬ </a:t>
            </a:r>
            <a:r>
              <a:rPr sz="2800" spc="-5" dirty="0"/>
              <a:t>(убедительность)  </a:t>
            </a:r>
            <a:r>
              <a:rPr sz="2800" spc="-10" dirty="0"/>
              <a:t>КОММУНИКАТОРА </a:t>
            </a:r>
            <a:r>
              <a:rPr sz="2800" spc="-5" dirty="0"/>
              <a:t>В </a:t>
            </a:r>
            <a:r>
              <a:rPr sz="2800" spc="-10" dirty="0"/>
              <a:t>ПРОЦЕССЕ  КОММУНИКАЦИИ</a:t>
            </a:r>
            <a:r>
              <a:rPr sz="2800" spc="20" dirty="0"/>
              <a:t> </a:t>
            </a:r>
            <a:r>
              <a:rPr sz="2800" spc="-10" dirty="0"/>
              <a:t>ОПРЕДЕЛЯЕТСЯ:</a:t>
            </a:r>
            <a:endParaRPr sz="2800"/>
          </a:p>
        </p:txBody>
      </p:sp>
      <p:sp>
        <p:nvSpPr>
          <p:cNvPr id="12" name="object 12"/>
          <p:cNvSpPr/>
          <p:nvPr/>
        </p:nvSpPr>
        <p:spPr>
          <a:xfrm>
            <a:off x="6145657" y="4172661"/>
            <a:ext cx="274320" cy="259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44500" y="1968500"/>
          <a:ext cx="8229600" cy="4130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4730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КОМПЕТЕНТНОСТЬ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107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НАДЕЖНОСТЬ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</a:tr>
              <a:tr h="3657600"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Wingdings"/>
                        <a:buChar char="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говорить то,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 чем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согласна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аудитория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4340" marR="107950" indent="-34353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быть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представленным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качестве 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осведомленного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специалиста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(эксперта)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говорить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уверенно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353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Wingdings"/>
                        <a:buChar char="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установить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сохранять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зрительный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контакт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аудиторией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избегать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манипулирования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marR="464820" indent="-3429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быть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сдержанным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отстаивании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собственных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интересов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marR="116839" indent="-3429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34975" algn="l"/>
                          <a:tab pos="435609" algn="l"/>
                          <a:tab pos="1768475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учитывать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значение атрибуции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(атрибуция	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это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то,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чем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мы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объясняем позицию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коммуникатора: 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как объективную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нет)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темп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речи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(допускается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более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marR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быстрый). </a:t>
                      </a:r>
                      <a:r>
                        <a:rPr sz="1800" i="1" spc="-5" dirty="0">
                          <a:latin typeface="Times New Roman"/>
                          <a:cs typeface="Times New Roman"/>
                        </a:rPr>
                        <a:t>Пример: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норме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130-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150 слов в мин.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Дж.Кеннеди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ускорял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темп до 300 слов в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812037"/>
            <a:ext cx="7639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СОДЕРЖАНИЕ</a:t>
            </a:r>
            <a:r>
              <a:rPr sz="4000" spc="-20" dirty="0"/>
              <a:t> </a:t>
            </a:r>
            <a:r>
              <a:rPr sz="4000" spc="-10" dirty="0"/>
              <a:t>ДИСЦИПЛИНЫ</a:t>
            </a:r>
            <a:endParaRPr sz="40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974242" y="2002663"/>
            <a:ext cx="7537450" cy="3569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3337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МОДУЛЬ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100">
              <a:latin typeface="Times New Roman"/>
              <a:cs typeface="Times New Roman"/>
            </a:endParaRPr>
          </a:p>
          <a:p>
            <a:pPr marL="510540" marR="502284" algn="ctr">
              <a:lnSpc>
                <a:spcPct val="100000"/>
              </a:lnSpc>
            </a:pPr>
            <a:r>
              <a:rPr sz="3600" spc="-5" dirty="0">
                <a:latin typeface="Arial Black"/>
                <a:cs typeface="Arial Black"/>
              </a:rPr>
              <a:t>Психофизиологические,  </a:t>
            </a:r>
            <a:r>
              <a:rPr sz="3600" dirty="0">
                <a:latin typeface="Arial Black"/>
                <a:cs typeface="Arial Black"/>
              </a:rPr>
              <a:t>психологические</a:t>
            </a:r>
            <a:r>
              <a:rPr sz="3600" spc="-40" dirty="0">
                <a:latin typeface="Arial Black"/>
                <a:cs typeface="Arial Black"/>
              </a:rPr>
              <a:t> </a:t>
            </a:r>
            <a:r>
              <a:rPr sz="3600" dirty="0">
                <a:latin typeface="Arial Black"/>
                <a:cs typeface="Arial Black"/>
              </a:rPr>
              <a:t>и</a:t>
            </a:r>
            <a:endParaRPr sz="36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Arial Black"/>
                <a:cs typeface="Arial Black"/>
              </a:rPr>
              <a:t>социально-психологические</a:t>
            </a:r>
            <a:endParaRPr sz="3600">
              <a:latin typeface="Arial Black"/>
              <a:cs typeface="Arial Black"/>
            </a:endParaRPr>
          </a:p>
          <a:p>
            <a:pPr marR="335915" algn="ctr">
              <a:lnSpc>
                <a:spcPct val="100000"/>
              </a:lnSpc>
              <a:spcBef>
                <a:spcPts val="865"/>
              </a:spcBef>
            </a:pPr>
            <a:r>
              <a:rPr sz="3600" dirty="0">
                <a:latin typeface="Arial Black"/>
                <a:cs typeface="Arial Black"/>
              </a:rPr>
              <a:t>аспекты</a:t>
            </a:r>
            <a:r>
              <a:rPr sz="3600" spc="-20" dirty="0">
                <a:latin typeface="Arial Black"/>
                <a:cs typeface="Arial Black"/>
              </a:rPr>
              <a:t> </a:t>
            </a:r>
            <a:r>
              <a:rPr sz="3600" spc="-5" dirty="0">
                <a:latin typeface="Arial Black"/>
                <a:cs typeface="Arial Black"/>
              </a:rPr>
              <a:t>коммуникаций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481024"/>
            <a:ext cx="7802245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Важным фактором, повышающим кредитность  коммуникатора является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его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привлекательность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92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  <a:tab pos="4204335" algn="l"/>
                <a:tab pos="4547235" algn="l"/>
              </a:tabLst>
            </a:pPr>
            <a:r>
              <a:rPr sz="2800" spc="-10" dirty="0">
                <a:latin typeface="Arial"/>
                <a:cs typeface="Arial"/>
              </a:rPr>
              <a:t>Физическое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обаяние	</a:t>
            </a:r>
            <a:r>
              <a:rPr sz="2100" dirty="0">
                <a:solidFill>
                  <a:srgbClr val="440044"/>
                </a:solidFill>
                <a:latin typeface="Wingdings"/>
                <a:cs typeface="Wingdings"/>
              </a:rPr>
              <a:t></a:t>
            </a:r>
            <a:r>
              <a:rPr sz="2100" dirty="0">
                <a:solidFill>
                  <a:srgbClr val="440044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Arial"/>
                <a:cs typeface="Arial"/>
              </a:rPr>
              <a:t>Подобие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4212" y="2924238"/>
            <a:ext cx="3598799" cy="2808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526" y="2924175"/>
            <a:ext cx="3743325" cy="280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627710"/>
            <a:ext cx="5138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СОДЕРЖАНИЕ</a:t>
            </a:r>
            <a:r>
              <a:rPr sz="2800" spc="-15" dirty="0"/>
              <a:t> </a:t>
            </a:r>
            <a:r>
              <a:rPr sz="2800" spc="-10" dirty="0"/>
              <a:t>СООБЩЕНИЯ</a:t>
            </a:r>
            <a:endParaRPr sz="28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35940" y="1436878"/>
            <a:ext cx="8016875" cy="4264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ts val="2590"/>
              </a:lnSpc>
              <a:spcBef>
                <a:spcPts val="10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Образование </a:t>
            </a:r>
            <a:r>
              <a:rPr sz="2400" b="1" dirty="0">
                <a:latin typeface="Arial"/>
                <a:cs typeface="Arial"/>
              </a:rPr>
              <a:t>и </a:t>
            </a:r>
            <a:r>
              <a:rPr sz="2400" b="1" spc="-10" dirty="0">
                <a:latin typeface="Arial"/>
                <a:cs typeface="Arial"/>
              </a:rPr>
              <a:t>склонность </a:t>
            </a:r>
            <a:r>
              <a:rPr sz="2400" b="1" dirty="0">
                <a:latin typeface="Arial"/>
                <a:cs typeface="Arial"/>
              </a:rPr>
              <a:t>к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аналитическому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305"/>
              </a:lnSpc>
            </a:pPr>
            <a:r>
              <a:rPr sz="2400" b="1" dirty="0">
                <a:latin typeface="Arial"/>
                <a:cs typeface="Arial"/>
              </a:rPr>
              <a:t>мышлению </a:t>
            </a:r>
            <a:r>
              <a:rPr sz="2400" spc="-5" dirty="0">
                <a:latin typeface="Arial"/>
                <a:cs typeface="Arial"/>
              </a:rPr>
              <a:t>делает людей </a:t>
            </a:r>
            <a:r>
              <a:rPr sz="2400" dirty="0">
                <a:latin typeface="Arial"/>
                <a:cs typeface="Arial"/>
              </a:rPr>
              <a:t>более </a:t>
            </a:r>
            <a:r>
              <a:rPr sz="2400" spc="-5" dirty="0">
                <a:latin typeface="Arial"/>
                <a:cs typeface="Arial"/>
              </a:rPr>
              <a:t>восприимчивыми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к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595"/>
              </a:lnSpc>
            </a:pPr>
            <a:r>
              <a:rPr sz="2400" spc="-5" dirty="0">
                <a:latin typeface="Arial"/>
                <a:cs typeface="Arial"/>
              </a:rPr>
              <a:t>рациональным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аргументам.</a:t>
            </a:r>
            <a:endParaRPr sz="2400">
              <a:latin typeface="Arial"/>
              <a:cs typeface="Arial"/>
            </a:endParaRPr>
          </a:p>
          <a:p>
            <a:pPr marL="469900" marR="684530" indent="-457834">
              <a:lnSpc>
                <a:spcPts val="2300"/>
              </a:lnSpc>
              <a:spcBef>
                <a:spcPts val="560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Сообщение </a:t>
            </a:r>
            <a:r>
              <a:rPr sz="2400" dirty="0">
                <a:latin typeface="Arial"/>
                <a:cs typeface="Arial"/>
              </a:rPr>
              <a:t>более </a:t>
            </a:r>
            <a:r>
              <a:rPr sz="2400" spc="-5" dirty="0">
                <a:latin typeface="Arial"/>
                <a:cs typeface="Arial"/>
              </a:rPr>
              <a:t>убедительно, если оно  ассоциируется </a:t>
            </a:r>
            <a:r>
              <a:rPr sz="2400" dirty="0">
                <a:latin typeface="Arial"/>
                <a:cs typeface="Arial"/>
              </a:rPr>
              <a:t>с </a:t>
            </a:r>
            <a:r>
              <a:rPr sz="2400" b="1" spc="-5" dirty="0">
                <a:latin typeface="Arial"/>
                <a:cs typeface="Arial"/>
              </a:rPr>
              <a:t>положительными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эмоциями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ts val="2590"/>
              </a:lnSpc>
              <a:spcBef>
                <a:spcPts val="2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Хорошее настроение </a:t>
            </a:r>
            <a:r>
              <a:rPr sz="2400" spc="-5" dirty="0">
                <a:latin typeface="Arial"/>
                <a:cs typeface="Arial"/>
              </a:rPr>
              <a:t>(коммуникатора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аудитории)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повышает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убедительность.</a:t>
            </a:r>
            <a:endParaRPr sz="2400">
              <a:latin typeface="Arial"/>
              <a:cs typeface="Arial"/>
            </a:endParaRPr>
          </a:p>
          <a:p>
            <a:pPr marL="469900" marR="202565" indent="-457834">
              <a:lnSpc>
                <a:spcPct val="80000"/>
              </a:lnSpc>
              <a:spcBef>
                <a:spcPts val="57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2400" b="1" spc="-10" dirty="0">
                <a:latin typeface="Arial"/>
                <a:cs typeface="Arial"/>
              </a:rPr>
              <a:t>Эффект страха: </a:t>
            </a:r>
            <a:r>
              <a:rPr sz="2400" spc="-5" dirty="0">
                <a:latin typeface="Arial"/>
                <a:cs typeface="Arial"/>
              </a:rPr>
              <a:t>пугающие </a:t>
            </a:r>
            <a:r>
              <a:rPr sz="2400" dirty="0">
                <a:latin typeface="Arial"/>
                <a:cs typeface="Arial"/>
              </a:rPr>
              <a:t>сообщения </a:t>
            </a:r>
            <a:r>
              <a:rPr sz="2400" spc="-5" dirty="0">
                <a:latin typeface="Arial"/>
                <a:cs typeface="Arial"/>
              </a:rPr>
              <a:t>более  действенны, если </a:t>
            </a:r>
            <a:r>
              <a:rPr sz="2400" spc="-10" dirty="0">
                <a:latin typeface="Arial"/>
                <a:cs typeface="Arial"/>
              </a:rPr>
              <a:t>вы не </a:t>
            </a:r>
            <a:r>
              <a:rPr sz="2400" spc="-5" dirty="0">
                <a:latin typeface="Arial"/>
                <a:cs typeface="Arial"/>
              </a:rPr>
              <a:t>только </a:t>
            </a:r>
            <a:r>
              <a:rPr sz="2400" spc="-10" dirty="0">
                <a:latin typeface="Arial"/>
                <a:cs typeface="Arial"/>
              </a:rPr>
              <a:t>предупреждаете </a:t>
            </a:r>
            <a:r>
              <a:rPr sz="2400" spc="-5" dirty="0">
                <a:latin typeface="Arial"/>
                <a:cs typeface="Arial"/>
              </a:rPr>
              <a:t>об  опасности, но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предлагаете эффективную  </a:t>
            </a:r>
            <a:r>
              <a:rPr sz="2400" dirty="0">
                <a:latin typeface="Arial"/>
                <a:cs typeface="Arial"/>
              </a:rPr>
              <a:t>стратегию </a:t>
            </a:r>
            <a:r>
              <a:rPr sz="2400" spc="-5" dirty="0">
                <a:latin typeface="Arial"/>
                <a:cs typeface="Arial"/>
              </a:rPr>
              <a:t>защиты (значение </a:t>
            </a:r>
            <a:r>
              <a:rPr sz="2400" dirty="0">
                <a:latin typeface="Arial"/>
                <a:cs typeface="Arial"/>
              </a:rPr>
              <a:t>для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агитации).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ts val="2860"/>
              </a:lnSpc>
              <a:buClr>
                <a:srgbClr val="440044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Одно-двусторонняя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аргументация.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ts val="2860"/>
              </a:lnSpc>
              <a:buClr>
                <a:srgbClr val="440044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Первичность </a:t>
            </a:r>
            <a:r>
              <a:rPr sz="2400" b="1" dirty="0">
                <a:latin typeface="Courier New"/>
                <a:cs typeface="Courier New"/>
              </a:rPr>
              <a:t>–</a:t>
            </a:r>
            <a:r>
              <a:rPr sz="2400" b="1" spc="-74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Arial"/>
                <a:cs typeface="Arial"/>
              </a:rPr>
              <a:t>вторичность </a:t>
            </a:r>
            <a:r>
              <a:rPr sz="2400" dirty="0">
                <a:latin typeface="Arial"/>
                <a:cs typeface="Arial"/>
              </a:rPr>
              <a:t>(см. </a:t>
            </a:r>
            <a:r>
              <a:rPr sz="2400" spc="-5" dirty="0">
                <a:latin typeface="Arial"/>
                <a:cs typeface="Arial"/>
              </a:rPr>
              <a:t>схему).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7018" y="652399"/>
            <a:ext cx="69761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КАНАЛ ПЕРЕДАЧИ</a:t>
            </a:r>
            <a:r>
              <a:rPr sz="3200" spc="-40" dirty="0"/>
              <a:t> </a:t>
            </a:r>
            <a:r>
              <a:rPr sz="3200" dirty="0"/>
              <a:t>ИНФОРМАЦИИ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64226" y="2133536"/>
            <a:ext cx="3322954" cy="3888104"/>
          </a:xfrm>
          <a:prstGeom prst="rect">
            <a:avLst/>
          </a:prstGeom>
          <a:solidFill>
            <a:srgbClr val="FFCCCC"/>
          </a:solidFill>
          <a:ln w="19050">
            <a:solidFill>
              <a:srgbClr val="9933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34975" marR="1097280" indent="-342900">
              <a:lnSpc>
                <a:spcPct val="90000"/>
              </a:lnSpc>
              <a:spcBef>
                <a:spcPts val="30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434975" algn="l"/>
                <a:tab pos="435609" algn="l"/>
              </a:tabLst>
            </a:pPr>
            <a:r>
              <a:rPr sz="2400" spc="-10" dirty="0">
                <a:latin typeface="Arial"/>
                <a:cs typeface="Arial"/>
              </a:rPr>
              <a:t>Большее  </a:t>
            </a:r>
            <a:r>
              <a:rPr sz="2400" spc="-5" dirty="0">
                <a:latin typeface="Arial"/>
                <a:cs typeface="Arial"/>
              </a:rPr>
              <a:t>воздейс</a:t>
            </a:r>
            <a:r>
              <a:rPr sz="2400" spc="5" dirty="0">
                <a:latin typeface="Arial"/>
                <a:cs typeface="Arial"/>
              </a:rPr>
              <a:t>т</a:t>
            </a:r>
            <a:r>
              <a:rPr sz="2400" spc="-5" dirty="0">
                <a:latin typeface="Arial"/>
                <a:cs typeface="Arial"/>
              </a:rPr>
              <a:t>вие  оказывает</a:t>
            </a:r>
            <a:endParaRPr sz="2400">
              <a:latin typeface="Arial"/>
              <a:cs typeface="Arial"/>
            </a:endParaRPr>
          </a:p>
          <a:p>
            <a:pPr marL="434975" marR="815340">
              <a:lnSpc>
                <a:spcPts val="2590"/>
              </a:lnSpc>
              <a:spcBef>
                <a:spcPts val="40"/>
              </a:spcBef>
            </a:pPr>
            <a:r>
              <a:rPr sz="2400" dirty="0">
                <a:latin typeface="Arial"/>
                <a:cs typeface="Arial"/>
              </a:rPr>
              <a:t>информация,  п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spc="-5" dirty="0">
                <a:latin typeface="Arial"/>
                <a:cs typeface="Arial"/>
              </a:rPr>
              <a:t>редав</a:t>
            </a:r>
            <a:r>
              <a:rPr sz="2400" spc="-10" dirty="0">
                <a:latin typeface="Arial"/>
                <a:cs typeface="Arial"/>
              </a:rPr>
              <a:t>а</a:t>
            </a:r>
            <a:r>
              <a:rPr sz="2400" spc="-5" dirty="0">
                <a:latin typeface="Arial"/>
                <a:cs typeface="Arial"/>
              </a:rPr>
              <a:t>емая  посредством</a:t>
            </a:r>
            <a:endParaRPr sz="2400">
              <a:latin typeface="Arial"/>
              <a:cs typeface="Arial"/>
            </a:endParaRPr>
          </a:p>
          <a:p>
            <a:pPr marL="434975">
              <a:lnSpc>
                <a:spcPts val="2560"/>
              </a:lnSpc>
            </a:pPr>
            <a:r>
              <a:rPr sz="2400" spc="-5" dirty="0">
                <a:latin typeface="Arial"/>
                <a:cs typeface="Arial"/>
              </a:rPr>
              <a:t>личного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контакта.</a:t>
            </a:r>
            <a:endParaRPr sz="2400">
              <a:latin typeface="Arial"/>
              <a:cs typeface="Arial"/>
            </a:endParaRPr>
          </a:p>
          <a:p>
            <a:pPr marL="434975" marR="1017269" indent="-342900">
              <a:lnSpc>
                <a:spcPts val="2590"/>
              </a:lnSpc>
              <a:spcBef>
                <a:spcPts val="615"/>
              </a:spcBef>
              <a:buClr>
                <a:srgbClr val="440044"/>
              </a:buClr>
              <a:buSzPct val="75000"/>
              <a:buFont typeface="Wingdings"/>
              <a:buChar char=""/>
              <a:tabLst>
                <a:tab pos="434975" algn="l"/>
                <a:tab pos="435609" algn="l"/>
              </a:tabLst>
            </a:pPr>
            <a:r>
              <a:rPr sz="2400" spc="-5" dirty="0">
                <a:latin typeface="Arial"/>
                <a:cs typeface="Arial"/>
              </a:rPr>
              <a:t>Образность  </a:t>
            </a:r>
            <a:r>
              <a:rPr sz="2400" dirty="0">
                <a:latin typeface="Arial"/>
                <a:cs typeface="Arial"/>
              </a:rPr>
              <a:t>информации  </a:t>
            </a:r>
            <a:r>
              <a:rPr sz="2400" spc="-5" dirty="0">
                <a:latin typeface="Arial"/>
                <a:cs typeface="Arial"/>
              </a:rPr>
              <a:t>повышает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ее</a:t>
            </a:r>
            <a:endParaRPr sz="2400">
              <a:latin typeface="Arial"/>
              <a:cs typeface="Arial"/>
            </a:endParaRPr>
          </a:p>
          <a:p>
            <a:pPr marL="434975">
              <a:lnSpc>
                <a:spcPts val="2560"/>
              </a:lnSpc>
            </a:pPr>
            <a:r>
              <a:rPr sz="2400" dirty="0">
                <a:latin typeface="Arial"/>
                <a:cs typeface="Arial"/>
              </a:rPr>
              <a:t>убедительность.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87" y="2133536"/>
            <a:ext cx="4824730" cy="3888104"/>
          </a:xfrm>
          <a:custGeom>
            <a:avLst/>
            <a:gdLst/>
            <a:ahLst/>
            <a:cxnLst/>
            <a:rect l="l" t="t" r="r" b="b"/>
            <a:pathLst>
              <a:path w="4824730" h="3888104">
                <a:moveTo>
                  <a:pt x="0" y="3887851"/>
                </a:moveTo>
                <a:lnTo>
                  <a:pt x="4824349" y="3887851"/>
                </a:lnTo>
                <a:lnTo>
                  <a:pt x="4824349" y="0"/>
                </a:lnTo>
                <a:lnTo>
                  <a:pt x="0" y="0"/>
                </a:lnTo>
                <a:lnTo>
                  <a:pt x="0" y="38878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5287" y="2317125"/>
            <a:ext cx="4824730" cy="26250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51964" indent="-17653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1752600" algn="l"/>
              </a:tabLst>
            </a:pPr>
            <a:r>
              <a:rPr sz="1600" b="1" spc="-125" dirty="0">
                <a:latin typeface="Times New Roman"/>
                <a:cs typeface="Times New Roman"/>
              </a:rPr>
              <a:t>Реальные </a:t>
            </a:r>
            <a:r>
              <a:rPr sz="1600" b="1" spc="-130" dirty="0">
                <a:latin typeface="Times New Roman"/>
                <a:cs typeface="Times New Roman"/>
              </a:rPr>
              <a:t>жизненные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14" dirty="0">
                <a:latin typeface="Times New Roman"/>
                <a:cs typeface="Times New Roman"/>
              </a:rPr>
              <a:t>ситуации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2502535" indent="-175895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2502535" algn="l"/>
              </a:tabLst>
            </a:pPr>
            <a:r>
              <a:rPr sz="1600" b="1" spc="-114" dirty="0">
                <a:latin typeface="Times New Roman"/>
                <a:cs typeface="Times New Roman"/>
              </a:rPr>
              <a:t>Видеозапись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2491740" indent="-176530">
              <a:lnSpc>
                <a:spcPct val="100000"/>
              </a:lnSpc>
              <a:spcBef>
                <a:spcPts val="1125"/>
              </a:spcBef>
              <a:buAutoNum type="arabicPeriod"/>
              <a:tabLst>
                <a:tab pos="2492375" algn="l"/>
              </a:tabLst>
            </a:pPr>
            <a:r>
              <a:rPr sz="1600" b="1" spc="-120" dirty="0">
                <a:latin typeface="Times New Roman"/>
                <a:cs typeface="Times New Roman"/>
              </a:rPr>
              <a:t>Аудиозапись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2713990" indent="-175895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2714625" algn="l"/>
              </a:tabLst>
            </a:pPr>
            <a:r>
              <a:rPr sz="1600" b="1" spc="-125" dirty="0">
                <a:latin typeface="Times New Roman"/>
                <a:cs typeface="Times New Roman"/>
              </a:rPr>
              <a:t>Печать</a:t>
            </a:r>
            <a:endParaRPr sz="1600">
              <a:latin typeface="Times New Roman"/>
              <a:cs typeface="Times New Roman"/>
            </a:endParaRPr>
          </a:p>
          <a:p>
            <a:pPr marL="235585">
              <a:lnSpc>
                <a:spcPct val="100000"/>
              </a:lnSpc>
              <a:spcBef>
                <a:spcPts val="1614"/>
              </a:spcBef>
            </a:pPr>
            <a:r>
              <a:rPr sz="1300" b="1" spc="-114" dirty="0">
                <a:latin typeface="Times New Roman"/>
                <a:cs typeface="Times New Roman"/>
              </a:rPr>
              <a:t>УБЫВАНИЕ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43652" y="2180665"/>
            <a:ext cx="3314700" cy="2540"/>
          </a:xfrm>
          <a:custGeom>
            <a:avLst/>
            <a:gdLst/>
            <a:ahLst/>
            <a:cxnLst/>
            <a:rect l="l" t="t" r="r" b="b"/>
            <a:pathLst>
              <a:path w="3314700" h="2539">
                <a:moveTo>
                  <a:pt x="0" y="0"/>
                </a:moveTo>
                <a:lnTo>
                  <a:pt x="3314449" y="2207"/>
                </a:lnTo>
              </a:path>
            </a:pathLst>
          </a:custGeom>
          <a:ln w="34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3652" y="2180665"/>
            <a:ext cx="1657350" cy="3346450"/>
          </a:xfrm>
          <a:custGeom>
            <a:avLst/>
            <a:gdLst/>
            <a:ahLst/>
            <a:cxnLst/>
            <a:rect l="l" t="t" r="r" b="b"/>
            <a:pathLst>
              <a:path w="1657350" h="3346450">
                <a:moveTo>
                  <a:pt x="0" y="0"/>
                </a:moveTo>
                <a:lnTo>
                  <a:pt x="1657166" y="3346264"/>
                </a:lnTo>
              </a:path>
            </a:pathLst>
          </a:custGeom>
          <a:ln w="308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0819" y="2180665"/>
            <a:ext cx="1657350" cy="3342640"/>
          </a:xfrm>
          <a:custGeom>
            <a:avLst/>
            <a:gdLst/>
            <a:ahLst/>
            <a:cxnLst/>
            <a:rect l="l" t="t" r="r" b="b"/>
            <a:pathLst>
              <a:path w="1657350" h="3342640">
                <a:moveTo>
                  <a:pt x="1657283" y="0"/>
                </a:moveTo>
                <a:lnTo>
                  <a:pt x="0" y="3342020"/>
                </a:lnTo>
              </a:path>
            </a:pathLst>
          </a:custGeom>
          <a:ln w="30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093" y="2189154"/>
            <a:ext cx="293370" cy="2416810"/>
          </a:xfrm>
          <a:custGeom>
            <a:avLst/>
            <a:gdLst/>
            <a:ahLst/>
            <a:cxnLst/>
            <a:rect l="l" t="t" r="r" b="b"/>
            <a:pathLst>
              <a:path w="293369" h="2416810">
                <a:moveTo>
                  <a:pt x="117694" y="2211772"/>
                </a:moveTo>
                <a:lnTo>
                  <a:pt x="0" y="2211772"/>
                </a:lnTo>
                <a:lnTo>
                  <a:pt x="147208" y="2416345"/>
                </a:lnTo>
                <a:lnTo>
                  <a:pt x="269675" y="2244453"/>
                </a:lnTo>
                <a:lnTo>
                  <a:pt x="117694" y="2244453"/>
                </a:lnTo>
                <a:lnTo>
                  <a:pt x="117694" y="2211772"/>
                </a:lnTo>
                <a:close/>
              </a:path>
              <a:path w="293369" h="2416810">
                <a:moveTo>
                  <a:pt x="175265" y="0"/>
                </a:moveTo>
                <a:lnTo>
                  <a:pt x="117694" y="0"/>
                </a:lnTo>
                <a:lnTo>
                  <a:pt x="117694" y="2244453"/>
                </a:lnTo>
                <a:lnTo>
                  <a:pt x="175265" y="2244453"/>
                </a:lnTo>
                <a:lnTo>
                  <a:pt x="175265" y="0"/>
                </a:lnTo>
                <a:close/>
              </a:path>
              <a:path w="293369" h="2416810">
                <a:moveTo>
                  <a:pt x="292959" y="2211772"/>
                </a:moveTo>
                <a:lnTo>
                  <a:pt x="175265" y="2211772"/>
                </a:lnTo>
                <a:lnTo>
                  <a:pt x="175265" y="2244453"/>
                </a:lnTo>
                <a:lnTo>
                  <a:pt x="269675" y="2244453"/>
                </a:lnTo>
                <a:lnTo>
                  <a:pt x="292959" y="2211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2787" y="2189153"/>
            <a:ext cx="57785" cy="2244725"/>
          </a:xfrm>
          <a:custGeom>
            <a:avLst/>
            <a:gdLst/>
            <a:ahLst/>
            <a:cxnLst/>
            <a:rect l="l" t="t" r="r" b="b"/>
            <a:pathLst>
              <a:path w="57784" h="2244725">
                <a:moveTo>
                  <a:pt x="57571" y="0"/>
                </a:moveTo>
                <a:lnTo>
                  <a:pt x="57571" y="2244453"/>
                </a:lnTo>
                <a:lnTo>
                  <a:pt x="0" y="2244453"/>
                </a:lnTo>
                <a:lnTo>
                  <a:pt x="0" y="0"/>
                </a:lnTo>
                <a:lnTo>
                  <a:pt x="57571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5093" y="4400926"/>
            <a:ext cx="293370" cy="205104"/>
          </a:xfrm>
          <a:custGeom>
            <a:avLst/>
            <a:gdLst/>
            <a:ahLst/>
            <a:cxnLst/>
            <a:rect l="l" t="t" r="r" b="b"/>
            <a:pathLst>
              <a:path w="293369" h="205104">
                <a:moveTo>
                  <a:pt x="292959" y="0"/>
                </a:moveTo>
                <a:lnTo>
                  <a:pt x="147208" y="204573"/>
                </a:lnTo>
                <a:lnTo>
                  <a:pt x="0" y="0"/>
                </a:lnTo>
                <a:lnTo>
                  <a:pt x="292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48050" y="908049"/>
            <a:ext cx="2251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АУДИТОРИЯ</a:t>
            </a:r>
            <a:endParaRPr sz="2800"/>
          </a:p>
        </p:txBody>
      </p:sp>
      <p:sp>
        <p:nvSpPr>
          <p:cNvPr id="12" name="object 12"/>
          <p:cNvSpPr/>
          <p:nvPr/>
        </p:nvSpPr>
        <p:spPr>
          <a:xfrm>
            <a:off x="430212" y="2244661"/>
            <a:ext cx="8270875" cy="3519804"/>
          </a:xfrm>
          <a:custGeom>
            <a:avLst/>
            <a:gdLst/>
            <a:ahLst/>
            <a:cxnLst/>
            <a:rect l="l" t="t" r="r" b="b"/>
            <a:pathLst>
              <a:path w="8270875" h="3519804">
                <a:moveTo>
                  <a:pt x="0" y="3519551"/>
                </a:moveTo>
                <a:lnTo>
                  <a:pt x="8270875" y="3519551"/>
                </a:lnTo>
                <a:lnTo>
                  <a:pt x="8270875" y="0"/>
                </a:lnTo>
                <a:lnTo>
                  <a:pt x="0" y="0"/>
                </a:lnTo>
                <a:lnTo>
                  <a:pt x="0" y="3519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30026" y="2244542"/>
          <a:ext cx="8256269" cy="3506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7954"/>
                <a:gridCol w="3957320"/>
                <a:gridCol w="340995"/>
              </a:tblGrid>
              <a:tr h="691505">
                <a:tc>
                  <a:txBody>
                    <a:bodyPr/>
                    <a:lstStyle/>
                    <a:p>
                      <a:pPr marL="1230630" marR="935990" indent="-290830">
                        <a:lnSpc>
                          <a:spcPts val="2050"/>
                        </a:lnSpc>
                        <a:spcBef>
                          <a:spcPts val="700"/>
                        </a:spcBef>
                      </a:pPr>
                      <a:r>
                        <a:rPr sz="1750" b="1" spc="-5" dirty="0">
                          <a:latin typeface="Times New Roman"/>
                          <a:cs typeface="Times New Roman"/>
                        </a:rPr>
                        <a:t>ПРЯМОЙ</a:t>
                      </a:r>
                      <a:r>
                        <a:rPr sz="175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СПОСОБ  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УБЕЖДЕНИЯ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230630" marR="681355" indent="-545465">
                        <a:lnSpc>
                          <a:spcPts val="2050"/>
                        </a:lnSpc>
                        <a:spcBef>
                          <a:spcPts val="700"/>
                        </a:spcBef>
                      </a:pP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КОСВЕННЫЙ</a:t>
                      </a:r>
                      <a:r>
                        <a:rPr sz="175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СПОСОБ  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УБЕЖДЕНИЯ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2595557">
                <a:tc>
                  <a:txBody>
                    <a:bodyPr/>
                    <a:lstStyle/>
                    <a:p>
                      <a:pPr marL="259079" marR="251460" algn="just">
                        <a:lnSpc>
                          <a:spcPct val="96800"/>
                        </a:lnSpc>
                        <a:spcBef>
                          <a:spcPts val="620"/>
                        </a:spcBef>
                        <a:tabLst>
                          <a:tab pos="2712085" algn="l"/>
                        </a:tabLst>
                      </a:pPr>
                      <a:r>
                        <a:rPr sz="1750" dirty="0">
                          <a:latin typeface="Times New Roman"/>
                          <a:cs typeface="Times New Roman"/>
                        </a:rPr>
                        <a:t>Убеждение, имеющее 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место,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когда  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тер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750" spc="-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75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тор</a:t>
                      </a:r>
                      <a:r>
                        <a:rPr sz="1750" spc="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я  сосредоточивает 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свое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внимание 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благоприятных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аргументах.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59079" marR="252729" algn="just">
                        <a:lnSpc>
                          <a:spcPct val="96700"/>
                        </a:lnSpc>
                        <a:spcBef>
                          <a:spcPts val="560"/>
                        </a:spcBef>
                        <a:tabLst>
                          <a:tab pos="2731770" algn="l"/>
                        </a:tabLst>
                      </a:pPr>
                      <a:r>
                        <a:rPr sz="1750" dirty="0">
                          <a:latin typeface="Times New Roman"/>
                          <a:cs typeface="Times New Roman"/>
                        </a:rPr>
                        <a:t>Прямое убеждение является  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750" spc="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ки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750" spc="1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75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ки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устойчивым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и с большей  вероятностью способно повлиять  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поведение.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9079" marR="251460" algn="just">
                        <a:lnSpc>
                          <a:spcPct val="96800"/>
                        </a:lnSpc>
                        <a:spcBef>
                          <a:spcPts val="620"/>
                        </a:spcBef>
                      </a:pPr>
                      <a:r>
                        <a:rPr sz="1750" dirty="0">
                          <a:latin typeface="Times New Roman"/>
                          <a:cs typeface="Times New Roman"/>
                        </a:rPr>
                        <a:t>Убеждение, имеющее 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место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в том  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случае,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когда 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людей влияют  случайные 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факторы 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(например,  привлекательность оратора)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219097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5936390" y="4143470"/>
            <a:ext cx="884821" cy="1314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522173"/>
            <a:ext cx="79692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ОФИЦИАЛЬНЫЙ ВИЗИТ Ю.В.ТИМОШЕНКО</a:t>
            </a:r>
            <a:r>
              <a:rPr sz="2800" spc="114" dirty="0"/>
              <a:t> </a:t>
            </a:r>
            <a:r>
              <a:rPr sz="2800" spc="-5" dirty="0"/>
              <a:t>В</a:t>
            </a:r>
            <a:endParaRPr sz="2800"/>
          </a:p>
          <a:p>
            <a:pPr marL="12700">
              <a:lnSpc>
                <a:spcPct val="100000"/>
              </a:lnSpc>
            </a:pPr>
            <a:r>
              <a:rPr sz="2800" spc="-5" dirty="0"/>
              <a:t>МОСКВУ, 20 февраля 2008</a:t>
            </a:r>
            <a:r>
              <a:rPr sz="2800" spc="75" dirty="0"/>
              <a:t> </a:t>
            </a:r>
            <a:r>
              <a:rPr sz="2800" spc="-5" dirty="0"/>
              <a:t>г.</a:t>
            </a:r>
            <a:endParaRPr sz="2800"/>
          </a:p>
        </p:txBody>
      </p:sp>
      <p:sp>
        <p:nvSpPr>
          <p:cNvPr id="12" name="object 12"/>
          <p:cNvSpPr/>
          <p:nvPr/>
        </p:nvSpPr>
        <p:spPr>
          <a:xfrm>
            <a:off x="1714500" y="1619250"/>
            <a:ext cx="5715000" cy="476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5266" y="790702"/>
            <a:ext cx="7579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ПРЯМОЙ И </a:t>
            </a:r>
            <a:r>
              <a:rPr sz="2400" spc="-5" dirty="0"/>
              <a:t>КОСВЕННЫЙ СПОСОБЫ</a:t>
            </a:r>
            <a:r>
              <a:rPr sz="2400" spc="-55" dirty="0"/>
              <a:t> </a:t>
            </a:r>
            <a:r>
              <a:rPr sz="2400" spc="-5" dirty="0"/>
              <a:t>УБЕЖДЕНИЯ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1258887" y="1433575"/>
            <a:ext cx="6661150" cy="5037455"/>
          </a:xfrm>
          <a:custGeom>
            <a:avLst/>
            <a:gdLst/>
            <a:ahLst/>
            <a:cxnLst/>
            <a:rect l="l" t="t" r="r" b="b"/>
            <a:pathLst>
              <a:path w="6661150" h="5037455">
                <a:moveTo>
                  <a:pt x="0" y="5037074"/>
                </a:moveTo>
                <a:lnTo>
                  <a:pt x="6661150" y="5037074"/>
                </a:lnTo>
                <a:lnTo>
                  <a:pt x="6661150" y="0"/>
                </a:lnTo>
                <a:lnTo>
                  <a:pt x="0" y="0"/>
                </a:lnTo>
                <a:lnTo>
                  <a:pt x="0" y="50370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502885" y="1660196"/>
          <a:ext cx="3955414" cy="303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7625"/>
                <a:gridCol w="1316989"/>
                <a:gridCol w="1320800"/>
              </a:tblGrid>
              <a:tr h="303346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50" b="1" spc="10" dirty="0">
                          <a:latin typeface="Times New Roman"/>
                          <a:cs typeface="Times New Roman"/>
                        </a:rPr>
                        <a:t>АУДИТОРИЯ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50" b="1" spc="10" dirty="0">
                          <a:latin typeface="Times New Roman"/>
                          <a:cs typeface="Times New Roman"/>
                        </a:rPr>
                        <a:t>ПРОЦЕСС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50" b="1" spc="15" dirty="0">
                          <a:latin typeface="Times New Roman"/>
                          <a:cs typeface="Times New Roman"/>
                        </a:rPr>
                        <a:t>УБЕЖДЕНИЕ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642750" y="2546245"/>
            <a:ext cx="617220" cy="3238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8270" marR="5080" indent="-116205">
              <a:lnSpc>
                <a:spcPts val="1150"/>
              </a:lnSpc>
              <a:spcBef>
                <a:spcPts val="175"/>
              </a:spcBef>
            </a:pPr>
            <a:r>
              <a:rPr sz="1000" b="1" spc="5" dirty="0">
                <a:latin typeface="Times New Roman"/>
                <a:cs typeface="Times New Roman"/>
              </a:rPr>
              <a:t>П</a:t>
            </a:r>
            <a:r>
              <a:rPr sz="1000" b="1" spc="-5" dirty="0">
                <a:latin typeface="Times New Roman"/>
                <a:cs typeface="Times New Roman"/>
              </a:rPr>
              <a:t>Р</a:t>
            </a:r>
            <a:r>
              <a:rPr sz="1000" b="1" dirty="0">
                <a:latin typeface="Times New Roman"/>
                <a:cs typeface="Times New Roman"/>
              </a:rPr>
              <a:t>Я</a:t>
            </a:r>
            <a:r>
              <a:rPr sz="1000" b="1" spc="25" dirty="0">
                <a:latin typeface="Times New Roman"/>
                <a:cs typeface="Times New Roman"/>
              </a:rPr>
              <a:t>М</a:t>
            </a:r>
            <a:r>
              <a:rPr sz="1000" b="1" spc="5" dirty="0">
                <a:latin typeface="Times New Roman"/>
                <a:cs typeface="Times New Roman"/>
              </a:rPr>
              <a:t>О</a:t>
            </a:r>
            <a:r>
              <a:rPr sz="1000" b="1" spc="-5" dirty="0">
                <a:latin typeface="Times New Roman"/>
                <a:cs typeface="Times New Roman"/>
              </a:rPr>
              <a:t>Й  </a:t>
            </a:r>
            <a:r>
              <a:rPr sz="1000" b="1" dirty="0">
                <a:latin typeface="Times New Roman"/>
                <a:cs typeface="Times New Roman"/>
              </a:rPr>
              <a:t>ПУТЬ</a:t>
            </a:r>
            <a:endParaRPr sz="10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502885" y="2266970"/>
          <a:ext cx="3955414" cy="1005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7625"/>
                <a:gridCol w="1316989"/>
                <a:gridCol w="1320800"/>
              </a:tblGrid>
              <a:tr h="1993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125"/>
                        </a:lnSpc>
                        <a:spcBef>
                          <a:spcPts val="34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Приложены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439748">
                <a:tc>
                  <a:txBody>
                    <a:bodyPr/>
                    <a:lstStyle/>
                    <a:p>
                      <a:pPr marL="159385" marR="112395" indent="-38735">
                        <a:lnSpc>
                          <a:spcPts val="1150"/>
                        </a:lnSpc>
                        <a:spcBef>
                          <a:spcPts val="7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Склонная к</a:t>
                      </a:r>
                      <a:r>
                        <a:rPr sz="1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анализу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мотивированная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8765" marR="267335" indent="1270" algn="ctr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начи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усилия:  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бд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вани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Веские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аргументы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9855" marR="95885" indent="-1905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вызывают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длительное</a:t>
                      </a:r>
                      <a:r>
                        <a:rPr sz="1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согласие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145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5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согласие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01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1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контраргументация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1496578" y="3917096"/>
            <a:ext cx="9112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Times New Roman"/>
                <a:cs typeface="Times New Roman"/>
              </a:rPr>
              <a:t>С</a:t>
            </a:r>
            <a:r>
              <a:rPr sz="1500" b="1" spc="-5" dirty="0">
                <a:latin typeface="Times New Roman"/>
                <a:cs typeface="Times New Roman"/>
              </a:rPr>
              <a:t>Т</a:t>
            </a:r>
            <a:r>
              <a:rPr sz="1500" b="1" spc="10" dirty="0">
                <a:latin typeface="Times New Roman"/>
                <a:cs typeface="Times New Roman"/>
              </a:rPr>
              <a:t>И</a:t>
            </a:r>
            <a:r>
              <a:rPr sz="1500" b="1" spc="35" dirty="0">
                <a:latin typeface="Times New Roman"/>
                <a:cs typeface="Times New Roman"/>
              </a:rPr>
              <a:t>М</a:t>
            </a:r>
            <a:r>
              <a:rPr sz="1500" b="1" spc="15" dirty="0">
                <a:latin typeface="Times New Roman"/>
                <a:cs typeface="Times New Roman"/>
              </a:rPr>
              <a:t>У</a:t>
            </a:r>
            <a:r>
              <a:rPr sz="1500" b="1" spc="5" dirty="0">
                <a:latin typeface="Times New Roman"/>
                <a:cs typeface="Times New Roman"/>
              </a:rPr>
              <a:t>Л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2833" y="3294955"/>
            <a:ext cx="3808095" cy="41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  <a:tabLst>
                <a:tab pos="1513840" algn="l"/>
                <a:tab pos="2018664" algn="l"/>
                <a:tab pos="2996565" algn="l"/>
                <a:tab pos="3716654" algn="l"/>
              </a:tabLst>
            </a:pPr>
            <a:r>
              <a:rPr sz="1250" spc="15" dirty="0">
                <a:latin typeface="Times New Roman"/>
                <a:cs typeface="Times New Roman"/>
              </a:rPr>
              <a:t>Для </a:t>
            </a:r>
            <a:r>
              <a:rPr sz="1250" spc="-5" dirty="0">
                <a:latin typeface="Times New Roman"/>
                <a:cs typeface="Times New Roman"/>
              </a:rPr>
              <a:t>компьютерной </a:t>
            </a:r>
            <a:r>
              <a:rPr sz="1250" spc="5" dirty="0">
                <a:latin typeface="Times New Roman"/>
                <a:cs typeface="Times New Roman"/>
              </a:rPr>
              <a:t>рекламы  </a:t>
            </a:r>
            <a:r>
              <a:rPr sz="1250" spc="-5" dirty="0">
                <a:latin typeface="Times New Roman"/>
                <a:cs typeface="Times New Roman"/>
              </a:rPr>
              <a:t>типичен </a:t>
            </a:r>
            <a:r>
              <a:rPr sz="1250" dirty="0">
                <a:latin typeface="Times New Roman"/>
                <a:cs typeface="Times New Roman"/>
              </a:rPr>
              <a:t>первый </a:t>
            </a:r>
            <a:r>
              <a:rPr sz="1250" spc="-15" dirty="0">
                <a:latin typeface="Times New Roman"/>
                <a:cs typeface="Times New Roman"/>
              </a:rPr>
              <a:t>путь,  </a:t>
            </a:r>
            <a:r>
              <a:rPr sz="1250" spc="-10" dirty="0">
                <a:latin typeface="Times New Roman"/>
                <a:cs typeface="Times New Roman"/>
              </a:rPr>
              <a:t>п</a:t>
            </a:r>
            <a:r>
              <a:rPr sz="1250" spc="5" dirty="0">
                <a:latin typeface="Times New Roman"/>
                <a:cs typeface="Times New Roman"/>
              </a:rPr>
              <a:t>р</a:t>
            </a:r>
            <a:r>
              <a:rPr sz="1250" spc="-10" dirty="0">
                <a:latin typeface="Times New Roman"/>
                <a:cs typeface="Times New Roman"/>
              </a:rPr>
              <a:t>е</a:t>
            </a:r>
            <a:r>
              <a:rPr sz="1250" spc="-5" dirty="0">
                <a:latin typeface="Times New Roman"/>
                <a:cs typeface="Times New Roman"/>
              </a:rPr>
              <a:t>д</a:t>
            </a:r>
            <a:r>
              <a:rPr sz="1250" spc="-10" dirty="0">
                <a:latin typeface="Times New Roman"/>
                <a:cs typeface="Times New Roman"/>
              </a:rPr>
              <a:t>п</a:t>
            </a:r>
            <a:r>
              <a:rPr sz="1250" spc="-25" dirty="0">
                <a:latin typeface="Times New Roman"/>
                <a:cs typeface="Times New Roman"/>
              </a:rPr>
              <a:t>о</a:t>
            </a:r>
            <a:r>
              <a:rPr sz="1250" spc="10" dirty="0">
                <a:latin typeface="Times New Roman"/>
                <a:cs typeface="Times New Roman"/>
              </a:rPr>
              <a:t>л</a:t>
            </a:r>
            <a:r>
              <a:rPr sz="1250" spc="15" dirty="0">
                <a:latin typeface="Times New Roman"/>
                <a:cs typeface="Times New Roman"/>
              </a:rPr>
              <a:t>а</a:t>
            </a:r>
            <a:r>
              <a:rPr sz="1250" dirty="0">
                <a:latin typeface="Times New Roman"/>
                <a:cs typeface="Times New Roman"/>
              </a:rPr>
              <a:t>г</a:t>
            </a:r>
            <a:r>
              <a:rPr sz="1250" spc="15" dirty="0">
                <a:latin typeface="Times New Roman"/>
                <a:cs typeface="Times New Roman"/>
              </a:rPr>
              <a:t>а</a:t>
            </a:r>
            <a:r>
              <a:rPr sz="1250" dirty="0">
                <a:latin typeface="Times New Roman"/>
                <a:cs typeface="Times New Roman"/>
              </a:rPr>
              <a:t>ю</a:t>
            </a:r>
            <a:r>
              <a:rPr sz="1250" spc="5" dirty="0">
                <a:latin typeface="Times New Roman"/>
                <a:cs typeface="Times New Roman"/>
              </a:rPr>
              <a:t>щ</a:t>
            </a:r>
            <a:r>
              <a:rPr sz="1250" spc="-10" dirty="0">
                <a:latin typeface="Times New Roman"/>
                <a:cs typeface="Times New Roman"/>
              </a:rPr>
              <a:t>ий</a:t>
            </a:r>
            <a:r>
              <a:rPr sz="1250" dirty="0">
                <a:latin typeface="Times New Roman"/>
                <a:cs typeface="Times New Roman"/>
              </a:rPr>
              <a:t>,	</a:t>
            </a:r>
            <a:r>
              <a:rPr sz="1250" spc="5" dirty="0">
                <a:latin typeface="Times New Roman"/>
                <a:cs typeface="Times New Roman"/>
              </a:rPr>
              <a:t>ч</a:t>
            </a:r>
            <a:r>
              <a:rPr sz="1250" spc="-5" dirty="0">
                <a:latin typeface="Times New Roman"/>
                <a:cs typeface="Times New Roman"/>
              </a:rPr>
              <a:t>т</a:t>
            </a:r>
            <a:r>
              <a:rPr sz="1250" spc="5" dirty="0">
                <a:latin typeface="Times New Roman"/>
                <a:cs typeface="Times New Roman"/>
              </a:rPr>
              <a:t>о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15" dirty="0">
                <a:latin typeface="Times New Roman"/>
                <a:cs typeface="Times New Roman"/>
              </a:rPr>
              <a:t>а</a:t>
            </a:r>
            <a:r>
              <a:rPr sz="1250" spc="-55" dirty="0">
                <a:latin typeface="Times New Roman"/>
                <a:cs typeface="Times New Roman"/>
              </a:rPr>
              <a:t>у</a:t>
            </a:r>
            <a:r>
              <a:rPr sz="1250" spc="-5" dirty="0">
                <a:latin typeface="Times New Roman"/>
                <a:cs typeface="Times New Roman"/>
              </a:rPr>
              <a:t>д</a:t>
            </a:r>
            <a:r>
              <a:rPr sz="1250" spc="-10" dirty="0">
                <a:latin typeface="Times New Roman"/>
                <a:cs typeface="Times New Roman"/>
              </a:rPr>
              <a:t>и</a:t>
            </a:r>
            <a:r>
              <a:rPr sz="1250" spc="-5" dirty="0">
                <a:latin typeface="Times New Roman"/>
                <a:cs typeface="Times New Roman"/>
              </a:rPr>
              <a:t>т</a:t>
            </a:r>
            <a:r>
              <a:rPr sz="1250" spc="-25" dirty="0">
                <a:latin typeface="Times New Roman"/>
                <a:cs typeface="Times New Roman"/>
              </a:rPr>
              <a:t>о</a:t>
            </a:r>
            <a:r>
              <a:rPr sz="1250" spc="5" dirty="0">
                <a:latin typeface="Times New Roman"/>
                <a:cs typeface="Times New Roman"/>
              </a:rPr>
              <a:t>р</a:t>
            </a:r>
            <a:r>
              <a:rPr sz="1250" spc="-10" dirty="0">
                <a:latin typeface="Times New Roman"/>
                <a:cs typeface="Times New Roman"/>
              </a:rPr>
              <a:t>и</a:t>
            </a:r>
            <a:r>
              <a:rPr sz="1250" spc="5" dirty="0">
                <a:latin typeface="Times New Roman"/>
                <a:cs typeface="Times New Roman"/>
              </a:rPr>
              <a:t>я</a:t>
            </a:r>
            <a:r>
              <a:rPr sz="1250" dirty="0">
                <a:latin typeface="Times New Roman"/>
                <a:cs typeface="Times New Roman"/>
              </a:rPr>
              <a:t>	г</a:t>
            </a:r>
            <a:r>
              <a:rPr sz="1250" spc="-25" dirty="0">
                <a:latin typeface="Times New Roman"/>
                <a:cs typeface="Times New Roman"/>
              </a:rPr>
              <a:t>о</a:t>
            </a:r>
            <a:r>
              <a:rPr sz="1250" spc="-5" dirty="0">
                <a:latin typeface="Times New Roman"/>
                <a:cs typeface="Times New Roman"/>
              </a:rPr>
              <a:t>т</a:t>
            </a:r>
            <a:r>
              <a:rPr sz="1250" spc="-25" dirty="0">
                <a:latin typeface="Times New Roman"/>
                <a:cs typeface="Times New Roman"/>
              </a:rPr>
              <a:t>о</a:t>
            </a:r>
            <a:r>
              <a:rPr sz="1250" spc="10" dirty="0">
                <a:latin typeface="Times New Roman"/>
                <a:cs typeface="Times New Roman"/>
              </a:rPr>
              <a:t>в</a:t>
            </a:r>
            <a:r>
              <a:rPr sz="1250" spc="5" dirty="0">
                <a:latin typeface="Times New Roman"/>
                <a:cs typeface="Times New Roman"/>
              </a:rPr>
              <a:t>а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5" dirty="0">
                <a:latin typeface="Times New Roman"/>
                <a:cs typeface="Times New Roman"/>
              </a:rPr>
              <a:t>к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82833" y="3679216"/>
            <a:ext cx="3811270" cy="894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>
              <a:lnSpc>
                <a:spcPct val="100699"/>
              </a:lnSpc>
              <a:spcBef>
                <a:spcPts val="105"/>
              </a:spcBef>
            </a:pPr>
            <a:r>
              <a:rPr sz="1250" spc="-5" dirty="0">
                <a:latin typeface="Times New Roman"/>
                <a:cs typeface="Times New Roman"/>
              </a:rPr>
              <a:t>систематическому </a:t>
            </a:r>
            <a:r>
              <a:rPr sz="1250" dirty="0">
                <a:latin typeface="Times New Roman"/>
                <a:cs typeface="Times New Roman"/>
              </a:rPr>
              <a:t>сравнению предполагаемых </a:t>
            </a:r>
            <a:r>
              <a:rPr sz="1250" spc="-5" dirty="0">
                <a:latin typeface="Times New Roman"/>
                <a:cs typeface="Times New Roman"/>
              </a:rPr>
              <a:t>цен </a:t>
            </a:r>
            <a:r>
              <a:rPr sz="1250" spc="5" dirty="0">
                <a:latin typeface="Times New Roman"/>
                <a:cs typeface="Times New Roman"/>
              </a:rPr>
              <a:t>и  </a:t>
            </a:r>
            <a:r>
              <a:rPr sz="1250" dirty="0">
                <a:latin typeface="Times New Roman"/>
                <a:cs typeface="Times New Roman"/>
              </a:rPr>
              <a:t>характеристик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товаров.</a:t>
            </a: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ct val="100899"/>
              </a:lnSpc>
              <a:spcBef>
                <a:spcPts val="785"/>
              </a:spcBef>
              <a:tabLst>
                <a:tab pos="708660" algn="l"/>
                <a:tab pos="1934210" algn="l"/>
                <a:tab pos="2692400" algn="l"/>
                <a:tab pos="2912110" algn="l"/>
                <a:tab pos="3285490" algn="l"/>
              </a:tabLst>
            </a:pPr>
            <a:r>
              <a:rPr sz="1250" spc="-5" dirty="0">
                <a:latin typeface="Times New Roman"/>
                <a:cs typeface="Times New Roman"/>
              </a:rPr>
              <a:t>Р</a:t>
            </a:r>
            <a:r>
              <a:rPr sz="1250" spc="-10" dirty="0">
                <a:latin typeface="Times New Roman"/>
                <a:cs typeface="Times New Roman"/>
              </a:rPr>
              <a:t>е</a:t>
            </a:r>
            <a:r>
              <a:rPr sz="1250" spc="-5" dirty="0">
                <a:latin typeface="Times New Roman"/>
                <a:cs typeface="Times New Roman"/>
              </a:rPr>
              <a:t>к</a:t>
            </a:r>
            <a:r>
              <a:rPr sz="1250" spc="10" dirty="0">
                <a:latin typeface="Times New Roman"/>
                <a:cs typeface="Times New Roman"/>
              </a:rPr>
              <a:t>л</a:t>
            </a:r>
            <a:r>
              <a:rPr sz="1250" spc="15" dirty="0">
                <a:latin typeface="Times New Roman"/>
                <a:cs typeface="Times New Roman"/>
              </a:rPr>
              <a:t>ам</a:t>
            </a:r>
            <a:r>
              <a:rPr sz="1250" spc="5" dirty="0">
                <a:latin typeface="Times New Roman"/>
                <a:cs typeface="Times New Roman"/>
              </a:rPr>
              <a:t>а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5" dirty="0">
                <a:latin typeface="Times New Roman"/>
                <a:cs typeface="Times New Roman"/>
              </a:rPr>
              <a:t>б</a:t>
            </a:r>
            <a:r>
              <a:rPr sz="1250" spc="-10" dirty="0">
                <a:latin typeface="Times New Roman"/>
                <a:cs typeface="Times New Roman"/>
              </a:rPr>
              <a:t>е</a:t>
            </a:r>
            <a:r>
              <a:rPr sz="1250" spc="15" dirty="0">
                <a:latin typeface="Times New Roman"/>
                <a:cs typeface="Times New Roman"/>
              </a:rPr>
              <a:t>за</a:t>
            </a:r>
            <a:r>
              <a:rPr sz="1250" spc="10" dirty="0">
                <a:latin typeface="Times New Roman"/>
                <a:cs typeface="Times New Roman"/>
              </a:rPr>
              <a:t>л</a:t>
            </a:r>
            <a:r>
              <a:rPr sz="1250" spc="-5" dirty="0">
                <a:latin typeface="Times New Roman"/>
                <a:cs typeface="Times New Roman"/>
              </a:rPr>
              <a:t>к</a:t>
            </a:r>
            <a:r>
              <a:rPr sz="1250" spc="-25" dirty="0">
                <a:latin typeface="Times New Roman"/>
                <a:cs typeface="Times New Roman"/>
              </a:rPr>
              <a:t>о</a:t>
            </a:r>
            <a:r>
              <a:rPr sz="1250" dirty="0">
                <a:latin typeface="Times New Roman"/>
                <a:cs typeface="Times New Roman"/>
              </a:rPr>
              <a:t>г</a:t>
            </a:r>
            <a:r>
              <a:rPr sz="1250" spc="-25" dirty="0">
                <a:latin typeface="Times New Roman"/>
                <a:cs typeface="Times New Roman"/>
              </a:rPr>
              <a:t>о</a:t>
            </a:r>
            <a:r>
              <a:rPr sz="1250" spc="10" dirty="0">
                <a:latin typeface="Times New Roman"/>
                <a:cs typeface="Times New Roman"/>
              </a:rPr>
              <a:t>л</a:t>
            </a:r>
            <a:r>
              <a:rPr sz="1250" dirty="0">
                <a:latin typeface="Times New Roman"/>
                <a:cs typeface="Times New Roman"/>
              </a:rPr>
              <a:t>ь</a:t>
            </a:r>
            <a:r>
              <a:rPr sz="1250" spc="-10" dirty="0">
                <a:latin typeface="Times New Roman"/>
                <a:cs typeface="Times New Roman"/>
              </a:rPr>
              <a:t>н</a:t>
            </a:r>
            <a:r>
              <a:rPr sz="1250" spc="10" dirty="0">
                <a:latin typeface="Times New Roman"/>
                <a:cs typeface="Times New Roman"/>
              </a:rPr>
              <a:t>ых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10" dirty="0">
                <a:latin typeface="Times New Roman"/>
                <a:cs typeface="Times New Roman"/>
              </a:rPr>
              <a:t>н</a:t>
            </a:r>
            <a:r>
              <a:rPr sz="1250" spc="15" dirty="0">
                <a:latin typeface="Times New Roman"/>
                <a:cs typeface="Times New Roman"/>
              </a:rPr>
              <a:t>а</a:t>
            </a:r>
            <a:r>
              <a:rPr sz="1250" spc="-10" dirty="0">
                <a:latin typeface="Times New Roman"/>
                <a:cs typeface="Times New Roman"/>
              </a:rPr>
              <a:t>пи</a:t>
            </a:r>
            <a:r>
              <a:rPr sz="1250" spc="-5" dirty="0">
                <a:latin typeface="Times New Roman"/>
                <a:cs typeface="Times New Roman"/>
              </a:rPr>
              <a:t>тк</a:t>
            </a:r>
            <a:r>
              <a:rPr sz="1250" spc="-25" dirty="0">
                <a:latin typeface="Times New Roman"/>
                <a:cs typeface="Times New Roman"/>
              </a:rPr>
              <a:t>о</a:t>
            </a:r>
            <a:r>
              <a:rPr sz="1250" spc="5" dirty="0">
                <a:latin typeface="Times New Roman"/>
                <a:cs typeface="Times New Roman"/>
              </a:rPr>
              <a:t>в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5" dirty="0">
                <a:latin typeface="Times New Roman"/>
                <a:cs typeface="Times New Roman"/>
              </a:rPr>
              <a:t>и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5" dirty="0">
                <a:latin typeface="Times New Roman"/>
                <a:cs typeface="Times New Roman"/>
              </a:rPr>
              <a:t>т</a:t>
            </a:r>
            <a:r>
              <a:rPr sz="1250" spc="15" dirty="0">
                <a:latin typeface="Times New Roman"/>
                <a:cs typeface="Times New Roman"/>
              </a:rPr>
              <a:t>.</a:t>
            </a:r>
            <a:r>
              <a:rPr sz="1250" spc="-10" dirty="0">
                <a:latin typeface="Times New Roman"/>
                <a:cs typeface="Times New Roman"/>
              </a:rPr>
              <a:t>п</a:t>
            </a:r>
            <a:r>
              <a:rPr sz="1250" dirty="0">
                <a:latin typeface="Times New Roman"/>
                <a:cs typeface="Times New Roman"/>
              </a:rPr>
              <a:t>.	</a:t>
            </a:r>
            <a:r>
              <a:rPr sz="1250" spc="-25" dirty="0">
                <a:latin typeface="Times New Roman"/>
                <a:cs typeface="Times New Roman"/>
              </a:rPr>
              <a:t>о</a:t>
            </a:r>
            <a:r>
              <a:rPr sz="1250" spc="-5" dirty="0">
                <a:latin typeface="Times New Roman"/>
                <a:cs typeface="Times New Roman"/>
              </a:rPr>
              <a:t>б</a:t>
            </a:r>
            <a:r>
              <a:rPr sz="1250" spc="10" dirty="0">
                <a:latin typeface="Times New Roman"/>
                <a:cs typeface="Times New Roman"/>
              </a:rPr>
              <a:t>ыч</a:t>
            </a:r>
            <a:r>
              <a:rPr sz="1250" spc="-10" dirty="0">
                <a:latin typeface="Times New Roman"/>
                <a:cs typeface="Times New Roman"/>
              </a:rPr>
              <a:t>н</a:t>
            </a:r>
            <a:r>
              <a:rPr sz="1250" spc="5" dirty="0">
                <a:latin typeface="Times New Roman"/>
                <a:cs typeface="Times New Roman"/>
              </a:rPr>
              <a:t>о  </a:t>
            </a:r>
            <a:r>
              <a:rPr sz="1250" spc="-10" dirty="0">
                <a:latin typeface="Times New Roman"/>
                <a:cs typeface="Times New Roman"/>
              </a:rPr>
              <a:t>использует </a:t>
            </a:r>
            <a:r>
              <a:rPr sz="1250" spc="-5" dirty="0">
                <a:latin typeface="Times New Roman"/>
                <a:cs typeface="Times New Roman"/>
              </a:rPr>
              <a:t>второй </a:t>
            </a:r>
            <a:r>
              <a:rPr sz="1250" spc="-10" dirty="0">
                <a:latin typeface="Times New Roman"/>
                <a:cs typeface="Times New Roman"/>
              </a:rPr>
              <a:t>способ убеждения, </a:t>
            </a:r>
            <a:r>
              <a:rPr sz="1250" spc="-5" dirty="0">
                <a:latin typeface="Times New Roman"/>
                <a:cs typeface="Times New Roman"/>
              </a:rPr>
              <a:t>просто</a:t>
            </a:r>
            <a:r>
              <a:rPr sz="1250" spc="-6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связывая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0711" y="3917096"/>
            <a:ext cx="98361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10" dirty="0">
                <a:latin typeface="Times New Roman"/>
                <a:cs typeface="Times New Roman"/>
              </a:rPr>
              <a:t>Р</a:t>
            </a:r>
            <a:r>
              <a:rPr sz="1500" b="1" spc="-5" dirty="0">
                <a:latin typeface="Times New Roman"/>
                <a:cs typeface="Times New Roman"/>
              </a:rPr>
              <a:t>Е</a:t>
            </a:r>
            <a:r>
              <a:rPr sz="1500" b="1" dirty="0">
                <a:latin typeface="Times New Roman"/>
                <a:cs typeface="Times New Roman"/>
              </a:rPr>
              <a:t>АК</a:t>
            </a:r>
            <a:r>
              <a:rPr sz="1500" b="1" spc="5" dirty="0">
                <a:latin typeface="Times New Roman"/>
                <a:cs typeface="Times New Roman"/>
              </a:rPr>
              <a:t>Ц</a:t>
            </a:r>
            <a:r>
              <a:rPr sz="1500" b="1" spc="10" dirty="0">
                <a:latin typeface="Times New Roman"/>
                <a:cs typeface="Times New Roman"/>
              </a:rPr>
              <a:t>И</a:t>
            </a:r>
            <a:r>
              <a:rPr sz="1500" b="1" spc="5" dirty="0">
                <a:latin typeface="Times New Roman"/>
                <a:cs typeface="Times New Roman"/>
              </a:rPr>
              <a:t>Я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502885" y="5001088"/>
          <a:ext cx="3955414" cy="841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7625"/>
                <a:gridCol w="1316989"/>
                <a:gridCol w="1320800"/>
              </a:tblGrid>
              <a:tr h="841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7475" marR="109855" indent="-4445" algn="ctr">
                        <a:lnSpc>
                          <a:spcPts val="115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Несклонная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анализу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или 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аин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ванна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8265" algn="ctr">
                        <a:lnSpc>
                          <a:spcPts val="1150"/>
                        </a:lnSpc>
                        <a:spcBef>
                          <a:spcPts val="79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приложено</a:t>
                      </a:r>
                      <a:r>
                        <a:rPr sz="10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почти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никаких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усилий: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09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косвенные намеки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117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обещания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13030" algn="ctr">
                        <a:lnSpc>
                          <a:spcPts val="115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Намеки и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обещания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вызывают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090"/>
                        </a:lnSpc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кратковременную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37185" marR="327025" algn="ctr">
                        <a:lnSpc>
                          <a:spcPts val="1150"/>
                        </a:lnSpc>
                        <a:spcBef>
                          <a:spcPts val="5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симпатию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одобрение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1473420" y="4547041"/>
            <a:ext cx="4914900" cy="16979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22045" marR="5080">
              <a:lnSpc>
                <a:spcPct val="100800"/>
              </a:lnSpc>
              <a:spcBef>
                <a:spcPts val="105"/>
              </a:spcBef>
              <a:tabLst>
                <a:tab pos="1679575" algn="l"/>
                <a:tab pos="1930400" algn="l"/>
                <a:tab pos="3296920" algn="l"/>
                <a:tab pos="3554729" algn="l"/>
              </a:tabLst>
            </a:pPr>
            <a:r>
              <a:rPr sz="1250" spc="-5" dirty="0">
                <a:latin typeface="Times New Roman"/>
                <a:cs typeface="Times New Roman"/>
              </a:rPr>
              <a:t>т</a:t>
            </a:r>
            <a:r>
              <a:rPr sz="1250" spc="-25" dirty="0">
                <a:latin typeface="Times New Roman"/>
                <a:cs typeface="Times New Roman"/>
              </a:rPr>
              <a:t>о</a:t>
            </a:r>
            <a:r>
              <a:rPr sz="1250" spc="10" dirty="0">
                <a:latin typeface="Times New Roman"/>
                <a:cs typeface="Times New Roman"/>
              </a:rPr>
              <a:t>в</a:t>
            </a:r>
            <a:r>
              <a:rPr sz="1250" spc="15" dirty="0">
                <a:latin typeface="Times New Roman"/>
                <a:cs typeface="Times New Roman"/>
              </a:rPr>
              <a:t>а</a:t>
            </a:r>
            <a:r>
              <a:rPr sz="1250" spc="5" dirty="0">
                <a:latin typeface="Times New Roman"/>
                <a:cs typeface="Times New Roman"/>
              </a:rPr>
              <a:t>р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5" dirty="0">
                <a:latin typeface="Times New Roman"/>
                <a:cs typeface="Times New Roman"/>
              </a:rPr>
              <a:t>с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10" dirty="0">
                <a:latin typeface="Times New Roman"/>
                <a:cs typeface="Times New Roman"/>
              </a:rPr>
              <a:t>п</a:t>
            </a:r>
            <a:r>
              <a:rPr sz="1250" spc="5" dirty="0">
                <a:latin typeface="Times New Roman"/>
                <a:cs typeface="Times New Roman"/>
              </a:rPr>
              <a:t>р</a:t>
            </a:r>
            <a:r>
              <a:rPr sz="1250" spc="-10" dirty="0">
                <a:latin typeface="Times New Roman"/>
                <a:cs typeface="Times New Roman"/>
              </a:rPr>
              <a:t>е</a:t>
            </a:r>
            <a:r>
              <a:rPr sz="1250" spc="-5" dirty="0">
                <a:latin typeface="Times New Roman"/>
                <a:cs typeface="Times New Roman"/>
              </a:rPr>
              <a:t>д</a:t>
            </a:r>
            <a:r>
              <a:rPr sz="1250" spc="-10" dirty="0">
                <a:latin typeface="Times New Roman"/>
                <a:cs typeface="Times New Roman"/>
              </a:rPr>
              <a:t>с</a:t>
            </a:r>
            <a:r>
              <a:rPr sz="1250" spc="-5" dirty="0">
                <a:latin typeface="Times New Roman"/>
                <a:cs typeface="Times New Roman"/>
              </a:rPr>
              <a:t>т</a:t>
            </a:r>
            <a:r>
              <a:rPr sz="1250" spc="15" dirty="0">
                <a:latin typeface="Times New Roman"/>
                <a:cs typeface="Times New Roman"/>
              </a:rPr>
              <a:t>а</a:t>
            </a:r>
            <a:r>
              <a:rPr sz="1250" spc="10" dirty="0">
                <a:latin typeface="Times New Roman"/>
                <a:cs typeface="Times New Roman"/>
              </a:rPr>
              <a:t>вл</a:t>
            </a:r>
            <a:r>
              <a:rPr sz="1250" spc="-10" dirty="0">
                <a:latin typeface="Times New Roman"/>
                <a:cs typeface="Times New Roman"/>
              </a:rPr>
              <a:t>ени</a:t>
            </a:r>
            <a:r>
              <a:rPr sz="1250" spc="-5" dirty="0">
                <a:latin typeface="Times New Roman"/>
                <a:cs typeface="Times New Roman"/>
              </a:rPr>
              <a:t>я</a:t>
            </a:r>
            <a:r>
              <a:rPr sz="1250" spc="20" dirty="0">
                <a:latin typeface="Times New Roman"/>
                <a:cs typeface="Times New Roman"/>
              </a:rPr>
              <a:t>м</a:t>
            </a:r>
            <a:r>
              <a:rPr sz="1250" spc="5" dirty="0">
                <a:latin typeface="Times New Roman"/>
                <a:cs typeface="Times New Roman"/>
              </a:rPr>
              <a:t>и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5" dirty="0">
                <a:latin typeface="Times New Roman"/>
                <a:cs typeface="Times New Roman"/>
              </a:rPr>
              <a:t>о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10" dirty="0">
                <a:latin typeface="Times New Roman"/>
                <a:cs typeface="Times New Roman"/>
              </a:rPr>
              <a:t>п</a:t>
            </a:r>
            <a:r>
              <a:rPr sz="1250" spc="5" dirty="0">
                <a:latin typeface="Times New Roman"/>
                <a:cs typeface="Times New Roman"/>
              </a:rPr>
              <a:t>р</a:t>
            </a:r>
            <a:r>
              <a:rPr sz="1250" spc="-10" dirty="0">
                <a:latin typeface="Times New Roman"/>
                <a:cs typeface="Times New Roman"/>
              </a:rPr>
              <a:t>и</a:t>
            </a:r>
            <a:r>
              <a:rPr sz="1250" spc="10" dirty="0">
                <a:latin typeface="Times New Roman"/>
                <a:cs typeface="Times New Roman"/>
              </a:rPr>
              <a:t>вл</a:t>
            </a:r>
            <a:r>
              <a:rPr sz="1250" spc="-10" dirty="0">
                <a:latin typeface="Times New Roman"/>
                <a:cs typeface="Times New Roman"/>
              </a:rPr>
              <a:t>е</a:t>
            </a:r>
            <a:r>
              <a:rPr sz="1250" spc="-5" dirty="0">
                <a:latin typeface="Times New Roman"/>
                <a:cs typeface="Times New Roman"/>
              </a:rPr>
              <a:t>к</a:t>
            </a:r>
            <a:r>
              <a:rPr sz="1250" spc="15" dirty="0">
                <a:latin typeface="Times New Roman"/>
                <a:cs typeface="Times New Roman"/>
              </a:rPr>
              <a:t>а</a:t>
            </a:r>
            <a:r>
              <a:rPr sz="1250" spc="-5" dirty="0">
                <a:latin typeface="Times New Roman"/>
                <a:cs typeface="Times New Roman"/>
              </a:rPr>
              <a:t>т</a:t>
            </a:r>
            <a:r>
              <a:rPr sz="1250" spc="-10" dirty="0">
                <a:latin typeface="Times New Roman"/>
                <a:cs typeface="Times New Roman"/>
              </a:rPr>
              <a:t>е</a:t>
            </a:r>
            <a:r>
              <a:rPr sz="1250" spc="10" dirty="0">
                <a:latin typeface="Times New Roman"/>
                <a:cs typeface="Times New Roman"/>
              </a:rPr>
              <a:t>л</a:t>
            </a:r>
            <a:r>
              <a:rPr sz="1250" dirty="0">
                <a:latin typeface="Times New Roman"/>
                <a:cs typeface="Times New Roman"/>
              </a:rPr>
              <a:t>ь</a:t>
            </a:r>
            <a:r>
              <a:rPr sz="1250" spc="-10" dirty="0">
                <a:latin typeface="Times New Roman"/>
                <a:cs typeface="Times New Roman"/>
              </a:rPr>
              <a:t>н</a:t>
            </a:r>
            <a:r>
              <a:rPr sz="1250" spc="-25" dirty="0">
                <a:latin typeface="Times New Roman"/>
                <a:cs typeface="Times New Roman"/>
              </a:rPr>
              <a:t>о</a:t>
            </a:r>
            <a:r>
              <a:rPr sz="1250" spc="-10" dirty="0">
                <a:latin typeface="Times New Roman"/>
                <a:cs typeface="Times New Roman"/>
              </a:rPr>
              <a:t>с</a:t>
            </a:r>
            <a:r>
              <a:rPr sz="1250" spc="-5" dirty="0">
                <a:latin typeface="Times New Roman"/>
                <a:cs typeface="Times New Roman"/>
              </a:rPr>
              <a:t>т</a:t>
            </a:r>
            <a:r>
              <a:rPr sz="1250" spc="-10" dirty="0">
                <a:latin typeface="Times New Roman"/>
                <a:cs typeface="Times New Roman"/>
              </a:rPr>
              <a:t>и</a:t>
            </a:r>
            <a:r>
              <a:rPr sz="1250" dirty="0">
                <a:latin typeface="Times New Roman"/>
                <a:cs typeface="Times New Roman"/>
              </a:rPr>
              <a:t>,  </a:t>
            </a:r>
            <a:r>
              <a:rPr sz="1250" spc="-10" dirty="0">
                <a:latin typeface="Times New Roman"/>
                <a:cs typeface="Times New Roman"/>
              </a:rPr>
              <a:t>удовольствием </a:t>
            </a:r>
            <a:r>
              <a:rPr sz="1250" spc="5" dirty="0">
                <a:latin typeface="Times New Roman"/>
                <a:cs typeface="Times New Roman"/>
              </a:rPr>
              <a:t>и </a:t>
            </a:r>
            <a:r>
              <a:rPr sz="1250" spc="-5" dirty="0">
                <a:latin typeface="Times New Roman"/>
                <a:cs typeface="Times New Roman"/>
              </a:rPr>
              <a:t>хорошем</a:t>
            </a:r>
            <a:r>
              <a:rPr sz="1250" spc="70" dirty="0">
                <a:latin typeface="Times New Roman"/>
                <a:cs typeface="Times New Roman"/>
              </a:rPr>
              <a:t> </a:t>
            </a:r>
            <a:r>
              <a:rPr sz="1250" spc="-5" dirty="0">
                <a:latin typeface="Times New Roman"/>
                <a:cs typeface="Times New Roman"/>
              </a:rPr>
              <a:t>настроении.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297815" marR="3990340" indent="-258445">
              <a:lnSpc>
                <a:spcPts val="1150"/>
              </a:lnSpc>
              <a:spcBef>
                <a:spcPts val="1210"/>
              </a:spcBef>
            </a:pPr>
            <a:r>
              <a:rPr sz="1000" b="1" dirty="0">
                <a:latin typeface="Times New Roman"/>
                <a:cs typeface="Times New Roman"/>
              </a:rPr>
              <a:t>К</a:t>
            </a:r>
            <a:r>
              <a:rPr sz="1000" b="1" spc="5" dirty="0">
                <a:latin typeface="Times New Roman"/>
                <a:cs typeface="Times New Roman"/>
              </a:rPr>
              <a:t>О</a:t>
            </a:r>
            <a:r>
              <a:rPr sz="1000" b="1" dirty="0">
                <a:latin typeface="Times New Roman"/>
                <a:cs typeface="Times New Roman"/>
              </a:rPr>
              <a:t>С</a:t>
            </a:r>
            <a:r>
              <a:rPr sz="1000" b="1" spc="-5" dirty="0">
                <a:latin typeface="Times New Roman"/>
                <a:cs typeface="Times New Roman"/>
              </a:rPr>
              <a:t>ВЕ</a:t>
            </a:r>
            <a:r>
              <a:rPr sz="1000" b="1" spc="5" dirty="0">
                <a:latin typeface="Times New Roman"/>
                <a:cs typeface="Times New Roman"/>
              </a:rPr>
              <a:t>НН</a:t>
            </a:r>
            <a:r>
              <a:rPr sz="1000" b="1" spc="-15" dirty="0">
                <a:latin typeface="Times New Roman"/>
                <a:cs typeface="Times New Roman"/>
              </a:rPr>
              <a:t>Ы</a:t>
            </a:r>
            <a:r>
              <a:rPr sz="1000" b="1" spc="-5" dirty="0">
                <a:latin typeface="Times New Roman"/>
                <a:cs typeface="Times New Roman"/>
              </a:rPr>
              <a:t>Й  </a:t>
            </a:r>
            <a:r>
              <a:rPr sz="1000" b="1" dirty="0">
                <a:latin typeface="Times New Roman"/>
                <a:cs typeface="Times New Roman"/>
              </a:rPr>
              <a:t>ПУТЬ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50" spc="-5" dirty="0">
                <a:latin typeface="Times New Roman"/>
                <a:cs typeface="Times New Roman"/>
              </a:rPr>
              <a:t>Источник: </a:t>
            </a:r>
            <a:r>
              <a:rPr sz="1250" spc="5" dirty="0">
                <a:latin typeface="Times New Roman"/>
                <a:cs typeface="Times New Roman"/>
              </a:rPr>
              <a:t>Майерс </a:t>
            </a:r>
            <a:r>
              <a:rPr sz="1250" spc="15" dirty="0">
                <a:latin typeface="Times New Roman"/>
                <a:cs typeface="Times New Roman"/>
              </a:rPr>
              <a:t>Д. </a:t>
            </a:r>
            <a:r>
              <a:rPr sz="1250" dirty="0">
                <a:latin typeface="Times New Roman"/>
                <a:cs typeface="Times New Roman"/>
              </a:rPr>
              <a:t>Социальная </a:t>
            </a:r>
            <a:r>
              <a:rPr sz="1250" spc="-5" dirty="0">
                <a:latin typeface="Times New Roman"/>
                <a:cs typeface="Times New Roman"/>
              </a:rPr>
              <a:t>психология. </a:t>
            </a:r>
            <a:r>
              <a:rPr sz="1250" spc="5" dirty="0">
                <a:latin typeface="Times New Roman"/>
                <a:cs typeface="Times New Roman"/>
              </a:rPr>
              <a:t>– СПб.: </a:t>
            </a:r>
            <a:r>
              <a:rPr sz="1250" dirty="0">
                <a:latin typeface="Times New Roman"/>
                <a:cs typeface="Times New Roman"/>
              </a:rPr>
              <a:t>Питер,</a:t>
            </a:r>
            <a:r>
              <a:rPr sz="1250" spc="18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1997.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06002" y="3434303"/>
            <a:ext cx="400685" cy="403860"/>
          </a:xfrm>
          <a:custGeom>
            <a:avLst/>
            <a:gdLst/>
            <a:ahLst/>
            <a:cxnLst/>
            <a:rect l="l" t="t" r="r" b="b"/>
            <a:pathLst>
              <a:path w="400685" h="403860">
                <a:moveTo>
                  <a:pt x="0" y="403449"/>
                </a:moveTo>
                <a:lnTo>
                  <a:pt x="400559" y="0"/>
                </a:lnTo>
              </a:path>
            </a:pathLst>
          </a:custGeom>
          <a:ln w="15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50640" y="3390410"/>
            <a:ext cx="119816" cy="119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06002" y="4428935"/>
            <a:ext cx="400685" cy="403860"/>
          </a:xfrm>
          <a:custGeom>
            <a:avLst/>
            <a:gdLst/>
            <a:ahLst/>
            <a:cxnLst/>
            <a:rect l="l" t="t" r="r" b="b"/>
            <a:pathLst>
              <a:path w="400685" h="403860">
                <a:moveTo>
                  <a:pt x="0" y="0"/>
                </a:moveTo>
                <a:lnTo>
                  <a:pt x="400559" y="403449"/>
                </a:lnTo>
              </a:path>
            </a:pathLst>
          </a:custGeom>
          <a:ln w="15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50640" y="4772821"/>
            <a:ext cx="119816" cy="119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4577" y="3384412"/>
            <a:ext cx="400685" cy="403860"/>
          </a:xfrm>
          <a:custGeom>
            <a:avLst/>
            <a:gdLst/>
            <a:ahLst/>
            <a:cxnLst/>
            <a:rect l="l" t="t" r="r" b="b"/>
            <a:pathLst>
              <a:path w="400684" h="403860">
                <a:moveTo>
                  <a:pt x="0" y="0"/>
                </a:moveTo>
                <a:lnTo>
                  <a:pt x="400511" y="403289"/>
                </a:lnTo>
              </a:path>
            </a:pathLst>
          </a:custGeom>
          <a:ln w="15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9231" y="3728137"/>
            <a:ext cx="119704" cy="119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74577" y="4478987"/>
            <a:ext cx="400685" cy="403860"/>
          </a:xfrm>
          <a:custGeom>
            <a:avLst/>
            <a:gdLst/>
            <a:ahLst/>
            <a:cxnLst/>
            <a:rect l="l" t="t" r="r" b="b"/>
            <a:pathLst>
              <a:path w="400684" h="403860">
                <a:moveTo>
                  <a:pt x="0" y="403369"/>
                </a:moveTo>
                <a:lnTo>
                  <a:pt x="400511" y="0"/>
                </a:lnTo>
              </a:path>
            </a:pathLst>
          </a:custGeom>
          <a:ln w="15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19231" y="4434933"/>
            <a:ext cx="119705" cy="119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ФАКТОРЫ, </a:t>
            </a:r>
            <a:r>
              <a:rPr sz="2800" spc="-10" dirty="0"/>
              <a:t>ОПРЕДЕЛЯЮЩИЕ </a:t>
            </a:r>
            <a:r>
              <a:rPr sz="2800" spc="-5" dirty="0"/>
              <a:t>ЭФФЕКТ В  </a:t>
            </a:r>
            <a:r>
              <a:rPr sz="2800" spc="-10" dirty="0"/>
              <a:t>ПРОЦЕССЕ</a:t>
            </a:r>
            <a:r>
              <a:rPr sz="2800" spc="35" dirty="0"/>
              <a:t> </a:t>
            </a:r>
            <a:r>
              <a:rPr sz="2800" spc="-10" dirty="0"/>
              <a:t>УБЕЖДЕНИЯ</a:t>
            </a:r>
            <a:endParaRPr sz="2800"/>
          </a:p>
        </p:txBody>
      </p:sp>
      <p:sp>
        <p:nvSpPr>
          <p:cNvPr id="12" name="object 12"/>
          <p:cNvSpPr/>
          <p:nvPr/>
        </p:nvSpPr>
        <p:spPr>
          <a:xfrm>
            <a:off x="107950" y="2060575"/>
            <a:ext cx="8939530" cy="4318000"/>
          </a:xfrm>
          <a:custGeom>
            <a:avLst/>
            <a:gdLst/>
            <a:ahLst/>
            <a:cxnLst/>
            <a:rect l="l" t="t" r="r" b="b"/>
            <a:pathLst>
              <a:path w="8939530" h="4318000">
                <a:moveTo>
                  <a:pt x="0" y="4318000"/>
                </a:moveTo>
                <a:lnTo>
                  <a:pt x="8939276" y="4318000"/>
                </a:lnTo>
                <a:lnTo>
                  <a:pt x="8939276" y="0"/>
                </a:lnTo>
                <a:lnTo>
                  <a:pt x="0" y="0"/>
                </a:lnTo>
                <a:lnTo>
                  <a:pt x="0" y="431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95601" y="2940892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066"/>
                </a:lnTo>
              </a:path>
            </a:pathLst>
          </a:custGeom>
          <a:ln w="321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0882" y="2942102"/>
            <a:ext cx="0" cy="560705"/>
          </a:xfrm>
          <a:custGeom>
            <a:avLst/>
            <a:gdLst/>
            <a:ahLst/>
            <a:cxnLst/>
            <a:rect l="l" t="t" r="r" b="b"/>
            <a:pathLst>
              <a:path h="560704">
                <a:moveTo>
                  <a:pt x="0" y="0"/>
                </a:moveTo>
                <a:lnTo>
                  <a:pt x="0" y="5602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6257" y="2940892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066"/>
                </a:lnTo>
              </a:path>
            </a:pathLst>
          </a:custGeom>
          <a:ln w="321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1538" y="2942102"/>
            <a:ext cx="0" cy="560705"/>
          </a:xfrm>
          <a:custGeom>
            <a:avLst/>
            <a:gdLst/>
            <a:ahLst/>
            <a:cxnLst/>
            <a:rect l="l" t="t" r="r" b="b"/>
            <a:pathLst>
              <a:path h="560704">
                <a:moveTo>
                  <a:pt x="0" y="0"/>
                </a:moveTo>
                <a:lnTo>
                  <a:pt x="0" y="5602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87850" y="2940892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066"/>
                </a:lnTo>
              </a:path>
            </a:pathLst>
          </a:custGeom>
          <a:ln w="321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73130" y="2942102"/>
            <a:ext cx="0" cy="560705"/>
          </a:xfrm>
          <a:custGeom>
            <a:avLst/>
            <a:gdLst/>
            <a:ahLst/>
            <a:cxnLst/>
            <a:rect l="l" t="t" r="r" b="b"/>
            <a:pathLst>
              <a:path h="560704">
                <a:moveTo>
                  <a:pt x="0" y="0"/>
                </a:moveTo>
                <a:lnTo>
                  <a:pt x="0" y="5602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82355" y="2940892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066"/>
                </a:lnTo>
              </a:path>
            </a:pathLst>
          </a:custGeom>
          <a:ln w="321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67636" y="2942102"/>
            <a:ext cx="0" cy="560705"/>
          </a:xfrm>
          <a:custGeom>
            <a:avLst/>
            <a:gdLst/>
            <a:ahLst/>
            <a:cxnLst/>
            <a:rect l="l" t="t" r="r" b="b"/>
            <a:pathLst>
              <a:path h="560704">
                <a:moveTo>
                  <a:pt x="0" y="0"/>
                </a:moveTo>
                <a:lnTo>
                  <a:pt x="0" y="5602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98559" y="2940892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066"/>
                </a:lnTo>
              </a:path>
            </a:pathLst>
          </a:custGeom>
          <a:ln w="321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83840" y="2942102"/>
            <a:ext cx="0" cy="560705"/>
          </a:xfrm>
          <a:custGeom>
            <a:avLst/>
            <a:gdLst/>
            <a:ahLst/>
            <a:cxnLst/>
            <a:rect l="l" t="t" r="r" b="b"/>
            <a:pathLst>
              <a:path h="560704">
                <a:moveTo>
                  <a:pt x="0" y="0"/>
                </a:moveTo>
                <a:lnTo>
                  <a:pt x="0" y="5602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41771" y="2940892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066"/>
                </a:lnTo>
              </a:path>
            </a:pathLst>
          </a:custGeom>
          <a:ln w="321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27052" y="2942102"/>
            <a:ext cx="0" cy="560705"/>
          </a:xfrm>
          <a:custGeom>
            <a:avLst/>
            <a:gdLst/>
            <a:ahLst/>
            <a:cxnLst/>
            <a:rect l="l" t="t" r="r" b="b"/>
            <a:pathLst>
              <a:path h="560704">
                <a:moveTo>
                  <a:pt x="0" y="0"/>
                </a:moveTo>
                <a:lnTo>
                  <a:pt x="0" y="56022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107642" y="2060398"/>
          <a:ext cx="8917937" cy="4301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9900"/>
                <a:gridCol w="631189"/>
                <a:gridCol w="1860550"/>
                <a:gridCol w="631189"/>
                <a:gridCol w="1517650"/>
                <a:gridCol w="175895"/>
                <a:gridCol w="615315"/>
                <a:gridCol w="715009"/>
                <a:gridCol w="926465"/>
                <a:gridCol w="104775"/>
              </a:tblGrid>
              <a:tr h="597778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КТО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ГОВОРИТ?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73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ГОВОРЯТ?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73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ГОВОРЯТ?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73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9725" marR="333375" indent="1949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КОМУ  Г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ОВОР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?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247383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98003">
                <a:tc>
                  <a:txBody>
                    <a:bodyPr/>
                    <a:lstStyle/>
                    <a:p>
                      <a:pPr marL="248920" marR="154940" indent="-889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ПЕР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АЮ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ИЙ  СООБЩЕНИЕ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36625" marR="264160" indent="-3746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  СООБЩЕНИЯ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4808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КАНАЛ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73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85661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АУДИТОРИЯ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73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96732">
                <a:tc gridSpan="5">
                  <a:txBody>
                    <a:bodyPr/>
                    <a:lstStyle/>
                    <a:p>
                      <a:pPr marL="120014" marR="133985">
                        <a:lnSpc>
                          <a:spcPts val="2080"/>
                        </a:lnSpc>
                        <a:spcBef>
                          <a:spcPts val="665"/>
                        </a:spcBef>
                        <a:tabLst>
                          <a:tab pos="556260" algn="l"/>
                          <a:tab pos="1904364" algn="l"/>
                          <a:tab pos="2498090" algn="l"/>
                          <a:tab pos="3602354" algn="l"/>
                          <a:tab pos="4434205" algn="l"/>
                        </a:tabLst>
                      </a:pPr>
                      <a:r>
                        <a:rPr sz="1750" dirty="0">
                          <a:latin typeface="Times New Roman"/>
                          <a:cs typeface="Times New Roman"/>
                        </a:rPr>
                        <a:t>В	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сти	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и	ф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ы	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мо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750" spc="-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т	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взаим</a:t>
                      </a:r>
                      <a:r>
                        <a:rPr sz="1750" spc="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750" spc="-15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750" dirty="0">
                          <a:latin typeface="Times New Roman"/>
                          <a:cs typeface="Times New Roman"/>
                        </a:rPr>
                        <a:t>ь  </a:t>
                      </a:r>
                      <a:r>
                        <a:rPr sz="1750" spc="-10" dirty="0">
                          <a:latin typeface="Times New Roman"/>
                          <a:cs typeface="Times New Roman"/>
                        </a:rPr>
                        <a:t>обусловливается 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степенью проявления</a:t>
                      </a:r>
                      <a:r>
                        <a:rPr sz="17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5" dirty="0">
                          <a:latin typeface="Times New Roman"/>
                          <a:cs typeface="Times New Roman"/>
                        </a:rPr>
                        <a:t>другого).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750" spc="-5" dirty="0">
                          <a:latin typeface="Times New Roman"/>
                          <a:cs typeface="Times New Roman"/>
                        </a:rPr>
                        <a:t>(воздействие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750" spc="-5" dirty="0">
                          <a:latin typeface="Times New Roman"/>
                          <a:cs typeface="Times New Roman"/>
                        </a:rPr>
                        <a:t>одного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1894957">
                <a:tc gridSpan="2">
                  <a:txBody>
                    <a:bodyPr/>
                    <a:lstStyle/>
                    <a:p>
                      <a:pPr marL="436245" indent="-316865">
                        <a:lnSpc>
                          <a:spcPct val="100000"/>
                        </a:lnSpc>
                        <a:spcBef>
                          <a:spcPts val="700"/>
                        </a:spcBef>
                        <a:buFont typeface="Symbol"/>
                        <a:buChar char=""/>
                        <a:tabLst>
                          <a:tab pos="436245" algn="l"/>
                          <a:tab pos="43688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надежность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6245" indent="-316865">
                        <a:lnSpc>
                          <a:spcPct val="100000"/>
                        </a:lnSpc>
                        <a:spcBef>
                          <a:spcPts val="1135"/>
                        </a:spcBef>
                        <a:buFont typeface="Symbol"/>
                        <a:buChar char=""/>
                        <a:tabLst>
                          <a:tab pos="436245" algn="l"/>
                          <a:tab pos="436880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компетентность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6245" indent="-316865">
                        <a:lnSpc>
                          <a:spcPct val="100000"/>
                        </a:lnSpc>
                        <a:spcBef>
                          <a:spcPts val="1140"/>
                        </a:spcBef>
                        <a:buFont typeface="Symbol"/>
                        <a:buChar char=""/>
                        <a:tabLst>
                          <a:tab pos="436245" algn="l"/>
                          <a:tab pos="43688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доверие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6245" indent="-316865">
                        <a:lnSpc>
                          <a:spcPct val="100000"/>
                        </a:lnSpc>
                        <a:spcBef>
                          <a:spcPts val="1140"/>
                        </a:spcBef>
                        <a:buFont typeface="Symbol"/>
                        <a:buChar char=""/>
                        <a:tabLst>
                          <a:tab pos="436245" algn="l"/>
                          <a:tab pos="43688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привлекательность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6245" indent="-316865">
                        <a:lnSpc>
                          <a:spcPct val="100000"/>
                        </a:lnSpc>
                        <a:spcBef>
                          <a:spcPts val="700"/>
                        </a:spcBef>
                        <a:buFont typeface="Symbol"/>
                        <a:buChar char=""/>
                        <a:tabLst>
                          <a:tab pos="436245" algn="l"/>
                          <a:tab pos="43688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разум/эмоции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6245" indent="-316865">
                        <a:lnSpc>
                          <a:spcPct val="100000"/>
                        </a:lnSpc>
                        <a:spcBef>
                          <a:spcPts val="1135"/>
                        </a:spcBef>
                        <a:buFont typeface="Symbol"/>
                        <a:buChar char=""/>
                        <a:tabLst>
                          <a:tab pos="436245" algn="l"/>
                          <a:tab pos="43688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расхождение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6245" marR="219075" indent="-316230">
                        <a:lnSpc>
                          <a:spcPct val="100000"/>
                        </a:lnSpc>
                        <a:spcBef>
                          <a:spcPts val="1140"/>
                        </a:spcBef>
                        <a:buFont typeface="Symbol"/>
                        <a:buChar char=""/>
                        <a:tabLst>
                          <a:tab pos="436245" algn="l"/>
                          <a:tab pos="43688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то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/  полная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6245" marR="403860" indent="-316230">
                        <a:lnSpc>
                          <a:spcPct val="100000"/>
                        </a:lnSpc>
                        <a:spcBef>
                          <a:spcPts val="1135"/>
                        </a:spcBef>
                        <a:buFont typeface="Symbol"/>
                        <a:buChar char=""/>
                        <a:tabLst>
                          <a:tab pos="436245" algn="l"/>
                          <a:tab pos="436880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/  вторичность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68070" marR="307340" indent="-316865" algn="r">
                        <a:lnSpc>
                          <a:spcPct val="100000"/>
                        </a:lnSpc>
                        <a:spcBef>
                          <a:spcPts val="700"/>
                        </a:spcBef>
                        <a:buFont typeface="Symbol"/>
                        <a:buChar char=""/>
                        <a:tabLst>
                          <a:tab pos="1068070" algn="l"/>
                          <a:tab pos="1068705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/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5595" marR="250825" indent="-315595" algn="r">
                        <a:lnSpc>
                          <a:spcPct val="100000"/>
                        </a:lnSpc>
                        <a:spcBef>
                          <a:spcPts val="1130"/>
                        </a:spcBef>
                        <a:buFont typeface="Symbol"/>
                        <a:buChar char=""/>
                        <a:tabLst>
                          <a:tab pos="315595" algn="l"/>
                          <a:tab pos="316865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/СМ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798195" marR="169545" indent="-316865">
                        <a:lnSpc>
                          <a:spcPct val="100000"/>
                        </a:lnSpc>
                        <a:spcBef>
                          <a:spcPts val="700"/>
                        </a:spcBef>
                        <a:buFont typeface="Symbol"/>
                        <a:buChar char=""/>
                        <a:tabLst>
                          <a:tab pos="798195" algn="l"/>
                          <a:tab pos="79883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аналитический  или образный  стиль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мышления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98195" indent="-317500">
                        <a:lnSpc>
                          <a:spcPct val="100000"/>
                        </a:lnSpc>
                        <a:spcBef>
                          <a:spcPts val="1125"/>
                        </a:spcBef>
                        <a:buFont typeface="Symbol"/>
                        <a:buChar char=""/>
                        <a:tabLst>
                          <a:tab pos="798195" algn="l"/>
                          <a:tab pos="79883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возраст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267066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1854174" y="3084906"/>
            <a:ext cx="632460" cy="224790"/>
          </a:xfrm>
          <a:custGeom>
            <a:avLst/>
            <a:gdLst/>
            <a:ahLst/>
            <a:cxnLst/>
            <a:rect l="l" t="t" r="r" b="b"/>
            <a:pathLst>
              <a:path w="632460" h="224789">
                <a:moveTo>
                  <a:pt x="498694" y="0"/>
                </a:moveTo>
                <a:lnTo>
                  <a:pt x="498494" y="100843"/>
                </a:lnTo>
                <a:lnTo>
                  <a:pt x="520773" y="100881"/>
                </a:lnTo>
                <a:lnTo>
                  <a:pt x="520773" y="123299"/>
                </a:lnTo>
                <a:lnTo>
                  <a:pt x="498449" y="123299"/>
                </a:lnTo>
                <a:lnTo>
                  <a:pt x="498248" y="224181"/>
                </a:lnTo>
                <a:lnTo>
                  <a:pt x="619122" y="123299"/>
                </a:lnTo>
                <a:lnTo>
                  <a:pt x="520773" y="123299"/>
                </a:lnTo>
                <a:lnTo>
                  <a:pt x="619168" y="123261"/>
                </a:lnTo>
                <a:lnTo>
                  <a:pt x="632283" y="112314"/>
                </a:lnTo>
                <a:lnTo>
                  <a:pt x="498694" y="0"/>
                </a:lnTo>
                <a:close/>
              </a:path>
              <a:path w="632460" h="224789">
                <a:moveTo>
                  <a:pt x="498494" y="100843"/>
                </a:moveTo>
                <a:lnTo>
                  <a:pt x="498449" y="123261"/>
                </a:lnTo>
                <a:lnTo>
                  <a:pt x="520773" y="123299"/>
                </a:lnTo>
                <a:lnTo>
                  <a:pt x="520773" y="100881"/>
                </a:lnTo>
                <a:lnTo>
                  <a:pt x="498494" y="100843"/>
                </a:lnTo>
                <a:close/>
              </a:path>
              <a:path w="632460" h="224789">
                <a:moveTo>
                  <a:pt x="44" y="99984"/>
                </a:moveTo>
                <a:lnTo>
                  <a:pt x="0" y="122402"/>
                </a:lnTo>
                <a:lnTo>
                  <a:pt x="498449" y="123261"/>
                </a:lnTo>
                <a:lnTo>
                  <a:pt x="498494" y="100843"/>
                </a:lnTo>
                <a:lnTo>
                  <a:pt x="44" y="99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54174" y="3084906"/>
            <a:ext cx="632460" cy="224790"/>
          </a:xfrm>
          <a:custGeom>
            <a:avLst/>
            <a:gdLst/>
            <a:ahLst/>
            <a:cxnLst/>
            <a:rect l="l" t="t" r="r" b="b"/>
            <a:pathLst>
              <a:path w="632460" h="224789">
                <a:moveTo>
                  <a:pt x="498694" y="0"/>
                </a:moveTo>
                <a:lnTo>
                  <a:pt x="498494" y="100843"/>
                </a:lnTo>
                <a:lnTo>
                  <a:pt x="520773" y="100881"/>
                </a:lnTo>
                <a:lnTo>
                  <a:pt x="520773" y="123299"/>
                </a:lnTo>
                <a:lnTo>
                  <a:pt x="498449" y="123299"/>
                </a:lnTo>
                <a:lnTo>
                  <a:pt x="498248" y="224181"/>
                </a:lnTo>
                <a:lnTo>
                  <a:pt x="619122" y="123299"/>
                </a:lnTo>
                <a:lnTo>
                  <a:pt x="520773" y="123299"/>
                </a:lnTo>
                <a:lnTo>
                  <a:pt x="619168" y="123261"/>
                </a:lnTo>
                <a:lnTo>
                  <a:pt x="632283" y="112314"/>
                </a:lnTo>
                <a:lnTo>
                  <a:pt x="498694" y="0"/>
                </a:lnTo>
                <a:close/>
              </a:path>
              <a:path w="632460" h="224789">
                <a:moveTo>
                  <a:pt x="498494" y="100843"/>
                </a:moveTo>
                <a:lnTo>
                  <a:pt x="498449" y="123261"/>
                </a:lnTo>
                <a:lnTo>
                  <a:pt x="520773" y="123299"/>
                </a:lnTo>
                <a:lnTo>
                  <a:pt x="520773" y="100881"/>
                </a:lnTo>
                <a:lnTo>
                  <a:pt x="498494" y="100843"/>
                </a:lnTo>
                <a:close/>
              </a:path>
              <a:path w="632460" h="224789">
                <a:moveTo>
                  <a:pt x="44" y="99984"/>
                </a:moveTo>
                <a:lnTo>
                  <a:pt x="0" y="122402"/>
                </a:lnTo>
                <a:lnTo>
                  <a:pt x="498449" y="123261"/>
                </a:lnTo>
                <a:lnTo>
                  <a:pt x="498494" y="100843"/>
                </a:lnTo>
                <a:lnTo>
                  <a:pt x="44" y="99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54174" y="3084906"/>
            <a:ext cx="632460" cy="224790"/>
          </a:xfrm>
          <a:custGeom>
            <a:avLst/>
            <a:gdLst/>
            <a:ahLst/>
            <a:cxnLst/>
            <a:rect l="l" t="t" r="r" b="b"/>
            <a:pathLst>
              <a:path w="632460" h="224789">
                <a:moveTo>
                  <a:pt x="498694" y="0"/>
                </a:moveTo>
                <a:lnTo>
                  <a:pt x="498494" y="100843"/>
                </a:lnTo>
                <a:lnTo>
                  <a:pt x="520773" y="100881"/>
                </a:lnTo>
                <a:lnTo>
                  <a:pt x="520773" y="123299"/>
                </a:lnTo>
                <a:lnTo>
                  <a:pt x="498449" y="123299"/>
                </a:lnTo>
                <a:lnTo>
                  <a:pt x="498248" y="224181"/>
                </a:lnTo>
                <a:lnTo>
                  <a:pt x="619122" y="123299"/>
                </a:lnTo>
                <a:lnTo>
                  <a:pt x="520773" y="123299"/>
                </a:lnTo>
                <a:lnTo>
                  <a:pt x="619168" y="123261"/>
                </a:lnTo>
                <a:lnTo>
                  <a:pt x="632283" y="112314"/>
                </a:lnTo>
                <a:lnTo>
                  <a:pt x="498694" y="0"/>
                </a:lnTo>
                <a:close/>
              </a:path>
              <a:path w="632460" h="224789">
                <a:moveTo>
                  <a:pt x="498494" y="100843"/>
                </a:moveTo>
                <a:lnTo>
                  <a:pt x="498449" y="123261"/>
                </a:lnTo>
                <a:lnTo>
                  <a:pt x="520773" y="123299"/>
                </a:lnTo>
                <a:lnTo>
                  <a:pt x="520773" y="100881"/>
                </a:lnTo>
                <a:lnTo>
                  <a:pt x="498494" y="100843"/>
                </a:lnTo>
                <a:close/>
              </a:path>
              <a:path w="632460" h="224789">
                <a:moveTo>
                  <a:pt x="44" y="99984"/>
                </a:moveTo>
                <a:lnTo>
                  <a:pt x="0" y="122402"/>
                </a:lnTo>
                <a:lnTo>
                  <a:pt x="498449" y="123261"/>
                </a:lnTo>
                <a:lnTo>
                  <a:pt x="498494" y="100843"/>
                </a:lnTo>
                <a:lnTo>
                  <a:pt x="44" y="99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54174" y="3084906"/>
            <a:ext cx="632460" cy="224790"/>
          </a:xfrm>
          <a:custGeom>
            <a:avLst/>
            <a:gdLst/>
            <a:ahLst/>
            <a:cxnLst/>
            <a:rect l="l" t="t" r="r" b="b"/>
            <a:pathLst>
              <a:path w="632460" h="224789">
                <a:moveTo>
                  <a:pt x="498694" y="0"/>
                </a:moveTo>
                <a:lnTo>
                  <a:pt x="498494" y="100843"/>
                </a:lnTo>
                <a:lnTo>
                  <a:pt x="520773" y="100881"/>
                </a:lnTo>
                <a:lnTo>
                  <a:pt x="520773" y="123299"/>
                </a:lnTo>
                <a:lnTo>
                  <a:pt x="498449" y="123299"/>
                </a:lnTo>
                <a:lnTo>
                  <a:pt x="498248" y="224181"/>
                </a:lnTo>
                <a:lnTo>
                  <a:pt x="619122" y="123299"/>
                </a:lnTo>
                <a:lnTo>
                  <a:pt x="520773" y="123299"/>
                </a:lnTo>
                <a:lnTo>
                  <a:pt x="619168" y="123261"/>
                </a:lnTo>
                <a:lnTo>
                  <a:pt x="632283" y="112314"/>
                </a:lnTo>
                <a:lnTo>
                  <a:pt x="498694" y="0"/>
                </a:lnTo>
                <a:close/>
              </a:path>
              <a:path w="632460" h="224789">
                <a:moveTo>
                  <a:pt x="498494" y="100843"/>
                </a:moveTo>
                <a:lnTo>
                  <a:pt x="498449" y="123261"/>
                </a:lnTo>
                <a:lnTo>
                  <a:pt x="520773" y="123299"/>
                </a:lnTo>
                <a:lnTo>
                  <a:pt x="520773" y="100881"/>
                </a:lnTo>
                <a:lnTo>
                  <a:pt x="498494" y="100843"/>
                </a:lnTo>
                <a:close/>
              </a:path>
              <a:path w="632460" h="224789">
                <a:moveTo>
                  <a:pt x="44" y="99984"/>
                </a:moveTo>
                <a:lnTo>
                  <a:pt x="0" y="122402"/>
                </a:lnTo>
                <a:lnTo>
                  <a:pt x="498449" y="123261"/>
                </a:lnTo>
                <a:lnTo>
                  <a:pt x="498494" y="100843"/>
                </a:lnTo>
                <a:lnTo>
                  <a:pt x="44" y="99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54250" y="3084906"/>
            <a:ext cx="632460" cy="224790"/>
          </a:xfrm>
          <a:custGeom>
            <a:avLst/>
            <a:gdLst/>
            <a:ahLst/>
            <a:cxnLst/>
            <a:rect l="l" t="t" r="r" b="b"/>
            <a:pathLst>
              <a:path w="632460" h="224789">
                <a:moveTo>
                  <a:pt x="498672" y="0"/>
                </a:moveTo>
                <a:lnTo>
                  <a:pt x="498472" y="100843"/>
                </a:lnTo>
                <a:lnTo>
                  <a:pt x="520751" y="100881"/>
                </a:lnTo>
                <a:lnTo>
                  <a:pt x="520751" y="123299"/>
                </a:lnTo>
                <a:lnTo>
                  <a:pt x="498427" y="123299"/>
                </a:lnTo>
                <a:lnTo>
                  <a:pt x="498226" y="224181"/>
                </a:lnTo>
                <a:lnTo>
                  <a:pt x="619099" y="123299"/>
                </a:lnTo>
                <a:lnTo>
                  <a:pt x="520751" y="123299"/>
                </a:lnTo>
                <a:lnTo>
                  <a:pt x="619145" y="123261"/>
                </a:lnTo>
                <a:lnTo>
                  <a:pt x="632261" y="112314"/>
                </a:lnTo>
                <a:lnTo>
                  <a:pt x="498672" y="0"/>
                </a:lnTo>
                <a:close/>
              </a:path>
              <a:path w="632460" h="224789">
                <a:moveTo>
                  <a:pt x="498472" y="100843"/>
                </a:moveTo>
                <a:lnTo>
                  <a:pt x="498427" y="123261"/>
                </a:lnTo>
                <a:lnTo>
                  <a:pt x="520751" y="123299"/>
                </a:lnTo>
                <a:lnTo>
                  <a:pt x="520751" y="100881"/>
                </a:lnTo>
                <a:lnTo>
                  <a:pt x="498472" y="100843"/>
                </a:lnTo>
                <a:close/>
              </a:path>
              <a:path w="632460" h="224789">
                <a:moveTo>
                  <a:pt x="0" y="99984"/>
                </a:moveTo>
                <a:lnTo>
                  <a:pt x="0" y="122402"/>
                </a:lnTo>
                <a:lnTo>
                  <a:pt x="498427" y="123261"/>
                </a:lnTo>
                <a:lnTo>
                  <a:pt x="498472" y="100843"/>
                </a:lnTo>
                <a:lnTo>
                  <a:pt x="0" y="99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61391" y="3084906"/>
            <a:ext cx="632460" cy="224790"/>
          </a:xfrm>
          <a:custGeom>
            <a:avLst/>
            <a:gdLst/>
            <a:ahLst/>
            <a:cxnLst/>
            <a:rect l="l" t="t" r="r" b="b"/>
            <a:pathLst>
              <a:path w="632459" h="224789">
                <a:moveTo>
                  <a:pt x="498672" y="0"/>
                </a:moveTo>
                <a:lnTo>
                  <a:pt x="498472" y="100843"/>
                </a:lnTo>
                <a:lnTo>
                  <a:pt x="520751" y="100881"/>
                </a:lnTo>
                <a:lnTo>
                  <a:pt x="520751" y="123299"/>
                </a:lnTo>
                <a:lnTo>
                  <a:pt x="498427" y="123299"/>
                </a:lnTo>
                <a:lnTo>
                  <a:pt x="498226" y="224181"/>
                </a:lnTo>
                <a:lnTo>
                  <a:pt x="619099" y="123299"/>
                </a:lnTo>
                <a:lnTo>
                  <a:pt x="520751" y="123299"/>
                </a:lnTo>
                <a:lnTo>
                  <a:pt x="619145" y="123261"/>
                </a:lnTo>
                <a:lnTo>
                  <a:pt x="632261" y="112314"/>
                </a:lnTo>
                <a:lnTo>
                  <a:pt x="498672" y="0"/>
                </a:lnTo>
                <a:close/>
              </a:path>
              <a:path w="632459" h="224789">
                <a:moveTo>
                  <a:pt x="498472" y="100843"/>
                </a:moveTo>
                <a:lnTo>
                  <a:pt x="498427" y="123261"/>
                </a:lnTo>
                <a:lnTo>
                  <a:pt x="520751" y="123299"/>
                </a:lnTo>
                <a:lnTo>
                  <a:pt x="520751" y="100881"/>
                </a:lnTo>
                <a:lnTo>
                  <a:pt x="498472" y="100843"/>
                </a:lnTo>
                <a:close/>
              </a:path>
              <a:path w="632459" h="224789">
                <a:moveTo>
                  <a:pt x="0" y="99984"/>
                </a:moveTo>
                <a:lnTo>
                  <a:pt x="0" y="122402"/>
                </a:lnTo>
                <a:lnTo>
                  <a:pt x="498427" y="123261"/>
                </a:lnTo>
                <a:lnTo>
                  <a:pt x="498472" y="100843"/>
                </a:lnTo>
                <a:lnTo>
                  <a:pt x="0" y="99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56</a:t>
            </a:fld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ЭФФЕКТИВНЫЕ КОММУНИКАЦИИ  НА</a:t>
            </a:r>
            <a:r>
              <a:rPr spc="5" dirty="0"/>
              <a:t> </a:t>
            </a:r>
            <a:r>
              <a:rPr dirty="0"/>
              <a:t>МАРКЕТИНГЕ</a:t>
            </a:r>
          </a:p>
        </p:txBody>
      </p:sp>
      <p:sp>
        <p:nvSpPr>
          <p:cNvPr id="12" name="object 12"/>
          <p:cNvSpPr/>
          <p:nvPr/>
        </p:nvSpPr>
        <p:spPr>
          <a:xfrm>
            <a:off x="323850" y="1844675"/>
            <a:ext cx="1981200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35150" y="4005326"/>
            <a:ext cx="1536700" cy="2522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92950" y="1773173"/>
            <a:ext cx="1762125" cy="2886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0126" y="3500437"/>
            <a:ext cx="1905000" cy="3019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301" y="2462148"/>
            <a:ext cx="1905000" cy="2695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32426" y="1125474"/>
            <a:ext cx="1905000" cy="2667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57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2358389"/>
            <a:ext cx="129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Тема</a:t>
            </a:r>
            <a:r>
              <a:rPr sz="2800" spc="-50" dirty="0"/>
              <a:t> </a:t>
            </a:r>
            <a:r>
              <a:rPr sz="2800" spc="-10" dirty="0"/>
              <a:t>4.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535940" y="3596132"/>
            <a:ext cx="129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Тема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5.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449521"/>
            <a:ext cx="129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Тема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6.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4994" y="2358389"/>
            <a:ext cx="4824095" cy="331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Межличностные</a:t>
            </a:r>
            <a:endParaRPr sz="2800">
              <a:latin typeface="Arial"/>
              <a:cs typeface="Arial"/>
            </a:endParaRPr>
          </a:p>
          <a:p>
            <a:pPr marL="12700" marR="76835">
              <a:lnSpc>
                <a:spcPts val="3030"/>
              </a:lnSpc>
              <a:spcBef>
                <a:spcPts val="204"/>
              </a:spcBef>
            </a:pPr>
            <a:r>
              <a:rPr sz="2800" b="1" spc="-10" dirty="0">
                <a:latin typeface="Arial"/>
                <a:cs typeface="Arial"/>
              </a:rPr>
              <a:t>коммуникации </a:t>
            </a:r>
            <a:r>
              <a:rPr sz="2800" b="1" spc="-5" dirty="0">
                <a:latin typeface="Arial"/>
                <a:cs typeface="Arial"/>
              </a:rPr>
              <a:t>в </a:t>
            </a:r>
            <a:r>
              <a:rPr sz="2800" b="1" spc="-10" dirty="0">
                <a:latin typeface="Arial"/>
                <a:cs typeface="Arial"/>
              </a:rPr>
              <a:t>контексте  </a:t>
            </a:r>
            <a:r>
              <a:rPr sz="2800" b="1" spc="-5" dirty="0">
                <a:latin typeface="Arial"/>
                <a:cs typeface="Arial"/>
              </a:rPr>
              <a:t>трансактного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анализа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0"/>
              </a:lnSpc>
              <a:spcBef>
                <a:spcPts val="290"/>
              </a:spcBef>
            </a:pPr>
            <a:r>
              <a:rPr sz="2800" b="1" spc="-10" dirty="0">
                <a:latin typeface="Arial"/>
                <a:cs typeface="Arial"/>
              </a:rPr>
              <a:t>Типология личности</a:t>
            </a:r>
            <a:r>
              <a:rPr sz="2800" b="1" spc="8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0"/>
              </a:lnSpc>
            </a:pPr>
            <a:r>
              <a:rPr sz="2800" b="1" spc="-5" dirty="0">
                <a:latin typeface="Arial"/>
                <a:cs typeface="Arial"/>
              </a:rPr>
              <a:t>межличностное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общение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0"/>
              </a:lnSpc>
              <a:spcBef>
                <a:spcPts val="335"/>
              </a:spcBef>
            </a:pPr>
            <a:r>
              <a:rPr sz="2800" b="1" spc="-5" dirty="0">
                <a:latin typeface="Arial"/>
                <a:cs typeface="Arial"/>
              </a:rPr>
              <a:t>Психофизиологические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020"/>
              </a:lnSpc>
              <a:spcBef>
                <a:spcPts val="215"/>
              </a:spcBef>
            </a:pPr>
            <a:r>
              <a:rPr sz="2800" b="1" spc="-5" dirty="0">
                <a:latin typeface="Arial"/>
                <a:cs typeface="Arial"/>
              </a:rPr>
              <a:t>особенности восприятия и  </a:t>
            </a:r>
            <a:r>
              <a:rPr sz="2800" b="1" spc="-10" dirty="0">
                <a:latin typeface="Arial"/>
                <a:cs typeface="Arial"/>
              </a:rPr>
              <a:t>переработки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информации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9750" y="404749"/>
            <a:ext cx="1584325" cy="151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812037"/>
            <a:ext cx="7639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СОДЕРЖАНИЕ</a:t>
            </a:r>
            <a:r>
              <a:rPr sz="4000" spc="-20" dirty="0"/>
              <a:t> </a:t>
            </a:r>
            <a:r>
              <a:rPr sz="4000" spc="-10" dirty="0"/>
              <a:t>ДИСЦИПЛИНЫ</a:t>
            </a:r>
            <a:endParaRPr sz="40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18005" y="1953895"/>
            <a:ext cx="6854190" cy="2197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3782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МОДУЛЬ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800">
              <a:latin typeface="Times New Roman"/>
              <a:cs typeface="Times New Roman"/>
            </a:endParaRPr>
          </a:p>
          <a:p>
            <a:pPr marL="494030" marR="5080" indent="-481965">
              <a:lnSpc>
                <a:spcPts val="3890"/>
              </a:lnSpc>
            </a:pPr>
            <a:r>
              <a:rPr sz="3600" dirty="0">
                <a:latin typeface="Arial Black"/>
                <a:cs typeface="Arial Black"/>
              </a:rPr>
              <a:t>Коммуникация </a:t>
            </a:r>
            <a:r>
              <a:rPr sz="3600" spc="-5" dirty="0">
                <a:latin typeface="Arial Black"/>
                <a:cs typeface="Arial Black"/>
              </a:rPr>
              <a:t>как</a:t>
            </a:r>
            <a:r>
              <a:rPr sz="3600" spc="-65" dirty="0">
                <a:latin typeface="Arial Black"/>
                <a:cs typeface="Arial Black"/>
              </a:rPr>
              <a:t> </a:t>
            </a:r>
            <a:r>
              <a:rPr sz="3600" spc="-5" dirty="0">
                <a:latin typeface="Arial Black"/>
                <a:cs typeface="Arial Black"/>
              </a:rPr>
              <a:t>форма  </a:t>
            </a:r>
            <a:r>
              <a:rPr sz="3600" dirty="0">
                <a:latin typeface="Arial Black"/>
                <a:cs typeface="Arial Black"/>
              </a:rPr>
              <a:t>социального</a:t>
            </a:r>
            <a:r>
              <a:rPr sz="3600" spc="-30" dirty="0">
                <a:latin typeface="Arial Black"/>
                <a:cs typeface="Arial Black"/>
              </a:rPr>
              <a:t> </a:t>
            </a:r>
            <a:r>
              <a:rPr sz="3600" spc="-5" dirty="0">
                <a:latin typeface="Arial Black"/>
                <a:cs typeface="Arial Black"/>
              </a:rPr>
              <a:t>контроля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792217"/>
            <a:ext cx="129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Тема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7.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4994" y="4792217"/>
            <a:ext cx="549275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b="1" spc="-5" dirty="0">
                <a:latin typeface="Arial"/>
                <a:cs typeface="Arial"/>
              </a:rPr>
              <a:t>Коммуникации в </a:t>
            </a:r>
            <a:r>
              <a:rPr sz="2800" b="1" spc="-10" dirty="0">
                <a:latin typeface="Arial"/>
                <a:cs typeface="Arial"/>
              </a:rPr>
              <a:t>конфликтных  ситуациях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37"/>
            <a:ext cx="8731250" cy="274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63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874"/>
                </a:moveTo>
                <a:lnTo>
                  <a:pt x="139700" y="134874"/>
                </a:lnTo>
                <a:lnTo>
                  <a:pt x="139700" y="0"/>
                </a:lnTo>
                <a:lnTo>
                  <a:pt x="0" y="0"/>
                </a:lnTo>
                <a:lnTo>
                  <a:pt x="0" y="134874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88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780033"/>
            <a:ext cx="39674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ЛИТЕРАТУРА:</a:t>
            </a:r>
            <a:endParaRPr sz="44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99948" y="1953895"/>
            <a:ext cx="55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Arial"/>
                <a:cs typeface="Arial"/>
              </a:rPr>
              <a:t>Бе</a:t>
            </a:r>
            <a:r>
              <a:rPr sz="1800" i="1" spc="-10" dirty="0">
                <a:latin typeface="Arial"/>
                <a:cs typeface="Arial"/>
              </a:rPr>
              <a:t>р</a:t>
            </a:r>
            <a:r>
              <a:rPr sz="1800" i="1" dirty="0">
                <a:latin typeface="Arial"/>
                <a:cs typeface="Arial"/>
              </a:rPr>
              <a:t>н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844" y="1953895"/>
            <a:ext cx="7463155" cy="7372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77800" algn="just">
              <a:lnSpc>
                <a:spcPct val="79700"/>
              </a:lnSpc>
              <a:spcBef>
                <a:spcPts val="535"/>
              </a:spcBef>
            </a:pPr>
            <a:r>
              <a:rPr sz="1800" i="1" spc="-5" dirty="0">
                <a:latin typeface="Arial"/>
                <a:cs typeface="Arial"/>
              </a:rPr>
              <a:t>Э. </a:t>
            </a:r>
            <a:r>
              <a:rPr sz="1800" spc="-5" dirty="0">
                <a:latin typeface="Arial"/>
                <a:cs typeface="Arial"/>
              </a:rPr>
              <a:t>Игры,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которые </a:t>
            </a:r>
            <a:r>
              <a:rPr sz="1800" dirty="0">
                <a:latin typeface="Arial"/>
                <a:cs typeface="Arial"/>
              </a:rPr>
              <a:t>играют </a:t>
            </a:r>
            <a:r>
              <a:rPr sz="1800" spc="-5" dirty="0">
                <a:latin typeface="Arial"/>
                <a:cs typeface="Arial"/>
              </a:rPr>
              <a:t>люди: </a:t>
            </a:r>
            <a:r>
              <a:rPr sz="1800" spc="-10" dirty="0">
                <a:latin typeface="Arial"/>
                <a:cs typeface="Arial"/>
              </a:rPr>
              <a:t>Психология </a:t>
            </a:r>
            <a:r>
              <a:rPr sz="1800" spc="-5" dirty="0">
                <a:latin typeface="Arial"/>
                <a:cs typeface="Arial"/>
              </a:rPr>
              <a:t>человеческих  взаимоотношений. Люди, которые </a:t>
            </a:r>
            <a:r>
              <a:rPr sz="1800" dirty="0">
                <a:latin typeface="Arial"/>
                <a:cs typeface="Arial"/>
              </a:rPr>
              <a:t>играют в </a:t>
            </a:r>
            <a:r>
              <a:rPr sz="1800" spc="-5" dirty="0">
                <a:latin typeface="Arial"/>
                <a:cs typeface="Arial"/>
              </a:rPr>
              <a:t>игры: Психология  человеческой судьбы.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dirty="0">
                <a:latin typeface="Arial"/>
                <a:cs typeface="Arial"/>
              </a:rPr>
              <a:t>Минск: </a:t>
            </a:r>
            <a:r>
              <a:rPr sz="1800" spc="-5" dirty="0">
                <a:latin typeface="Arial"/>
                <a:cs typeface="Arial"/>
              </a:rPr>
              <a:t>Прамеб,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1992.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948" y="2665603"/>
            <a:ext cx="8009255" cy="260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5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Гиппенрейтер </a:t>
            </a:r>
            <a:r>
              <a:rPr sz="1800" i="1" dirty="0">
                <a:latin typeface="Arial"/>
                <a:cs typeface="Arial"/>
              </a:rPr>
              <a:t>Ю.Б. </a:t>
            </a:r>
            <a:r>
              <a:rPr sz="1800" spc="-5" dirty="0">
                <a:latin typeface="Arial"/>
                <a:cs typeface="Arial"/>
              </a:rPr>
              <a:t>Общаться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ребенком. Как?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dirty="0">
                <a:latin typeface="Arial"/>
                <a:cs typeface="Arial"/>
              </a:rPr>
              <a:t>М.: МАСС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МЕДИА,</a:t>
            </a:r>
            <a:endParaRPr sz="1800">
              <a:latin typeface="Arial"/>
              <a:cs typeface="Arial"/>
            </a:endParaRPr>
          </a:p>
          <a:p>
            <a:pPr marL="558165">
              <a:lnSpc>
                <a:spcPts val="1950"/>
              </a:lnSpc>
            </a:pPr>
            <a:r>
              <a:rPr sz="1800" spc="-10" dirty="0">
                <a:latin typeface="Arial"/>
                <a:cs typeface="Arial"/>
              </a:rPr>
              <a:t>1995.</a:t>
            </a:r>
            <a:endParaRPr sz="1800">
              <a:latin typeface="Arial"/>
              <a:cs typeface="Arial"/>
            </a:endParaRPr>
          </a:p>
          <a:p>
            <a:pPr marL="558165" marR="5080" indent="-546100">
              <a:lnSpc>
                <a:spcPct val="79400"/>
              </a:lnSpc>
              <a:spcBef>
                <a:spcPts val="445"/>
              </a:spcBef>
            </a:pPr>
            <a:r>
              <a:rPr sz="1800" i="1" spc="-5" dirty="0">
                <a:latin typeface="Arial"/>
                <a:cs typeface="Arial"/>
              </a:rPr>
              <a:t>Гойхман О.Я., Надеина Т.М</a:t>
            </a:r>
            <a:r>
              <a:rPr sz="1800" spc="-5" dirty="0">
                <a:latin typeface="Arial"/>
                <a:cs typeface="Arial"/>
              </a:rPr>
              <a:t>. Основы речевой коммуникации: Учебник для  </a:t>
            </a:r>
            <a:r>
              <a:rPr sz="1800" spc="-10" dirty="0">
                <a:latin typeface="Arial"/>
                <a:cs typeface="Arial"/>
              </a:rPr>
              <a:t>вузов.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dirty="0">
                <a:latin typeface="Arial"/>
                <a:cs typeface="Arial"/>
              </a:rPr>
              <a:t>М.: </a:t>
            </a:r>
            <a:r>
              <a:rPr sz="1800" spc="-5" dirty="0">
                <a:latin typeface="Arial"/>
                <a:cs typeface="Arial"/>
              </a:rPr>
              <a:t>ИНФРА-М,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1997.</a:t>
            </a:r>
            <a:endParaRPr sz="1800">
              <a:latin typeface="Arial"/>
              <a:cs typeface="Arial"/>
            </a:endParaRPr>
          </a:p>
          <a:p>
            <a:pPr marL="558165" marR="6985" indent="-546100">
              <a:lnSpc>
                <a:spcPct val="79400"/>
              </a:lnSpc>
              <a:spcBef>
                <a:spcPts val="455"/>
              </a:spcBef>
              <a:tabLst>
                <a:tab pos="972819" algn="l"/>
                <a:tab pos="1656714" algn="l"/>
                <a:tab pos="2468245" algn="l"/>
                <a:tab pos="3067050" algn="l"/>
                <a:tab pos="4725670" algn="l"/>
                <a:tab pos="5906770" algn="l"/>
              </a:tabLst>
            </a:pPr>
            <a:r>
              <a:rPr sz="1800" i="1" spc="-5" dirty="0">
                <a:latin typeface="Arial"/>
                <a:cs typeface="Arial"/>
              </a:rPr>
              <a:t>Дер</a:t>
            </a:r>
            <a:r>
              <a:rPr sz="1800" i="1" spc="-10" dirty="0">
                <a:latin typeface="Arial"/>
                <a:cs typeface="Arial"/>
              </a:rPr>
              <a:t>я</a:t>
            </a:r>
            <a:r>
              <a:rPr sz="1800" i="1" spc="-5" dirty="0">
                <a:latin typeface="Arial"/>
                <a:cs typeface="Arial"/>
              </a:rPr>
              <a:t>б</a:t>
            </a:r>
            <a:r>
              <a:rPr sz="1800" i="1" dirty="0">
                <a:latin typeface="Arial"/>
                <a:cs typeface="Arial"/>
              </a:rPr>
              <a:t>о	</a:t>
            </a:r>
            <a:r>
              <a:rPr sz="1800" i="1" spc="-5" dirty="0">
                <a:latin typeface="Arial"/>
                <a:cs typeface="Arial"/>
              </a:rPr>
              <a:t>С</a:t>
            </a:r>
            <a:r>
              <a:rPr sz="1800" i="1" dirty="0">
                <a:latin typeface="Arial"/>
                <a:cs typeface="Arial"/>
              </a:rPr>
              <a:t>.Д</a:t>
            </a:r>
            <a:r>
              <a:rPr sz="1800" i="1" spc="-10" dirty="0">
                <a:latin typeface="Arial"/>
                <a:cs typeface="Arial"/>
              </a:rPr>
              <a:t>.</a:t>
            </a:r>
            <a:r>
              <a:rPr sz="1800" i="1" dirty="0">
                <a:latin typeface="Arial"/>
                <a:cs typeface="Arial"/>
              </a:rPr>
              <a:t>,	Яс</a:t>
            </a:r>
            <a:r>
              <a:rPr sz="1800" i="1" spc="-10" dirty="0">
                <a:latin typeface="Arial"/>
                <a:cs typeface="Arial"/>
              </a:rPr>
              <a:t>в</a:t>
            </a:r>
            <a:r>
              <a:rPr sz="1800" i="1" spc="-5" dirty="0">
                <a:latin typeface="Arial"/>
                <a:cs typeface="Arial"/>
              </a:rPr>
              <a:t>и</a:t>
            </a:r>
            <a:r>
              <a:rPr sz="1800" i="1" dirty="0">
                <a:latin typeface="Arial"/>
                <a:cs typeface="Arial"/>
              </a:rPr>
              <a:t>н	</a:t>
            </a:r>
            <a:r>
              <a:rPr sz="1800" i="1" spc="-15" dirty="0">
                <a:latin typeface="Arial"/>
                <a:cs typeface="Arial"/>
              </a:rPr>
              <a:t>В</a:t>
            </a:r>
            <a:r>
              <a:rPr sz="1800" i="1" dirty="0">
                <a:latin typeface="Arial"/>
                <a:cs typeface="Arial"/>
              </a:rPr>
              <a:t>.</a:t>
            </a:r>
            <a:r>
              <a:rPr sz="1800" i="1" spc="-5" dirty="0">
                <a:latin typeface="Arial"/>
                <a:cs typeface="Arial"/>
              </a:rPr>
              <a:t>А</a:t>
            </a:r>
            <a:r>
              <a:rPr sz="1800" i="1" dirty="0">
                <a:latin typeface="Arial"/>
                <a:cs typeface="Arial"/>
              </a:rPr>
              <a:t>.	</a:t>
            </a:r>
            <a:r>
              <a:rPr sz="1800" dirty="0">
                <a:latin typeface="Arial"/>
                <a:cs typeface="Arial"/>
              </a:rPr>
              <a:t>Г</a:t>
            </a:r>
            <a:r>
              <a:rPr sz="1800" spc="-10" dirty="0">
                <a:latin typeface="Arial"/>
                <a:cs typeface="Arial"/>
              </a:rPr>
              <a:t>р</a:t>
            </a:r>
            <a:r>
              <a:rPr sz="1800" spc="-5" dirty="0">
                <a:latin typeface="Arial"/>
                <a:cs typeface="Arial"/>
              </a:rPr>
              <a:t>осс</a:t>
            </a:r>
            <a:r>
              <a:rPr sz="1800" spc="-10" dirty="0">
                <a:latin typeface="Arial"/>
                <a:cs typeface="Arial"/>
              </a:rPr>
              <a:t>м</a:t>
            </a:r>
            <a:r>
              <a:rPr sz="1800" spc="-5" dirty="0">
                <a:latin typeface="Arial"/>
                <a:cs typeface="Arial"/>
              </a:rPr>
              <a:t>ейсте</a:t>
            </a:r>
            <a:r>
              <a:rPr sz="1800" dirty="0">
                <a:latin typeface="Arial"/>
                <a:cs typeface="Arial"/>
              </a:rPr>
              <a:t>р	</a:t>
            </a:r>
            <a:r>
              <a:rPr sz="1800" spc="-5" dirty="0">
                <a:latin typeface="Arial"/>
                <a:cs typeface="Arial"/>
              </a:rPr>
              <a:t>об</a:t>
            </a:r>
            <a:r>
              <a:rPr sz="1800" spc="-10" dirty="0">
                <a:latin typeface="Arial"/>
                <a:cs typeface="Arial"/>
              </a:rPr>
              <a:t>щ</a:t>
            </a:r>
            <a:r>
              <a:rPr sz="1800" spc="-5" dirty="0">
                <a:latin typeface="Arial"/>
                <a:cs typeface="Arial"/>
              </a:rPr>
              <a:t>ени</a:t>
            </a:r>
            <a:r>
              <a:rPr sz="1800" dirty="0">
                <a:latin typeface="Arial"/>
                <a:cs typeface="Arial"/>
              </a:rPr>
              <a:t>я:	илл</a:t>
            </a:r>
            <a:r>
              <a:rPr sz="1800" spc="5" dirty="0">
                <a:latin typeface="Arial"/>
                <a:cs typeface="Arial"/>
              </a:rPr>
              <a:t>ю</a:t>
            </a:r>
            <a:r>
              <a:rPr sz="1800" dirty="0">
                <a:latin typeface="Arial"/>
                <a:cs typeface="Arial"/>
              </a:rPr>
              <a:t>ст</a:t>
            </a:r>
            <a:r>
              <a:rPr sz="1800" spc="-15" dirty="0">
                <a:latin typeface="Arial"/>
                <a:cs typeface="Arial"/>
              </a:rPr>
              <a:t>р</a:t>
            </a:r>
            <a:r>
              <a:rPr sz="1800" dirty="0">
                <a:latin typeface="Arial"/>
                <a:cs typeface="Arial"/>
              </a:rPr>
              <a:t>ир</a:t>
            </a:r>
            <a:r>
              <a:rPr sz="1800" spc="-10" dirty="0">
                <a:latin typeface="Arial"/>
                <a:cs typeface="Arial"/>
              </a:rPr>
              <a:t>о</a:t>
            </a:r>
            <a:r>
              <a:rPr sz="1800" spc="-5" dirty="0">
                <a:latin typeface="Arial"/>
                <a:cs typeface="Arial"/>
              </a:rPr>
              <a:t>ванн</a:t>
            </a:r>
            <a:r>
              <a:rPr sz="1800" dirty="0">
                <a:latin typeface="Arial"/>
                <a:cs typeface="Arial"/>
              </a:rPr>
              <a:t>ый  </a:t>
            </a:r>
            <a:r>
              <a:rPr sz="1800" spc="-5" dirty="0">
                <a:latin typeface="Arial"/>
                <a:cs typeface="Arial"/>
              </a:rPr>
              <a:t>самоучитель психологического мастерства.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dirty="0">
                <a:latin typeface="Arial"/>
                <a:cs typeface="Arial"/>
              </a:rPr>
              <a:t>М.: </a:t>
            </a:r>
            <a:r>
              <a:rPr sz="1800" spc="-5" dirty="0">
                <a:latin typeface="Arial"/>
                <a:cs typeface="Arial"/>
              </a:rPr>
              <a:t>Смысл,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1996.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i="1" spc="-10" dirty="0">
                <a:latin typeface="Arial"/>
                <a:cs typeface="Arial"/>
              </a:rPr>
              <a:t>Майерс </a:t>
            </a:r>
            <a:r>
              <a:rPr sz="1800" i="1" dirty="0">
                <a:latin typeface="Arial"/>
                <a:cs typeface="Arial"/>
              </a:rPr>
              <a:t>Д</a:t>
            </a:r>
            <a:r>
              <a:rPr sz="1800" dirty="0">
                <a:latin typeface="Arial"/>
                <a:cs typeface="Arial"/>
              </a:rPr>
              <a:t>. </a:t>
            </a:r>
            <a:r>
              <a:rPr sz="1800" spc="-5" dirty="0">
                <a:latin typeface="Arial"/>
                <a:cs typeface="Arial"/>
              </a:rPr>
              <a:t>Социальная психология.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Arial"/>
                <a:cs typeface="Arial"/>
              </a:rPr>
              <a:t>СПб.: Питер,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1997.</a:t>
            </a:r>
            <a:endParaRPr sz="1800">
              <a:latin typeface="Arial"/>
              <a:cs typeface="Arial"/>
            </a:endParaRPr>
          </a:p>
          <a:p>
            <a:pPr marL="12700" marR="902335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Пронников В.А., Ладанов И.Д. </a:t>
            </a:r>
            <a:r>
              <a:rPr sz="1800" spc="-5" dirty="0">
                <a:latin typeface="Arial"/>
                <a:cs typeface="Arial"/>
              </a:rPr>
              <a:t>Язык </a:t>
            </a:r>
            <a:r>
              <a:rPr sz="1800" dirty="0">
                <a:latin typeface="Arial"/>
                <a:cs typeface="Arial"/>
              </a:rPr>
              <a:t>мимики и </a:t>
            </a:r>
            <a:r>
              <a:rPr sz="1800" spc="-5" dirty="0">
                <a:latin typeface="Arial"/>
                <a:cs typeface="Arial"/>
              </a:rPr>
              <a:t>жестов.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dirty="0">
                <a:latin typeface="Arial"/>
                <a:cs typeface="Arial"/>
              </a:rPr>
              <a:t>М.: </a:t>
            </a:r>
            <a:r>
              <a:rPr sz="1800" spc="-5" dirty="0">
                <a:latin typeface="Arial"/>
                <a:cs typeface="Arial"/>
              </a:rPr>
              <a:t>1998.  </a:t>
            </a:r>
            <a:r>
              <a:rPr sz="1800" i="1" spc="-5" dirty="0">
                <a:latin typeface="Arial"/>
                <a:cs typeface="Arial"/>
              </a:rPr>
              <a:t>Рудестам К.Э. </a:t>
            </a:r>
            <a:r>
              <a:rPr sz="1800" spc="-10" dirty="0">
                <a:latin typeface="Arial"/>
                <a:cs typeface="Arial"/>
              </a:rPr>
              <a:t>Групповая </a:t>
            </a:r>
            <a:r>
              <a:rPr sz="1800" spc="-5" dirty="0">
                <a:latin typeface="Arial"/>
                <a:cs typeface="Arial"/>
              </a:rPr>
              <a:t>психотерапия.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Arial"/>
                <a:cs typeface="Arial"/>
              </a:rPr>
              <a:t>СПб.: </a:t>
            </a:r>
            <a:r>
              <a:rPr sz="1800" dirty="0">
                <a:latin typeface="Arial"/>
                <a:cs typeface="Arial"/>
              </a:rPr>
              <a:t>Питер </a:t>
            </a:r>
            <a:r>
              <a:rPr sz="1800" spc="-5" dirty="0">
                <a:latin typeface="Arial"/>
                <a:cs typeface="Arial"/>
              </a:rPr>
              <a:t>Ком, 1999.  </a:t>
            </a:r>
            <a:r>
              <a:rPr sz="1800" i="1" spc="-5" dirty="0">
                <a:latin typeface="Arial"/>
                <a:cs typeface="Arial"/>
              </a:rPr>
              <a:t>Харрис Т.А. </a:t>
            </a:r>
            <a:r>
              <a:rPr sz="1800" dirty="0">
                <a:latin typeface="Arial"/>
                <a:cs typeface="Arial"/>
              </a:rPr>
              <a:t>Я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Arial"/>
                <a:cs typeface="Arial"/>
              </a:rPr>
              <a:t>о’кей, </a:t>
            </a:r>
            <a:r>
              <a:rPr sz="1800" dirty="0">
                <a:latin typeface="Arial"/>
                <a:cs typeface="Arial"/>
              </a:rPr>
              <a:t>ты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Arial"/>
                <a:cs typeface="Arial"/>
              </a:rPr>
              <a:t>о’кей.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dirty="0">
                <a:latin typeface="Arial"/>
                <a:cs typeface="Arial"/>
              </a:rPr>
              <a:t>М.: </a:t>
            </a:r>
            <a:r>
              <a:rPr sz="1800" spc="-5" dirty="0">
                <a:latin typeface="Arial"/>
                <a:cs typeface="Arial"/>
              </a:rPr>
              <a:t>Смысл,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1997.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690623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50"/>
                </a:moveTo>
                <a:lnTo>
                  <a:pt x="7427976" y="2533650"/>
                </a:lnTo>
                <a:lnTo>
                  <a:pt x="7427976" y="0"/>
                </a:lnTo>
                <a:lnTo>
                  <a:pt x="0" y="0"/>
                </a:lnTo>
                <a:lnTo>
                  <a:pt x="0" y="2533650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3592576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76"/>
                </a:moveTo>
                <a:lnTo>
                  <a:pt x="565150" y="633476"/>
                </a:lnTo>
                <a:lnTo>
                  <a:pt x="565150" y="0"/>
                </a:lnTo>
                <a:lnTo>
                  <a:pt x="0" y="0"/>
                </a:lnTo>
                <a:lnTo>
                  <a:pt x="0" y="633476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3592576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642937"/>
                </a:moveTo>
                <a:lnTo>
                  <a:pt x="585787" y="642937"/>
                </a:lnTo>
                <a:lnTo>
                  <a:pt x="585787" y="0"/>
                </a:lnTo>
                <a:lnTo>
                  <a:pt x="0" y="0"/>
                </a:lnTo>
                <a:lnTo>
                  <a:pt x="0" y="642937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2324163"/>
            <a:ext cx="575310" cy="624205"/>
          </a:xfrm>
          <a:custGeom>
            <a:avLst/>
            <a:gdLst/>
            <a:ahLst/>
            <a:cxnLst/>
            <a:rect l="l" t="t" r="r" b="b"/>
            <a:pathLst>
              <a:path w="575310" h="624205">
                <a:moveTo>
                  <a:pt x="0" y="623887"/>
                </a:moveTo>
                <a:lnTo>
                  <a:pt x="574738" y="623887"/>
                </a:lnTo>
                <a:lnTo>
                  <a:pt x="574738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63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440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2324163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633412"/>
                </a:moveTo>
                <a:lnTo>
                  <a:pt x="574675" y="633412"/>
                </a:lnTo>
                <a:lnTo>
                  <a:pt x="574675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948051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9F8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948051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644525"/>
                </a:moveTo>
                <a:lnTo>
                  <a:pt x="584200" y="644525"/>
                </a:lnTo>
                <a:lnTo>
                  <a:pt x="584200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7904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8267" y="1543633"/>
            <a:ext cx="843026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0876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Arial Black"/>
                <a:cs typeface="Arial Black"/>
              </a:rPr>
              <a:t>Основы</a:t>
            </a:r>
            <a:r>
              <a:rPr sz="44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FF"/>
                </a:solidFill>
                <a:latin typeface="Arial Black"/>
                <a:cs typeface="Arial Black"/>
              </a:rPr>
              <a:t>современной  теории</a:t>
            </a:r>
            <a:endParaRPr sz="4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tabLst>
                <a:tab pos="3693160" algn="l"/>
              </a:tabLst>
            </a:pPr>
            <a:r>
              <a:rPr sz="440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44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FF"/>
                </a:solidFill>
                <a:latin typeface="Arial Black"/>
                <a:cs typeface="Arial Black"/>
              </a:rPr>
              <a:t>практики	</a:t>
            </a:r>
            <a:r>
              <a:rPr sz="4400" spc="-5" dirty="0">
                <a:solidFill>
                  <a:srgbClr val="FFFFFF"/>
                </a:solidFill>
                <a:latin typeface="Arial Black"/>
                <a:cs typeface="Arial Black"/>
              </a:rPr>
              <a:t>коммуникаций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2193</Words>
  <Application>Microsoft Office PowerPoint</Application>
  <PresentationFormat>Экран (4:3)</PresentationFormat>
  <Paragraphs>520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Office Theme</vt:lpstr>
      <vt:lpstr>Презентация PowerPoint</vt:lpstr>
      <vt:lpstr>ЭФФЕКТИВНЫЕ КОММУНИКАЦИИ –</vt:lpstr>
      <vt:lpstr>СОДЕРЖАНИЕ ДИСЦИПЛИНЫ</vt:lpstr>
      <vt:lpstr>Тема 1.</vt:lpstr>
      <vt:lpstr>СОДЕРЖАНИЕ ДИСЦИПЛИНЫ</vt:lpstr>
      <vt:lpstr>Тема 4.</vt:lpstr>
      <vt:lpstr>СОДЕРЖАНИЕ ДИСЦИПЛИНЫ</vt:lpstr>
      <vt:lpstr>ЛИТЕРАТУРА:</vt:lpstr>
      <vt:lpstr>Презентация PowerPoint</vt:lpstr>
      <vt:lpstr>ОСНОВНЫЕ ТЕМЫ:</vt:lpstr>
      <vt:lpstr>ПОНЯТИЕ КОММУНИКАЦИИ</vt:lpstr>
      <vt:lpstr>СПЕЦИФИКА ЧЕЛОВЕЧЕСКОЙ  КОММУНИКАЦИИ</vt:lpstr>
      <vt:lpstr>Презентация PowerPoint</vt:lpstr>
      <vt:lpstr>ТЕОРЕТИЧЕСКИЕ МОДЕЛИ</vt:lpstr>
      <vt:lpstr>ЛИНЕЙНАЯ МОДЕЛЬ КОММУНИКАЦИИ  Г.ЛАССУЭЛЛА (1948)</vt:lpstr>
      <vt:lpstr>ИНТЕРАКЦИОНИСТСКАЯ МОДЕЛЬ  КОММУНИКАЦИИ Т.НЬЮКОМБА (1953)</vt:lpstr>
      <vt:lpstr>КИБЕРНЕТИЧЕСКАЯ МОДЕЛЬ  КОММУНИКАЦИИ К.ШЕННОНА</vt:lpstr>
      <vt:lpstr>Презентация PowerPoint</vt:lpstr>
      <vt:lpstr>Презентация PowerPoint</vt:lpstr>
      <vt:lpstr>Презентация PowerPoint</vt:lpstr>
      <vt:lpstr>БАРЬЕРЫ</vt:lpstr>
      <vt:lpstr>Презентация PowerPoint</vt:lpstr>
      <vt:lpstr>ОСНОВНЫЕ ФУНКЦИИ</vt:lpstr>
      <vt:lpstr>Презентация PowerPoint</vt:lpstr>
      <vt:lpstr>Презентация PowerPoint</vt:lpstr>
      <vt:lpstr>ТИПОЛОГИЯ</vt:lpstr>
      <vt:lpstr>Презентация PowerPoint</vt:lpstr>
      <vt:lpstr>РЕЧЕВАЯ КОММУНИКАЦИЯ</vt:lpstr>
      <vt:lpstr>Презентация PowerPoint</vt:lpstr>
      <vt:lpstr>Презентация PowerPoint</vt:lpstr>
      <vt:lpstr>Презентация PowerPoint</vt:lpstr>
      <vt:lpstr>УСТНАЯ И ПИСЬМЕННАЯ ФОРМЫ  РЕЧЕВОЙ КОММУНИКАЦИИ</vt:lpstr>
      <vt:lpstr>ПО ТИПАМ РЕЧЕВАЯ КОММУНИКАЦИЯ  ОПРЕДЕЛЯЕТСЯ ПО РЯДУ ПРИЗНАКОВ</vt:lpstr>
      <vt:lpstr>КРИТЕРИИ ЭФФЕКТИВНОЙ</vt:lpstr>
      <vt:lpstr>Презентация PowerPoint</vt:lpstr>
      <vt:lpstr>Презентация PowerPoint</vt:lpstr>
      <vt:lpstr>АСПЕКТЫ ЭФФЕКТИВНОСТИ  КОММУНИКАЦИИ И ФОРМЫ ЕЕ  РЕАЛИЗАЦИИ</vt:lpstr>
      <vt:lpstr>Презентация PowerPoint</vt:lpstr>
      <vt:lpstr>Создание эффективной коммуникации  требует решения следующих задач:</vt:lpstr>
      <vt:lpstr>Презентация PowerPoint</vt:lpstr>
      <vt:lpstr>Культура речи – владение навыками устной  речи и письма, употребление слов и выражений  в соответствии с целями и ситуацией общения.  Т.о., выделяются два главных компонента  (критерия) культуры речи:</vt:lpstr>
      <vt:lpstr>Другими критериями культуры речи  являются:</vt:lpstr>
      <vt:lpstr>Презентация PowerPoint</vt:lpstr>
      <vt:lpstr>Презентация PowerPoint</vt:lpstr>
      <vt:lpstr>Гарольд Ливитт обнаружил, что некоторые  способы коммуникации эффективнее, чем  другие:</vt:lpstr>
      <vt:lpstr>Презентация PowerPoint</vt:lpstr>
      <vt:lpstr>УБЕЖДАЮЩАЯ</vt:lpstr>
      <vt:lpstr>Презентация PowerPoint</vt:lpstr>
      <vt:lpstr>КРЕДИТНОСТЬ (убедительность)  КОММУНИКАТОРА В ПРОЦЕССЕ  КОММУНИКАЦИИ ОПРЕДЕЛЯЕТСЯ:</vt:lpstr>
      <vt:lpstr>Презентация PowerPoint</vt:lpstr>
      <vt:lpstr>СОДЕРЖАНИЕ СООБЩЕНИЯ</vt:lpstr>
      <vt:lpstr>КАНАЛ ПЕРЕДАЧИ ИНФОРМАЦИИ</vt:lpstr>
      <vt:lpstr>АУДИТОРИЯ</vt:lpstr>
      <vt:lpstr>ОФИЦИАЛЬНЫЙ ВИЗИТ Ю.В.ТИМОШЕНКО В МОСКВУ, 20 февраля 2008 г.</vt:lpstr>
      <vt:lpstr>ПРЯМОЙ И КОСВЕННЫЙ СПОСОБЫ УБЕЖДЕНИЯ</vt:lpstr>
      <vt:lpstr>ФАКТОРЫ, ОПРЕДЕЛЯЮЩИЕ ЭФФЕКТ В  ПРОЦЕССЕ УБЕЖДЕНИЯ</vt:lpstr>
      <vt:lpstr>ЭФФЕКТИВНЫЕ КОММУНИКАЦИИ  НА МАРКЕТИНГЕ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МАГИСТЕРСКАЯ ПРОГРАММА «СОЦИОЛОГИЯ УПРАВЛЕНИЯ»</dc:title>
  <dc:creator>Александр</dc:creator>
  <cp:lastModifiedBy>Екатерина Быкова</cp:lastModifiedBy>
  <cp:revision>1</cp:revision>
  <dcterms:created xsi:type="dcterms:W3CDTF">2020-11-14T13:18:44Z</dcterms:created>
  <dcterms:modified xsi:type="dcterms:W3CDTF">2020-11-16T11:01:42Z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2020-11-14T00:00:00Z</vt:filetime>
  </property>
</Properties>
</file>