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48" r:id="rId4"/>
    <p:sldId id="359" r:id="rId5"/>
    <p:sldId id="346" r:id="rId6"/>
    <p:sldId id="347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269" r:id="rId17"/>
    <p:sldId id="328" r:id="rId18"/>
    <p:sldId id="362" r:id="rId19"/>
    <p:sldId id="342" r:id="rId20"/>
    <p:sldId id="327" r:id="rId21"/>
    <p:sldId id="271" r:id="rId22"/>
    <p:sldId id="329" r:id="rId23"/>
    <p:sldId id="273" r:id="rId24"/>
    <p:sldId id="332" r:id="rId25"/>
    <p:sldId id="330" r:id="rId26"/>
    <p:sldId id="276" r:id="rId27"/>
    <p:sldId id="364" r:id="rId28"/>
    <p:sldId id="333" r:id="rId29"/>
    <p:sldId id="363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260" r:id="rId41"/>
    <p:sldId id="377" r:id="rId42"/>
    <p:sldId id="378" r:id="rId43"/>
    <p:sldId id="376" r:id="rId44"/>
    <p:sldId id="379" r:id="rId45"/>
    <p:sldId id="380" r:id="rId46"/>
    <p:sldId id="263" r:id="rId47"/>
    <p:sldId id="302" r:id="rId48"/>
    <p:sldId id="305" r:id="rId49"/>
    <p:sldId id="309" r:id="rId50"/>
    <p:sldId id="310" r:id="rId51"/>
    <p:sldId id="311" r:id="rId52"/>
    <p:sldId id="312" r:id="rId53"/>
    <p:sldId id="365" r:id="rId54"/>
    <p:sldId id="306" r:id="rId55"/>
    <p:sldId id="340" r:id="rId56"/>
    <p:sldId id="341" r:id="rId57"/>
    <p:sldId id="295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2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0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61.png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920880" cy="1065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8100392" cy="5373216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СИНТЕТИЧЕСКИЕ ПРОТИВОМИКРОБНЫЕ 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pPr algn="ctr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курса,</a:t>
            </a:r>
            <a:b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36096" y="5085184"/>
            <a:ext cx="3456385" cy="57606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pPr>
              <a:defRPr/>
            </a:pP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Анисимова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755576" y="6165928"/>
            <a:ext cx="8388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6264696" cy="64807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Показания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Местного действия: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сульфацил-натрия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(альбуцид)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инфекции глаз,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стрептоцид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гнойные раны, ожоги, трофические язвы;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Хорошо всасывающиеся из ЖКТ: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сульфадимезин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сульфадиметоксин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бисептол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инфекции дыхательных,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желче-мочевыводящих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путей,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ЛОР-органов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половой системы, гонорея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сульфадиметоксин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сульфадимезин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малярия (бисептол,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сульфадиметоксин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Медленно  всасывающиеся из ЖКТ: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фталазол, сульгин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–неспецифические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язвенные колиты, энтериты и другие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воспалительные заболевания кишечника.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уль.jpg"/>
          <p:cNvPicPr>
            <a:picLocks noChangeAspect="1"/>
          </p:cNvPicPr>
          <p:nvPr/>
        </p:nvPicPr>
        <p:blipFill>
          <a:blip r:embed="rId2" cstate="print"/>
          <a:srcRect l="2198" t="13746" r="25263" b="18768"/>
          <a:stretch>
            <a:fillRect/>
          </a:stretch>
        </p:blipFill>
        <p:spPr>
          <a:xfrm>
            <a:off x="6156176" y="5301208"/>
            <a:ext cx="2498310" cy="1412776"/>
          </a:xfrm>
          <a:prstGeom prst="rect">
            <a:avLst/>
          </a:prstGeom>
        </p:spPr>
      </p:pic>
      <p:pic>
        <p:nvPicPr>
          <p:cNvPr id="10" name="Рисунок 9" descr="аль.jpg"/>
          <p:cNvPicPr>
            <a:picLocks noChangeAspect="1"/>
          </p:cNvPicPr>
          <p:nvPr/>
        </p:nvPicPr>
        <p:blipFill>
          <a:blip r:embed="rId3" cstate="print"/>
          <a:srcRect l="7981" t="16722" r="6886" b="13061"/>
          <a:stretch>
            <a:fillRect/>
          </a:stretch>
        </p:blipFill>
        <p:spPr>
          <a:xfrm>
            <a:off x="6588224" y="1484784"/>
            <a:ext cx="1944216" cy="792088"/>
          </a:xfrm>
          <a:prstGeom prst="rect">
            <a:avLst/>
          </a:prstGeom>
        </p:spPr>
      </p:pic>
      <p:pic>
        <p:nvPicPr>
          <p:cNvPr id="9" name="Рисунок 8" descr="сул.jpg"/>
          <p:cNvPicPr>
            <a:picLocks noChangeAspect="1"/>
          </p:cNvPicPr>
          <p:nvPr/>
        </p:nvPicPr>
        <p:blipFill>
          <a:blip r:embed="rId4" cstate="print"/>
          <a:srcRect l="8002" t="4809" r="6649" b="8628"/>
          <a:stretch>
            <a:fillRect/>
          </a:stretch>
        </p:blipFill>
        <p:spPr>
          <a:xfrm>
            <a:off x="6372200" y="3933056"/>
            <a:ext cx="2376264" cy="1152128"/>
          </a:xfrm>
          <a:prstGeom prst="rect">
            <a:avLst/>
          </a:prstGeom>
        </p:spPr>
      </p:pic>
      <p:pic>
        <p:nvPicPr>
          <p:cNvPr id="12" name="Рисунок 11" descr="стре.jpg"/>
          <p:cNvPicPr>
            <a:picLocks noChangeAspect="1"/>
          </p:cNvPicPr>
          <p:nvPr/>
        </p:nvPicPr>
        <p:blipFill>
          <a:blip r:embed="rId5" cstate="print"/>
          <a:srcRect l="5952" t="12196" r="7425" b="17072"/>
          <a:stretch>
            <a:fillRect/>
          </a:stretch>
        </p:blipFill>
        <p:spPr>
          <a:xfrm>
            <a:off x="6444208" y="2708920"/>
            <a:ext cx="218628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5688632" cy="659851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Ко-тримоксазол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бисептол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комбинированный препарат сульфаниламида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сульфаметоксазола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противомалярийного средства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триметоприма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такого комбинирования происходит взаимное потенцирование противомикробного действия, расширяется спектр;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бактерицидное действие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отношении ряда микробов.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Устойчивость микроорганизмов -развивается медленно.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.jpg"/>
          <p:cNvPicPr>
            <a:picLocks noChangeAspect="1"/>
          </p:cNvPicPr>
          <p:nvPr/>
        </p:nvPicPr>
        <p:blipFill>
          <a:blip r:embed="rId2" cstate="print"/>
          <a:srcRect l="5250" t="30450" r="5501" b="26501"/>
          <a:stretch>
            <a:fillRect/>
          </a:stretch>
        </p:blipFill>
        <p:spPr>
          <a:xfrm>
            <a:off x="5652120" y="4725144"/>
            <a:ext cx="3057146" cy="1652215"/>
          </a:xfrm>
          <a:prstGeom prst="rect">
            <a:avLst/>
          </a:prstGeom>
        </p:spPr>
      </p:pic>
      <p:pic>
        <p:nvPicPr>
          <p:cNvPr id="7" name="Рисунок 6" descr="сип.jpg"/>
          <p:cNvPicPr>
            <a:picLocks noChangeAspect="1"/>
          </p:cNvPicPr>
          <p:nvPr/>
        </p:nvPicPr>
        <p:blipFill>
          <a:blip r:embed="rId3" cstate="print"/>
          <a:srcRect l="9344" t="5901" r="9344" b="2751"/>
          <a:stretch>
            <a:fillRect/>
          </a:stretch>
        </p:blipFill>
        <p:spPr>
          <a:xfrm>
            <a:off x="6228184" y="764704"/>
            <a:ext cx="20162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5976664" cy="6598516"/>
          </a:xfrm>
        </p:spPr>
        <p:txBody>
          <a:bodyPr>
            <a:normAutofit fontScale="8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Дозировка </a:t>
            </a:r>
            <a:r>
              <a:rPr lang="ru-RU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ко-тримоксазола</a:t>
            </a:r>
            <a:endParaRPr lang="ru-RU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Внутрь в таблетках назначают </a:t>
            </a:r>
          </a:p>
          <a:p>
            <a:pPr>
              <a:buNone/>
            </a:pPr>
            <a:r>
              <a:rPr lang="ru-RU" dirty="0" smtClean="0"/>
              <a:t>0,96 для взрослых и детей с 12 лет, </a:t>
            </a:r>
          </a:p>
          <a:p>
            <a:pPr>
              <a:buNone/>
            </a:pPr>
            <a:r>
              <a:rPr lang="ru-RU" dirty="0" smtClean="0"/>
              <a:t>с 6 - 12 лет 0,48; </a:t>
            </a:r>
          </a:p>
          <a:p>
            <a:pPr>
              <a:buNone/>
            </a:pPr>
            <a:r>
              <a:rPr lang="ru-RU" dirty="0" smtClean="0"/>
              <a:t>с 6мес -6 лет 0,24. </a:t>
            </a:r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/>
              <a:t>2 -5 мес. 120 мг </a:t>
            </a:r>
            <a:endParaRPr lang="ru-RU" dirty="0" smtClean="0"/>
          </a:p>
          <a:p>
            <a:r>
              <a:rPr lang="ru-RU" dirty="0" smtClean="0"/>
              <a:t>Суспензия 0,24 в 5 мл (флаконы по 100 мл) для детей с 6 недель. </a:t>
            </a:r>
          </a:p>
          <a:p>
            <a:pPr marL="0" indent="0">
              <a:buNone/>
            </a:pPr>
            <a:r>
              <a:rPr lang="ru-RU" dirty="0" smtClean="0"/>
              <a:t>рассчитывают 36 </a:t>
            </a:r>
            <a:r>
              <a:rPr lang="ru-RU" dirty="0"/>
              <a:t>мг/кг в сутки.</a:t>
            </a:r>
            <a:endParaRPr lang="ru-RU" dirty="0" smtClean="0"/>
          </a:p>
          <a:p>
            <a:r>
              <a:rPr lang="ru-RU" dirty="0" smtClean="0"/>
              <a:t>При инфекциях средней тяжести бисептол назначают 2 раза в сутки с интервалом в 12 часов в средних дозах:</a:t>
            </a:r>
          </a:p>
          <a:p>
            <a:r>
              <a:rPr lang="ru-RU" dirty="0" smtClean="0"/>
              <a:t>Для внутривенного введения выпускается концентрат для приготовления раствора для </a:t>
            </a:r>
            <a:r>
              <a:rPr lang="ru-RU" dirty="0" err="1" smtClean="0"/>
              <a:t>инфузий</a:t>
            </a:r>
            <a:r>
              <a:rPr lang="ru-RU" dirty="0" smtClean="0"/>
              <a:t> </a:t>
            </a:r>
            <a:r>
              <a:rPr lang="ru-RU" b="1" dirty="0" smtClean="0"/>
              <a:t>бисептол </a:t>
            </a:r>
            <a:r>
              <a:rPr lang="ru-RU" dirty="0" smtClean="0"/>
              <a:t>с содержанием 80 мг </a:t>
            </a:r>
            <a:r>
              <a:rPr lang="ru-RU" dirty="0" err="1" smtClean="0"/>
              <a:t>триметоприма</a:t>
            </a:r>
            <a:r>
              <a:rPr lang="ru-RU" dirty="0" smtClean="0"/>
              <a:t> и 400 мг </a:t>
            </a:r>
            <a:r>
              <a:rPr lang="ru-RU" dirty="0" err="1" smtClean="0"/>
              <a:t>сульфаметоксазола</a:t>
            </a:r>
            <a:r>
              <a:rPr lang="ru-RU" dirty="0" smtClean="0"/>
              <a:t> в 5 мл. </a:t>
            </a:r>
          </a:p>
          <a:p>
            <a:r>
              <a:rPr lang="ru-RU" dirty="0" smtClean="0"/>
              <a:t>Перед введением разводят 5% раствором глюкозы и </a:t>
            </a:r>
            <a:r>
              <a:rPr lang="ru-RU" dirty="0" err="1" smtClean="0"/>
              <a:t>капельно</a:t>
            </a:r>
            <a:r>
              <a:rPr lang="ru-RU" dirty="0" smtClean="0"/>
              <a:t> вливают в вену в течение 60-90 минут.</a:t>
            </a:r>
            <a:endParaRPr lang="ru-RU" dirty="0"/>
          </a:p>
        </p:txBody>
      </p:sp>
      <p:pic>
        <p:nvPicPr>
          <p:cNvPr id="7" name="Picture 2" descr="https://static4.asna.ru/imgprx/36hnqxOYJSBGdzQ1w6FqW_R_iepY6CKeBirY0wVGFbU/rs:fit:800:706:1/g:no/aHR0cHM6Ly9pbWdzLmFzbmEucnUvaWJsb2NrLzNjZC8zY2RlNDUyMWJiZjdiMzczMDMwNzIyOWE0Y2ExYzhjNi82OTU5ZjBmN2I3NGI2Y2Q1NWRlOTQ3M2ZhMjkyNzAyMS5qc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412205" cy="24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сип.jpg"/>
          <p:cNvPicPr>
            <a:picLocks noChangeAspect="1"/>
          </p:cNvPicPr>
          <p:nvPr/>
        </p:nvPicPr>
        <p:blipFill>
          <a:blip r:embed="rId3" cstate="print"/>
          <a:srcRect l="9344" t="5901" r="9344" b="2751"/>
          <a:stretch>
            <a:fillRect/>
          </a:stretch>
        </p:blipFill>
        <p:spPr>
          <a:xfrm>
            <a:off x="6876256" y="1916832"/>
            <a:ext cx="1527894" cy="2376264"/>
          </a:xfrm>
          <a:prstGeom prst="rect">
            <a:avLst/>
          </a:prstGeom>
        </p:spPr>
      </p:pic>
      <p:pic>
        <p:nvPicPr>
          <p:cNvPr id="9" name="Рисунок 8" descr="ко.jpg"/>
          <p:cNvPicPr>
            <a:picLocks noChangeAspect="1"/>
          </p:cNvPicPr>
          <p:nvPr/>
        </p:nvPicPr>
        <p:blipFill>
          <a:blip r:embed="rId4" cstate="print"/>
          <a:srcRect l="5250" t="30450" r="5501" b="26501"/>
          <a:stretch>
            <a:fillRect/>
          </a:stretch>
        </p:blipFill>
        <p:spPr>
          <a:xfrm>
            <a:off x="6228184" y="404664"/>
            <a:ext cx="22650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6048672" cy="67413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бактериальные инфекции дыхательных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путей — пневмонии, острый бронхит 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обострение хронического;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пневмонии, вызванные пневмоцистами;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инфекции нижних и верхних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мочевыводящих путей: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smtClean="0"/>
              <a:t>инфекции </a:t>
            </a:r>
            <a:r>
              <a:rPr lang="ru-RU" dirty="0"/>
              <a:t>желудочно-кишечного тракта: брюшной тиф, паратиф, </a:t>
            </a:r>
            <a:r>
              <a:rPr lang="ru-RU" dirty="0" err="1"/>
              <a:t>шигеллез</a:t>
            </a:r>
            <a:r>
              <a:rPr lang="ru-RU" dirty="0"/>
              <a:t> (вызванный чувствительными штаммами </a:t>
            </a:r>
            <a:r>
              <a:rPr lang="ru-RU" dirty="0" err="1"/>
              <a:t>Shigella</a:t>
            </a:r>
            <a:r>
              <a:rPr lang="ru-RU" dirty="0"/>
              <a:t> </a:t>
            </a:r>
            <a:r>
              <a:rPr lang="ru-RU" dirty="0" err="1"/>
              <a:t>flexneri</a:t>
            </a:r>
            <a:r>
              <a:rPr lang="ru-RU" dirty="0"/>
              <a:t> и </a:t>
            </a:r>
            <a:r>
              <a:rPr lang="ru-RU" dirty="0" err="1"/>
              <a:t>Shigella</a:t>
            </a:r>
            <a:r>
              <a:rPr lang="ru-RU" dirty="0"/>
              <a:t> </a:t>
            </a:r>
            <a:r>
              <a:rPr lang="ru-RU" dirty="0" err="1"/>
              <a:t>sonnei</a:t>
            </a:r>
            <a:r>
              <a:rPr lang="ru-RU" dirty="0"/>
              <a:t>); диарея путешественников, вызванная </a:t>
            </a:r>
            <a:r>
              <a:rPr lang="ru-RU" dirty="0" err="1"/>
              <a:t>энтеротоксичными</a:t>
            </a:r>
            <a:r>
              <a:rPr lang="ru-RU" dirty="0"/>
              <a:t> штаммами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/>
              <a:t>coli</a:t>
            </a:r>
            <a:r>
              <a:rPr lang="ru-RU" dirty="0"/>
              <a:t>, холера (в дополнение к восполнению жидкости и электролитов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другие </a:t>
            </a:r>
            <a:r>
              <a:rPr lang="ru-RU" dirty="0"/>
              <a:t>бактериальные инфекции (возможно сочетание с антибиотиками): </a:t>
            </a:r>
            <a:r>
              <a:rPr lang="ru-RU" dirty="0" err="1"/>
              <a:t>нокардиоз</a:t>
            </a:r>
            <a:r>
              <a:rPr lang="ru-RU" dirty="0"/>
              <a:t>, бруцеллез (острый), актиномикоз, остеомиелит (острый и хронический), южноамериканский бластомикоз, токсоплазмоз (в составе комплексной терапии</a:t>
            </a:r>
            <a:r>
              <a:rPr lang="ru-RU" dirty="0" smtClean="0"/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воспаление среднего уха, менингиты сепсис;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протозойные инфекции — токсоплазмоз,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тропическая малярия.</a:t>
            </a:r>
          </a:p>
        </p:txBody>
      </p:sp>
      <p:pic>
        <p:nvPicPr>
          <p:cNvPr id="6" name="Рисунок 5" descr="септ.jpg"/>
          <p:cNvPicPr>
            <a:picLocks noChangeAspect="1"/>
          </p:cNvPicPr>
          <p:nvPr/>
        </p:nvPicPr>
        <p:blipFill>
          <a:blip r:embed="rId2" cstate="print"/>
          <a:srcRect l="12201" t="17870" r="14090" b="15981"/>
          <a:stretch>
            <a:fillRect/>
          </a:stretch>
        </p:blipFill>
        <p:spPr>
          <a:xfrm>
            <a:off x="6444208" y="980728"/>
            <a:ext cx="2192991" cy="2288433"/>
          </a:xfrm>
          <a:prstGeom prst="rect">
            <a:avLst/>
          </a:prstGeom>
        </p:spPr>
      </p:pic>
      <p:pic>
        <p:nvPicPr>
          <p:cNvPr id="7" name="Рисунок 6" descr="ко.jpg"/>
          <p:cNvPicPr>
            <a:picLocks noChangeAspect="1"/>
          </p:cNvPicPr>
          <p:nvPr/>
        </p:nvPicPr>
        <p:blipFill>
          <a:blip r:embed="rId3" cstate="print"/>
          <a:srcRect l="5250" t="30450" r="5501" b="26501"/>
          <a:stretch>
            <a:fillRect/>
          </a:stretch>
        </p:blipFill>
        <p:spPr>
          <a:xfrm>
            <a:off x="6372200" y="4869160"/>
            <a:ext cx="2390953" cy="14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7992888" cy="631048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Побочные эффекты и противопоказания: </a:t>
            </a:r>
          </a:p>
          <a:p>
            <a:pPr marL="0" algn="ctr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головная боль, головокружение,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тошнота, рвота, анорексия, диарея,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аллергические реакции,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фотосенсибилизация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угнетение кроветворения, депрессия, галлюцинации, судороги, периферические невриты, звон в ушах и др.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тяжелая почечная, печеночная недостаточность,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 крови,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нефрозы, нефриты, острая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порфирия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базедова болезнь,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 и II триместры беременности, лактация,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повышенная чувствительность, детский возраст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2 мес.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однако,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настоятельно не рекомендуется применять детям до 12 лет.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ип.jpg"/>
          <p:cNvPicPr>
            <a:picLocks noChangeAspect="1"/>
          </p:cNvPicPr>
          <p:nvPr/>
        </p:nvPicPr>
        <p:blipFill>
          <a:blip r:embed="rId2" cstate="print"/>
          <a:srcRect l="9344" t="5901" r="9344" b="2751"/>
          <a:stretch>
            <a:fillRect/>
          </a:stretch>
        </p:blipFill>
        <p:spPr>
          <a:xfrm>
            <a:off x="7020272" y="3501008"/>
            <a:ext cx="164589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6632"/>
            <a:ext cx="8677628" cy="38884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/>
              <a:t>Салазосульфаниламиды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это сочетания салициловой кислоты и сульфаниламидных препаратов, применяемые для лечения неспецифического язвенного колита. Практическое значение на сегодняшний день имеет препарат </a:t>
            </a:r>
            <a:r>
              <a:rPr lang="ru-RU" b="1" dirty="0" err="1" smtClean="0">
                <a:solidFill>
                  <a:schemeClr val="accent2"/>
                </a:solidFill>
              </a:rPr>
              <a:t>сульфасалазин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Назначают в форме таблеток после еды взрослым и детям с 5 лет. </a:t>
            </a:r>
          </a:p>
          <a:p>
            <a:pPr>
              <a:buFontTx/>
              <a:buChar char="-"/>
            </a:pPr>
            <a:r>
              <a:rPr lang="ru-RU" dirty="0" smtClean="0"/>
              <a:t>Взрослым в первый день по 500 мг 4 раза в сутки; </a:t>
            </a:r>
          </a:p>
          <a:p>
            <a:pPr>
              <a:buFontTx/>
              <a:buChar char="-"/>
            </a:pPr>
            <a:r>
              <a:rPr lang="ru-RU" dirty="0" smtClean="0"/>
              <a:t>во 2-й день по 1,0 4 раза в сутки; </a:t>
            </a:r>
          </a:p>
          <a:p>
            <a:pPr>
              <a:buFontTx/>
              <a:buChar char="-"/>
            </a:pPr>
            <a:r>
              <a:rPr lang="ru-RU" dirty="0" smtClean="0"/>
              <a:t>в 3-й и последующие дни по 1,5-2,0  4 раза в сутки. </a:t>
            </a:r>
          </a:p>
          <a:p>
            <a:pPr>
              <a:buFontTx/>
              <a:buChar char="-"/>
            </a:pPr>
            <a:r>
              <a:rPr lang="ru-RU" i="1" dirty="0" smtClean="0"/>
              <a:t>Детям в</a:t>
            </a:r>
            <a:r>
              <a:rPr lang="ru-RU" dirty="0" smtClean="0"/>
              <a:t> возрасте с 5 лет по 250-500 мг 3-6 раз в сутки.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салаз.png"/>
          <p:cNvPicPr>
            <a:picLocks noChangeAspect="1"/>
          </p:cNvPicPr>
          <p:nvPr/>
        </p:nvPicPr>
        <p:blipFill>
          <a:blip r:embed="rId2" cstate="print"/>
          <a:srcRect t="11111" b="12962"/>
          <a:stretch>
            <a:fillRect/>
          </a:stretch>
        </p:blipFill>
        <p:spPr>
          <a:xfrm>
            <a:off x="5076056" y="4365104"/>
            <a:ext cx="3724530" cy="2294116"/>
          </a:xfrm>
          <a:prstGeom prst="rect">
            <a:avLst/>
          </a:prstGeom>
        </p:spPr>
      </p:pic>
      <p:pic>
        <p:nvPicPr>
          <p:cNvPr id="7" name="Рисунок 6" descr="салазин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4293096"/>
            <a:ext cx="35283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5825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Производные </a:t>
            </a:r>
            <a:r>
              <a:rPr lang="ru-RU" sz="32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нитрофурана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Нитрофурал (фурацилин)</a:t>
            </a:r>
          </a:p>
          <a:p>
            <a:pPr algn="ctr"/>
            <a:r>
              <a:rPr lang="ru-RU" sz="2000" dirty="0" err="1" smtClean="0"/>
              <a:t>Фуразолидон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Нитрофурантоин</a:t>
            </a:r>
            <a:r>
              <a:rPr lang="ru-RU" sz="2000" dirty="0" smtClean="0"/>
              <a:t> (</a:t>
            </a:r>
            <a:r>
              <a:rPr lang="ru-RU" sz="2000" dirty="0" err="1" smtClean="0"/>
              <a:t>фурадонин</a:t>
            </a:r>
            <a:r>
              <a:rPr lang="ru-RU" sz="2000" dirty="0" smtClean="0"/>
              <a:t>)</a:t>
            </a:r>
          </a:p>
          <a:p>
            <a:pPr algn="ctr"/>
            <a:r>
              <a:rPr lang="ru-RU" sz="2000" dirty="0" err="1" smtClean="0"/>
              <a:t>Фуразидин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урофурагин</a:t>
            </a:r>
            <a:r>
              <a:rPr lang="ru-RU" sz="2000" dirty="0" smtClean="0"/>
              <a:t>, </a:t>
            </a:r>
            <a:r>
              <a:rPr lang="ru-RU" sz="2000" dirty="0" err="1" smtClean="0"/>
              <a:t>фурагин</a:t>
            </a:r>
            <a:r>
              <a:rPr lang="ru-RU" sz="2000" dirty="0" smtClean="0"/>
              <a:t>, </a:t>
            </a:r>
            <a:r>
              <a:rPr lang="ru-RU" sz="2000" dirty="0" err="1" smtClean="0"/>
              <a:t>фурамаг</a:t>
            </a:r>
            <a:r>
              <a:rPr lang="ru-RU" sz="2000" dirty="0" smtClean="0"/>
              <a:t>, </a:t>
            </a:r>
            <a:r>
              <a:rPr lang="ru-RU" sz="2000" dirty="0" err="1" smtClean="0"/>
              <a:t>фурасол</a:t>
            </a:r>
            <a:r>
              <a:rPr lang="ru-RU" sz="2000" dirty="0" smtClean="0"/>
              <a:t>, фуразибакт)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Нифурател</a:t>
            </a:r>
            <a:r>
              <a:rPr lang="ru-RU" sz="2000" dirty="0" smtClean="0"/>
              <a:t> (</a:t>
            </a:r>
            <a:r>
              <a:rPr lang="ru-RU" sz="2000" dirty="0" err="1" smtClean="0"/>
              <a:t>макмирор</a:t>
            </a:r>
            <a:r>
              <a:rPr lang="ru-RU" sz="2000" dirty="0" smtClean="0"/>
              <a:t>, </a:t>
            </a:r>
            <a:r>
              <a:rPr lang="ru-RU" sz="2000" dirty="0" err="1" smtClean="0"/>
              <a:t>макмирагил</a:t>
            </a:r>
            <a:r>
              <a:rPr lang="ru-RU" sz="2000" dirty="0" smtClean="0"/>
              <a:t>, </a:t>
            </a:r>
            <a:r>
              <a:rPr lang="ru-RU" sz="2000" dirty="0" err="1" smtClean="0"/>
              <a:t>макмирор</a:t>
            </a:r>
            <a:r>
              <a:rPr lang="ru-RU" sz="2000" dirty="0" smtClean="0"/>
              <a:t> комплекс)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Нифуроксазид</a:t>
            </a:r>
            <a:r>
              <a:rPr lang="ru-RU" sz="2000" dirty="0" smtClean="0"/>
              <a:t> (</a:t>
            </a:r>
            <a:r>
              <a:rPr lang="ru-RU" sz="2000" dirty="0" err="1" smtClean="0"/>
              <a:t>энтерофурил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стопдиар</a:t>
            </a:r>
            <a:r>
              <a:rPr lang="ru-RU" sz="2000" dirty="0" smtClean="0"/>
              <a:t>, </a:t>
            </a:r>
            <a:r>
              <a:rPr lang="ru-RU" sz="2000" dirty="0" err="1" smtClean="0"/>
              <a:t>адисорд</a:t>
            </a:r>
            <a:r>
              <a:rPr lang="ru-RU" sz="2000" dirty="0" smtClean="0"/>
              <a:t>, </a:t>
            </a:r>
            <a:r>
              <a:rPr lang="ru-RU" sz="2000" dirty="0" err="1" smtClean="0"/>
              <a:t>лекор</a:t>
            </a:r>
            <a:r>
              <a:rPr lang="ru-RU" sz="2000" dirty="0" smtClean="0"/>
              <a:t>, </a:t>
            </a:r>
            <a:r>
              <a:rPr lang="ru-RU" sz="2000" dirty="0" err="1" smtClean="0"/>
              <a:t>мирофурил</a:t>
            </a:r>
            <a:r>
              <a:rPr lang="ru-RU" sz="2000" dirty="0" smtClean="0"/>
              <a:t>, </a:t>
            </a:r>
            <a:r>
              <a:rPr lang="ru-RU" sz="2000" dirty="0" err="1" smtClean="0"/>
              <a:t>экофурил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4" name="Picture 2" descr="http://kidsfera.ru/wp-content/uploads/images/furatsilin_pri_beremennosti_instruktsija_primenenie.jpg"/>
          <p:cNvPicPr>
            <a:picLocks noChangeAspect="1" noChangeArrowheads="1"/>
          </p:cNvPicPr>
          <p:nvPr/>
        </p:nvPicPr>
        <p:blipFill>
          <a:blip r:embed="rId2" cstate="print"/>
          <a:srcRect l="6567" r="4785"/>
          <a:stretch>
            <a:fillRect/>
          </a:stretch>
        </p:blipFill>
        <p:spPr bwMode="auto">
          <a:xfrm>
            <a:off x="179512" y="4293096"/>
            <a:ext cx="5112568" cy="2376264"/>
          </a:xfrm>
          <a:prstGeom prst="rect">
            <a:avLst/>
          </a:prstGeom>
          <a:noFill/>
        </p:spPr>
      </p:pic>
      <p:pic>
        <p:nvPicPr>
          <p:cNvPr id="5" name="Picture 2" descr="https://med-explorer.ru/wp-content/uploads/2017/06/%D0%A4%D1%83%D1%80%D0%B0%D1%86%D0%B8%D0%BB%D0%B8%D0%BD-%D0%B2-%D1%84%D0%BE%D1%80%D0%BC%D0%B5-%D1%82%D0%B0%D0%B1%D0%BB%D0%B5%D1%82%D0%BE%D0%BA.jpg"/>
          <p:cNvPicPr>
            <a:picLocks noChangeAspect="1" noChangeArrowheads="1"/>
          </p:cNvPicPr>
          <p:nvPr/>
        </p:nvPicPr>
        <p:blipFill>
          <a:blip r:embed="rId3" cstate="print"/>
          <a:srcRect l="9804" r="13725"/>
          <a:stretch>
            <a:fillRect/>
          </a:stretch>
        </p:blipFill>
        <p:spPr bwMode="auto">
          <a:xfrm>
            <a:off x="5508104" y="4221088"/>
            <a:ext cx="3240360" cy="250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5688632" cy="6858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 действия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своем составе имеют нитрогруппу, которая в микроорганизмах под влиянием бактериальных </a:t>
            </a:r>
            <a:r>
              <a:rPr lang="ru-RU" sz="2200" dirty="0" smtClean="0"/>
              <a:t>ферментов -</a:t>
            </a:r>
            <a:r>
              <a:rPr lang="ru-RU" sz="2200" dirty="0" err="1" smtClean="0"/>
              <a:t>флавопротеинов</a:t>
            </a:r>
            <a:r>
              <a:rPr lang="ru-RU" sz="2200" dirty="0" smtClean="0"/>
              <a:t> восстанавливается </a:t>
            </a:r>
            <a:r>
              <a:rPr lang="ru-RU" sz="2200" dirty="0"/>
              <a:t>и переходит в </a:t>
            </a:r>
            <a:r>
              <a:rPr lang="ru-RU" sz="2200" dirty="0" smtClean="0"/>
              <a:t>аминогруппу. </a:t>
            </a:r>
            <a:r>
              <a:rPr lang="ru-RU" sz="2200" dirty="0" err="1" smtClean="0"/>
              <a:t>Т.о.нитрофураны</a:t>
            </a:r>
            <a:r>
              <a:rPr lang="ru-RU" sz="2200" dirty="0"/>
              <a:t> являются акцепторами ионов водорода, </a:t>
            </a:r>
            <a:r>
              <a:rPr lang="ru-RU" sz="2200" dirty="0" smtClean="0"/>
              <a:t>при этом нарушается </a:t>
            </a:r>
            <a:r>
              <a:rPr lang="ru-RU" sz="2200" dirty="0"/>
              <a:t>проницаемость цитоплазматической </a:t>
            </a:r>
            <a:r>
              <a:rPr lang="ru-RU" sz="2200" dirty="0" smtClean="0"/>
              <a:t>мембраны, клеточное дыхание и синтез нуклеиновых кислот-ДНК, РНК </a:t>
            </a:r>
            <a:r>
              <a:rPr lang="ru-RU" sz="2200" dirty="0"/>
              <a:t>и белков </a:t>
            </a:r>
            <a:r>
              <a:rPr lang="ru-RU" sz="2200" dirty="0" smtClean="0"/>
              <a:t>в бактериальных клетках, </a:t>
            </a:r>
            <a:r>
              <a:rPr lang="ru-RU" sz="2200" dirty="0"/>
              <a:t>что приводит к гибели микроорганизмов. </a:t>
            </a:r>
            <a:endParaRPr lang="ru-RU" sz="2200" dirty="0" smtClean="0"/>
          </a:p>
          <a:p>
            <a:pPr marL="0"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pPr marL="0">
              <a:spcBef>
                <a:spcPts val="0"/>
              </a:spcBef>
              <a:buNone/>
            </a:pPr>
            <a:r>
              <a:rPr lang="ru-RU" sz="2200" dirty="0" smtClean="0"/>
              <a:t>В </a:t>
            </a:r>
            <a:r>
              <a:rPr lang="ru-RU" sz="2200" dirty="0"/>
              <a:t>зависимости от концентрации </a:t>
            </a:r>
            <a:r>
              <a:rPr lang="ru-RU" sz="2200" dirty="0" err="1"/>
              <a:t>нитрофураны</a:t>
            </a:r>
            <a:r>
              <a:rPr lang="ru-RU" sz="2200" dirty="0"/>
              <a:t> оказывают </a:t>
            </a:r>
            <a:r>
              <a:rPr lang="ru-RU" sz="2200" b="1" dirty="0"/>
              <a:t>бактериостатическое или бактерицидное действие. </a:t>
            </a:r>
            <a:endParaRPr lang="ru-RU" sz="2200" b="1" dirty="0" smtClean="0"/>
          </a:p>
          <a:p>
            <a:pPr marL="0"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2" cstate="print"/>
          <a:srcRect t="24328" b="21524"/>
          <a:stretch>
            <a:fillRect/>
          </a:stretch>
        </p:blipFill>
        <p:spPr bwMode="auto">
          <a:xfrm>
            <a:off x="5868144" y="4149080"/>
            <a:ext cx="2880320" cy="2291164"/>
          </a:xfrm>
          <a:prstGeom prst="rect">
            <a:avLst/>
          </a:prstGeom>
          <a:noFill/>
        </p:spPr>
      </p:pic>
      <p:pic>
        <p:nvPicPr>
          <p:cNvPr id="7" name="Рисунок 6" descr="мак.jpg"/>
          <p:cNvPicPr>
            <a:picLocks noChangeAspect="1"/>
          </p:cNvPicPr>
          <p:nvPr/>
        </p:nvPicPr>
        <p:blipFill>
          <a:blip r:embed="rId3" cstate="print"/>
          <a:srcRect l="1328" r="17399"/>
          <a:stretch>
            <a:fillRect/>
          </a:stretch>
        </p:blipFill>
        <p:spPr>
          <a:xfrm>
            <a:off x="5940152" y="836712"/>
            <a:ext cx="295232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5688632" cy="4968552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/>
              <a:t> В результате действия </a:t>
            </a:r>
            <a:r>
              <a:rPr lang="ru-RU" dirty="0" err="1"/>
              <a:t>нитрофуранов</a:t>
            </a:r>
            <a:r>
              <a:rPr lang="ru-RU" dirty="0"/>
              <a:t> микроорганизмы выделяют меньше токсинов, в связи с чем улучшение общего состояния возможно ещё до выраженного подавления роста микрофлоры. </a:t>
            </a: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ru-RU" dirty="0" err="1" smtClean="0"/>
              <a:t>Нитрофураны</a:t>
            </a:r>
            <a:r>
              <a:rPr lang="ru-RU" dirty="0"/>
              <a:t>, в отличие от многих других противомикробных средств, не только не угнетают иммунную систему организма, но наоборот, активизируют её (повышают титр комплемента и способность лейкоцитов </a:t>
            </a:r>
            <a:r>
              <a:rPr lang="ru-RU" dirty="0" err="1"/>
              <a:t>фагоцитировать</a:t>
            </a:r>
            <a:r>
              <a:rPr lang="ru-RU" dirty="0"/>
              <a:t> микроорганизмы). </a:t>
            </a: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/>
              <a:t>терапевтических дозах </a:t>
            </a:r>
            <a:r>
              <a:rPr lang="ru-RU" dirty="0" err="1"/>
              <a:t>нитрофураны</a:t>
            </a:r>
            <a:r>
              <a:rPr lang="ru-RU" dirty="0"/>
              <a:t> стимулирует </a:t>
            </a:r>
            <a:r>
              <a:rPr lang="ru-RU" dirty="0" err="1" smtClean="0"/>
              <a:t>лейкопоэз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2" cstate="print"/>
          <a:srcRect t="24328" b="21524"/>
          <a:stretch>
            <a:fillRect/>
          </a:stretch>
        </p:blipFill>
        <p:spPr bwMode="auto">
          <a:xfrm>
            <a:off x="5868144" y="4149080"/>
            <a:ext cx="2880320" cy="2291164"/>
          </a:xfrm>
          <a:prstGeom prst="rect">
            <a:avLst/>
          </a:prstGeom>
          <a:noFill/>
        </p:spPr>
      </p:pic>
      <p:pic>
        <p:nvPicPr>
          <p:cNvPr id="7" name="Рисунок 6" descr="мак.jpg"/>
          <p:cNvPicPr>
            <a:picLocks noChangeAspect="1"/>
          </p:cNvPicPr>
          <p:nvPr/>
        </p:nvPicPr>
        <p:blipFill>
          <a:blip r:embed="rId3" cstate="print"/>
          <a:srcRect l="1328" r="17399"/>
          <a:stretch>
            <a:fillRect/>
          </a:stretch>
        </p:blipFill>
        <p:spPr>
          <a:xfrm>
            <a:off x="5940152" y="836712"/>
            <a:ext cx="29523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5544616" cy="6381328"/>
          </a:xfrm>
        </p:spPr>
        <p:txBody>
          <a:bodyPr>
            <a:normAutofit fontScale="775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Спектр действия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err="1" smtClean="0"/>
              <a:t>Нитрофураны</a:t>
            </a:r>
            <a:r>
              <a:rPr lang="ru-RU" sz="2600" dirty="0" smtClean="0"/>
              <a:t> активны в отношении многих грамотрицательных (кишечная палочка, сальмонеллы, </a:t>
            </a:r>
            <a:r>
              <a:rPr lang="ru-RU" sz="2600" dirty="0" err="1" smtClean="0"/>
              <a:t>шигеллы</a:t>
            </a:r>
            <a:r>
              <a:rPr lang="ru-RU" sz="2600" dirty="0" smtClean="0"/>
              <a:t>, клебсиеллы) и грамположительных (стрептококки, стафилококки, кроме MRSA) бактерий,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некоторых простейших (трихомонады, лямблии, </a:t>
            </a:r>
            <a:r>
              <a:rPr lang="ru-RU" sz="2600" dirty="0"/>
              <a:t>амебы) грибов (рода </a:t>
            </a:r>
            <a:r>
              <a:rPr lang="en-US" sz="2600" dirty="0" smtClean="0"/>
              <a:t>Candida</a:t>
            </a:r>
            <a:r>
              <a:rPr lang="ru-RU" sz="2600" dirty="0" smtClean="0"/>
              <a:t>),</a:t>
            </a:r>
            <a:r>
              <a:rPr lang="en-US" sz="2600" dirty="0" smtClean="0"/>
              <a:t> </a:t>
            </a:r>
            <a:r>
              <a:rPr lang="ru-RU" sz="2600" dirty="0" smtClean="0"/>
              <a:t>хламидий, </a:t>
            </a:r>
            <a:r>
              <a:rPr lang="en-US" sz="2600" dirty="0"/>
              <a:t>Helicobacter </a:t>
            </a:r>
            <a:r>
              <a:rPr lang="en-US" sz="2600" dirty="0" smtClean="0"/>
              <a:t>pylori</a:t>
            </a:r>
            <a:r>
              <a:rPr lang="ru-RU" sz="2600" dirty="0"/>
              <a:t>.</a:t>
            </a:r>
            <a:endParaRPr lang="ru-RU" sz="26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К ним устойчивы микобактерии туберкулеза, вирусы, большинство видов протея и анаэробов.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Однако, отдельные препараты отличаются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/>
              <a:t>п</a:t>
            </a:r>
            <a:r>
              <a:rPr lang="ru-RU" sz="2600" dirty="0" smtClean="0"/>
              <a:t>о спектру активности: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err="1" smtClean="0"/>
              <a:t>Фуразолидон</a:t>
            </a:r>
            <a:r>
              <a:rPr lang="ru-RU" sz="2600" dirty="0"/>
              <a:t> </a:t>
            </a:r>
            <a:r>
              <a:rPr lang="ru-RU" sz="2600" dirty="0" smtClean="0"/>
              <a:t>(лямблии)</a:t>
            </a:r>
            <a:endParaRPr lang="ru-RU" sz="2600" dirty="0"/>
          </a:p>
          <a:p>
            <a:pPr marL="0">
              <a:spcBef>
                <a:spcPts val="0"/>
              </a:spcBef>
              <a:buNone/>
            </a:pPr>
            <a:r>
              <a:rPr lang="ru-RU" sz="2600" dirty="0" err="1" smtClean="0"/>
              <a:t>Нифуратель</a:t>
            </a:r>
            <a:r>
              <a:rPr lang="ru-RU" sz="2600" dirty="0" smtClean="0"/>
              <a:t>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хламидии, </a:t>
            </a:r>
            <a:r>
              <a:rPr lang="ru-RU" sz="2600" dirty="0" smtClean="0"/>
              <a:t>амебы, </a:t>
            </a:r>
            <a:r>
              <a:rPr lang="en-US" sz="2600" dirty="0"/>
              <a:t>Helicobacter </a:t>
            </a:r>
            <a:r>
              <a:rPr lang="en-US" sz="2600" dirty="0" smtClean="0"/>
              <a:t>pylori</a:t>
            </a:r>
            <a:r>
              <a:rPr lang="ru-RU" sz="2600" dirty="0" smtClean="0"/>
              <a:t>, грибы рода </a:t>
            </a:r>
            <a:r>
              <a:rPr lang="en-US" sz="2600" dirty="0" smtClean="0"/>
              <a:t>Candida</a:t>
            </a:r>
            <a:r>
              <a:rPr lang="ru-RU" sz="2600" dirty="0" smtClean="0"/>
              <a:t>, синегнойная палочка) </a:t>
            </a:r>
            <a:endParaRPr lang="ru-RU" sz="2600" dirty="0"/>
          </a:p>
          <a:p>
            <a:pPr marL="0">
              <a:spcBef>
                <a:spcPts val="0"/>
              </a:spcBef>
              <a:buNone/>
            </a:pPr>
            <a:endParaRPr lang="ru-RU" sz="26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/>
              <a:t>Резистентность</a:t>
            </a:r>
            <a:r>
              <a:rPr lang="ru-RU" sz="2600" dirty="0" smtClean="0"/>
              <a:t> </a:t>
            </a:r>
            <a:r>
              <a:rPr lang="ru-RU" sz="2600" dirty="0"/>
              <a:t>МО развивается </a:t>
            </a:r>
            <a:r>
              <a:rPr lang="ru-RU" sz="2600" b="1" dirty="0"/>
              <a:t>медленно</a:t>
            </a:r>
            <a:r>
              <a:rPr lang="ru-RU" sz="2600" dirty="0"/>
              <a:t>, распространяется на всю группу и не носит перекрестного характера </a:t>
            </a:r>
            <a:r>
              <a:rPr lang="ru-RU" sz="2000" dirty="0"/>
              <a:t>с сульфаниламидами и антибиотиками. </a:t>
            </a:r>
          </a:p>
          <a:p>
            <a:pPr marL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2" cstate="print"/>
          <a:srcRect t="24328" b="21524"/>
          <a:stretch>
            <a:fillRect/>
          </a:stretch>
        </p:blipFill>
        <p:spPr bwMode="auto">
          <a:xfrm>
            <a:off x="5652120" y="4005064"/>
            <a:ext cx="3168352" cy="2520280"/>
          </a:xfrm>
          <a:prstGeom prst="rect">
            <a:avLst/>
          </a:prstGeom>
          <a:noFill/>
        </p:spPr>
      </p:pic>
      <p:pic>
        <p:nvPicPr>
          <p:cNvPr id="7" name="Рисунок 6" descr="мак.jpg"/>
          <p:cNvPicPr>
            <a:picLocks noChangeAspect="1"/>
          </p:cNvPicPr>
          <p:nvPr/>
        </p:nvPicPr>
        <p:blipFill>
          <a:blip r:embed="rId3" cstate="print"/>
          <a:srcRect l="1328" r="17399"/>
          <a:stretch>
            <a:fillRect/>
          </a:stretch>
        </p:blipFill>
        <p:spPr>
          <a:xfrm>
            <a:off x="5724128" y="548680"/>
            <a:ext cx="295232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90844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96448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Классификация синтетических противомикробных средств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Сульфаниламиды.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Нитрофураны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Нитроимидазолы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Производные 8-оксихинолина.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инолоны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Фторхинолоны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> </a:t>
            </a:r>
            <a:r>
              <a:rPr lang="ru-RU" dirty="0" err="1"/>
              <a:t>Оксазолидиноны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496944" cy="674136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Нитрофураны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токсичны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поэтому их назначают короткими курсами 5-8 дней.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нитрофураны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(кроме фурацилина) назначают внутрь во время или после еды или запивая молоком.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иар.jpeg"/>
          <p:cNvPicPr>
            <a:picLocks noChangeAspect="1"/>
          </p:cNvPicPr>
          <p:nvPr/>
        </p:nvPicPr>
        <p:blipFill>
          <a:blip r:embed="rId2" cstate="print"/>
          <a:srcRect l="14039" r="8880" b="7502"/>
          <a:stretch>
            <a:fillRect/>
          </a:stretch>
        </p:blipFill>
        <p:spPr>
          <a:xfrm>
            <a:off x="611560" y="2204864"/>
            <a:ext cx="3169704" cy="3952854"/>
          </a:xfrm>
          <a:prstGeom prst="rect">
            <a:avLst/>
          </a:prstGeom>
        </p:spPr>
      </p:pic>
      <p:pic>
        <p:nvPicPr>
          <p:cNvPr id="6" name="Picture 2" descr="http://www.zdravzona.ru/upload/iblock/cf2/cf266c18fe431fcdc1ed8c39f94b58ef.jpg"/>
          <p:cNvPicPr>
            <a:picLocks noChangeAspect="1" noChangeArrowheads="1"/>
          </p:cNvPicPr>
          <p:nvPr/>
        </p:nvPicPr>
        <p:blipFill>
          <a:blip r:embed="rId3" cstate="print"/>
          <a:srcRect t="7125" b="13173"/>
          <a:stretch>
            <a:fillRect/>
          </a:stretch>
        </p:blipFill>
        <p:spPr bwMode="auto">
          <a:xfrm>
            <a:off x="4860032" y="1916832"/>
            <a:ext cx="3312368" cy="2376264"/>
          </a:xfrm>
          <a:prstGeom prst="rect">
            <a:avLst/>
          </a:prstGeom>
          <a:noFill/>
        </p:spPr>
      </p:pic>
      <p:pic>
        <p:nvPicPr>
          <p:cNvPr id="7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4" cstate="print"/>
          <a:srcRect t="24328" b="21524"/>
          <a:stretch>
            <a:fillRect/>
          </a:stretch>
        </p:blipFill>
        <p:spPr bwMode="auto">
          <a:xfrm>
            <a:off x="5364088" y="4509120"/>
            <a:ext cx="33123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5328592" cy="6526508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Фурацилин 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антисептик,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применяется только наружно в форме таблеток для приготовления растворов,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используется для промываний гнойных ран, ожогов, пролежней, полосканий, спринцеваний.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Входит в состав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мазей, аэрозолей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спиртовой раствор и водный стерильный раствор. </a:t>
            </a:r>
            <a:endParaRPr lang="ru-RU" sz="2000" dirty="0"/>
          </a:p>
        </p:txBody>
      </p:sp>
      <p:pic>
        <p:nvPicPr>
          <p:cNvPr id="5" name="Рисунок 4" descr="стир.jpg"/>
          <p:cNvPicPr/>
          <p:nvPr/>
        </p:nvPicPr>
        <p:blipFill>
          <a:blip r:embed="rId2" cstate="print"/>
          <a:srcRect l="66308"/>
          <a:stretch>
            <a:fillRect/>
          </a:stretch>
        </p:blipFill>
        <p:spPr>
          <a:xfrm>
            <a:off x="7166308" y="4338610"/>
            <a:ext cx="1556006" cy="2376538"/>
          </a:xfrm>
          <a:prstGeom prst="rect">
            <a:avLst/>
          </a:prstGeom>
        </p:spPr>
      </p:pic>
      <p:pic>
        <p:nvPicPr>
          <p:cNvPr id="7" name="Picture 2" descr="http://kidsfera.ru/wp-content/uploads/images/furatsilin_pri_beremennosti_instruktsija_primenenie.jpg"/>
          <p:cNvPicPr>
            <a:picLocks noChangeAspect="1" noChangeArrowheads="1"/>
          </p:cNvPicPr>
          <p:nvPr/>
        </p:nvPicPr>
        <p:blipFill>
          <a:blip r:embed="rId3" cstate="print"/>
          <a:srcRect l="6567" r="55976"/>
          <a:stretch>
            <a:fillRect/>
          </a:stretch>
        </p:blipFill>
        <p:spPr bwMode="auto">
          <a:xfrm>
            <a:off x="6162083" y="1628800"/>
            <a:ext cx="2592288" cy="2376264"/>
          </a:xfrm>
          <a:prstGeom prst="rect">
            <a:avLst/>
          </a:prstGeom>
          <a:noFill/>
        </p:spPr>
      </p:pic>
      <p:pic>
        <p:nvPicPr>
          <p:cNvPr id="9" name="Picture 2" descr="http://kidsfera.ru/wp-content/uploads/images/furatsilin_pri_beremennosti_instruktsija_primenenie.jpg"/>
          <p:cNvPicPr>
            <a:picLocks noChangeAspect="1" noChangeArrowheads="1"/>
          </p:cNvPicPr>
          <p:nvPr/>
        </p:nvPicPr>
        <p:blipFill>
          <a:blip r:embed="rId3" cstate="print"/>
          <a:srcRect l="51515" t="24242" r="4785" b="21212"/>
          <a:stretch>
            <a:fillRect/>
          </a:stretch>
        </p:blipFill>
        <p:spPr bwMode="auto">
          <a:xfrm>
            <a:off x="2699792" y="5045454"/>
            <a:ext cx="1872208" cy="96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5328592" cy="6526508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Фурацилин 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Для приготовления водного раствора 1 часть </a:t>
            </a:r>
            <a:r>
              <a:rPr lang="ru-RU" dirty="0" err="1" smtClean="0"/>
              <a:t>нитрофурала</a:t>
            </a:r>
            <a:r>
              <a:rPr lang="ru-RU" dirty="0" smtClean="0"/>
              <a:t> растворяют в 5000 частей изотонического раствора натрия хлорида или дистиллированной воды. </a:t>
            </a:r>
          </a:p>
          <a:p>
            <a:r>
              <a:rPr lang="ru-RU" dirty="0" smtClean="0"/>
              <a:t>Готовый раствор можно хранить в течение длительного времени.</a:t>
            </a:r>
          </a:p>
          <a:p>
            <a:r>
              <a:rPr lang="ru-RU" dirty="0" smtClean="0"/>
              <a:t>Допускается применение при беременности и лактации.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Рисунок 4" descr="стир.jpg"/>
          <p:cNvPicPr/>
          <p:nvPr/>
        </p:nvPicPr>
        <p:blipFill>
          <a:blip r:embed="rId2" cstate="print"/>
          <a:srcRect l="66308"/>
          <a:stretch>
            <a:fillRect/>
          </a:stretch>
        </p:blipFill>
        <p:spPr>
          <a:xfrm>
            <a:off x="6300192" y="2996952"/>
            <a:ext cx="2420102" cy="3672682"/>
          </a:xfrm>
          <a:prstGeom prst="rect">
            <a:avLst/>
          </a:prstGeom>
        </p:spPr>
      </p:pic>
      <p:pic>
        <p:nvPicPr>
          <p:cNvPr id="9" name="Picture 2" descr="http://kidsfera.ru/wp-content/uploads/images/furatsilin_pri_beremennosti_instruktsija_primenenie.jpg"/>
          <p:cNvPicPr>
            <a:picLocks noChangeAspect="1" noChangeArrowheads="1"/>
          </p:cNvPicPr>
          <p:nvPr/>
        </p:nvPicPr>
        <p:blipFill>
          <a:blip r:embed="rId3" cstate="print"/>
          <a:srcRect l="51515" t="24242" r="4785" b="21212"/>
          <a:stretch>
            <a:fillRect/>
          </a:stretch>
        </p:blipFill>
        <p:spPr bwMode="auto">
          <a:xfrm>
            <a:off x="1115616" y="5080431"/>
            <a:ext cx="3672408" cy="1777569"/>
          </a:xfrm>
          <a:prstGeom prst="rect">
            <a:avLst/>
          </a:prstGeom>
          <a:noFill/>
        </p:spPr>
      </p:pic>
      <p:pic>
        <p:nvPicPr>
          <p:cNvPr id="10" name="Picture 2" descr="https://med-explorer.ru/wp-content/uploads/2017/06/%D0%A4%D1%83%D1%80%D0%B0%D1%86%D0%B8%D0%BB%D0%B8%D0%BD-%D0%B2-%D1%84%D0%BE%D1%80%D0%BC%D0%B5-%D1%82%D0%B0%D0%B1%D0%BB%D0%B5%D1%82%D0%BE%D0%BA.jpg"/>
          <p:cNvPicPr>
            <a:picLocks noChangeAspect="1" noChangeArrowheads="1"/>
          </p:cNvPicPr>
          <p:nvPr/>
        </p:nvPicPr>
        <p:blipFill>
          <a:blip r:embed="rId4" cstate="print"/>
          <a:srcRect l="9804" r="13725"/>
          <a:stretch>
            <a:fillRect/>
          </a:stretch>
        </p:blipFill>
        <p:spPr bwMode="auto">
          <a:xfrm>
            <a:off x="5580112" y="764704"/>
            <a:ext cx="3024336" cy="200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480720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Фуразидин</a:t>
            </a: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фурагин</a:t>
            </a: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фурамаг</a:t>
            </a: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применяют </a:t>
            </a:r>
            <a:r>
              <a:rPr lang="ru-RU" sz="2800" dirty="0" err="1" smtClean="0"/>
              <a:t>местно</a:t>
            </a:r>
            <a:r>
              <a:rPr lang="ru-RU" sz="2800" dirty="0" smtClean="0"/>
              <a:t> (</a:t>
            </a:r>
            <a:r>
              <a:rPr lang="ru-RU" sz="2800" dirty="0"/>
              <a:t>порошок </a:t>
            </a:r>
            <a:r>
              <a:rPr lang="ru-RU" sz="2800" dirty="0" smtClean="0"/>
              <a:t>для приготовления раствора для местного и наружного применения - фуразибакт</a:t>
            </a:r>
            <a:r>
              <a:rPr lang="ru-RU" sz="2800" dirty="0"/>
              <a:t>), </a:t>
            </a:r>
            <a:endParaRPr lang="ru-RU" sz="28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перорально </a:t>
            </a:r>
            <a:r>
              <a:rPr lang="ru-RU" sz="2800" dirty="0" smtClean="0"/>
              <a:t>(в ка</a:t>
            </a:r>
            <a:r>
              <a:rPr lang="ru-RU" sz="2800" dirty="0"/>
              <a:t>п</a:t>
            </a:r>
            <a:r>
              <a:rPr lang="ru-RU" sz="2800" dirty="0" smtClean="0"/>
              <a:t>сулах и таблетках)</a:t>
            </a:r>
          </a:p>
          <a:p>
            <a:endParaRPr lang="ru-RU" dirty="0"/>
          </a:p>
        </p:txBody>
      </p:sp>
      <p:pic>
        <p:nvPicPr>
          <p:cNvPr id="25602" name="Picture 2" descr="http://www.zdravzona.ru/upload/iblock/cf2/cf266c18fe431fcdc1ed8c39f94b58ef.jpg"/>
          <p:cNvPicPr>
            <a:picLocks noChangeAspect="1" noChangeArrowheads="1"/>
          </p:cNvPicPr>
          <p:nvPr/>
        </p:nvPicPr>
        <p:blipFill>
          <a:blip r:embed="rId2" cstate="print"/>
          <a:srcRect t="7125" b="13173"/>
          <a:stretch>
            <a:fillRect/>
          </a:stretch>
        </p:blipFill>
        <p:spPr bwMode="auto">
          <a:xfrm>
            <a:off x="1187624" y="3826346"/>
            <a:ext cx="3384376" cy="2814478"/>
          </a:xfrm>
          <a:prstGeom prst="rect">
            <a:avLst/>
          </a:prstGeom>
          <a:noFill/>
        </p:spPr>
      </p:pic>
      <p:pic>
        <p:nvPicPr>
          <p:cNvPr id="6" name="Рисунок 5" descr="аг.jpg"/>
          <p:cNvPicPr/>
          <p:nvPr/>
        </p:nvPicPr>
        <p:blipFill>
          <a:blip r:embed="rId3" cstate="print"/>
          <a:srcRect l="17204" r="13628"/>
          <a:stretch>
            <a:fillRect/>
          </a:stretch>
        </p:blipFill>
        <p:spPr>
          <a:xfrm>
            <a:off x="4932040" y="3501008"/>
            <a:ext cx="3769982" cy="313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4624"/>
            <a:ext cx="6624736" cy="66247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Фуразидин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наименее токсичный из</a:t>
            </a:r>
          </a:p>
          <a:p>
            <a:pPr>
              <a:buNone/>
            </a:pP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нитрофуранов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показан взрослым и детям с 3 лет.</a:t>
            </a:r>
          </a:p>
          <a:p>
            <a:r>
              <a:rPr lang="ru-RU" sz="4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нфекционно-воспалительные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заболевания: мочевыводящих путей (цистит, уретрит, пиелонефрит); инфекции женских половых органов; профилактика инфекций при урологических операциях, цистоскопии, катетеризации. Препарат принимают после еды, запивая большим количеством жидкости.</a:t>
            </a:r>
          </a:p>
          <a:p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назначают по 50-100 мг (1-2 капсулы) 3 раза в день. Курс лечения составляет 7- 10 дней. При необходимости после 10-15 дневного перерыва курс повторяют.</a:t>
            </a:r>
          </a:p>
          <a:p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инфекции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урологических операциях, цистоскопии, катетеризации и др. препарат назначают по 50 мг однократно за 30 минут до процедуры.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 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 по 25-50 мг 3 раза/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(но не более 5 мг/кг массы тела в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лечения 7-10 дней. При необходимости повторения курса лечения следует сделать перерыв в течение 10-15 дней.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25602" name="Picture 2" descr="http://www.zdravzona.ru/upload/iblock/cf2/cf266c18fe431fcdc1ed8c39f94b58ef.jpg"/>
          <p:cNvPicPr>
            <a:picLocks noChangeAspect="1" noChangeArrowheads="1"/>
          </p:cNvPicPr>
          <p:nvPr/>
        </p:nvPicPr>
        <p:blipFill>
          <a:blip r:embed="rId2" cstate="print"/>
          <a:srcRect t="7125" b="13173"/>
          <a:stretch>
            <a:fillRect/>
          </a:stretch>
        </p:blipFill>
        <p:spPr bwMode="auto">
          <a:xfrm>
            <a:off x="6570869" y="5085183"/>
            <a:ext cx="2249601" cy="1620017"/>
          </a:xfrm>
          <a:prstGeom prst="rect">
            <a:avLst/>
          </a:prstGeom>
          <a:noFill/>
        </p:spPr>
      </p:pic>
      <p:pic>
        <p:nvPicPr>
          <p:cNvPr id="5" name="Picture 2" descr="http://nikafarm.ru/wp-content/uploads/2016/02/fura.jpg"/>
          <p:cNvPicPr>
            <a:picLocks noChangeAspect="1" noChangeArrowheads="1"/>
          </p:cNvPicPr>
          <p:nvPr/>
        </p:nvPicPr>
        <p:blipFill>
          <a:blip r:embed="rId3" cstate="print"/>
          <a:srcRect l="37353" r="35104" b="13766"/>
          <a:stretch>
            <a:fillRect/>
          </a:stretch>
        </p:blipFill>
        <p:spPr bwMode="auto">
          <a:xfrm>
            <a:off x="6911752" y="692696"/>
            <a:ext cx="1800200" cy="1800200"/>
          </a:xfrm>
          <a:prstGeom prst="rect">
            <a:avLst/>
          </a:prstGeom>
          <a:noFill/>
        </p:spPr>
      </p:pic>
      <p:pic>
        <p:nvPicPr>
          <p:cNvPr id="6" name="Picture 2" descr="http://nikafarm.ru/wp-content/uploads/2016/02/fura.jpg"/>
          <p:cNvPicPr>
            <a:picLocks noChangeAspect="1" noChangeArrowheads="1"/>
          </p:cNvPicPr>
          <p:nvPr/>
        </p:nvPicPr>
        <p:blipFill>
          <a:blip r:embed="rId3" cstate="print"/>
          <a:srcRect l="67650" t="9950"/>
          <a:stretch>
            <a:fillRect/>
          </a:stretch>
        </p:blipFill>
        <p:spPr bwMode="auto">
          <a:xfrm>
            <a:off x="6642394" y="2636912"/>
            <a:ext cx="2267923" cy="181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0"/>
            <a:ext cx="6217061" cy="6669360"/>
          </a:xfrm>
        </p:spPr>
        <p:txBody>
          <a:bodyPr>
            <a:no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Нитрофурантоин</a:t>
            </a:r>
            <a:r>
              <a:rPr lang="ru-RU" sz="2000" b="1" dirty="0" smtClean="0">
                <a:solidFill>
                  <a:srgbClr val="0070C0"/>
                </a:solidFill>
              </a:rPr>
              <a:t> (</a:t>
            </a:r>
            <a:r>
              <a:rPr lang="ru-RU" sz="2000" b="1" dirty="0" err="1" smtClean="0">
                <a:solidFill>
                  <a:srgbClr val="0070C0"/>
                </a:solidFill>
              </a:rPr>
              <a:t>фурадонин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Это</a:t>
            </a:r>
            <a:r>
              <a:rPr lang="ru-RU" sz="1800" b="1" dirty="0" smtClean="0"/>
              <a:t> </a:t>
            </a:r>
            <a:r>
              <a:rPr lang="ru-RU" sz="1800" dirty="0" smtClean="0"/>
              <a:t>наиболее токсичный препарат группы </a:t>
            </a:r>
            <a:r>
              <a:rPr lang="ru-RU" sz="1800" dirty="0" err="1" smtClean="0"/>
              <a:t>нитрофуранов</a:t>
            </a:r>
            <a:r>
              <a:rPr lang="ru-RU" sz="1800" dirty="0" smtClean="0"/>
              <a:t>, вызывающий наибольшее число побочных эффектов.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Применяют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внутрь,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таблетках, при инфекционных заболеваниях верхних (пиелонефрит) и нижних (цистит, уретрит) отделов МВП, так как выводятся почками почти в неизмененном виде, создавая в моче бактерицидные концентрации.</a:t>
            </a:r>
            <a:r>
              <a:rPr lang="ru-RU" sz="1800" dirty="0" smtClean="0"/>
              <a:t> </a:t>
            </a:r>
          </a:p>
          <a:p>
            <a:r>
              <a:rPr lang="ru-RU" sz="1800" b="1" i="1" dirty="0"/>
              <a:t>Взрослым и детям старше 12 лет:</a:t>
            </a:r>
            <a:endParaRPr lang="ru-RU" sz="1800" dirty="0"/>
          </a:p>
          <a:p>
            <a:r>
              <a:rPr lang="ru-RU" sz="1800" i="1" u="sng" dirty="0"/>
              <a:t>При острых неосложненных инфекциях мочевыводящих путей</a:t>
            </a:r>
            <a:r>
              <a:rPr lang="ru-RU" sz="1800" dirty="0"/>
              <a:t> - 100 мг (1 таблетка) 2 раза в день. Курс лечения 7 дней.</a:t>
            </a:r>
          </a:p>
          <a:p>
            <a:r>
              <a:rPr lang="ru-RU" sz="1800" i="1" u="sng" dirty="0" smtClean="0"/>
              <a:t>При </a:t>
            </a:r>
            <a:r>
              <a:rPr lang="ru-RU" sz="1800" i="1" u="sng" dirty="0"/>
              <a:t>тяжелых осложненных рецидивирующих инфекциях</a:t>
            </a:r>
            <a:r>
              <a:rPr lang="ru-RU" sz="1800" dirty="0"/>
              <a:t> - 100 мг (1 таблетка) 3-4 раза в день в течение 7 дней. </a:t>
            </a:r>
            <a:endParaRPr lang="ru-RU" sz="1800" dirty="0" smtClean="0"/>
          </a:p>
          <a:p>
            <a:r>
              <a:rPr lang="ru-RU" sz="1800" i="1" dirty="0" smtClean="0"/>
              <a:t>Профилактика </a:t>
            </a:r>
            <a:r>
              <a:rPr lang="ru-RU" sz="1800" i="1" dirty="0"/>
              <a:t>инфекций </a:t>
            </a:r>
            <a:r>
              <a:rPr lang="ru-RU" sz="1800" i="1" dirty="0" smtClean="0"/>
              <a:t>при </a:t>
            </a:r>
            <a:r>
              <a:rPr lang="ru-RU" sz="1800" i="1" dirty="0"/>
              <a:t>урологических операциях или обследовании (цистоскопия, катетеризация мочевыводящих путей и т.п.)</a:t>
            </a:r>
            <a:r>
              <a:rPr lang="ru-RU" sz="1800" dirty="0"/>
              <a:t> - 100 мг (1 таблетка) на ночь.</a:t>
            </a:r>
          </a:p>
        </p:txBody>
      </p:sp>
      <p:pic>
        <p:nvPicPr>
          <p:cNvPr id="4" name="Picture 6" descr="http://alkogolno.ru/i/farma/furadonin.jpg"/>
          <p:cNvPicPr>
            <a:picLocks noChangeAspect="1" noChangeArrowheads="1"/>
          </p:cNvPicPr>
          <p:nvPr/>
        </p:nvPicPr>
        <p:blipFill>
          <a:blip r:embed="rId2" cstate="print"/>
          <a:srcRect l="5644" t="13971" r="5635" b="14177"/>
          <a:stretch>
            <a:fillRect/>
          </a:stretch>
        </p:blipFill>
        <p:spPr bwMode="auto">
          <a:xfrm>
            <a:off x="6156177" y="1052736"/>
            <a:ext cx="2499582" cy="2376264"/>
          </a:xfrm>
          <a:prstGeom prst="rect">
            <a:avLst/>
          </a:prstGeom>
          <a:noFill/>
        </p:spPr>
      </p:pic>
      <p:pic>
        <p:nvPicPr>
          <p:cNvPr id="5" name="Рисунок 4" descr="фур.png"/>
          <p:cNvPicPr>
            <a:picLocks noChangeAspect="1"/>
          </p:cNvPicPr>
          <p:nvPr/>
        </p:nvPicPr>
        <p:blipFill>
          <a:blip r:embed="rId3" cstate="print"/>
          <a:srcRect t="20600" b="21650"/>
          <a:stretch>
            <a:fillRect/>
          </a:stretch>
        </p:blipFill>
        <p:spPr>
          <a:xfrm>
            <a:off x="6276996" y="4653136"/>
            <a:ext cx="256490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2" cstate="print"/>
          <a:srcRect t="24328" b="21524"/>
          <a:stretch>
            <a:fillRect/>
          </a:stretch>
        </p:blipFill>
        <p:spPr bwMode="auto">
          <a:xfrm>
            <a:off x="4248354" y="4653136"/>
            <a:ext cx="4536504" cy="21470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88640"/>
            <a:ext cx="8677628" cy="4824536"/>
          </a:xfrm>
        </p:spPr>
        <p:txBody>
          <a:bodyPr>
            <a:normAutofit fontScale="77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Фуразолидон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практически не всасывается в ЖКТ (не более 30%), выводится в неизмененном виде через кишечник. Учитывая эту особенность </a:t>
            </a:r>
            <a:r>
              <a:rPr lang="ru-RU" dirty="0" err="1" smtClean="0"/>
              <a:t>фармакокинетики</a:t>
            </a:r>
            <a:r>
              <a:rPr lang="ru-RU" dirty="0" smtClean="0"/>
              <a:t>, используется при инфекциях ЖКТ:</a:t>
            </a:r>
          </a:p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лечения бактериальной и протозойной диареи, дизентерии, паратифа,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лямблиоза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При </a:t>
            </a:r>
            <a:r>
              <a:rPr lang="ru-RU" i="1" dirty="0"/>
              <a:t>лечении паратифа, дизентерии, острой бактериальной и протозойной диареи:</a:t>
            </a:r>
            <a:endParaRPr lang="ru-RU" dirty="0"/>
          </a:p>
          <a:p>
            <a:r>
              <a:rPr lang="ru-RU" dirty="0"/>
              <a:t>взрослым - по 100-150 мг (2-3 таблетки) 4 раза в сутки на протяжении 5-10 дней (продолжительность приема зависит от характера и тяжести патологического процесса).</a:t>
            </a:r>
          </a:p>
          <a:p>
            <a:r>
              <a:rPr lang="ru-RU" dirty="0"/>
              <a:t>детям от 3 лет - 10 мг./кг массы тела в сутки (суточную дозу распределяют на 3-4 приема).</a:t>
            </a:r>
          </a:p>
          <a:p>
            <a:r>
              <a:rPr lang="ru-RU" dirty="0"/>
              <a:t>Препарат </a:t>
            </a:r>
            <a:r>
              <a:rPr lang="ru-RU" dirty="0" err="1"/>
              <a:t>Фуразолидон</a:t>
            </a:r>
            <a:r>
              <a:rPr lang="ru-RU" dirty="0"/>
              <a:t> не рекомендуется принимать более 10 дней.</a:t>
            </a:r>
          </a:p>
          <a:p>
            <a:pPr marL="0" indent="0">
              <a:buNone/>
            </a:pPr>
            <a:r>
              <a:rPr lang="ru-RU" i="1" dirty="0"/>
              <a:t>При лечении </a:t>
            </a:r>
            <a:r>
              <a:rPr lang="ru-RU" i="1" dirty="0" err="1"/>
              <a:t>лямблиоза</a:t>
            </a:r>
            <a:r>
              <a:rPr lang="ru-RU" dirty="0"/>
              <a:t>:</a:t>
            </a:r>
          </a:p>
          <a:p>
            <a:r>
              <a:rPr lang="ru-RU" dirty="0"/>
              <a:t>взрослым - по 100 мг (2 таблетки) 4 раза в день;</a:t>
            </a:r>
          </a:p>
          <a:p>
            <a:r>
              <a:rPr lang="ru-RU" dirty="0"/>
              <a:t>детям от 3 лет-в дозе 10 мг/кг массы тела в сутки (суточную дозу распределяют на 3-4 приема).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6632"/>
            <a:ext cx="8605620" cy="4608512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Нифуроксазид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стопдиар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энтерофурил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/>
              <a:t>противодиарейный</a:t>
            </a:r>
            <a:r>
              <a:rPr lang="ru-RU" dirty="0" smtClean="0"/>
              <a:t> препарат, оказывает антибактериальное действие в отношении желудочно-кишечных грамположительных бактерий, применяется при таких показаниях, как: острая </a:t>
            </a:r>
            <a:r>
              <a:rPr lang="ru-RU" dirty="0"/>
              <a:t>бактериальная диарея, протекающая без ухудшения общего состояния, повышения температуры тела, интоксикации</a:t>
            </a:r>
            <a:r>
              <a:rPr lang="ru-RU" dirty="0" smtClean="0"/>
              <a:t>.</a:t>
            </a:r>
            <a:r>
              <a:rPr lang="ru-RU" dirty="0"/>
              <a:t>  </a:t>
            </a:r>
            <a:r>
              <a:rPr lang="ru-RU" dirty="0" smtClean="0"/>
              <a:t>Принимают внутрь в капсулах (с 3 лет) и суспензии (с 1 мес. дозируют мерными ложечками)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Капсулы по </a:t>
            </a:r>
            <a:r>
              <a:rPr lang="ru-RU" i="1" dirty="0" smtClean="0"/>
              <a:t>200 мг:</a:t>
            </a:r>
            <a:endParaRPr lang="ru-RU" dirty="0"/>
          </a:p>
          <a:p>
            <a:r>
              <a:rPr lang="ru-RU" dirty="0"/>
              <a:t>Детям от 3 до 6 лет: 200 мг (1 капсула) 3 раза в сутки (интервал между приемами 8 ч), суточная доза - 600 мг.</a:t>
            </a:r>
          </a:p>
          <a:p>
            <a:r>
              <a:rPr lang="ru-RU" dirty="0"/>
              <a:t>Детям от 6 до 18 лет: 200 мг (1 капсула) 3-4 раза в сутки (интервал между приемами 6-8 ч), суточная доза - 600-800 мг.</a:t>
            </a:r>
          </a:p>
          <a:p>
            <a:r>
              <a:rPr lang="ru-RU" dirty="0"/>
              <a:t>Взрослым: 200 мг (1 капсула) 4 раза в сутки (интервал между приемами 6 ч), суточная доза - 800 мг.</a:t>
            </a:r>
          </a:p>
          <a:p>
            <a:r>
              <a:rPr lang="ru-RU" dirty="0"/>
              <a:t>Продолжительность курса лечения 5-7 дней, но не более 7 дней. Если в течение первых 3 дней приема улучшения не наступило, то следует обратиться к врачу.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нтеро.jpg"/>
          <p:cNvPicPr>
            <a:picLocks noChangeAspect="1"/>
          </p:cNvPicPr>
          <p:nvPr/>
        </p:nvPicPr>
        <p:blipFill>
          <a:blip r:embed="rId2" cstate="print"/>
          <a:srcRect t="4805" r="3889" b="2678"/>
          <a:stretch>
            <a:fillRect/>
          </a:stretch>
        </p:blipFill>
        <p:spPr>
          <a:xfrm>
            <a:off x="5868144" y="4725144"/>
            <a:ext cx="2818474" cy="1971731"/>
          </a:xfrm>
          <a:prstGeom prst="rect">
            <a:avLst/>
          </a:prstGeom>
        </p:spPr>
      </p:pic>
      <p:pic>
        <p:nvPicPr>
          <p:cNvPr id="8" name="Рисунок 7" descr="сто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4797152"/>
            <a:ext cx="3096344" cy="19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5976664" cy="633670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Нифуратель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макмирор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/>
              <a:t>оказывает </a:t>
            </a:r>
            <a:r>
              <a:rPr lang="ru-RU" sz="1800" dirty="0" err="1"/>
              <a:t>противопротозойное</a:t>
            </a:r>
            <a:r>
              <a:rPr lang="ru-RU" sz="1800" dirty="0"/>
              <a:t>, противогрибковое и антибактериальное </a:t>
            </a:r>
            <a:r>
              <a:rPr lang="ru-RU" sz="1800" dirty="0" smtClean="0"/>
              <a:t>действие.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>Применяется в форме таблеток для приема внутрь при следующих </a:t>
            </a:r>
            <a:r>
              <a:rPr lang="ru-RU" sz="1800" b="1" dirty="0" smtClean="0"/>
              <a:t>показаниях:</a:t>
            </a:r>
          </a:p>
          <a:p>
            <a:r>
              <a:rPr lang="ru-RU" sz="1800" dirty="0" smtClean="0"/>
              <a:t> </a:t>
            </a:r>
            <a:r>
              <a:rPr lang="ru-RU" sz="1800" dirty="0" err="1"/>
              <a:t>В</a:t>
            </a:r>
            <a:r>
              <a:rPr lang="ru-RU" sz="1800" dirty="0" err="1" smtClean="0"/>
              <a:t>ульвовагинальные</a:t>
            </a:r>
            <a:r>
              <a:rPr lang="ru-RU" sz="1800" dirty="0" smtClean="0"/>
              <a:t> </a:t>
            </a:r>
            <a:r>
              <a:rPr lang="ru-RU" sz="1800" dirty="0"/>
              <a:t>инфекции, вызванные чувствительными к препарату возбудителями (патогенные микроорганизмы, грибы рода </a:t>
            </a:r>
            <a:r>
              <a:rPr lang="ru-RU" sz="1800" dirty="0" err="1"/>
              <a:t>Кандида</a:t>
            </a:r>
            <a:r>
              <a:rPr lang="ru-RU" sz="1800" dirty="0"/>
              <a:t>, трихомонады, бактерии, хламидии).</a:t>
            </a:r>
          </a:p>
          <a:p>
            <a:r>
              <a:rPr lang="ru-RU" sz="1800" dirty="0"/>
              <a:t>Пиелонефрит, уретрит, цистит, пиелит и другие заболевания мочевыводящей системы.</a:t>
            </a:r>
          </a:p>
          <a:p>
            <a:r>
              <a:rPr lang="ru-RU" sz="1800" dirty="0"/>
              <a:t>Кишечный амебиаз и </a:t>
            </a:r>
            <a:r>
              <a:rPr lang="ru-RU" sz="1800" dirty="0" err="1"/>
              <a:t>лямблиоз</a:t>
            </a:r>
            <a:r>
              <a:rPr lang="ru-RU" sz="1800" dirty="0"/>
              <a:t>.</a:t>
            </a:r>
          </a:p>
          <a:p>
            <a:r>
              <a:rPr lang="ru-RU" sz="1800" dirty="0"/>
              <a:t>Хронические воспалительные заболевания верхних отделов желудочно-кишечного тракта, ассоциированные с инфекцией </a:t>
            </a:r>
            <a:r>
              <a:rPr lang="ru-RU" sz="1800" dirty="0" err="1"/>
              <a:t>Helicobacter</a:t>
            </a:r>
            <a:r>
              <a:rPr lang="ru-RU" sz="1800" dirty="0"/>
              <a:t> </a:t>
            </a:r>
            <a:r>
              <a:rPr lang="ru-RU" sz="1800" dirty="0" err="1"/>
              <a:t>pylori</a:t>
            </a:r>
            <a:r>
              <a:rPr lang="ru-RU" sz="1800" dirty="0"/>
              <a:t>.</a:t>
            </a:r>
          </a:p>
          <a:p>
            <a:pPr>
              <a:buNone/>
            </a:pPr>
            <a:r>
              <a:rPr lang="ru-RU" sz="1800" dirty="0" smtClean="0"/>
              <a:t>Для лечения </a:t>
            </a:r>
            <a:r>
              <a:rPr lang="ru-RU" sz="1800" dirty="0" err="1" smtClean="0"/>
              <a:t>вульвовагинальных</a:t>
            </a:r>
            <a:r>
              <a:rPr lang="ru-RU" sz="1800" dirty="0"/>
              <a:t> </a:t>
            </a:r>
            <a:r>
              <a:rPr lang="ru-RU" sz="1800" dirty="0" smtClean="0"/>
              <a:t>инфекций, особенно вызванных смешанной патогенной микрофлорой, применяется в форме вагинальных суппозиториев (</a:t>
            </a:r>
            <a:r>
              <a:rPr lang="ru-RU" sz="1800" dirty="0" err="1" smtClean="0"/>
              <a:t>макмирор</a:t>
            </a:r>
            <a:r>
              <a:rPr lang="ru-RU" sz="1800" dirty="0" smtClean="0"/>
              <a:t> комплекс), в комбинации с </a:t>
            </a:r>
            <a:r>
              <a:rPr lang="ru-RU" sz="1800" dirty="0" err="1" smtClean="0"/>
              <a:t>полиеновым</a:t>
            </a:r>
            <a:r>
              <a:rPr lang="ru-RU" sz="1800" dirty="0" smtClean="0"/>
              <a:t> АБ  </a:t>
            </a:r>
            <a:r>
              <a:rPr lang="ru-RU" sz="1800" dirty="0" err="1" smtClean="0"/>
              <a:t>Нистатином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Рисунок 7" descr="макм.png"/>
          <p:cNvPicPr/>
          <p:nvPr/>
        </p:nvPicPr>
        <p:blipFill>
          <a:blip r:embed="rId2" cstate="print"/>
          <a:srcRect t="15271" b="15640"/>
          <a:stretch>
            <a:fillRect/>
          </a:stretch>
        </p:blipFill>
        <p:spPr>
          <a:xfrm>
            <a:off x="6012160" y="692695"/>
            <a:ext cx="2736304" cy="2448273"/>
          </a:xfrm>
          <a:prstGeom prst="rect">
            <a:avLst/>
          </a:prstGeom>
        </p:spPr>
      </p:pic>
      <p:pic>
        <p:nvPicPr>
          <p:cNvPr id="9" name="Рисунок 8" descr="ком.png"/>
          <p:cNvPicPr/>
          <p:nvPr/>
        </p:nvPicPr>
        <p:blipFill>
          <a:blip r:embed="rId3" cstate="print"/>
          <a:srcRect l="18143" t="4436" r="18358" b="4959"/>
          <a:stretch>
            <a:fillRect/>
          </a:stretch>
        </p:blipFill>
        <p:spPr>
          <a:xfrm>
            <a:off x="6245365" y="3573016"/>
            <a:ext cx="2503099" cy="310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4624"/>
            <a:ext cx="6192688" cy="66247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Побочное </a:t>
            </a:r>
            <a:r>
              <a:rPr lang="ru-RU" b="1" dirty="0" smtClean="0"/>
              <a:t>действие:</a:t>
            </a:r>
            <a:endParaRPr lang="ru-RU" b="1" dirty="0"/>
          </a:p>
          <a:p>
            <a:r>
              <a:rPr lang="ru-RU" dirty="0" smtClean="0"/>
              <a:t>тошнота</a:t>
            </a:r>
            <a:r>
              <a:rPr lang="ru-RU" dirty="0"/>
              <a:t>, рвота, потеря аппетита, нарушения функции </a:t>
            </a:r>
            <a:r>
              <a:rPr lang="ru-RU" dirty="0" smtClean="0"/>
              <a:t>печени;</a:t>
            </a:r>
            <a:endParaRPr lang="ru-RU" dirty="0"/>
          </a:p>
          <a:p>
            <a:r>
              <a:rPr lang="ru-RU" dirty="0" smtClean="0"/>
              <a:t>головная </a:t>
            </a:r>
            <a:r>
              <a:rPr lang="ru-RU" dirty="0"/>
              <a:t>боль, головокружение, астения, нистагм, сонливость; периферическая </a:t>
            </a:r>
            <a:r>
              <a:rPr lang="ru-RU" dirty="0" err="1"/>
              <a:t>полинейропатия</a:t>
            </a:r>
            <a:r>
              <a:rPr lang="ru-RU" dirty="0"/>
              <a:t> (включая неврит зрительного нерва), первые симптомы которой - чувство онемения и жжения в ногах, мышечная слабость</a:t>
            </a:r>
            <a:r>
              <a:rPr lang="ru-RU" dirty="0" smtClean="0"/>
              <a:t>.</a:t>
            </a:r>
          </a:p>
          <a:p>
            <a:r>
              <a:rPr lang="ru-RU" dirty="0"/>
              <a:t>а</a:t>
            </a:r>
            <a:r>
              <a:rPr lang="ru-RU" dirty="0" smtClean="0"/>
              <a:t>ллергические реакции (кожная сыпь);</a:t>
            </a:r>
          </a:p>
          <a:p>
            <a:r>
              <a:rPr lang="ru-RU" dirty="0" err="1"/>
              <a:t>а</a:t>
            </a:r>
            <a:r>
              <a:rPr lang="ru-RU" dirty="0" err="1" smtClean="0"/>
              <a:t>нтабусоподобное</a:t>
            </a:r>
            <a:r>
              <a:rPr lang="ru-RU" dirty="0" smtClean="0"/>
              <a:t> действие. </a:t>
            </a:r>
            <a:r>
              <a:rPr lang="ru-RU" b="1" dirty="0" smtClean="0"/>
              <a:t>Противопоказания </a:t>
            </a:r>
            <a:r>
              <a:rPr lang="ru-RU" b="1" dirty="0"/>
              <a:t>к </a:t>
            </a:r>
            <a:r>
              <a:rPr lang="ru-RU" b="1" dirty="0" smtClean="0"/>
              <a:t>применению:</a:t>
            </a:r>
            <a:endParaRPr lang="ru-RU" b="1" dirty="0"/>
          </a:p>
          <a:p>
            <a:r>
              <a:rPr lang="ru-RU" dirty="0"/>
              <a:t>хроническая почечная </a:t>
            </a:r>
            <a:r>
              <a:rPr lang="ru-RU" dirty="0" smtClean="0"/>
              <a:t>недостаточность;</a:t>
            </a:r>
          </a:p>
          <a:p>
            <a:r>
              <a:rPr lang="ru-RU" dirty="0"/>
              <a:t>ц</a:t>
            </a:r>
            <a:r>
              <a:rPr lang="ru-RU" dirty="0" smtClean="0"/>
              <a:t>ирроз, гепатит;</a:t>
            </a:r>
          </a:p>
          <a:p>
            <a:r>
              <a:rPr lang="ru-RU" dirty="0"/>
              <a:t> </a:t>
            </a:r>
            <a:r>
              <a:rPr lang="ru-RU" dirty="0" smtClean="0"/>
              <a:t>неврит, </a:t>
            </a:r>
            <a:r>
              <a:rPr lang="ru-RU" dirty="0" err="1" smtClean="0"/>
              <a:t>полинейропатия</a:t>
            </a:r>
            <a:r>
              <a:rPr lang="ru-RU" dirty="0"/>
              <a:t>;</a:t>
            </a:r>
          </a:p>
          <a:p>
            <a:r>
              <a:rPr lang="ru-RU" dirty="0" smtClean="0"/>
              <a:t>повышенная </a:t>
            </a:r>
            <a:r>
              <a:rPr lang="ru-RU" dirty="0"/>
              <a:t>чувствительность к препаратам </a:t>
            </a:r>
            <a:r>
              <a:rPr lang="ru-RU" dirty="0" err="1"/>
              <a:t>нитрофурановой</a:t>
            </a:r>
            <a:r>
              <a:rPr lang="ru-RU" dirty="0"/>
              <a:t> группы.</a:t>
            </a:r>
          </a:p>
          <a:p>
            <a:r>
              <a:rPr lang="ru-RU" dirty="0"/>
              <a:t>б</a:t>
            </a:r>
            <a:r>
              <a:rPr lang="ru-RU" dirty="0" smtClean="0"/>
              <a:t>еременность, период лактации.</a:t>
            </a:r>
            <a:endParaRPr lang="ru-RU" dirty="0"/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5" name="Picture 2" descr="http://nikafarm.ru/wp-content/uploads/2016/02/fura.jpg"/>
          <p:cNvPicPr>
            <a:picLocks noChangeAspect="1" noChangeArrowheads="1"/>
          </p:cNvPicPr>
          <p:nvPr/>
        </p:nvPicPr>
        <p:blipFill>
          <a:blip r:embed="rId2" cstate="print"/>
          <a:srcRect l="37353" r="35104" b="13766"/>
          <a:stretch>
            <a:fillRect/>
          </a:stretch>
        </p:blipFill>
        <p:spPr bwMode="auto">
          <a:xfrm>
            <a:off x="6660232" y="2276872"/>
            <a:ext cx="1800200" cy="1800200"/>
          </a:xfrm>
          <a:prstGeom prst="rect">
            <a:avLst/>
          </a:prstGeom>
          <a:noFill/>
        </p:spPr>
      </p:pic>
      <p:pic>
        <p:nvPicPr>
          <p:cNvPr id="7" name="Рисунок 6" descr="диар.jpeg"/>
          <p:cNvPicPr>
            <a:picLocks noChangeAspect="1"/>
          </p:cNvPicPr>
          <p:nvPr/>
        </p:nvPicPr>
        <p:blipFill>
          <a:blip r:embed="rId3" cstate="print"/>
          <a:srcRect l="14039" r="8880" b="7502"/>
          <a:stretch>
            <a:fillRect/>
          </a:stretch>
        </p:blipFill>
        <p:spPr>
          <a:xfrm>
            <a:off x="6754821" y="4251376"/>
            <a:ext cx="1957131" cy="2440686"/>
          </a:xfrm>
          <a:prstGeom prst="rect">
            <a:avLst/>
          </a:prstGeom>
        </p:spPr>
      </p:pic>
      <p:pic>
        <p:nvPicPr>
          <p:cNvPr id="8" name="Рисунок 7" descr="макм.png"/>
          <p:cNvPicPr/>
          <p:nvPr/>
        </p:nvPicPr>
        <p:blipFill>
          <a:blip r:embed="rId4" cstate="print"/>
          <a:srcRect t="15271" b="15640"/>
          <a:stretch>
            <a:fillRect/>
          </a:stretch>
        </p:blipFill>
        <p:spPr>
          <a:xfrm>
            <a:off x="6516216" y="404664"/>
            <a:ext cx="180020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vekzhivu.com/sites/default/files/u97/2012/05/nitrokso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2088232" cy="1359032"/>
          </a:xfrm>
          <a:prstGeom prst="rect">
            <a:avLst/>
          </a:prstGeom>
          <a:noFill/>
        </p:spPr>
      </p:pic>
      <p:pic>
        <p:nvPicPr>
          <p:cNvPr id="27650" name="Picture 2" descr="http://nikafarm.ru/wp-content/uploads/2016/02/f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38860"/>
            <a:ext cx="5688632" cy="18110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32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8929718" cy="604867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Сульфаниламиды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2.Производные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нитрофурана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.Нитроимидазолы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4.Производные 8-оксихинолина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нитроксолин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Производные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нафтиридина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хинолоны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.Фторхинолоны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7.Оксазолидиноны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линезолид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селезолид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1151" r="18500" b="10100"/>
          <a:stretch/>
        </p:blipFill>
        <p:spPr>
          <a:xfrm>
            <a:off x="539552" y="1623210"/>
            <a:ext cx="1008112" cy="1260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8000" r="29000" b="4851"/>
          <a:stretch/>
        </p:blipFill>
        <p:spPr>
          <a:xfrm>
            <a:off x="7564318" y="2648086"/>
            <a:ext cx="960904" cy="1993875"/>
          </a:xfrm>
          <a:prstGeom prst="rect">
            <a:avLst/>
          </a:prstGeom>
        </p:spPr>
      </p:pic>
      <p:pic>
        <p:nvPicPr>
          <p:cNvPr id="10" name="Рисунок 9" descr="ко.jpg"/>
          <p:cNvPicPr>
            <a:picLocks noChangeAspect="1"/>
          </p:cNvPicPr>
          <p:nvPr/>
        </p:nvPicPr>
        <p:blipFill>
          <a:blip r:embed="rId6" cstate="print"/>
          <a:srcRect l="5250" t="30450" r="5501" b="26501"/>
          <a:stretch>
            <a:fillRect/>
          </a:stretch>
        </p:blipFill>
        <p:spPr>
          <a:xfrm>
            <a:off x="6990582" y="5467090"/>
            <a:ext cx="1761002" cy="951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1100" r="5900" b="31100"/>
          <a:stretch/>
        </p:blipFill>
        <p:spPr>
          <a:xfrm>
            <a:off x="6990582" y="1421727"/>
            <a:ext cx="153234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Производные </a:t>
            </a:r>
            <a:r>
              <a:rPr lang="ru-RU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нитроимидазола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41570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базисными препаратами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терапии частых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протозойных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инфекций,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таких как: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трихомониаз,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лямблиоз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мебиаз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Нитроимидазолы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оказывают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паразитоцидное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действие – вызывают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гибель возбудителей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протозойных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6300192" y="4941168"/>
            <a:ext cx="2376264" cy="1527598"/>
          </a:xfrm>
          <a:prstGeom prst="rect">
            <a:avLst/>
          </a:prstGeom>
        </p:spPr>
      </p:pic>
      <p:pic>
        <p:nvPicPr>
          <p:cNvPr id="14" name="Рисунок 13" descr="00000117949000000137_1.jpeg"/>
          <p:cNvPicPr>
            <a:picLocks noChangeAspect="1"/>
          </p:cNvPicPr>
          <p:nvPr/>
        </p:nvPicPr>
        <p:blipFill>
          <a:blip r:embed="rId3" cstate="print"/>
          <a:srcRect l="10644" t="9051" r="8933" b="15350"/>
          <a:stretch>
            <a:fillRect/>
          </a:stretch>
        </p:blipFill>
        <p:spPr>
          <a:xfrm>
            <a:off x="6156176" y="1916832"/>
            <a:ext cx="2068230" cy="1584176"/>
          </a:xfrm>
          <a:prstGeom prst="rect">
            <a:avLst/>
          </a:prstGeom>
        </p:spPr>
      </p:pic>
      <p:pic>
        <p:nvPicPr>
          <p:cNvPr id="15" name="Рисунок 14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827584" y="5229200"/>
            <a:ext cx="1944216" cy="1356475"/>
          </a:xfrm>
          <a:prstGeom prst="rect">
            <a:avLst/>
          </a:prstGeom>
        </p:spPr>
      </p:pic>
      <p:pic>
        <p:nvPicPr>
          <p:cNvPr id="16" name="Рисунок 15" descr="до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941168"/>
            <a:ext cx="2016224" cy="1728192"/>
          </a:xfrm>
          <a:prstGeom prst="rect">
            <a:avLst/>
          </a:prstGeom>
        </p:spPr>
      </p:pic>
      <p:pic>
        <p:nvPicPr>
          <p:cNvPr id="17" name="Рисунок 16" descr="тержи.jpg"/>
          <p:cNvPicPr>
            <a:picLocks noChangeAspect="1"/>
          </p:cNvPicPr>
          <p:nvPr/>
        </p:nvPicPr>
        <p:blipFill>
          <a:blip r:embed="rId6" cstate="print"/>
          <a:srcRect l="6435" t="10112" r="9911" b="14047"/>
          <a:stretch>
            <a:fillRect/>
          </a:stretch>
        </p:blipFill>
        <p:spPr>
          <a:xfrm>
            <a:off x="3491880" y="2060848"/>
            <a:ext cx="1728192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1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Производные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нитроимидазола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41570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Тинидазол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секнидокс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Орнидазол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Ниморазол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наксоджин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тержинан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6300192" y="4941168"/>
            <a:ext cx="2376264" cy="1527598"/>
          </a:xfrm>
          <a:prstGeom prst="rect">
            <a:avLst/>
          </a:prstGeom>
        </p:spPr>
      </p:pic>
      <p:pic>
        <p:nvPicPr>
          <p:cNvPr id="14" name="Рисунок 13" descr="00000117949000000137_1.jpeg"/>
          <p:cNvPicPr>
            <a:picLocks noChangeAspect="1"/>
          </p:cNvPicPr>
          <p:nvPr/>
        </p:nvPicPr>
        <p:blipFill>
          <a:blip r:embed="rId3" cstate="print"/>
          <a:srcRect l="10644" t="9051" r="8933" b="15350"/>
          <a:stretch>
            <a:fillRect/>
          </a:stretch>
        </p:blipFill>
        <p:spPr>
          <a:xfrm>
            <a:off x="6300192" y="2132856"/>
            <a:ext cx="2068230" cy="1584176"/>
          </a:xfrm>
          <a:prstGeom prst="rect">
            <a:avLst/>
          </a:prstGeom>
        </p:spPr>
      </p:pic>
      <p:pic>
        <p:nvPicPr>
          <p:cNvPr id="15" name="Рисунок 14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1115616" y="5229200"/>
            <a:ext cx="1944216" cy="1356475"/>
          </a:xfrm>
          <a:prstGeom prst="rect">
            <a:avLst/>
          </a:prstGeom>
        </p:spPr>
      </p:pic>
      <p:pic>
        <p:nvPicPr>
          <p:cNvPr id="16" name="Рисунок 15" descr="до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941168"/>
            <a:ext cx="2016224" cy="1728192"/>
          </a:xfrm>
          <a:prstGeom prst="rect">
            <a:avLst/>
          </a:prstGeom>
        </p:spPr>
      </p:pic>
      <p:pic>
        <p:nvPicPr>
          <p:cNvPr id="10" name="Рисунок 9" descr="на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2348880"/>
            <a:ext cx="1381316" cy="1966111"/>
          </a:xfrm>
          <a:prstGeom prst="rect">
            <a:avLst/>
          </a:prstGeom>
        </p:spPr>
      </p:pic>
      <p:pic>
        <p:nvPicPr>
          <p:cNvPr id="11" name="Рисунок 10" descr="тержи.jpg"/>
          <p:cNvPicPr>
            <a:picLocks noChangeAspect="1"/>
          </p:cNvPicPr>
          <p:nvPr/>
        </p:nvPicPr>
        <p:blipFill>
          <a:blip r:embed="rId7" cstate="print"/>
          <a:srcRect l="6435" t="10112" r="9911" b="14047"/>
          <a:stretch>
            <a:fillRect/>
          </a:stretch>
        </p:blipFill>
        <p:spPr>
          <a:xfrm>
            <a:off x="611560" y="3789040"/>
            <a:ext cx="2001823" cy="11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1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Механизм действия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24936" cy="5493224"/>
          </a:xfrm>
        </p:spPr>
        <p:txBody>
          <a:bodyPr>
            <a:normAutofit/>
          </a:bodyPr>
          <a:lstStyle/>
          <a:p>
            <a:r>
              <a:rPr lang="ru-RU" dirty="0" smtClean="0"/>
              <a:t>Подобно </a:t>
            </a:r>
            <a:r>
              <a:rPr lang="ru-RU" dirty="0" err="1" smtClean="0"/>
              <a:t>нитрофуранам</a:t>
            </a:r>
            <a:r>
              <a:rPr lang="ru-RU" dirty="0" smtClean="0"/>
              <a:t>, содержат нитрогруппу, которая восстанавливается </a:t>
            </a:r>
            <a:r>
              <a:rPr lang="ru-RU" dirty="0"/>
              <a:t>под действием </a:t>
            </a:r>
            <a:r>
              <a:rPr lang="ru-RU" dirty="0" smtClean="0"/>
              <a:t>ферментов-</a:t>
            </a:r>
            <a:r>
              <a:rPr lang="ru-RU" dirty="0" err="1" smtClean="0"/>
              <a:t>редуктаз</a:t>
            </a:r>
            <a:r>
              <a:rPr lang="ru-RU" dirty="0" smtClean="0"/>
              <a:t> в микробных клетках до высокотоксичных метаболитов содержащих аминогруппу, которые </a:t>
            </a:r>
            <a:r>
              <a:rPr lang="ru-RU" dirty="0"/>
              <a:t>нарушают </a:t>
            </a:r>
            <a:r>
              <a:rPr lang="ru-RU" dirty="0" smtClean="0"/>
              <a:t>синтез нуклеиновых кислот и белка,  </a:t>
            </a:r>
            <a:r>
              <a:rPr lang="ru-RU" dirty="0"/>
              <a:t>репликацию ДНК </a:t>
            </a:r>
            <a:r>
              <a:rPr lang="ru-RU" dirty="0" smtClean="0"/>
              <a:t>в </a:t>
            </a:r>
            <a:r>
              <a:rPr lang="ru-RU" dirty="0"/>
              <a:t>микробной клетке, ингибируют тканевое </a:t>
            </a:r>
            <a:r>
              <a:rPr lang="ru-RU" dirty="0" smtClean="0"/>
              <a:t>дыхание, что приводит к гибели МО.</a:t>
            </a:r>
          </a:p>
          <a:p>
            <a:r>
              <a:rPr lang="ru-RU" dirty="0" smtClean="0"/>
              <a:t>Оказывают избирательный </a:t>
            </a:r>
            <a:r>
              <a:rPr lang="ru-RU" dirty="0"/>
              <a:t>бактерицидный эффект в отношении тех микроорганизмов, ферментные системы которых способны восстанавливать нитрогруппу. </a:t>
            </a:r>
          </a:p>
        </p:txBody>
      </p:sp>
      <p:pic>
        <p:nvPicPr>
          <p:cNvPr id="6" name="Рисунок 5" descr="тержи.jpg"/>
          <p:cNvPicPr>
            <a:picLocks noChangeAspect="1"/>
          </p:cNvPicPr>
          <p:nvPr/>
        </p:nvPicPr>
        <p:blipFill>
          <a:blip r:embed="rId2" cstate="print"/>
          <a:srcRect l="6435" t="10112" r="9911" b="14047"/>
          <a:stretch>
            <a:fillRect/>
          </a:stretch>
        </p:blipFill>
        <p:spPr>
          <a:xfrm>
            <a:off x="6660232" y="5301208"/>
            <a:ext cx="2088232" cy="1224136"/>
          </a:xfrm>
          <a:prstGeom prst="rect">
            <a:avLst/>
          </a:prstGeom>
        </p:spPr>
      </p:pic>
      <p:pic>
        <p:nvPicPr>
          <p:cNvPr id="7" name="Рисунок 6" descr="00000117949000000137_1.jpeg"/>
          <p:cNvPicPr>
            <a:picLocks noChangeAspect="1"/>
          </p:cNvPicPr>
          <p:nvPr/>
        </p:nvPicPr>
        <p:blipFill>
          <a:blip r:embed="rId3" cstate="print"/>
          <a:srcRect l="10644" t="9051" r="8933" b="15350"/>
          <a:stretch>
            <a:fillRect/>
          </a:stretch>
        </p:blipFill>
        <p:spPr>
          <a:xfrm>
            <a:off x="4644008" y="5013176"/>
            <a:ext cx="1872208" cy="1434032"/>
          </a:xfrm>
          <a:prstGeom prst="rect">
            <a:avLst/>
          </a:prstGeom>
        </p:spPr>
      </p:pic>
      <p:pic>
        <p:nvPicPr>
          <p:cNvPr id="8" name="Рисунок 7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323528" y="5229200"/>
            <a:ext cx="1944216" cy="1356475"/>
          </a:xfrm>
          <a:prstGeom prst="rect">
            <a:avLst/>
          </a:prstGeom>
        </p:spPr>
      </p:pic>
      <p:pic>
        <p:nvPicPr>
          <p:cNvPr id="9" name="Рисунок 8" descr="faa9bf8002fae80c6f30f0fc46e8b61a.jpg"/>
          <p:cNvPicPr>
            <a:picLocks noChangeAspect="1"/>
          </p:cNvPicPr>
          <p:nvPr/>
        </p:nvPicPr>
        <p:blipFill>
          <a:blip r:embed="rId5" cstate="print"/>
          <a:srcRect l="11361" t="14602" r="29840" b="28509"/>
          <a:stretch>
            <a:fillRect/>
          </a:stretch>
        </p:blipFill>
        <p:spPr>
          <a:xfrm>
            <a:off x="2483768" y="5157192"/>
            <a:ext cx="190421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7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12968" cy="58138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обладают более широким спектром действия, чем остальные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нитроимидазолы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00B0F0"/>
                </a:solidFill>
              </a:rPr>
              <a:t>Метронидазол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трихопол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метрогил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метровагин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метродент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 бактерицидный эффект в отношении грамотрицательных анаэробов (бактероидов,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фузобактерий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некоторых грамположительных МО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клостридий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пептококки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Helicobacter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сочетании с амоксициллином);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ростейших (трихомонад, амеб,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лямблий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в лекарственных формах: таблетки для приема внутрь, раствор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гель вагинальный, суппозитории, таблетки вагинальные, гель стоматологический, гель для наружного применения.</a:t>
            </a:r>
          </a:p>
        </p:txBody>
      </p:sp>
      <p:pic>
        <p:nvPicPr>
          <p:cNvPr id="8" name="Рисунок 7" descr="c4366.jpg"/>
          <p:cNvPicPr>
            <a:picLocks noChangeAspect="1"/>
          </p:cNvPicPr>
          <p:nvPr/>
        </p:nvPicPr>
        <p:blipFill>
          <a:blip r:embed="rId2" cstate="print"/>
          <a:srcRect l="11151" t="21650" r="11150" b="20601"/>
          <a:stretch>
            <a:fillRect/>
          </a:stretch>
        </p:blipFill>
        <p:spPr>
          <a:xfrm>
            <a:off x="179512" y="4869160"/>
            <a:ext cx="2457880" cy="1714857"/>
          </a:xfrm>
          <a:prstGeom prst="rect">
            <a:avLst/>
          </a:prstGeom>
        </p:spPr>
      </p:pic>
      <p:pic>
        <p:nvPicPr>
          <p:cNvPr id="10" name="Рисунок 9" descr="м.jpg"/>
          <p:cNvPicPr>
            <a:picLocks noChangeAspect="1"/>
          </p:cNvPicPr>
          <p:nvPr/>
        </p:nvPicPr>
        <p:blipFill>
          <a:blip r:embed="rId3" cstate="print"/>
          <a:srcRect l="3538" r="20863" b="20283"/>
          <a:stretch>
            <a:fillRect/>
          </a:stretch>
        </p:blipFill>
        <p:spPr>
          <a:xfrm>
            <a:off x="4355976" y="5517232"/>
            <a:ext cx="2304256" cy="1146696"/>
          </a:xfrm>
          <a:prstGeom prst="rect">
            <a:avLst/>
          </a:prstGeom>
        </p:spPr>
      </p:pic>
      <p:pic>
        <p:nvPicPr>
          <p:cNvPr id="11" name="Рисунок 10" descr="в.jpg"/>
          <p:cNvPicPr>
            <a:picLocks noChangeAspect="1"/>
          </p:cNvPicPr>
          <p:nvPr/>
        </p:nvPicPr>
        <p:blipFill>
          <a:blip r:embed="rId4" cstate="print"/>
          <a:srcRect l="7476" t="26375" r="7476" b="26375"/>
          <a:stretch>
            <a:fillRect/>
          </a:stretch>
        </p:blipFill>
        <p:spPr>
          <a:xfrm>
            <a:off x="2483768" y="5445224"/>
            <a:ext cx="1872208" cy="1224136"/>
          </a:xfrm>
          <a:prstGeom prst="rect">
            <a:avLst/>
          </a:prstGeom>
        </p:spPr>
      </p:pic>
      <p:pic>
        <p:nvPicPr>
          <p:cNvPr id="12" name="Рисунок 11" descr="х.jpg"/>
          <p:cNvPicPr>
            <a:picLocks noChangeAspect="1"/>
          </p:cNvPicPr>
          <p:nvPr/>
        </p:nvPicPr>
        <p:blipFill>
          <a:blip r:embed="rId5" cstate="print"/>
          <a:srcRect l="6951" t="21650" r="6951" b="21650"/>
          <a:stretch>
            <a:fillRect/>
          </a:stretch>
        </p:blipFill>
        <p:spPr>
          <a:xfrm>
            <a:off x="6732240" y="5445224"/>
            <a:ext cx="2016224" cy="12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86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76456" cy="65973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применению:</a:t>
            </a:r>
          </a:p>
          <a:p>
            <a:r>
              <a:rPr lang="ru-RU" sz="2000" dirty="0"/>
              <a:t>Протозойные инфекции: внекишечный амебиаз, </a:t>
            </a:r>
            <a:r>
              <a:rPr lang="ru-RU" sz="2000" dirty="0" smtClean="0"/>
              <a:t>амебный </a:t>
            </a:r>
            <a:r>
              <a:rPr lang="ru-RU" sz="2000" dirty="0"/>
              <a:t>абсцесс печени, </a:t>
            </a:r>
            <a:r>
              <a:rPr lang="ru-RU" sz="2000" dirty="0" smtClean="0"/>
              <a:t>амебная дизентерия</a:t>
            </a:r>
          </a:p>
          <a:p>
            <a:r>
              <a:rPr lang="ru-RU" sz="2000" dirty="0" err="1" smtClean="0"/>
              <a:t>Лямблиоз</a:t>
            </a:r>
            <a:r>
              <a:rPr lang="ru-RU" sz="2000" dirty="0" smtClean="0"/>
              <a:t>; трихомониаз, </a:t>
            </a:r>
            <a:r>
              <a:rPr lang="ru-RU" sz="2000" dirty="0" err="1" smtClean="0"/>
              <a:t>трихомонадный</a:t>
            </a:r>
            <a:r>
              <a:rPr lang="ru-RU" sz="2000" dirty="0" smtClean="0"/>
              <a:t> </a:t>
            </a:r>
            <a:r>
              <a:rPr lang="ru-RU" sz="2000" dirty="0"/>
              <a:t>вагинит, </a:t>
            </a:r>
            <a:r>
              <a:rPr lang="ru-RU" sz="2000" dirty="0" smtClean="0"/>
              <a:t>уретрит.</a:t>
            </a:r>
            <a:endParaRPr lang="ru-RU" sz="2000" dirty="0"/>
          </a:p>
          <a:p>
            <a:r>
              <a:rPr lang="ru-RU" sz="2000" dirty="0"/>
              <a:t>Инфекции, вызываемые</a:t>
            </a:r>
            <a:r>
              <a:rPr lang="ru-RU" sz="2000" i="1" dirty="0"/>
              <a:t> </a:t>
            </a:r>
            <a:r>
              <a:rPr lang="ru-RU" sz="2000" i="1" dirty="0" err="1"/>
              <a:t>Bacteroides</a:t>
            </a:r>
            <a:r>
              <a:rPr lang="ru-RU" sz="2000" i="1" dirty="0"/>
              <a:t> </a:t>
            </a:r>
            <a:r>
              <a:rPr lang="ru-RU" sz="2000" i="1" dirty="0" err="1" smtClean="0"/>
              <a:t>spp</a:t>
            </a:r>
            <a:r>
              <a:rPr lang="ru-RU" sz="2000" i="1" dirty="0" smtClean="0"/>
              <a:t>: </a:t>
            </a:r>
            <a:r>
              <a:rPr lang="ru-RU" sz="2000" dirty="0" smtClean="0"/>
              <a:t>инфекции </a:t>
            </a:r>
            <a:r>
              <a:rPr lang="ru-RU" sz="2000" dirty="0"/>
              <a:t>костей и суставов, </a:t>
            </a:r>
            <a:r>
              <a:rPr lang="ru-RU" sz="2000" dirty="0" smtClean="0"/>
              <a:t>ЦНС, </a:t>
            </a:r>
            <a:r>
              <a:rPr lang="ru-RU" sz="2000" dirty="0"/>
              <a:t>в </a:t>
            </a:r>
            <a:r>
              <a:rPr lang="ru-RU" sz="2000" dirty="0" err="1"/>
              <a:t>т.ч</a:t>
            </a:r>
            <a:r>
              <a:rPr lang="ru-RU" sz="2000" dirty="0"/>
              <a:t>. менингит, абсцесс </a:t>
            </a:r>
            <a:r>
              <a:rPr lang="ru-RU" sz="2000" dirty="0" smtClean="0"/>
              <a:t>мозга</a:t>
            </a:r>
          </a:p>
          <a:p>
            <a:r>
              <a:rPr lang="ru-RU" sz="2000" dirty="0" smtClean="0"/>
              <a:t>бактериальный </a:t>
            </a:r>
            <a:r>
              <a:rPr lang="ru-RU" sz="2000" dirty="0"/>
              <a:t>эндокардит, пневмония, эмпиема и абсцесс легких, сепсис.</a:t>
            </a:r>
          </a:p>
          <a:p>
            <a:r>
              <a:rPr lang="ru-RU" sz="2000" dirty="0"/>
              <a:t>Инфекции, вызываемые видами </a:t>
            </a:r>
            <a:r>
              <a:rPr lang="ru-RU" sz="2000" i="1" dirty="0" err="1"/>
              <a:t>Clostridium</a:t>
            </a:r>
            <a:r>
              <a:rPr lang="ru-RU" sz="2000" i="1" dirty="0"/>
              <a:t> </a:t>
            </a:r>
            <a:r>
              <a:rPr lang="ru-RU" sz="2000" i="1" dirty="0" err="1"/>
              <a:t>spp</a:t>
            </a:r>
            <a:r>
              <a:rPr lang="ru-RU" sz="2000" i="1" dirty="0"/>
              <a:t>., </a:t>
            </a:r>
            <a:r>
              <a:rPr lang="ru-RU" sz="2000" i="1" dirty="0" err="1"/>
              <a:t>Peptococcus</a:t>
            </a:r>
            <a:r>
              <a:rPr lang="ru-RU" sz="2000" i="1" dirty="0"/>
              <a:t> </a:t>
            </a:r>
            <a:r>
              <a:rPr lang="ru-RU" sz="2000" dirty="0" smtClean="0"/>
              <a:t>брюшной </a:t>
            </a:r>
            <a:r>
              <a:rPr lang="ru-RU" sz="2000" dirty="0"/>
              <a:t>полости (перитонит, абсцесс печени), инфекции органов малого таза (эндометрит, абсцесс фаллопиевых труб и яичников, инфекции свода влагалища).</a:t>
            </a:r>
          </a:p>
          <a:p>
            <a:r>
              <a:rPr lang="ru-RU" sz="2000" dirty="0"/>
              <a:t>Псевдомембранозный колит (связанный с применением антибиотиков).</a:t>
            </a:r>
          </a:p>
          <a:p>
            <a:r>
              <a:rPr lang="ru-RU" sz="2000" dirty="0"/>
              <a:t>Гастрит или язва двенадцатиперстной кишки, связанные с </a:t>
            </a:r>
            <a:r>
              <a:rPr lang="ru-RU" sz="2000" i="1" dirty="0" err="1"/>
              <a:t>Helicobacter</a:t>
            </a:r>
            <a:r>
              <a:rPr lang="ru-RU" sz="2000" i="1" dirty="0"/>
              <a:t> </a:t>
            </a:r>
            <a:r>
              <a:rPr lang="ru-RU" sz="2000" i="1" dirty="0" err="1"/>
              <a:t>pylori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dirty="0" smtClean="0"/>
              <a:t>Лучевая </a:t>
            </a:r>
            <a:r>
              <a:rPr lang="ru-RU" sz="2000" dirty="0"/>
              <a:t>терапия больных с опухолями - в качестве радиосенсибилизирующего </a:t>
            </a:r>
            <a:r>
              <a:rPr lang="ru-RU" sz="2000" dirty="0" smtClean="0"/>
              <a:t>средства.</a:t>
            </a:r>
          </a:p>
        </p:txBody>
      </p:sp>
      <p:pic>
        <p:nvPicPr>
          <p:cNvPr id="11" name="Рисунок 10" descr="c4366.jpg"/>
          <p:cNvPicPr>
            <a:picLocks noChangeAspect="1"/>
          </p:cNvPicPr>
          <p:nvPr/>
        </p:nvPicPr>
        <p:blipFill>
          <a:blip r:embed="rId2" cstate="print"/>
          <a:srcRect l="11151" t="21650" r="11150" b="20601"/>
          <a:stretch>
            <a:fillRect/>
          </a:stretch>
        </p:blipFill>
        <p:spPr>
          <a:xfrm>
            <a:off x="6948264" y="5301208"/>
            <a:ext cx="1941840" cy="13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8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76456" cy="659735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Наружно применяется гель и крем для лечения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розацеа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угревой сыпи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розамет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метрогил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метрогил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А-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адапаленом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 - в стоматологии (гель);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гинекологии (гели, суппозитории, таблетки вагинальные, в том числе комбинированные с антибиотиками и противогрибковыми средствами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гиналгин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гиномикс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метромикон-нео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х.jpg"/>
          <p:cNvPicPr>
            <a:picLocks noChangeAspect="1"/>
          </p:cNvPicPr>
          <p:nvPr/>
        </p:nvPicPr>
        <p:blipFill>
          <a:blip r:embed="rId2" cstate="print"/>
          <a:srcRect l="6951" t="21650" r="6951" b="21650"/>
          <a:stretch>
            <a:fillRect/>
          </a:stretch>
        </p:blipFill>
        <p:spPr>
          <a:xfrm>
            <a:off x="6012160" y="5157192"/>
            <a:ext cx="2736466" cy="1507150"/>
          </a:xfrm>
          <a:prstGeom prst="rect">
            <a:avLst/>
          </a:prstGeom>
        </p:spPr>
      </p:pic>
      <p:pic>
        <p:nvPicPr>
          <p:cNvPr id="10" name="Рисунок 9" descr="роз.jpg"/>
          <p:cNvPicPr>
            <a:picLocks noChangeAspect="1"/>
          </p:cNvPicPr>
          <p:nvPr/>
        </p:nvPicPr>
        <p:blipFill>
          <a:blip r:embed="rId3" cstate="print"/>
          <a:srcRect l="2751" t="8331" r="5113" b="47475"/>
          <a:stretch>
            <a:fillRect/>
          </a:stretch>
        </p:blipFill>
        <p:spPr>
          <a:xfrm>
            <a:off x="1619672" y="5589240"/>
            <a:ext cx="3816425" cy="1141666"/>
          </a:xfrm>
          <a:prstGeom prst="rect">
            <a:avLst/>
          </a:prstGeom>
        </p:spPr>
      </p:pic>
      <p:pic>
        <p:nvPicPr>
          <p:cNvPr id="5" name="Рисунок 4" descr="м.jpg"/>
          <p:cNvPicPr>
            <a:picLocks noChangeAspect="1"/>
          </p:cNvPicPr>
          <p:nvPr/>
        </p:nvPicPr>
        <p:blipFill>
          <a:blip r:embed="rId4" cstate="print"/>
          <a:srcRect l="3538" r="20863" b="20283"/>
          <a:stretch>
            <a:fillRect/>
          </a:stretch>
        </p:blipFill>
        <p:spPr>
          <a:xfrm>
            <a:off x="179512" y="4149080"/>
            <a:ext cx="2749266" cy="1368152"/>
          </a:xfrm>
          <a:prstGeom prst="rect">
            <a:avLst/>
          </a:prstGeom>
        </p:spPr>
      </p:pic>
      <p:pic>
        <p:nvPicPr>
          <p:cNvPr id="6" name="Рисунок 5" descr="в.jpg"/>
          <p:cNvPicPr>
            <a:picLocks noChangeAspect="1"/>
          </p:cNvPicPr>
          <p:nvPr/>
        </p:nvPicPr>
        <p:blipFill>
          <a:blip r:embed="rId5" cstate="print"/>
          <a:srcRect l="7476" t="26375" r="7476" b="26375"/>
          <a:stretch>
            <a:fillRect/>
          </a:stretch>
        </p:blipFill>
        <p:spPr>
          <a:xfrm>
            <a:off x="6084168" y="3140968"/>
            <a:ext cx="2532987" cy="1656184"/>
          </a:xfrm>
          <a:prstGeom prst="rect">
            <a:avLst/>
          </a:prstGeom>
        </p:spPr>
      </p:pic>
      <p:pic>
        <p:nvPicPr>
          <p:cNvPr id="1026" name="Picture 2" descr="https://static3.asna.ru/imgprx/Hh-fOnQ4rIjZly40hPUp5-8UZ7g0ARQOVDl5yy-PmiA/rs:fit:800:800:1/g:no/aHR0cHM6Ly93d3cuYXNuYS5ydS91cGxvYWQvaWJsb2NrLzRiZC80YmQ5OGY4YWNlMmU4YTk5MWNkZWM0NThkZDM0NDcxOS5qcG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221088"/>
            <a:ext cx="2571713" cy="1224136"/>
          </a:xfrm>
          <a:prstGeom prst="rect">
            <a:avLst/>
          </a:prstGeom>
          <a:noFill/>
        </p:spPr>
      </p:pic>
      <p:pic>
        <p:nvPicPr>
          <p:cNvPr id="8" name="Рисунок 7" descr="b61e84ce65dc1918a103e5b746500ab0.jpeg"/>
          <p:cNvPicPr>
            <a:picLocks noChangeAspect="1"/>
          </p:cNvPicPr>
          <p:nvPr/>
        </p:nvPicPr>
        <p:blipFill>
          <a:blip r:embed="rId7" cstate="print"/>
          <a:srcRect l="3538" t="10413" r="4326" b="13241"/>
          <a:stretch>
            <a:fillRect/>
          </a:stretch>
        </p:blipFill>
        <p:spPr>
          <a:xfrm>
            <a:off x="539552" y="2996952"/>
            <a:ext cx="2232248" cy="1080120"/>
          </a:xfrm>
          <a:prstGeom prst="rect">
            <a:avLst/>
          </a:prstGeom>
        </p:spPr>
      </p:pic>
      <p:pic>
        <p:nvPicPr>
          <p:cNvPr id="11" name="Рисунок 10" descr="микс.jpg"/>
          <p:cNvPicPr>
            <a:picLocks noChangeAspect="1"/>
          </p:cNvPicPr>
          <p:nvPr/>
        </p:nvPicPr>
        <p:blipFill>
          <a:blip r:embed="rId8" cstate="print"/>
          <a:srcRect l="10762" t="24759" r="8519" b="25997"/>
          <a:stretch>
            <a:fillRect/>
          </a:stretch>
        </p:blipFill>
        <p:spPr>
          <a:xfrm>
            <a:off x="3563888" y="2852936"/>
            <a:ext cx="23456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8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24936" cy="549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Тинидазол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</a:p>
          <a:p>
            <a:r>
              <a:rPr lang="ru-RU" dirty="0" smtClean="0"/>
              <a:t>Активен в отношении возбудителей </a:t>
            </a:r>
            <a:r>
              <a:rPr lang="ru-RU" dirty="0" err="1" smtClean="0"/>
              <a:t>протозойных</a:t>
            </a:r>
            <a:r>
              <a:rPr lang="ru-RU" dirty="0" smtClean="0"/>
              <a:t> инфекций (трихомонад, </a:t>
            </a:r>
            <a:r>
              <a:rPr lang="ru-RU" dirty="0" err="1" smtClean="0"/>
              <a:t>лямблий</a:t>
            </a:r>
            <a:r>
              <a:rPr lang="ru-RU" dirty="0" smtClean="0"/>
              <a:t> - 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r>
              <a:rPr lang="en-US" dirty="0" smtClean="0"/>
              <a:t>, </a:t>
            </a: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, </a:t>
            </a:r>
            <a:r>
              <a:rPr lang="en-US" dirty="0" err="1" smtClean="0"/>
              <a:t>Lamblia</a:t>
            </a:r>
            <a:r>
              <a:rPr lang="en-US" dirty="0" smtClean="0"/>
              <a:t> spp. </a:t>
            </a:r>
            <a:endParaRPr lang="ru-RU" dirty="0" smtClean="0"/>
          </a:p>
          <a:p>
            <a:r>
              <a:rPr lang="ru-RU" dirty="0" smtClean="0"/>
              <a:t>Оказывает бактерицидное действие в отношении анаэробных МО бактероидов, </a:t>
            </a:r>
            <a:r>
              <a:rPr lang="ru-RU" dirty="0" err="1" smtClean="0"/>
              <a:t>клостридий</a:t>
            </a:r>
            <a:r>
              <a:rPr lang="ru-RU" dirty="0" smtClean="0"/>
              <a:t>, </a:t>
            </a:r>
            <a:r>
              <a:rPr lang="ru-RU" dirty="0" err="1" smtClean="0"/>
              <a:t>эубактерий</a:t>
            </a:r>
            <a:r>
              <a:rPr lang="ru-RU" dirty="0" smtClean="0"/>
              <a:t>, </a:t>
            </a:r>
            <a:r>
              <a:rPr lang="ru-RU" dirty="0" err="1" smtClean="0"/>
              <a:t>фузобактерий</a:t>
            </a:r>
            <a:r>
              <a:rPr lang="ru-RU" dirty="0" smtClean="0"/>
              <a:t>, </a:t>
            </a:r>
            <a:r>
              <a:rPr lang="ru-RU" dirty="0" err="1" smtClean="0"/>
              <a:t>пептококков</a:t>
            </a:r>
            <a:r>
              <a:rPr lang="ru-RU" dirty="0" smtClean="0"/>
              <a:t> и </a:t>
            </a:r>
            <a:r>
              <a:rPr lang="ru-RU" dirty="0" err="1" smtClean="0"/>
              <a:t>пептострептокков</a:t>
            </a:r>
            <a:r>
              <a:rPr lang="ru-RU" dirty="0" smtClean="0"/>
              <a:t> - </a:t>
            </a:r>
            <a:r>
              <a:rPr lang="en-US" dirty="0" err="1" smtClean="0"/>
              <a:t>Bacteroides</a:t>
            </a:r>
            <a:r>
              <a:rPr lang="en-US" dirty="0" smtClean="0"/>
              <a:t> spp., (</a:t>
            </a:r>
            <a:r>
              <a:rPr lang="ru-RU" dirty="0" smtClean="0"/>
              <a:t>в т.ч. </a:t>
            </a:r>
            <a:r>
              <a:rPr lang="en-US" dirty="0" err="1" smtClean="0"/>
              <a:t>Bacteroides</a:t>
            </a:r>
            <a:r>
              <a:rPr lang="en-US" dirty="0" smtClean="0"/>
              <a:t> </a:t>
            </a:r>
            <a:r>
              <a:rPr lang="en-US" dirty="0" err="1" smtClean="0"/>
              <a:t>fragilis</a:t>
            </a:r>
            <a:r>
              <a:rPr lang="en-US" dirty="0" smtClean="0"/>
              <a:t>, </a:t>
            </a:r>
            <a:r>
              <a:rPr lang="en-US" dirty="0" err="1" smtClean="0"/>
              <a:t>Bacteroides</a:t>
            </a:r>
            <a:r>
              <a:rPr lang="en-US" dirty="0" smtClean="0"/>
              <a:t> </a:t>
            </a:r>
            <a:r>
              <a:rPr lang="en-US" dirty="0" err="1" smtClean="0"/>
              <a:t>melaninogenicus</a:t>
            </a:r>
            <a:r>
              <a:rPr lang="en-US" dirty="0" smtClean="0"/>
              <a:t>), Clostridium spp., </a:t>
            </a:r>
            <a:r>
              <a:rPr lang="en-US" dirty="0" err="1" smtClean="0"/>
              <a:t>Eubacterium</a:t>
            </a:r>
            <a:r>
              <a:rPr lang="en-US" dirty="0" smtClean="0"/>
              <a:t> spp., </a:t>
            </a:r>
            <a:r>
              <a:rPr lang="en-US" dirty="0" err="1" smtClean="0"/>
              <a:t>Fusobacterium</a:t>
            </a:r>
            <a:r>
              <a:rPr lang="en-US" dirty="0" smtClean="0"/>
              <a:t> spp., </a:t>
            </a:r>
            <a:r>
              <a:rPr lang="en-US" dirty="0" err="1" smtClean="0"/>
              <a:t>Peptococcus</a:t>
            </a:r>
            <a:r>
              <a:rPr lang="en-US" dirty="0" smtClean="0"/>
              <a:t> spp., </a:t>
            </a:r>
            <a:r>
              <a:rPr lang="en-US" dirty="0" err="1" smtClean="0"/>
              <a:t>Peptostreptococcus</a:t>
            </a:r>
            <a:r>
              <a:rPr lang="en-US" dirty="0" smtClean="0"/>
              <a:t> spp. </a:t>
            </a:r>
            <a:endParaRPr lang="ru-RU" dirty="0"/>
          </a:p>
        </p:txBody>
      </p:sp>
      <p:pic>
        <p:nvPicPr>
          <p:cNvPr id="9" name="Рисунок 8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1187624" y="4653136"/>
            <a:ext cx="3096344" cy="1872208"/>
          </a:xfrm>
          <a:prstGeom prst="rect">
            <a:avLst/>
          </a:prstGeom>
        </p:spPr>
      </p:pic>
      <p:pic>
        <p:nvPicPr>
          <p:cNvPr id="10" name="Рисунок 9" descr="г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229200"/>
            <a:ext cx="3658878" cy="14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7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424936" cy="52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в таблетках для приема внутрь при следующих показаниях:</a:t>
            </a:r>
          </a:p>
          <a:p>
            <a:r>
              <a:rPr lang="ru-RU" dirty="0" smtClean="0"/>
              <a:t>трихомониаз (</a:t>
            </a:r>
            <a:r>
              <a:rPr lang="ru-RU" dirty="0" err="1" smtClean="0"/>
              <a:t>кольпиты</a:t>
            </a:r>
            <a:r>
              <a:rPr lang="ru-RU" dirty="0" smtClean="0"/>
              <a:t>, эндометриты, овариальные и </a:t>
            </a:r>
            <a:r>
              <a:rPr lang="ru-RU" dirty="0" err="1" smtClean="0"/>
              <a:t>тубовариальные</a:t>
            </a:r>
            <a:r>
              <a:rPr lang="ru-RU" dirty="0" smtClean="0"/>
              <a:t> абсцессы);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лямблиоз</a:t>
            </a:r>
            <a:r>
              <a:rPr lang="ru-RU" dirty="0" smtClean="0"/>
              <a:t>;</a:t>
            </a:r>
          </a:p>
          <a:p>
            <a:r>
              <a:rPr lang="ru-RU" dirty="0" smtClean="0"/>
              <a:t>-амебиаз (в т.ч. кишечная и печеночная форма);</a:t>
            </a:r>
          </a:p>
          <a:p>
            <a:r>
              <a:rPr lang="ru-RU" dirty="0" smtClean="0"/>
              <a:t>инфекции, вызванные анаэробными бактериями (при пневмониях, эмпиеме плевры, абсцессе легкого, инфекции кожи и мягких тканей, при остром язвенном гингивите);</a:t>
            </a:r>
          </a:p>
          <a:p>
            <a:r>
              <a:rPr lang="ru-RU" dirty="0" smtClean="0"/>
              <a:t>смешанные аэробно-анаэробные инфекции (в комбинации с антибиотиками);</a:t>
            </a:r>
          </a:p>
          <a:p>
            <a:r>
              <a:rPr lang="ru-RU" dirty="0" err="1" smtClean="0"/>
              <a:t>эрадикация</a:t>
            </a:r>
            <a:r>
              <a:rPr lang="ru-RU" dirty="0" smtClean="0"/>
              <a:t> </a:t>
            </a:r>
            <a:r>
              <a:rPr lang="ru-RU" dirty="0" err="1" smtClean="0"/>
              <a:t>Helicobacter</a:t>
            </a:r>
            <a:r>
              <a:rPr lang="ru-RU" dirty="0" smtClean="0"/>
              <a:t> </a:t>
            </a:r>
            <a:r>
              <a:rPr lang="ru-RU" dirty="0" err="1" smtClean="0"/>
              <a:t>pylori</a:t>
            </a:r>
            <a:r>
              <a:rPr lang="ru-RU" dirty="0" smtClean="0"/>
              <a:t> (в комбинации с препаратами висмута и антибиотиками).</a:t>
            </a:r>
          </a:p>
          <a:p>
            <a:r>
              <a:rPr lang="ru-RU" dirty="0" smtClean="0"/>
              <a:t>Препарат применяют для профилактики послеоперационных инфекционных осложнений, вызванных анаэробами.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Вагинальные суппозитории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гайномакс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тиоконазолом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/>
              <a:t>вагинальный кандидоз, </a:t>
            </a:r>
            <a:r>
              <a:rPr lang="ru-RU" dirty="0" err="1" smtClean="0"/>
              <a:t>трихомонадный</a:t>
            </a:r>
            <a:r>
              <a:rPr lang="ru-RU" dirty="0" smtClean="0"/>
              <a:t> </a:t>
            </a:r>
            <a:r>
              <a:rPr lang="ru-RU" dirty="0" err="1" smtClean="0"/>
              <a:t>вульвовагинит</a:t>
            </a:r>
            <a:r>
              <a:rPr lang="ru-RU" dirty="0" smtClean="0"/>
              <a:t>, </a:t>
            </a:r>
            <a:r>
              <a:rPr lang="ru-RU" dirty="0" err="1" smtClean="0"/>
              <a:t>гарднереллезный</a:t>
            </a:r>
            <a:r>
              <a:rPr lang="ru-RU" dirty="0" smtClean="0"/>
              <a:t> вагинит, неспецифический вагинит), а также </a:t>
            </a:r>
            <a:r>
              <a:rPr lang="ru-RU" dirty="0" err="1" smtClean="0"/>
              <a:t>микст-инфекцией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1187624" y="5013176"/>
            <a:ext cx="2520280" cy="1484784"/>
          </a:xfrm>
          <a:prstGeom prst="rect">
            <a:avLst/>
          </a:prstGeom>
        </p:spPr>
      </p:pic>
      <p:pic>
        <p:nvPicPr>
          <p:cNvPr id="10" name="Рисунок 9" descr="г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013176"/>
            <a:ext cx="315482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7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73224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Секнидазол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секнидокс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орнидазол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ниморазол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наксоджин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применяют внутрь, в таблетках при трихомониазе,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лямблиозе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амебиазе. 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Орнидазол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также применяют для  профилактики инфекций, вызванных анаэробными бактериями, при операциях на толстой кишке и в гинекологии.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составе препарата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комбифлокс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для лечения смешанных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бактериальных инфекций. 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Ниморазол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при </a:t>
            </a:r>
            <a:r>
              <a:rPr lang="ru-RU" sz="2000" dirty="0" smtClean="0"/>
              <a:t>вагинитах, вызванных </a:t>
            </a:r>
            <a:r>
              <a:rPr lang="ru-RU" sz="2000" dirty="0" err="1" smtClean="0"/>
              <a:t>Gardnerella</a:t>
            </a:r>
            <a:r>
              <a:rPr lang="ru-RU" sz="2000" dirty="0" smtClean="0"/>
              <a:t> </a:t>
            </a:r>
            <a:r>
              <a:rPr lang="ru-RU" sz="2000" dirty="0" err="1" smtClean="0"/>
              <a:t>vaginalis</a:t>
            </a:r>
            <a:r>
              <a:rPr lang="ru-RU" sz="2000" dirty="0" smtClean="0"/>
              <a:t>, острый язвенно-некротический гингивит (</a:t>
            </a:r>
            <a:r>
              <a:rPr lang="ru-RU" sz="2000" dirty="0" err="1" smtClean="0"/>
              <a:t>гингивит</a:t>
            </a:r>
            <a:r>
              <a:rPr lang="ru-RU" sz="2000" dirty="0" smtClean="0"/>
              <a:t> Винсента).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Тернидазол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местно, в составе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комбинированного препарата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тержинан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неомицином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нистатином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преднизолоном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вагинальные таблетки.</a:t>
            </a:r>
          </a:p>
        </p:txBody>
      </p:sp>
      <p:pic>
        <p:nvPicPr>
          <p:cNvPr id="12" name="Рисунок 11" descr="се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88640"/>
            <a:ext cx="2232248" cy="1538898"/>
          </a:xfrm>
          <a:prstGeom prst="rect">
            <a:avLst/>
          </a:prstGeom>
        </p:spPr>
      </p:pic>
      <p:pic>
        <p:nvPicPr>
          <p:cNvPr id="14" name="Рисунок 13" descr="тержи.jpg"/>
          <p:cNvPicPr>
            <a:picLocks noChangeAspect="1"/>
          </p:cNvPicPr>
          <p:nvPr/>
        </p:nvPicPr>
        <p:blipFill>
          <a:blip r:embed="rId3" cstate="print"/>
          <a:srcRect l="11454" t="14400" r="10656" b="17202"/>
          <a:stretch>
            <a:fillRect/>
          </a:stretch>
        </p:blipFill>
        <p:spPr>
          <a:xfrm>
            <a:off x="3419872" y="5229200"/>
            <a:ext cx="2928325" cy="1440160"/>
          </a:xfrm>
          <a:prstGeom prst="rect">
            <a:avLst/>
          </a:prstGeom>
        </p:spPr>
      </p:pic>
      <p:pic>
        <p:nvPicPr>
          <p:cNvPr id="8" name="Рисунок 7" descr="00000117949000000137_1.jpeg"/>
          <p:cNvPicPr>
            <a:picLocks noChangeAspect="1"/>
          </p:cNvPicPr>
          <p:nvPr/>
        </p:nvPicPr>
        <p:blipFill>
          <a:blip r:embed="rId4" cstate="print"/>
          <a:srcRect l="10644" t="9051" r="8933" b="15350"/>
          <a:stretch>
            <a:fillRect/>
          </a:stretch>
        </p:blipFill>
        <p:spPr>
          <a:xfrm>
            <a:off x="6804248" y="1916832"/>
            <a:ext cx="2016224" cy="1512168"/>
          </a:xfrm>
          <a:prstGeom prst="rect">
            <a:avLst/>
          </a:prstGeom>
        </p:spPr>
      </p:pic>
      <p:pic>
        <p:nvPicPr>
          <p:cNvPr id="11" name="Рисунок 10" descr="н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221088"/>
            <a:ext cx="1669348" cy="23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732240" cy="54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Побочные эффекты и противопоказания: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Тошнота, рвота, диарея,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анорексия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металлический вкус во рту;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головная боль, головокружение, депрессия, бессонница,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галлюцинации,  нарушение координации движений, судороги,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периферическая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нейропатия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диплопия, поражение печени,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желтуха, гепатит,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цистит, недержание мочи,</a:t>
            </a:r>
            <a:r>
              <a:rPr lang="ru-RU" sz="2000" dirty="0" smtClean="0"/>
              <a:t> окрашивание </a:t>
            </a:r>
          </a:p>
          <a:p>
            <a:pPr>
              <a:buNone/>
            </a:pPr>
            <a:r>
              <a:rPr lang="ru-RU" sz="2000" dirty="0" smtClean="0"/>
              <a:t>мочи в коричневато-красноватый цвет,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кандидоз, аллергические реакции.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беременности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триместр), в период лактации, в детском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возрасте (по показаниям),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органических заболеваниях ЦНС,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печеночная недостаточность.</a:t>
            </a:r>
          </a:p>
        </p:txBody>
      </p:sp>
      <p:pic>
        <p:nvPicPr>
          <p:cNvPr id="12" name="Рисунок 11" descr="се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4801" y="188640"/>
            <a:ext cx="1775670" cy="1224136"/>
          </a:xfrm>
          <a:prstGeom prst="rect">
            <a:avLst/>
          </a:prstGeom>
        </p:spPr>
      </p:pic>
      <p:pic>
        <p:nvPicPr>
          <p:cNvPr id="14" name="Рисунок 13" descr="тержи.jpg"/>
          <p:cNvPicPr>
            <a:picLocks noChangeAspect="1"/>
          </p:cNvPicPr>
          <p:nvPr/>
        </p:nvPicPr>
        <p:blipFill>
          <a:blip r:embed="rId3" cstate="print"/>
          <a:srcRect l="11454" t="14400" r="10656" b="17202"/>
          <a:stretch>
            <a:fillRect/>
          </a:stretch>
        </p:blipFill>
        <p:spPr>
          <a:xfrm>
            <a:off x="5004048" y="5517232"/>
            <a:ext cx="2193844" cy="1152128"/>
          </a:xfrm>
          <a:prstGeom prst="rect">
            <a:avLst/>
          </a:prstGeom>
        </p:spPr>
      </p:pic>
      <p:pic>
        <p:nvPicPr>
          <p:cNvPr id="8" name="Рисунок 7" descr="00000117949000000137_1.jpeg"/>
          <p:cNvPicPr>
            <a:picLocks noChangeAspect="1"/>
          </p:cNvPicPr>
          <p:nvPr/>
        </p:nvPicPr>
        <p:blipFill>
          <a:blip r:embed="rId4" cstate="print"/>
          <a:srcRect l="10644" t="9051" r="8933" b="15350"/>
          <a:stretch>
            <a:fillRect/>
          </a:stretch>
        </p:blipFill>
        <p:spPr>
          <a:xfrm>
            <a:off x="6948264" y="1988840"/>
            <a:ext cx="1728192" cy="1296144"/>
          </a:xfrm>
          <a:prstGeom prst="rect">
            <a:avLst/>
          </a:prstGeom>
        </p:spPr>
      </p:pic>
      <p:pic>
        <p:nvPicPr>
          <p:cNvPr id="11" name="Рисунок 10" descr="н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797152"/>
            <a:ext cx="1272381" cy="1811058"/>
          </a:xfrm>
          <a:prstGeom prst="rect">
            <a:avLst/>
          </a:prstGeom>
        </p:spPr>
      </p:pic>
      <p:pic>
        <p:nvPicPr>
          <p:cNvPr id="7" name="Рисунок 6" descr="c4366.jpg"/>
          <p:cNvPicPr>
            <a:picLocks noChangeAspect="1"/>
          </p:cNvPicPr>
          <p:nvPr/>
        </p:nvPicPr>
        <p:blipFill>
          <a:blip r:embed="rId6" cstate="print"/>
          <a:srcRect l="11151" t="21650" r="11150" b="20601"/>
          <a:stretch>
            <a:fillRect/>
          </a:stretch>
        </p:blipFill>
        <p:spPr>
          <a:xfrm>
            <a:off x="6588224" y="3501008"/>
            <a:ext cx="185774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4" y="44624"/>
            <a:ext cx="8608507" cy="6813376"/>
          </a:xfrm>
        </p:spPr>
      </p:pic>
    </p:spTree>
    <p:extLst>
      <p:ext uri="{BB962C8B-B14F-4D97-AF65-F5344CB8AC3E}">
        <p14:creationId xmlns:p14="http://schemas.microsoft.com/office/powerpoint/2010/main" val="1243118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Производные 8-оксихинолина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403244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итроксолин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реально используется </a:t>
            </a:r>
            <a:r>
              <a:rPr lang="ru-RU" sz="2000" dirty="0"/>
              <a:t>на практике. Преобладающими возбудителями в спектре препарата являются грамотрицательные бактерии (кишечная палочка, клебсиеллы, протей, </a:t>
            </a:r>
            <a:r>
              <a:rPr lang="ru-RU" sz="2000" dirty="0" smtClean="0"/>
              <a:t>дизентерийная </a:t>
            </a:r>
            <a:r>
              <a:rPr lang="ru-RU" sz="2000" dirty="0"/>
              <a:t>палочка, </a:t>
            </a:r>
            <a:r>
              <a:rPr lang="ru-RU" sz="2000" dirty="0" err="1"/>
              <a:t>энтеробактер</a:t>
            </a:r>
            <a:r>
              <a:rPr lang="ru-RU" sz="2000" dirty="0"/>
              <a:t> и др.). </a:t>
            </a: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Препарат </a:t>
            </a:r>
            <a:r>
              <a:rPr lang="ru-RU" sz="2000" dirty="0"/>
              <a:t>активен в отношении трихомонад, некоторых патогенных грибов (дрожжевых, плесневых и др.). </a:t>
            </a: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Именно </a:t>
            </a:r>
            <a:r>
              <a:rPr lang="ru-RU" sz="2000" dirty="0"/>
              <a:t>на грамотрицательную флору </a:t>
            </a:r>
            <a:r>
              <a:rPr lang="ru-RU" sz="2000" dirty="0" err="1"/>
              <a:t>нитроксолин</a:t>
            </a:r>
            <a:r>
              <a:rPr lang="ru-RU" sz="2000" dirty="0"/>
              <a:t> действует значительно сильнее; для лечения инфекций, вызванных грамположительными микробами (стафилококком и др.), необходимо создание более высоких концентраций, часто выходящих за границы терапевтических доз.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1100" r="5900" b="31100"/>
          <a:stretch/>
        </p:blipFill>
        <p:spPr>
          <a:xfrm>
            <a:off x="2771800" y="4648287"/>
            <a:ext cx="4608512" cy="1949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568952" cy="439248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Механизм действия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err="1" smtClean="0"/>
              <a:t>Нитроксолин</a:t>
            </a:r>
            <a:r>
              <a:rPr lang="ru-RU" sz="2000" dirty="0" smtClean="0"/>
              <a:t> </a:t>
            </a:r>
            <a:r>
              <a:rPr lang="ru-RU" sz="2000" dirty="0"/>
              <a:t>селективно ингибирует синтез бактериальной ДНК за счет </a:t>
            </a:r>
            <a:r>
              <a:rPr lang="ru-RU" sz="2000" dirty="0" smtClean="0"/>
              <a:t>образования </a:t>
            </a:r>
            <a:r>
              <a:rPr lang="ru-RU" sz="2000" dirty="0"/>
              <a:t>комплексов с ионами металлов, необходимых для </a:t>
            </a:r>
            <a:r>
              <a:rPr lang="ru-RU" sz="1800" dirty="0"/>
              <a:t>активации фермента ДНК-полимеразы. </a:t>
            </a:r>
            <a:endParaRPr lang="ru-RU" sz="18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/>
              <a:t>Оказывает </a:t>
            </a:r>
            <a:r>
              <a:rPr lang="ru-RU" sz="1800" dirty="0"/>
              <a:t>бактерицидное действие. </a:t>
            </a:r>
            <a:endParaRPr lang="ru-RU" sz="18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/>
              <a:t>При </a:t>
            </a:r>
            <a:r>
              <a:rPr lang="ru-RU" sz="1800" dirty="0"/>
              <a:t>приеме внутрь </a:t>
            </a:r>
            <a:r>
              <a:rPr lang="ru-RU" sz="1800" dirty="0" smtClean="0"/>
              <a:t>быстро </a:t>
            </a:r>
            <a:r>
              <a:rPr lang="ru-RU" sz="1800" dirty="0"/>
              <a:t>и хорошо всасывается. В ткани практически не проникает. </a:t>
            </a:r>
            <a:endParaRPr lang="ru-RU" sz="18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/>
              <a:t>Выводится почками </a:t>
            </a:r>
            <a:r>
              <a:rPr lang="ru-RU" sz="1800" dirty="0"/>
              <a:t>в неизмененном виде. </a:t>
            </a:r>
            <a:endParaRPr lang="ru-RU" sz="18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/>
              <a:t>Создает </a:t>
            </a:r>
            <a:r>
              <a:rPr lang="ru-RU" sz="1800" dirty="0"/>
              <a:t>высокую концентрацию только в моче.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/>
                </a:solidFill>
              </a:rPr>
              <a:t>Показания </a:t>
            </a:r>
            <a:r>
              <a:rPr lang="ru-RU" sz="1800" b="1" dirty="0">
                <a:solidFill>
                  <a:schemeClr val="accent2"/>
                </a:solidFill>
              </a:rPr>
              <a:t>к применению </a:t>
            </a:r>
            <a:r>
              <a:rPr lang="ru-RU" sz="1800" dirty="0"/>
              <a:t>включают неосложненные инфекции </a:t>
            </a:r>
            <a:r>
              <a:rPr lang="ru-RU" sz="1800" dirty="0" smtClean="0"/>
              <a:t>мочевыводящих </a:t>
            </a:r>
            <a:r>
              <a:rPr lang="ru-RU" sz="1800" dirty="0"/>
              <a:t>путей (пиелонефрит, цистит) и профилактику инфекций при различных вмешательствах на почках и мочевыводящих путях (операции, катетеризация, цистоскопия). </a:t>
            </a:r>
            <a:endParaRPr lang="ru-RU" sz="1800" dirty="0" smtClean="0"/>
          </a:p>
          <a:p>
            <a:r>
              <a:rPr lang="ru-RU" sz="1800" dirty="0" smtClean="0"/>
              <a:t>Для </a:t>
            </a:r>
            <a:r>
              <a:rPr lang="ru-RU" sz="1800" dirty="0"/>
              <a:t>взрослых доза составляет 600-800 мг/</a:t>
            </a:r>
            <a:r>
              <a:rPr lang="ru-RU" sz="1800" dirty="0" err="1"/>
              <a:t>сут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Кратность </a:t>
            </a:r>
            <a:r>
              <a:rPr lang="ru-RU" sz="1800" dirty="0"/>
              <a:t>приема - 3-4 раза/</a:t>
            </a:r>
            <a:r>
              <a:rPr lang="ru-RU" sz="1800" dirty="0" err="1"/>
              <a:t>сут</a:t>
            </a:r>
            <a:r>
              <a:rPr lang="ru-RU" sz="1800" dirty="0"/>
              <a:t> с интервалом 6-8 ч. </a:t>
            </a:r>
            <a:endParaRPr lang="ru-RU" sz="1800" dirty="0" smtClean="0"/>
          </a:p>
          <a:p>
            <a:r>
              <a:rPr lang="ru-RU" sz="1800" dirty="0" smtClean="0"/>
              <a:t>Курс </a:t>
            </a:r>
            <a:r>
              <a:rPr lang="ru-RU" sz="1800" dirty="0"/>
              <a:t>лечения - 10-14 дней.</a:t>
            </a:r>
          </a:p>
          <a:p>
            <a:r>
              <a:rPr lang="ru-RU" sz="1800" i="1" dirty="0"/>
              <a:t>Максимальная суточная доза </a:t>
            </a:r>
            <a:r>
              <a:rPr lang="ru-RU" sz="1800" dirty="0"/>
              <a:t>составляет 1-1.2 г.</a:t>
            </a:r>
          </a:p>
          <a:p>
            <a:r>
              <a:rPr lang="ru-RU" sz="1800" dirty="0"/>
              <a:t>Для детей доза составляет 10-30 мг/кг/</a:t>
            </a:r>
            <a:r>
              <a:rPr lang="ru-RU" sz="1800" dirty="0" err="1"/>
              <a:t>сут</a:t>
            </a:r>
            <a:r>
              <a:rPr lang="ru-RU" sz="1800" dirty="0"/>
              <a:t> в 3-4 </a:t>
            </a:r>
            <a:endParaRPr lang="ru-RU" sz="1800" dirty="0" smtClean="0"/>
          </a:p>
          <a:p>
            <a:r>
              <a:rPr lang="ru-RU" sz="1800" dirty="0" smtClean="0"/>
              <a:t>приема.</a:t>
            </a:r>
            <a:endParaRPr lang="ru-RU" sz="1800" dirty="0"/>
          </a:p>
        </p:txBody>
      </p:sp>
      <p:sp>
        <p:nvSpPr>
          <p:cNvPr id="17410" name="AutoShape 2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1100" r="5900" b="31100"/>
          <a:stretch/>
        </p:blipFill>
        <p:spPr>
          <a:xfrm>
            <a:off x="6520109" y="4897462"/>
            <a:ext cx="2228355" cy="14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568952" cy="4680520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2"/>
                </a:solidFill>
              </a:rPr>
              <a:t>Побочные эффекты. </a:t>
            </a:r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000" dirty="0" smtClean="0"/>
              <a:t>Может </a:t>
            </a:r>
            <a:r>
              <a:rPr lang="ru-RU" sz="2000" dirty="0"/>
              <a:t>вызывать тошноту, рвоту, нарушение функции печени, головную боль, аллергические </a:t>
            </a:r>
            <a:r>
              <a:rPr lang="ru-RU" sz="2000" dirty="0" smtClean="0"/>
              <a:t>реакции; редко-  </a:t>
            </a:r>
            <a:r>
              <a:rPr lang="ru-RU" sz="2000" dirty="0"/>
              <a:t>полиневриты, </a:t>
            </a:r>
            <a:r>
              <a:rPr lang="ru-RU" sz="1800" dirty="0" smtClean="0"/>
              <a:t>неврит зрительного нерва, тахикардию</a:t>
            </a:r>
            <a:r>
              <a:rPr lang="ru-RU" sz="1800" dirty="0"/>
              <a:t>, и др. моча окрашивается в </a:t>
            </a:r>
            <a:r>
              <a:rPr lang="ru-RU" sz="1800" dirty="0" err="1"/>
              <a:t>шафранно</a:t>
            </a:r>
            <a:r>
              <a:rPr lang="ru-RU" sz="1800" dirty="0"/>
              <a:t>-желтый цвет. </a:t>
            </a:r>
            <a:r>
              <a:rPr lang="ru-RU" sz="1800" dirty="0" smtClean="0"/>
              <a:t>В </a:t>
            </a:r>
            <a:r>
              <a:rPr lang="ru-RU" sz="1800" dirty="0"/>
              <a:t>настоящее время в связи с распространением устойчивых штаммов возбудителей и появлением более эффективных противомикробных препаратов </a:t>
            </a:r>
            <a:r>
              <a:rPr lang="ru-RU" sz="1800" dirty="0" err="1"/>
              <a:t>нитроксолин</a:t>
            </a:r>
            <a:r>
              <a:rPr lang="ru-RU" sz="1800" dirty="0"/>
              <a:t> утрачивает </a:t>
            </a:r>
            <a:r>
              <a:rPr lang="ru-RU" sz="2000" dirty="0"/>
              <a:t>практическое значение</a:t>
            </a:r>
            <a:r>
              <a:rPr lang="ru-RU" sz="2000" dirty="0" smtClean="0"/>
              <a:t>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Противопоказания</a:t>
            </a:r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dirty="0"/>
              <a:t>• гиперчувствительность к </a:t>
            </a:r>
            <a:r>
              <a:rPr lang="ru-RU" sz="2000" dirty="0" err="1"/>
              <a:t>нитроксолину</a:t>
            </a:r>
            <a:r>
              <a:rPr lang="ru-RU" sz="2000" dirty="0"/>
              <a:t> или другим компонентам препарата;</a:t>
            </a:r>
            <a:br>
              <a:rPr lang="ru-RU" sz="2000" dirty="0"/>
            </a:br>
            <a:r>
              <a:rPr lang="ru-RU" sz="2000" dirty="0"/>
              <a:t>• гиперчувствительность к препаратам </a:t>
            </a:r>
            <a:r>
              <a:rPr lang="ru-RU" sz="2000" dirty="0" err="1"/>
              <a:t>хинолинового</a:t>
            </a:r>
            <a:r>
              <a:rPr lang="ru-RU" sz="2000" dirty="0"/>
              <a:t> ряда;</a:t>
            </a:r>
            <a:br>
              <a:rPr lang="ru-RU" sz="2000" dirty="0"/>
            </a:br>
            <a:r>
              <a:rPr lang="ru-RU" sz="2000" dirty="0"/>
              <a:t>• катаракта;</a:t>
            </a:r>
            <a:br>
              <a:rPr lang="ru-RU" sz="2000" dirty="0"/>
            </a:br>
            <a:r>
              <a:rPr lang="ru-RU" sz="2000" dirty="0"/>
              <a:t>• тяжелая почечная недостаточность (клиренс </a:t>
            </a:r>
            <a:r>
              <a:rPr lang="ru-RU" sz="2000" dirty="0" err="1"/>
              <a:t>креатинина</a:t>
            </a:r>
            <a:r>
              <a:rPr lang="ru-RU" sz="2000" dirty="0"/>
              <a:t> ниже 20 мл/мин);</a:t>
            </a:r>
            <a:br>
              <a:rPr lang="ru-RU" sz="2000" dirty="0"/>
            </a:br>
            <a:r>
              <a:rPr lang="ru-RU" sz="2000" dirty="0"/>
              <a:t>• тяжелая печеночная недостаточность;</a:t>
            </a:r>
            <a:br>
              <a:rPr lang="ru-RU" sz="2000" dirty="0"/>
            </a:br>
            <a:r>
              <a:rPr lang="ru-RU" sz="2000" dirty="0"/>
              <a:t>• детский возраст до 3 лет </a:t>
            </a:r>
            <a:br>
              <a:rPr lang="ru-RU" sz="2000" dirty="0"/>
            </a:br>
            <a:r>
              <a:rPr lang="ru-RU" sz="2000" dirty="0"/>
              <a:t>• беременность и период лактации.</a:t>
            </a:r>
          </a:p>
          <a:p>
            <a:pPr marL="0"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1100" r="5900" b="31100"/>
          <a:stretch/>
        </p:blipFill>
        <p:spPr>
          <a:xfrm>
            <a:off x="6008267" y="5013176"/>
            <a:ext cx="2736304" cy="153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Хинолоны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712968" cy="424847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ипемидовая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кислота (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Пипегал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Урсептия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), капсулы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err="1" smtClean="0"/>
              <a:t>хинолоны</a:t>
            </a:r>
            <a:r>
              <a:rPr lang="ru-RU" sz="2000" dirty="0" smtClean="0"/>
              <a:t> </a:t>
            </a:r>
            <a:r>
              <a:rPr lang="ru-RU" sz="2000" dirty="0"/>
              <a:t>I поколения, хорошо всасываются в ЖКТ и быстро выводятся почками в </a:t>
            </a:r>
            <a:r>
              <a:rPr lang="ru-RU" sz="2000" dirty="0" smtClean="0"/>
              <a:t>основном </a:t>
            </a:r>
            <a:r>
              <a:rPr lang="ru-RU" sz="2000" dirty="0"/>
              <a:t>в неизмененном виде, создавая высокие концентрации в мочевыводящих путях, что и определяет целесообразность их использования в качестве </a:t>
            </a:r>
            <a:r>
              <a:rPr lang="ru-RU" sz="2000" dirty="0" err="1" smtClean="0"/>
              <a:t>уроантисептиков</a:t>
            </a:r>
            <a:r>
              <a:rPr lang="ru-RU" sz="2000" dirty="0"/>
              <a:t>. Выпускаются в капсулах, принимают </a:t>
            </a:r>
            <a:r>
              <a:rPr lang="ru-RU" sz="2000" dirty="0" smtClean="0"/>
              <a:t>внутрь 2 </a:t>
            </a:r>
            <a:r>
              <a:rPr lang="ru-RU" sz="2000" dirty="0"/>
              <a:t>раза в сутки </a:t>
            </a:r>
            <a:r>
              <a:rPr lang="ru-RU" sz="2000" dirty="0" smtClean="0"/>
              <a:t>в </a:t>
            </a:r>
            <a:r>
              <a:rPr lang="ru-RU" sz="2000" dirty="0"/>
              <a:t>средних дозах взрослым </a:t>
            </a:r>
            <a:r>
              <a:rPr lang="ru-RU" sz="2000" dirty="0" smtClean="0"/>
              <a:t>0,4 </a:t>
            </a:r>
            <a:r>
              <a:rPr lang="ru-RU" sz="2000" dirty="0"/>
              <a:t>г соответственно. Курсы лечения в среднем 1—2 </a:t>
            </a:r>
            <a:r>
              <a:rPr lang="ru-RU" sz="2000" dirty="0" err="1"/>
              <a:t>нед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000" dirty="0"/>
              <a:t>П</a:t>
            </a:r>
            <a:r>
              <a:rPr lang="ru-RU" sz="2000" dirty="0" smtClean="0"/>
              <a:t>рактически </a:t>
            </a:r>
            <a:r>
              <a:rPr lang="ru-RU" sz="2000" dirty="0"/>
              <a:t>неактивны против грамположительной и </a:t>
            </a:r>
            <a:r>
              <a:rPr lang="ru-RU" sz="2000" dirty="0" smtClean="0"/>
              <a:t>анаэробной </a:t>
            </a:r>
            <a:r>
              <a:rPr lang="ru-RU" sz="2000" dirty="0"/>
              <a:t>флоры, но высокоэффективны против аэробной грамотрицательной (</a:t>
            </a:r>
            <a:r>
              <a:rPr lang="ru-RU" sz="2000" dirty="0" smtClean="0"/>
              <a:t>кишечной</a:t>
            </a:r>
            <a:r>
              <a:rPr lang="ru-RU" sz="2000" dirty="0"/>
              <a:t>, дизентерийной, </a:t>
            </a:r>
            <a:r>
              <a:rPr lang="ru-RU" sz="2000" dirty="0" err="1"/>
              <a:t>тифо</a:t>
            </a:r>
            <a:r>
              <a:rPr lang="ru-RU" sz="2000" dirty="0"/>
              <a:t>-паратифозных палочек, </a:t>
            </a:r>
            <a:r>
              <a:rPr lang="ru-RU" sz="2000" dirty="0" err="1"/>
              <a:t>клебсиелл</a:t>
            </a:r>
            <a:r>
              <a:rPr lang="ru-RU" sz="2000" dirty="0"/>
              <a:t>, протея и других наиболее частых возбудителей инфекций мочевыводящих путей).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300" r="9051" b="13251"/>
          <a:stretch/>
        </p:blipFill>
        <p:spPr>
          <a:xfrm>
            <a:off x="6084168" y="4797152"/>
            <a:ext cx="2654904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94593"/>
            <a:ext cx="233099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404664"/>
            <a:ext cx="8513311" cy="403244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Показания </a:t>
            </a:r>
            <a:r>
              <a:rPr lang="ru-RU" sz="2000" dirty="0">
                <a:solidFill>
                  <a:schemeClr val="accent2"/>
                </a:solidFill>
              </a:rPr>
              <a:t>к применению. 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Препараты </a:t>
            </a:r>
            <a:r>
              <a:rPr lang="ru-RU" sz="2000" dirty="0"/>
              <a:t>назначают при острых и </a:t>
            </a:r>
            <a:r>
              <a:rPr lang="ru-RU" sz="2000" dirty="0" smtClean="0"/>
              <a:t>хронических </a:t>
            </a:r>
            <a:r>
              <a:rPr lang="ru-RU" sz="2000" dirty="0"/>
              <a:t>инфекциях мочевыводящих путей (пиелонефрит, цистит, уретрит, простатит и др.), а с профилактической целью — при операциях на почках и мочеполовых путях. </a:t>
            </a: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Не </a:t>
            </a:r>
            <a:r>
              <a:rPr lang="ru-RU" sz="2000" dirty="0"/>
              <a:t>следует сочетать с </a:t>
            </a:r>
            <a:r>
              <a:rPr lang="ru-RU" sz="2000" dirty="0" err="1"/>
              <a:t>нитрофуранами</a:t>
            </a:r>
            <a:r>
              <a:rPr lang="ru-RU" sz="2000" dirty="0"/>
              <a:t> и назначать больным с почечной недостаточностью (при острой необходимости — специальная </a:t>
            </a:r>
            <a:r>
              <a:rPr lang="ru-RU" sz="2000" dirty="0" smtClean="0"/>
              <a:t>коррекция </a:t>
            </a:r>
            <a:r>
              <a:rPr lang="ru-RU" sz="2000" dirty="0"/>
              <a:t>доз).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2952328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300" r="9051" b="13251"/>
          <a:stretch/>
        </p:blipFill>
        <p:spPr>
          <a:xfrm>
            <a:off x="4957798" y="3933056"/>
            <a:ext cx="3735024" cy="26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404664"/>
            <a:ext cx="8513311" cy="403244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Побочные эффекты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Переносятся </a:t>
            </a:r>
            <a:r>
              <a:rPr lang="ru-RU" sz="2000" dirty="0"/>
              <a:t>достаточно хорошо, но могут вызывать диспепсические явления (чувство дискомфорта, потеря аппетита, тошнота и пр.), </a:t>
            </a:r>
            <a:endParaRPr lang="ru-RU" sz="20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sz="2000" dirty="0" smtClean="0"/>
              <a:t>в </a:t>
            </a:r>
            <a:r>
              <a:rPr lang="ru-RU" sz="2000" dirty="0"/>
              <a:t>редких </a:t>
            </a:r>
            <a:r>
              <a:rPr lang="ru-RU" sz="2000" dirty="0" smtClean="0"/>
              <a:t>случаях </a:t>
            </a:r>
            <a:r>
              <a:rPr lang="ru-RU" sz="2000" dirty="0"/>
              <a:t>— типичные аллергические проявления (кожная сыпь, лихорадка, </a:t>
            </a:r>
            <a:r>
              <a:rPr lang="ru-RU" sz="2000" dirty="0" err="1" smtClean="0"/>
              <a:t>эозинофилия</a:t>
            </a:r>
            <a:r>
              <a:rPr lang="ru-RU" sz="2000" dirty="0" smtClean="0"/>
              <a:t> </a:t>
            </a:r>
            <a:r>
              <a:rPr lang="ru-RU" sz="2000" dirty="0"/>
              <a:t>и пр.), </a:t>
            </a:r>
            <a:r>
              <a:rPr lang="ru-RU" sz="2000" dirty="0" err="1"/>
              <a:t>фотосенсибилизацию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000" dirty="0">
              <a:solidFill>
                <a:schemeClr val="accent2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Противопоказания</a:t>
            </a:r>
            <a:r>
              <a:rPr lang="ru-RU" sz="2000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в </a:t>
            </a:r>
            <a:r>
              <a:rPr lang="ru-RU" sz="2000" dirty="0"/>
              <a:t>первые 3 мес. б</a:t>
            </a:r>
            <a:r>
              <a:rPr lang="ru-RU" sz="2000" dirty="0" smtClean="0"/>
              <a:t>еременности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детям </a:t>
            </a:r>
            <a:r>
              <a:rPr lang="ru-RU" sz="2000" dirty="0"/>
              <a:t>до </a:t>
            </a:r>
            <a:r>
              <a:rPr lang="ru-RU" sz="2000" dirty="0" smtClean="0"/>
              <a:t>18 лет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больным эпилепсией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недостаточности функций </a:t>
            </a:r>
            <a:r>
              <a:rPr lang="ru-RU" sz="2000" dirty="0" smtClean="0"/>
              <a:t>печени.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realpharma.ge/ru/wp-content/uploads/2013/03/neo-kolop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300" r="9051" b="13251"/>
          <a:stretch/>
        </p:blipFill>
        <p:spPr>
          <a:xfrm>
            <a:off x="1259632" y="4221088"/>
            <a:ext cx="3096344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9523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964488" cy="10516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Фторхинолоны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6120680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Фторированные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хинолоны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фторхинолоны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появились в клинике в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начале 80-х годов.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Фторхинолоны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многом отвечают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требованиям, предъявляемым 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оптимальным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антимикробным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препаратам: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высокий уровень активности,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медленное развитие устойчивости к ним МО,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оптимальная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 токсичность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хорошая переносимость при длительном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применении.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www.eapteka.ru/upload/offer_photo/990/78/1.jpg"/>
          <p:cNvPicPr>
            <a:picLocks noChangeAspect="1" noChangeArrowheads="1"/>
          </p:cNvPicPr>
          <p:nvPr/>
        </p:nvPicPr>
        <p:blipFill>
          <a:blip r:embed="rId2" cstate="print"/>
          <a:srcRect t="16000" r="4225" b="14000"/>
          <a:stretch>
            <a:fillRect/>
          </a:stretch>
        </p:blipFill>
        <p:spPr bwMode="auto">
          <a:xfrm>
            <a:off x="6637708" y="5373216"/>
            <a:ext cx="2146251" cy="1353331"/>
          </a:xfrm>
          <a:prstGeom prst="rect">
            <a:avLst/>
          </a:prstGeom>
          <a:noFill/>
        </p:spPr>
      </p:pic>
      <p:pic>
        <p:nvPicPr>
          <p:cNvPr id="8" name="Picture 2" descr="https://samson-pharma.ru/uploads/catsubcat/c78cae2e2369e969c9feb613ef7a17af.jpg"/>
          <p:cNvPicPr>
            <a:picLocks noChangeAspect="1" noChangeArrowheads="1"/>
          </p:cNvPicPr>
          <p:nvPr/>
        </p:nvPicPr>
        <p:blipFill>
          <a:blip r:embed="rId3" cstate="print"/>
          <a:srcRect l="12500" t="10345" r="14583" b="17240"/>
          <a:stretch>
            <a:fillRect/>
          </a:stretch>
        </p:blipFill>
        <p:spPr bwMode="auto">
          <a:xfrm>
            <a:off x="6444208" y="908720"/>
            <a:ext cx="2042706" cy="1601967"/>
          </a:xfrm>
          <a:prstGeom prst="rect">
            <a:avLst/>
          </a:prstGeom>
          <a:noFill/>
        </p:spPr>
      </p:pic>
      <p:pic>
        <p:nvPicPr>
          <p:cNvPr id="9" name="Рисунок 8" descr="тв.jpg"/>
          <p:cNvPicPr>
            <a:picLocks noChangeAspect="1"/>
          </p:cNvPicPr>
          <p:nvPr/>
        </p:nvPicPr>
        <p:blipFill>
          <a:blip r:embed="rId4" cstate="print"/>
          <a:srcRect t="10256" b="2564"/>
          <a:stretch>
            <a:fillRect/>
          </a:stretch>
        </p:blipFill>
        <p:spPr>
          <a:xfrm>
            <a:off x="6559631" y="3055572"/>
            <a:ext cx="2302404" cy="176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964488" cy="11236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6696744" cy="630932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/>
              <a:t>норфлоксацин</a:t>
            </a:r>
            <a:r>
              <a:rPr lang="ru-RU" dirty="0"/>
              <a:t> (</a:t>
            </a:r>
            <a:r>
              <a:rPr lang="ru-RU" dirty="0" err="1"/>
              <a:t>нолицин</a:t>
            </a:r>
            <a:r>
              <a:rPr lang="ru-RU" dirty="0"/>
              <a:t>, </a:t>
            </a:r>
            <a:r>
              <a:rPr lang="ru-RU" dirty="0" err="1"/>
              <a:t>норбактин</a:t>
            </a:r>
            <a:r>
              <a:rPr lang="ru-RU" dirty="0"/>
              <a:t>, </a:t>
            </a:r>
            <a:r>
              <a:rPr lang="ru-RU" dirty="0" err="1"/>
              <a:t>нормакс</a:t>
            </a:r>
            <a:r>
              <a:rPr lang="ru-RU" dirty="0"/>
              <a:t>)</a:t>
            </a:r>
          </a:p>
          <a:p>
            <a:r>
              <a:rPr lang="ru-RU" dirty="0" err="1"/>
              <a:t>левофлоксацин</a:t>
            </a:r>
            <a:r>
              <a:rPr lang="ru-RU" dirty="0"/>
              <a:t> (</a:t>
            </a:r>
            <a:r>
              <a:rPr lang="ru-RU" dirty="0" err="1"/>
              <a:t>таваник</a:t>
            </a:r>
            <a:r>
              <a:rPr lang="ru-RU" dirty="0"/>
              <a:t>, </a:t>
            </a:r>
            <a:r>
              <a:rPr lang="ru-RU" dirty="0" err="1"/>
              <a:t>элефлокс</a:t>
            </a:r>
            <a:r>
              <a:rPr lang="ru-RU" dirty="0"/>
              <a:t>, </a:t>
            </a:r>
            <a:r>
              <a:rPr lang="ru-RU" dirty="0" err="1"/>
              <a:t>ремедиа</a:t>
            </a:r>
            <a:r>
              <a:rPr lang="ru-RU" dirty="0"/>
              <a:t>)</a:t>
            </a:r>
          </a:p>
          <a:p>
            <a:r>
              <a:rPr lang="ru-RU" dirty="0" err="1"/>
              <a:t>офлоксацин</a:t>
            </a:r>
            <a:r>
              <a:rPr lang="ru-RU" dirty="0"/>
              <a:t> (</a:t>
            </a:r>
            <a:r>
              <a:rPr lang="ru-RU" dirty="0" err="1"/>
              <a:t>заноцин</a:t>
            </a:r>
            <a:r>
              <a:rPr lang="ru-RU" dirty="0"/>
              <a:t>, </a:t>
            </a:r>
            <a:r>
              <a:rPr lang="ru-RU" dirty="0" err="1"/>
              <a:t>тарицин</a:t>
            </a:r>
            <a:r>
              <a:rPr lang="ru-RU" dirty="0"/>
              <a:t>, </a:t>
            </a:r>
            <a:r>
              <a:rPr lang="ru-RU" dirty="0" err="1"/>
              <a:t>офлокс</a:t>
            </a:r>
            <a:r>
              <a:rPr lang="ru-RU" dirty="0"/>
              <a:t>, </a:t>
            </a:r>
            <a:r>
              <a:rPr lang="ru-RU" dirty="0" err="1"/>
              <a:t>рофло</a:t>
            </a:r>
            <a:r>
              <a:rPr lang="ru-RU" dirty="0"/>
              <a:t>, </a:t>
            </a:r>
            <a:r>
              <a:rPr lang="ru-RU" dirty="0" err="1"/>
              <a:t>унифлокс</a:t>
            </a:r>
            <a:r>
              <a:rPr lang="ru-RU" dirty="0"/>
              <a:t>, </a:t>
            </a:r>
            <a:r>
              <a:rPr lang="ru-RU" dirty="0" err="1"/>
              <a:t>флоксал</a:t>
            </a:r>
            <a:r>
              <a:rPr lang="ru-RU" dirty="0"/>
              <a:t>, </a:t>
            </a:r>
            <a:r>
              <a:rPr lang="ru-RU" dirty="0" err="1"/>
              <a:t>флосиприн</a:t>
            </a:r>
            <a:r>
              <a:rPr lang="ru-RU" dirty="0"/>
              <a:t>)</a:t>
            </a:r>
          </a:p>
          <a:p>
            <a:r>
              <a:rPr lang="ru-RU" dirty="0" err="1"/>
              <a:t>ципрофлоксацин</a:t>
            </a:r>
            <a:r>
              <a:rPr lang="ru-RU" dirty="0"/>
              <a:t> (</a:t>
            </a:r>
            <a:r>
              <a:rPr lang="ru-RU" dirty="0" err="1"/>
              <a:t>цепрова</a:t>
            </a:r>
            <a:r>
              <a:rPr lang="ru-RU" dirty="0"/>
              <a:t>, </a:t>
            </a:r>
            <a:r>
              <a:rPr lang="ru-RU" dirty="0" err="1"/>
              <a:t>проципро</a:t>
            </a:r>
            <a:r>
              <a:rPr lang="ru-RU" dirty="0"/>
              <a:t>, </a:t>
            </a:r>
            <a:r>
              <a:rPr lang="ru-RU" dirty="0" err="1"/>
              <a:t>ципробид</a:t>
            </a:r>
            <a:r>
              <a:rPr lang="ru-RU" dirty="0"/>
              <a:t>, </a:t>
            </a:r>
            <a:r>
              <a:rPr lang="ru-RU" dirty="0" err="1"/>
              <a:t>ципролет</a:t>
            </a:r>
            <a:r>
              <a:rPr lang="ru-RU" dirty="0"/>
              <a:t>, </a:t>
            </a:r>
            <a:r>
              <a:rPr lang="ru-RU" dirty="0" err="1"/>
              <a:t>цифран</a:t>
            </a:r>
            <a:r>
              <a:rPr lang="ru-RU" dirty="0"/>
              <a:t>, </a:t>
            </a:r>
            <a:r>
              <a:rPr lang="ru-RU" dirty="0" err="1"/>
              <a:t>квинтор</a:t>
            </a:r>
            <a:r>
              <a:rPr lang="ru-RU" dirty="0"/>
              <a:t>)</a:t>
            </a:r>
          </a:p>
          <a:p>
            <a:r>
              <a:rPr lang="ru-RU" dirty="0" err="1"/>
              <a:t>пефлоксацин</a:t>
            </a:r>
            <a:r>
              <a:rPr lang="ru-RU" dirty="0"/>
              <a:t> (</a:t>
            </a:r>
            <a:r>
              <a:rPr lang="ru-RU" dirty="0" err="1"/>
              <a:t>юникпеф</a:t>
            </a:r>
            <a:r>
              <a:rPr lang="ru-RU" dirty="0"/>
              <a:t>, </a:t>
            </a:r>
            <a:r>
              <a:rPr lang="ru-RU" dirty="0" err="1"/>
              <a:t>пефлоксабол</a:t>
            </a:r>
            <a:r>
              <a:rPr lang="ru-RU" dirty="0"/>
              <a:t>, </a:t>
            </a:r>
            <a:r>
              <a:rPr lang="ru-RU" dirty="0" err="1"/>
              <a:t>абактал</a:t>
            </a:r>
            <a:r>
              <a:rPr lang="ru-RU" dirty="0"/>
              <a:t>, </a:t>
            </a:r>
            <a:r>
              <a:rPr lang="ru-RU" dirty="0" err="1"/>
              <a:t>пефлостан</a:t>
            </a:r>
            <a:r>
              <a:rPr lang="ru-RU" dirty="0"/>
              <a:t>)</a:t>
            </a:r>
          </a:p>
          <a:p>
            <a:r>
              <a:rPr lang="ru-RU" dirty="0" err="1"/>
              <a:t>ломефлоксацин</a:t>
            </a:r>
            <a:r>
              <a:rPr lang="ru-RU" dirty="0"/>
              <a:t> (</a:t>
            </a:r>
            <a:r>
              <a:rPr lang="ru-RU" dirty="0" err="1"/>
              <a:t>ломекомб</a:t>
            </a:r>
            <a:r>
              <a:rPr lang="ru-RU" dirty="0"/>
              <a:t>, </a:t>
            </a:r>
            <a:r>
              <a:rPr lang="ru-RU" dirty="0" err="1"/>
              <a:t>ломацин</a:t>
            </a:r>
            <a:r>
              <a:rPr lang="ru-RU" dirty="0"/>
              <a:t>, </a:t>
            </a:r>
            <a:r>
              <a:rPr lang="ru-RU" dirty="0" err="1"/>
              <a:t>лофокс</a:t>
            </a:r>
            <a:r>
              <a:rPr lang="ru-RU" dirty="0"/>
              <a:t>)</a:t>
            </a:r>
          </a:p>
          <a:p>
            <a:r>
              <a:rPr lang="ru-RU" dirty="0" err="1"/>
              <a:t>спарфлоксацин</a:t>
            </a:r>
            <a:r>
              <a:rPr lang="ru-RU" dirty="0"/>
              <a:t> (</a:t>
            </a:r>
            <a:r>
              <a:rPr lang="ru-RU" dirty="0" err="1"/>
              <a:t>спарфло</a:t>
            </a:r>
            <a:r>
              <a:rPr lang="ru-RU" dirty="0"/>
              <a:t>, </a:t>
            </a:r>
            <a:r>
              <a:rPr lang="ru-RU" dirty="0" err="1"/>
              <a:t>флоксимар</a:t>
            </a:r>
            <a:r>
              <a:rPr lang="ru-RU" dirty="0"/>
              <a:t>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amson-pharma.ru/uploads/catsubcat/c78cae2e2369e969c9feb613ef7a17af.jpg"/>
          <p:cNvPicPr>
            <a:picLocks noChangeAspect="1" noChangeArrowheads="1"/>
          </p:cNvPicPr>
          <p:nvPr/>
        </p:nvPicPr>
        <p:blipFill>
          <a:blip r:embed="rId2" cstate="print"/>
          <a:srcRect l="12500" t="10345" r="14583" b="17240"/>
          <a:stretch>
            <a:fillRect/>
          </a:stretch>
        </p:blipFill>
        <p:spPr bwMode="auto">
          <a:xfrm>
            <a:off x="6854670" y="1466993"/>
            <a:ext cx="1488228" cy="1047806"/>
          </a:xfrm>
          <a:prstGeom prst="rect">
            <a:avLst/>
          </a:prstGeom>
          <a:noFill/>
        </p:spPr>
      </p:pic>
      <p:pic>
        <p:nvPicPr>
          <p:cNvPr id="9" name="Рисунок 8" descr="лом.jpg"/>
          <p:cNvPicPr>
            <a:picLocks noChangeAspect="1"/>
          </p:cNvPicPr>
          <p:nvPr/>
        </p:nvPicPr>
        <p:blipFill>
          <a:blip r:embed="rId3" cstate="print"/>
          <a:srcRect l="3846" t="15625" r="5768" b="15624"/>
          <a:stretch>
            <a:fillRect/>
          </a:stretch>
        </p:blipFill>
        <p:spPr>
          <a:xfrm>
            <a:off x="7055768" y="3876763"/>
            <a:ext cx="1668756" cy="910813"/>
          </a:xfrm>
          <a:prstGeom prst="rect">
            <a:avLst/>
          </a:prstGeom>
        </p:spPr>
      </p:pic>
      <p:pic>
        <p:nvPicPr>
          <p:cNvPr id="13" name="Picture 2" descr="https://www.eapteka.ru/upload/offer_photo/990/78/1.jpg"/>
          <p:cNvPicPr>
            <a:picLocks noChangeAspect="1" noChangeArrowheads="1"/>
          </p:cNvPicPr>
          <p:nvPr/>
        </p:nvPicPr>
        <p:blipFill>
          <a:blip r:embed="rId4" cstate="print"/>
          <a:srcRect t="16000" r="4225" b="14000"/>
          <a:stretch>
            <a:fillRect/>
          </a:stretch>
        </p:blipFill>
        <p:spPr bwMode="auto">
          <a:xfrm>
            <a:off x="7259198" y="5736183"/>
            <a:ext cx="1465326" cy="894911"/>
          </a:xfrm>
          <a:prstGeom prst="rect">
            <a:avLst/>
          </a:prstGeom>
          <a:noFill/>
        </p:spPr>
      </p:pic>
      <p:pic>
        <p:nvPicPr>
          <p:cNvPr id="11" name="Рисунок 10" descr="спар.png"/>
          <p:cNvPicPr>
            <a:picLocks noChangeAspect="1"/>
          </p:cNvPicPr>
          <p:nvPr/>
        </p:nvPicPr>
        <p:blipFill>
          <a:blip r:embed="rId5" cstate="print"/>
          <a:srcRect l="17502" t="26253" r="19989" b="28741"/>
          <a:stretch>
            <a:fillRect/>
          </a:stretch>
        </p:blipFill>
        <p:spPr>
          <a:xfrm>
            <a:off x="7108644" y="248695"/>
            <a:ext cx="1407429" cy="1018534"/>
          </a:xfrm>
          <a:prstGeom prst="rect">
            <a:avLst/>
          </a:prstGeom>
        </p:spPr>
      </p:pic>
      <p:pic>
        <p:nvPicPr>
          <p:cNvPr id="12" name="Рисунок 11" descr="тв.jpg"/>
          <p:cNvPicPr>
            <a:picLocks noChangeAspect="1"/>
          </p:cNvPicPr>
          <p:nvPr/>
        </p:nvPicPr>
        <p:blipFill>
          <a:blip r:embed="rId6" cstate="print"/>
          <a:srcRect t="10256" b="2564"/>
          <a:stretch>
            <a:fillRect/>
          </a:stretch>
        </p:blipFill>
        <p:spPr>
          <a:xfrm>
            <a:off x="7119333" y="2599913"/>
            <a:ext cx="1548170" cy="1186940"/>
          </a:xfrm>
          <a:prstGeom prst="rect">
            <a:avLst/>
          </a:prstGeom>
        </p:spPr>
      </p:pic>
      <p:pic>
        <p:nvPicPr>
          <p:cNvPr id="15" name="Рисунок 14" descr="лев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0020" y="4784649"/>
            <a:ext cx="1440160" cy="95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964488" cy="7635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Механизм действия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6480720" cy="638132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Ингибируя два жизненно важных фермента микробной клетки –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ДНК-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гиразу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топоизомераза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топоизомеразу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IV, </a:t>
            </a:r>
            <a:r>
              <a:rPr lang="ru-RU" dirty="0"/>
              <a:t> которые необходимы для репликации, транскрипции, репарации и рекомбинации бактериальной </a:t>
            </a:r>
            <a:r>
              <a:rPr lang="ru-RU" dirty="0" smtClean="0"/>
              <a:t>ДНК;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нарушают синтез ДНК и вызывают гибель микробной клети.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бактериостатическое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или бактерицидное действие,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концентрации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чувствительности бактерий.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Отличаются высокой избирательностью действия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 микроорганизмов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минимальной токсичностью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человека. </a:t>
            </a:r>
          </a:p>
        </p:txBody>
      </p:sp>
      <p:pic>
        <p:nvPicPr>
          <p:cNvPr id="5" name="Picture 2" descr="https://samson-pharma.ru/uploads/catsubcat/c78cae2e2369e969c9feb613ef7a17af.jpg"/>
          <p:cNvPicPr>
            <a:picLocks noChangeAspect="1" noChangeArrowheads="1"/>
          </p:cNvPicPr>
          <p:nvPr/>
        </p:nvPicPr>
        <p:blipFill>
          <a:blip r:embed="rId2" cstate="print"/>
          <a:srcRect l="16667" t="10345" r="14583" b="17240"/>
          <a:stretch>
            <a:fillRect/>
          </a:stretch>
        </p:blipFill>
        <p:spPr bwMode="auto">
          <a:xfrm>
            <a:off x="6300191" y="5271629"/>
            <a:ext cx="2372451" cy="1274094"/>
          </a:xfrm>
          <a:prstGeom prst="rect">
            <a:avLst/>
          </a:prstGeom>
          <a:noFill/>
        </p:spPr>
      </p:pic>
      <p:pic>
        <p:nvPicPr>
          <p:cNvPr id="6" name="Рисунок 5" descr="тв.jpg"/>
          <p:cNvPicPr>
            <a:picLocks noChangeAspect="1"/>
          </p:cNvPicPr>
          <p:nvPr/>
        </p:nvPicPr>
        <p:blipFill>
          <a:blip r:embed="rId3" cstate="print"/>
          <a:srcRect l="2341" t="12820" r="6356" b="20514"/>
          <a:stretch>
            <a:fillRect/>
          </a:stretch>
        </p:blipFill>
        <p:spPr>
          <a:xfrm>
            <a:off x="6650743" y="908720"/>
            <a:ext cx="2001002" cy="1377272"/>
          </a:xfrm>
          <a:prstGeom prst="rect">
            <a:avLst/>
          </a:prstGeom>
        </p:spPr>
      </p:pic>
      <p:pic>
        <p:nvPicPr>
          <p:cNvPr id="7" name="Рисунок 6" descr="ции.jpg"/>
          <p:cNvPicPr>
            <a:picLocks noChangeAspect="1"/>
          </p:cNvPicPr>
          <p:nvPr/>
        </p:nvPicPr>
        <p:blipFill>
          <a:blip r:embed="rId4" cstate="print"/>
          <a:srcRect l="5970" t="8496" r="10447" b="15041"/>
          <a:stretch>
            <a:fillRect/>
          </a:stretch>
        </p:blipFill>
        <p:spPr>
          <a:xfrm>
            <a:off x="6300192" y="3398652"/>
            <a:ext cx="2345102" cy="1232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6264696" cy="6858000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Спектр действия и применение: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широкий спектр противомикробного действия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активны против многих грамположительных и грамотрицательных аэробных бактерий,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синегнойной, кишечной палочки, микобактерий туберкулеза и др.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Слабее действуют на хламидии</a:t>
            </a:r>
            <a:r>
              <a:rPr lang="ru-RU" dirty="0"/>
              <a:t>, микоплазмы; </a:t>
            </a: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устойчивы к </a:t>
            </a:r>
            <a:r>
              <a:rPr lang="ru-RU" dirty="0" err="1" smtClean="0"/>
              <a:t>фторхинолонам</a:t>
            </a:r>
            <a:r>
              <a:rPr lang="ru-RU" dirty="0" smtClean="0"/>
              <a:t> -  </a:t>
            </a:r>
            <a:r>
              <a:rPr lang="ru-RU" dirty="0"/>
              <a:t>спирохеты, большинство </a:t>
            </a:r>
            <a:r>
              <a:rPr lang="ru-RU" dirty="0" smtClean="0"/>
              <a:t>анаэробов.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микроорганизмов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фторхинолонам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развивается медленно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натощак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таблетки нельзя разламывать, разжевывать, запивать молоком или йогуртом, сочетать с антацидами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сукралфатом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препаратами железа.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www.eapteka.ru/upload/offer_photo/990/78/1.jpg"/>
          <p:cNvPicPr>
            <a:picLocks noChangeAspect="1" noChangeArrowheads="1"/>
          </p:cNvPicPr>
          <p:nvPr/>
        </p:nvPicPr>
        <p:blipFill>
          <a:blip r:embed="rId2" cstate="print"/>
          <a:srcRect t="16000" r="4225" b="14000"/>
          <a:stretch>
            <a:fillRect/>
          </a:stretch>
        </p:blipFill>
        <p:spPr bwMode="auto">
          <a:xfrm>
            <a:off x="6444208" y="5229200"/>
            <a:ext cx="2304256" cy="1382554"/>
          </a:xfrm>
          <a:prstGeom prst="rect">
            <a:avLst/>
          </a:prstGeom>
          <a:noFill/>
        </p:spPr>
      </p:pic>
      <p:pic>
        <p:nvPicPr>
          <p:cNvPr id="7" name="Рисунок 6" descr="ции.jpg"/>
          <p:cNvPicPr>
            <a:picLocks noChangeAspect="1"/>
          </p:cNvPicPr>
          <p:nvPr/>
        </p:nvPicPr>
        <p:blipFill>
          <a:blip r:embed="rId3" cstate="print"/>
          <a:srcRect l="5970" t="12903" r="8955" b="12903"/>
          <a:stretch>
            <a:fillRect/>
          </a:stretch>
        </p:blipFill>
        <p:spPr>
          <a:xfrm>
            <a:off x="6660677" y="3429000"/>
            <a:ext cx="2027357" cy="1367287"/>
          </a:xfrm>
          <a:prstGeom prst="rect">
            <a:avLst/>
          </a:prstGeom>
        </p:spPr>
      </p:pic>
      <p:pic>
        <p:nvPicPr>
          <p:cNvPr id="8" name="Рисунок 7" descr="тв.jpg"/>
          <p:cNvPicPr>
            <a:picLocks noChangeAspect="1"/>
          </p:cNvPicPr>
          <p:nvPr/>
        </p:nvPicPr>
        <p:blipFill>
          <a:blip r:embed="rId4" cstate="print"/>
          <a:srcRect t="10256" b="2564"/>
          <a:stretch>
            <a:fillRect/>
          </a:stretch>
        </p:blipFill>
        <p:spPr>
          <a:xfrm>
            <a:off x="6516216" y="1556360"/>
            <a:ext cx="216022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Сульфаниламиды</a:t>
            </a:r>
            <a:endParaRPr lang="ru-RU" sz="320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64704"/>
            <a:ext cx="6517388" cy="59046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Сульфаниламиды - это исторически  первая группа синтетических противомикробных средств.</a:t>
            </a:r>
          </a:p>
          <a:p>
            <a:pPr>
              <a:buNone/>
            </a:pPr>
            <a:r>
              <a:rPr lang="ru-RU" sz="2600" dirty="0" smtClean="0"/>
              <a:t>В 1935 году немецкий врач и исследователь Герхард </a:t>
            </a:r>
            <a:r>
              <a:rPr lang="ru-RU" sz="2600" dirty="0" err="1" smtClean="0"/>
              <a:t>Домагк</a:t>
            </a:r>
            <a:r>
              <a:rPr lang="ru-RU" sz="2600" dirty="0" smtClean="0"/>
              <a:t> впервые опубликовал данные об успешном применении в клинике сульфаниламида - красного стрептоцида.</a:t>
            </a:r>
          </a:p>
          <a:p>
            <a:pPr>
              <a:buNone/>
            </a:pPr>
            <a:r>
              <a:rPr lang="ru-RU" sz="2600" dirty="0" smtClean="0"/>
              <a:t>Сульфаниламиды являются структурными аномальными аналогами ПАБК.</a:t>
            </a:r>
          </a:p>
          <a:p>
            <a:pPr>
              <a:buNone/>
            </a:pPr>
            <a:r>
              <a:rPr lang="ru-RU" sz="2600" dirty="0" smtClean="0"/>
              <a:t>Сходные по строению с ПАБК, препараты нарушают синтез </a:t>
            </a:r>
            <a:r>
              <a:rPr lang="ru-RU" sz="2600" dirty="0" err="1" smtClean="0"/>
              <a:t>дигидрофолиевой</a:t>
            </a:r>
            <a:r>
              <a:rPr lang="ru-RU" sz="2600" dirty="0" smtClean="0"/>
              <a:t> кислоты в бактериальных клетках, препятствуя включению ПАБК в ее молекулу, что приводи к торможению роста и развития микробной клетки и обеспечивает </a:t>
            </a:r>
            <a:r>
              <a:rPr lang="ru-RU" sz="2600" b="1" dirty="0" smtClean="0"/>
              <a:t>бактериостатическое действие </a:t>
            </a:r>
            <a:r>
              <a:rPr lang="ru-RU" sz="2600" dirty="0" smtClean="0"/>
              <a:t>сульфаниламидов</a:t>
            </a:r>
            <a:r>
              <a:rPr lang="ru-RU" sz="2000" dirty="0" smtClean="0"/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ль.jpg"/>
          <p:cNvPicPr>
            <a:picLocks noChangeAspect="1"/>
          </p:cNvPicPr>
          <p:nvPr/>
        </p:nvPicPr>
        <p:blipFill>
          <a:blip r:embed="rId2" cstate="print"/>
          <a:srcRect l="7981" t="16722" r="6886" b="13061"/>
          <a:stretch>
            <a:fillRect/>
          </a:stretch>
        </p:blipFill>
        <p:spPr>
          <a:xfrm>
            <a:off x="6948264" y="1111243"/>
            <a:ext cx="1656184" cy="776336"/>
          </a:xfrm>
          <a:prstGeom prst="rect">
            <a:avLst/>
          </a:prstGeom>
        </p:spPr>
      </p:pic>
      <p:pic>
        <p:nvPicPr>
          <p:cNvPr id="7" name="Рисунок 6" descr="ко.jpg"/>
          <p:cNvPicPr>
            <a:picLocks noChangeAspect="1"/>
          </p:cNvPicPr>
          <p:nvPr/>
        </p:nvPicPr>
        <p:blipFill>
          <a:blip r:embed="rId3" cstate="print"/>
          <a:srcRect l="5250" t="30450" r="5501" b="26501"/>
          <a:stretch>
            <a:fillRect/>
          </a:stretch>
        </p:blipFill>
        <p:spPr>
          <a:xfrm>
            <a:off x="6804248" y="3068960"/>
            <a:ext cx="1843786" cy="1183300"/>
          </a:xfrm>
          <a:prstGeom prst="rect">
            <a:avLst/>
          </a:prstGeom>
        </p:spPr>
      </p:pic>
      <p:pic>
        <p:nvPicPr>
          <p:cNvPr id="8" name="Рисунок 7" descr="с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013176"/>
            <a:ext cx="2304256" cy="12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eapteka.ru/upload/offer_photo/990/78/1.jpg"/>
          <p:cNvPicPr>
            <a:picLocks noChangeAspect="1" noChangeArrowheads="1"/>
          </p:cNvPicPr>
          <p:nvPr/>
        </p:nvPicPr>
        <p:blipFill>
          <a:blip r:embed="rId2" cstate="print"/>
          <a:srcRect t="15999" b="14001"/>
          <a:stretch>
            <a:fillRect/>
          </a:stretch>
        </p:blipFill>
        <p:spPr bwMode="auto">
          <a:xfrm>
            <a:off x="4139952" y="1691806"/>
            <a:ext cx="2520280" cy="144916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5400600" cy="6715148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Применение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Фторхинолоны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применяют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внутрь в таблетках и капсулах,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вводят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ципрофлоксацин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офлоксацин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пефлоксацин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моксифлоксацин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левофлоксацин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местно - в форме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глазных капель: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норфлоксацин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нормакс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левофлоксацин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офтаквикс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ципрофлоксацин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ципролет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флоксацин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моксифлоксацин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lekhar.ru/wp-content/uploads/2016/07/oksin-100-1-500x520.jpg"/>
          <p:cNvPicPr/>
          <p:nvPr/>
        </p:nvPicPr>
        <p:blipFill>
          <a:blip r:embed="rId3" cstate="print"/>
          <a:srcRect l="22267" r="23200"/>
          <a:stretch>
            <a:fillRect/>
          </a:stretch>
        </p:blipFill>
        <p:spPr bwMode="auto">
          <a:xfrm>
            <a:off x="7106146" y="1052736"/>
            <a:ext cx="135428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okulist.pro/wp-content/uploads/2018/09/normax.jpeg"/>
          <p:cNvPicPr/>
          <p:nvPr/>
        </p:nvPicPr>
        <p:blipFill>
          <a:blip r:embed="rId4" cstate="print"/>
          <a:srcRect l="31333" r="39667"/>
          <a:stretch>
            <a:fillRect/>
          </a:stretch>
        </p:blipFill>
        <p:spPr bwMode="auto">
          <a:xfrm>
            <a:off x="4405660" y="4103448"/>
            <a:ext cx="1143008" cy="237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ivafarm.md/3102-thickbox_default/Oftakviks-5mgml-5ml-kapli-glaznye-Levofloksatsin.jpg"/>
          <p:cNvPicPr/>
          <p:nvPr/>
        </p:nvPicPr>
        <p:blipFill>
          <a:blip r:embed="rId5" cstate="print"/>
          <a:srcRect l="26617" t="13462" r="26777" b="20406"/>
          <a:stretch>
            <a:fillRect/>
          </a:stretch>
        </p:blipFill>
        <p:spPr bwMode="auto">
          <a:xfrm>
            <a:off x="5891576" y="4083440"/>
            <a:ext cx="1402205" cy="241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amson-pharma.ru/uploads/prod/132/132-42990.png"/>
          <p:cNvPicPr/>
          <p:nvPr/>
        </p:nvPicPr>
        <p:blipFill>
          <a:blip r:embed="rId6" cstate="print"/>
          <a:srcRect l="29915" t="855" r="30021" b="2885"/>
          <a:stretch>
            <a:fillRect/>
          </a:stretch>
        </p:blipFill>
        <p:spPr bwMode="auto">
          <a:xfrm>
            <a:off x="7596336" y="4351866"/>
            <a:ext cx="11521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5832648" cy="63842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Фторхинолоны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применяются при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инфекциях любой локализации,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внебольничных и госпитальных;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инфекциях нижних и верхних ДП,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мочевыводящих путей,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кожи и мягких тканей,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костей и суставов,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интраабдоминальных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гинекологических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инфекциях,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ИППП,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кишечных инфекциях,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сепсисе, менингите.</a:t>
            </a:r>
          </a:p>
        </p:txBody>
      </p:sp>
      <p:pic>
        <p:nvPicPr>
          <p:cNvPr id="5" name="Picture 2" descr="https://www.eapteka.ru/upload/offer_photo/990/78/1.jpg"/>
          <p:cNvPicPr>
            <a:picLocks noChangeAspect="1" noChangeArrowheads="1"/>
          </p:cNvPicPr>
          <p:nvPr/>
        </p:nvPicPr>
        <p:blipFill>
          <a:blip r:embed="rId2" cstate="print"/>
          <a:srcRect t="15999" b="14001"/>
          <a:stretch>
            <a:fillRect/>
          </a:stretch>
        </p:blipFill>
        <p:spPr bwMode="auto">
          <a:xfrm>
            <a:off x="5796136" y="4859656"/>
            <a:ext cx="2927248" cy="1641178"/>
          </a:xfrm>
          <a:prstGeom prst="rect">
            <a:avLst/>
          </a:prstGeom>
          <a:noFill/>
        </p:spPr>
      </p:pic>
      <p:pic>
        <p:nvPicPr>
          <p:cNvPr id="8" name="Рисунок 7" descr="тв.jpg"/>
          <p:cNvPicPr>
            <a:picLocks noChangeAspect="1"/>
          </p:cNvPicPr>
          <p:nvPr/>
        </p:nvPicPr>
        <p:blipFill>
          <a:blip r:embed="rId3" cstate="print"/>
          <a:srcRect t="10256" b="2564"/>
          <a:stretch>
            <a:fillRect/>
          </a:stretch>
        </p:blipFill>
        <p:spPr>
          <a:xfrm>
            <a:off x="6179649" y="1268760"/>
            <a:ext cx="2160222" cy="1656184"/>
          </a:xfrm>
          <a:prstGeom prst="rect">
            <a:avLst/>
          </a:prstGeom>
        </p:spPr>
      </p:pic>
      <p:pic>
        <p:nvPicPr>
          <p:cNvPr id="9" name="Рисунок 8" descr="лом.jpg"/>
          <p:cNvPicPr>
            <a:picLocks noChangeAspect="1"/>
          </p:cNvPicPr>
          <p:nvPr/>
        </p:nvPicPr>
        <p:blipFill>
          <a:blip r:embed="rId4" cstate="print"/>
          <a:srcRect l="3846" t="15625" r="5768" b="15624"/>
          <a:stretch>
            <a:fillRect/>
          </a:stretch>
        </p:blipFill>
        <p:spPr>
          <a:xfrm>
            <a:off x="6084168" y="3212976"/>
            <a:ext cx="2396389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6408712" cy="631219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Фторхинолоны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ЛП выбора при инфекциях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мочевыводящих путей, простатита.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Важная область применения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фторхинолонов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кишечные инфекции (в т.ч. для профилактики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диареи путешественников). 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Левофлоксацин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моксифлоксацин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гемифлоксацин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эмпирический терапии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тяжелых инфекций в стационаре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тяжелой внебольничной пневмонии,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госпитальной пневмонии, смешанных аэробно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анаэробных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интраабдоминальных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раневых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lekhar.ru/wp-content/uploads/2016/07/oksin-100-1-500x520.jpg"/>
          <p:cNvPicPr/>
          <p:nvPr/>
        </p:nvPicPr>
        <p:blipFill>
          <a:blip r:embed="rId2" cstate="print"/>
          <a:srcRect l="22267" r="23200" b="31429"/>
          <a:stretch>
            <a:fillRect/>
          </a:stretch>
        </p:blipFill>
        <p:spPr bwMode="auto">
          <a:xfrm>
            <a:off x="7164288" y="4005064"/>
            <a:ext cx="15121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stavi.guru/wp-content/uploads/2018/04/16-1-1024x1024.jpg"/>
          <p:cNvPicPr/>
          <p:nvPr/>
        </p:nvPicPr>
        <p:blipFill>
          <a:blip r:embed="rId3" cstate="print"/>
          <a:srcRect l="27900" t="11218" r="31954" b="10150"/>
          <a:stretch>
            <a:fillRect/>
          </a:stretch>
        </p:blipFill>
        <p:spPr bwMode="auto">
          <a:xfrm>
            <a:off x="7380312" y="1196752"/>
            <a:ext cx="12241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00042"/>
            <a:ext cx="7848872" cy="6357958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левофлоксацин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таваник</a:t>
            </a:r>
            <a:r>
              <a:rPr lang="ru-RU" dirty="0"/>
              <a:t>), </a:t>
            </a:r>
            <a:r>
              <a:rPr lang="ru-RU" dirty="0" err="1"/>
              <a:t>спарфлоксацин</a:t>
            </a:r>
            <a:r>
              <a:rPr lang="ru-RU" dirty="0"/>
              <a:t> (</a:t>
            </a:r>
            <a:r>
              <a:rPr lang="ru-RU" dirty="0" err="1"/>
              <a:t>спарфло</a:t>
            </a:r>
            <a:r>
              <a:rPr lang="ru-RU" dirty="0"/>
              <a:t>) </a:t>
            </a:r>
            <a:r>
              <a:rPr lang="ru-RU" dirty="0" smtClean="0"/>
              <a:t>обладают </a:t>
            </a:r>
            <a:r>
              <a:rPr lang="ru-RU" dirty="0"/>
              <a:t>повышенной активностью в отношении возбудителей </a:t>
            </a:r>
            <a:r>
              <a:rPr lang="ru-RU" dirty="0" smtClean="0"/>
              <a:t>инфекций </a:t>
            </a:r>
            <a:r>
              <a:rPr lang="ru-RU" dirty="0"/>
              <a:t>дыхательных путей — грамположительных кокков (пневмококков, включая пенициллин-резистентных, стрептококков, стафилококков, в том числе </a:t>
            </a:r>
            <a:r>
              <a:rPr lang="ru-RU" dirty="0" smtClean="0"/>
              <a:t>некоторых </a:t>
            </a:r>
            <a:r>
              <a:rPr lang="ru-RU" dirty="0"/>
              <a:t>MRSA) и атипичных возбудителей (хламидии, микоплазмы). Эти препараты условно называются «респираторными» </a:t>
            </a:r>
            <a:r>
              <a:rPr lang="ru-RU" dirty="0" err="1"/>
              <a:t>фторхинолонами</a:t>
            </a:r>
            <a:r>
              <a:rPr lang="ru-RU" dirty="0"/>
              <a:t>, хотя показания к их применению значительно шире.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е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566905"/>
            <a:ext cx="2686639" cy="2081684"/>
          </a:xfrm>
          <a:prstGeom prst="rect">
            <a:avLst/>
          </a:prstGeom>
        </p:spPr>
      </p:pic>
      <p:sp>
        <p:nvSpPr>
          <p:cNvPr id="2050" name="AutoShape 2" descr="https://1pochki.ru/wp-content/uploads/2015/12/sparfloksac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спар.png"/>
          <p:cNvPicPr>
            <a:picLocks noChangeAspect="1"/>
          </p:cNvPicPr>
          <p:nvPr/>
        </p:nvPicPr>
        <p:blipFill>
          <a:blip r:embed="rId3" cstate="print"/>
          <a:srcRect l="17502" t="26253" r="19989" b="28741"/>
          <a:stretch>
            <a:fillRect/>
          </a:stretch>
        </p:blipFill>
        <p:spPr>
          <a:xfrm>
            <a:off x="467544" y="4816100"/>
            <a:ext cx="2376264" cy="1719665"/>
          </a:xfrm>
          <a:prstGeom prst="rect">
            <a:avLst/>
          </a:prstGeom>
        </p:spPr>
      </p:pic>
      <p:pic>
        <p:nvPicPr>
          <p:cNvPr id="10" name="Рисунок 9" descr="тв.jpg"/>
          <p:cNvPicPr>
            <a:picLocks noChangeAspect="1"/>
          </p:cNvPicPr>
          <p:nvPr/>
        </p:nvPicPr>
        <p:blipFill>
          <a:blip r:embed="rId4" cstate="print"/>
          <a:srcRect t="10256" b="2564"/>
          <a:stretch>
            <a:fillRect/>
          </a:stretch>
        </p:blipFill>
        <p:spPr>
          <a:xfrm>
            <a:off x="3203848" y="4620625"/>
            <a:ext cx="2645151" cy="20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6048672" cy="617651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Побочные эффекты и противопоказания: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хорошо переносятся, но могут вызывать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металлический вкус во рту,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диспепсические явления, тошноту, анорексию,</a:t>
            </a:r>
          </a:p>
          <a:p>
            <a:pPr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фотосенсибилизацию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аллергические реакции (сыпь, кожный зуд),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головокружение, головную боль, бессонницу.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/>
              <a:t>Т</a:t>
            </a:r>
            <a:r>
              <a:rPr lang="ru-RU" sz="2600" dirty="0" smtClean="0"/>
              <a:t>ендовагиниты</a:t>
            </a:r>
            <a:r>
              <a:rPr lang="ru-RU" sz="2600" dirty="0"/>
              <a:t>, разрывы </a:t>
            </a:r>
            <a:r>
              <a:rPr lang="ru-RU" sz="2600" dirty="0" smtClean="0"/>
              <a:t>сухожилий.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аллергические реакции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хинолоны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беременность; период лактации,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детский возраст до 18 лет,</a:t>
            </a:r>
          </a:p>
          <a:p>
            <a:pPr marL="0" indent="0">
              <a:buNone/>
            </a:pPr>
            <a:r>
              <a:rPr lang="ru-RU" sz="2600" dirty="0" err="1" smtClean="0"/>
              <a:t>тендиниты</a:t>
            </a:r>
            <a:r>
              <a:rPr lang="ru-RU" sz="2600" dirty="0"/>
              <a:t>, тендовагиниты, разрывы сухожилий, связанные с приемом </a:t>
            </a:r>
            <a:r>
              <a:rPr lang="ru-RU" sz="2600" dirty="0" err="1"/>
              <a:t>фторхинолонов</a:t>
            </a:r>
            <a:r>
              <a:rPr lang="ru-RU" sz="2600" dirty="0"/>
              <a:t>, в том числе в </a:t>
            </a:r>
            <a:r>
              <a:rPr lang="ru-RU" sz="2600" dirty="0" smtClean="0"/>
              <a:t>анамнезе;</a:t>
            </a:r>
          </a:p>
          <a:p>
            <a:pPr marL="0" indent="0">
              <a:buNone/>
            </a:pPr>
            <a:r>
              <a:rPr lang="ru-RU" sz="2600" dirty="0"/>
              <a:t>м</a:t>
            </a:r>
            <a:r>
              <a:rPr lang="ru-RU" sz="2600" dirty="0" smtClean="0"/>
              <a:t>иастения</a:t>
            </a:r>
            <a:r>
              <a:rPr lang="ru-RU" sz="2600" dirty="0"/>
              <a:t>.</a:t>
            </a:r>
          </a:p>
        </p:txBody>
      </p:sp>
      <p:pic>
        <p:nvPicPr>
          <p:cNvPr id="6" name="Picture 2" descr="https://samson-pharma.ru/uploads/catsubcat/c78cae2e2369e969c9feb613ef7a17af.jpg"/>
          <p:cNvPicPr>
            <a:picLocks noChangeAspect="1" noChangeArrowheads="1"/>
          </p:cNvPicPr>
          <p:nvPr/>
        </p:nvPicPr>
        <p:blipFill>
          <a:blip r:embed="rId2" cstate="print"/>
          <a:srcRect l="16667" t="10345" r="14583" b="17240"/>
          <a:stretch>
            <a:fillRect/>
          </a:stretch>
        </p:blipFill>
        <p:spPr bwMode="auto">
          <a:xfrm>
            <a:off x="6310984" y="1412776"/>
            <a:ext cx="2241581" cy="1584176"/>
          </a:xfrm>
          <a:prstGeom prst="rect">
            <a:avLst/>
          </a:prstGeom>
          <a:noFill/>
        </p:spPr>
      </p:pic>
      <p:pic>
        <p:nvPicPr>
          <p:cNvPr id="7" name="Рисунок 6" descr="лом.jpg"/>
          <p:cNvPicPr>
            <a:picLocks noChangeAspect="1"/>
          </p:cNvPicPr>
          <p:nvPr/>
        </p:nvPicPr>
        <p:blipFill>
          <a:blip r:embed="rId3" cstate="print"/>
          <a:srcRect l="3846" t="15625" r="5768" b="15624"/>
          <a:stretch>
            <a:fillRect/>
          </a:stretch>
        </p:blipFill>
        <p:spPr>
          <a:xfrm>
            <a:off x="6156176" y="3284984"/>
            <a:ext cx="2396389" cy="1440160"/>
          </a:xfrm>
          <a:prstGeom prst="rect">
            <a:avLst/>
          </a:prstGeom>
        </p:spPr>
      </p:pic>
      <p:pic>
        <p:nvPicPr>
          <p:cNvPr id="8" name="Рисунок 7" descr="тв.jpg"/>
          <p:cNvPicPr>
            <a:picLocks noChangeAspect="1"/>
          </p:cNvPicPr>
          <p:nvPr/>
        </p:nvPicPr>
        <p:blipFill>
          <a:blip r:embed="rId4" cstate="print"/>
          <a:srcRect t="10256" b="2564"/>
          <a:stretch>
            <a:fillRect/>
          </a:stretch>
        </p:blipFill>
        <p:spPr>
          <a:xfrm>
            <a:off x="6022223" y="5069014"/>
            <a:ext cx="266429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74528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Оксазолидиноны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</a:t>
            </a:r>
            <a:r>
              <a:rPr lang="ru-RU" dirty="0" err="1" smtClean="0">
                <a:solidFill>
                  <a:schemeClr val="accent2"/>
                </a:solidFill>
              </a:rPr>
              <a:t>Линезолид</a:t>
            </a:r>
            <a:r>
              <a:rPr lang="ru-RU" dirty="0" smtClean="0">
                <a:solidFill>
                  <a:schemeClr val="accent2"/>
                </a:solidFill>
              </a:rPr>
              <a:t> (</a:t>
            </a:r>
            <a:r>
              <a:rPr lang="ru-RU" dirty="0" err="1" smtClean="0">
                <a:solidFill>
                  <a:schemeClr val="accent2"/>
                </a:solidFill>
              </a:rPr>
              <a:t>селезолид</a:t>
            </a:r>
            <a:r>
              <a:rPr lang="ru-RU" dirty="0" smtClean="0">
                <a:solidFill>
                  <a:schemeClr val="accent2"/>
                </a:solidFill>
              </a:rPr>
              <a:t>, </a:t>
            </a:r>
            <a:r>
              <a:rPr lang="ru-RU" dirty="0" err="1" smtClean="0">
                <a:solidFill>
                  <a:schemeClr val="accent2"/>
                </a:solidFill>
              </a:rPr>
              <a:t>зивокс</a:t>
            </a:r>
            <a:r>
              <a:rPr lang="ru-RU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6408712" cy="53492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b="1" dirty="0" smtClean="0"/>
              <a:t>Механизм действия: </a:t>
            </a:r>
            <a:r>
              <a:rPr lang="ru-RU" dirty="0" smtClean="0"/>
              <a:t>селективно </a:t>
            </a:r>
            <a:r>
              <a:rPr lang="ru-RU" dirty="0"/>
              <a:t>ингибирует синтез белка в бактериях. За счет связывания с бактериальными рибосомами он предотвращает образование функционального инициирующего комплекса 70S, который является важным компонентом </a:t>
            </a:r>
            <a:r>
              <a:rPr lang="ru-RU" dirty="0" smtClean="0"/>
              <a:t>при </a:t>
            </a:r>
            <a:r>
              <a:rPr lang="ru-RU" dirty="0"/>
              <a:t>синтезе белка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Спектр активности: </a:t>
            </a:r>
            <a:r>
              <a:rPr lang="ru-RU" dirty="0" smtClean="0"/>
              <a:t>грамположительные штаммы энтерококки, с</a:t>
            </a:r>
            <a:r>
              <a:rPr lang="ru-RU" i="1" dirty="0" smtClean="0"/>
              <a:t>трептококки, стафилококки, </a:t>
            </a:r>
            <a:r>
              <a:rPr lang="ru-RU" dirty="0" smtClean="0"/>
              <a:t>(включая </a:t>
            </a:r>
            <a:r>
              <a:rPr lang="ru-RU" dirty="0" err="1"/>
              <a:t>метициллинчувствительные</a:t>
            </a:r>
            <a:r>
              <a:rPr lang="ru-RU" dirty="0"/>
              <a:t> и </a:t>
            </a:r>
            <a:r>
              <a:rPr lang="ru-RU" dirty="0" err="1"/>
              <a:t>метициллинрезистентные</a:t>
            </a:r>
            <a:r>
              <a:rPr lang="ru-RU" dirty="0"/>
              <a:t> штаммы</a:t>
            </a:r>
            <a:r>
              <a:rPr lang="ru-RU" dirty="0" smtClean="0"/>
              <a:t>), энтерококки.</a:t>
            </a:r>
          </a:p>
          <a:p>
            <a:r>
              <a:rPr lang="ru-RU" dirty="0" smtClean="0"/>
              <a:t>Назначают внутрь в таблетках  и парентерально взрослым и детям с рождения при следующих показаниях:</a:t>
            </a:r>
          </a:p>
          <a:p>
            <a:r>
              <a:rPr lang="ru-RU" b="1" dirty="0" smtClean="0"/>
              <a:t>Показания: </a:t>
            </a:r>
            <a:r>
              <a:rPr lang="ru-RU" dirty="0" smtClean="0"/>
              <a:t>стафилококковые и стрептококковые пневмонии внебольничные и госпитальные, </a:t>
            </a:r>
            <a:r>
              <a:rPr lang="ru-RU" dirty="0"/>
              <a:t>- осложненные инфекции кожи и мягких тканей, включая инфекции при синдроме диабетической стопы, не сопровождающиеся остеомиелитом, </a:t>
            </a:r>
            <a:r>
              <a:rPr lang="ru-RU" dirty="0" smtClean="0"/>
              <a:t>вызванные </a:t>
            </a:r>
            <a:r>
              <a:rPr lang="en-US" i="1" dirty="0" smtClean="0"/>
              <a:t>Staphylococcus </a:t>
            </a:r>
            <a:r>
              <a:rPr lang="en-US" i="1" dirty="0"/>
              <a:t>aureus</a:t>
            </a:r>
            <a:r>
              <a:rPr lang="en-US" dirty="0"/>
              <a:t> (</a:t>
            </a:r>
            <a:r>
              <a:rPr lang="ru-RU" dirty="0"/>
              <a:t>включая </a:t>
            </a:r>
            <a:r>
              <a:rPr lang="ru-RU" dirty="0" err="1"/>
              <a:t>метициллинчувствительные</a:t>
            </a:r>
            <a:r>
              <a:rPr lang="ru-RU" dirty="0"/>
              <a:t> и </a:t>
            </a:r>
            <a:r>
              <a:rPr lang="ru-RU" dirty="0" err="1"/>
              <a:t>метициллинрезистентные</a:t>
            </a:r>
            <a:r>
              <a:rPr lang="ru-RU" dirty="0"/>
              <a:t> штаммы), </a:t>
            </a:r>
            <a:r>
              <a:rPr lang="en-US" i="1" dirty="0"/>
              <a:t>Streptococcus </a:t>
            </a:r>
            <a:r>
              <a:rPr lang="en-US" i="1" dirty="0" err="1"/>
              <a:t>pyogenes</a:t>
            </a:r>
            <a:r>
              <a:rPr lang="en-US" i="1" dirty="0"/>
              <a:t> </a:t>
            </a:r>
            <a:r>
              <a:rPr lang="ru-RU" dirty="0"/>
              <a:t>или </a:t>
            </a:r>
            <a:r>
              <a:rPr lang="en-US" i="1" dirty="0"/>
              <a:t>Streptococcus </a:t>
            </a:r>
            <a:r>
              <a:rPr lang="en-US" i="1" dirty="0" err="1"/>
              <a:t>agalactiae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1151" r="19551" b="11151"/>
          <a:stretch/>
        </p:blipFill>
        <p:spPr>
          <a:xfrm>
            <a:off x="7153209" y="1226548"/>
            <a:ext cx="1533576" cy="1956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6951" r="30050" b="4850"/>
          <a:stretch/>
        </p:blipFill>
        <p:spPr>
          <a:xfrm>
            <a:off x="6948264" y="3429000"/>
            <a:ext cx="1773908" cy="32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38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5976664" cy="6213304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кандидоз, анемия, </a:t>
            </a:r>
            <a:r>
              <a:rPr lang="ru-RU" sz="2200" dirty="0"/>
              <a:t>головная боль, извращение вкуса ("металлический" привкус во рту), </a:t>
            </a:r>
            <a:r>
              <a:rPr lang="ru-RU" sz="2200" dirty="0" smtClean="0"/>
              <a:t>головокружение, повышение </a:t>
            </a:r>
            <a:r>
              <a:rPr lang="ru-RU" sz="2200" dirty="0"/>
              <a:t>артериального давления</a:t>
            </a:r>
            <a:r>
              <a:rPr lang="ru-RU" sz="2200" dirty="0" smtClean="0"/>
              <a:t>;</a:t>
            </a:r>
            <a:r>
              <a:rPr lang="ru-RU" sz="2200" dirty="0"/>
              <a:t>  диарея, тошнота, рвота, локализованная или диффузная боль в области живота, запор</a:t>
            </a:r>
            <a:r>
              <a:rPr lang="ru-RU" sz="2200" dirty="0" smtClean="0"/>
              <a:t>, сыпь, зуд кожи, нарушение функций печени.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неконтролируемой артериальной гипертензией,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феохромоцитомой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тиреотоксикозом,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карциноидным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синдромом, биполярным расстройством,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шизоаффективным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расстройством и острым состоянием спутанности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пациентам, получающим следующие типы препаратов: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адреномиметики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псевдоэфедрин,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фенилпропаноламин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эпинефрин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норэпинефрин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добутамин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дофаминомиметики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дофамин), ингибиторы обратного захвата серотонина, трициклические антидепрессанты, агонисты 5-НТ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триптаны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меперидин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буспирон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1151" r="19551" b="11151"/>
          <a:stretch/>
        </p:blipFill>
        <p:spPr>
          <a:xfrm>
            <a:off x="6685532" y="4077072"/>
            <a:ext cx="2006470" cy="2559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6951" r="30050" b="4850"/>
          <a:stretch/>
        </p:blipFill>
        <p:spPr>
          <a:xfrm>
            <a:off x="6681975" y="548680"/>
            <a:ext cx="188180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3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6632"/>
            <a:ext cx="6661404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результате широкого распространения резистентных микроорганизмов реальный спектр противомикробного действия сульфаниламидов значительно сузился. </a:t>
            </a:r>
          </a:p>
          <a:p>
            <a:pPr>
              <a:buNone/>
            </a:pPr>
            <a:r>
              <a:rPr lang="ru-RU" dirty="0" smtClean="0"/>
              <a:t>Сохранили чувствительность многие штаммы пневмококков, возбудители дизентерии, паратифа, хламидии (</a:t>
            </a:r>
            <a:r>
              <a:rPr lang="ru-RU" dirty="0" err="1" smtClean="0"/>
              <a:t>сульфадимезин</a:t>
            </a:r>
            <a:r>
              <a:rPr lang="ru-RU" dirty="0"/>
              <a:t>), </a:t>
            </a:r>
            <a:r>
              <a:rPr lang="ru-RU" dirty="0" smtClean="0"/>
              <a:t>токсоплазмы, грибы актиномицеты, пневмоцисты, </a:t>
            </a:r>
            <a:r>
              <a:rPr lang="ru-RU" dirty="0" err="1" smtClean="0"/>
              <a:t>нокардии</a:t>
            </a:r>
            <a:r>
              <a:rPr lang="ru-RU" dirty="0" smtClean="0"/>
              <a:t>, возбудители тропической малярии –малярийный</a:t>
            </a:r>
            <a:r>
              <a:rPr lang="ru-RU" dirty="0"/>
              <a:t> </a:t>
            </a:r>
            <a:r>
              <a:rPr lang="ru-RU" dirty="0" smtClean="0"/>
              <a:t>плазмодий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 комбинированным препаратам (бисептол).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ль.jpg"/>
          <p:cNvPicPr>
            <a:picLocks noChangeAspect="1"/>
          </p:cNvPicPr>
          <p:nvPr/>
        </p:nvPicPr>
        <p:blipFill>
          <a:blip r:embed="rId2" cstate="print"/>
          <a:srcRect l="7981" t="16722" r="6886" b="13061"/>
          <a:stretch>
            <a:fillRect/>
          </a:stretch>
        </p:blipFill>
        <p:spPr>
          <a:xfrm>
            <a:off x="6804248" y="762933"/>
            <a:ext cx="1868206" cy="936104"/>
          </a:xfrm>
          <a:prstGeom prst="rect">
            <a:avLst/>
          </a:prstGeom>
        </p:spPr>
      </p:pic>
      <p:pic>
        <p:nvPicPr>
          <p:cNvPr id="14" name="Рисунок 13" descr="салаз.png"/>
          <p:cNvPicPr>
            <a:picLocks noChangeAspect="1"/>
          </p:cNvPicPr>
          <p:nvPr/>
        </p:nvPicPr>
        <p:blipFill>
          <a:blip r:embed="rId3" cstate="print"/>
          <a:srcRect t="11111" b="12962"/>
          <a:stretch>
            <a:fillRect/>
          </a:stretch>
        </p:blipFill>
        <p:spPr>
          <a:xfrm>
            <a:off x="5976408" y="5056687"/>
            <a:ext cx="2844064" cy="1668704"/>
          </a:xfrm>
          <a:prstGeom prst="rect">
            <a:avLst/>
          </a:prstGeom>
        </p:spPr>
      </p:pic>
      <p:pic>
        <p:nvPicPr>
          <p:cNvPr id="7" name="Рисунок 6" descr="ко.jpg"/>
          <p:cNvPicPr>
            <a:picLocks noChangeAspect="1"/>
          </p:cNvPicPr>
          <p:nvPr/>
        </p:nvPicPr>
        <p:blipFill>
          <a:blip r:embed="rId4" cstate="print"/>
          <a:srcRect l="5250" t="30450" r="5501" b="26501"/>
          <a:stretch>
            <a:fillRect/>
          </a:stretch>
        </p:blipFill>
        <p:spPr>
          <a:xfrm>
            <a:off x="6588224" y="2780928"/>
            <a:ext cx="22650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88640"/>
            <a:ext cx="6517388" cy="6480720"/>
          </a:xfrm>
        </p:spPr>
        <p:txBody>
          <a:bodyPr>
            <a:noAutofit/>
          </a:bodyPr>
          <a:lstStyle/>
          <a:p>
            <a:r>
              <a:rPr lang="ru-RU" dirty="0" smtClean="0"/>
              <a:t>Большинство патогенных МО невосприимчивы к действию сульфаниламидов, что резко сузило область их применения. </a:t>
            </a:r>
          </a:p>
          <a:p>
            <a:r>
              <a:rPr lang="ru-RU" dirty="0" smtClean="0"/>
              <a:t>Сравнительно высокая токсичность также ограничила их использование.</a:t>
            </a:r>
          </a:p>
          <a:p>
            <a:r>
              <a:rPr lang="ru-RU" dirty="0" smtClean="0"/>
              <a:t>Отдельные представители этой группы, комбинированные препараты применяются при инфекционных заболеваниях, вызванных чувствительными к данным препаратам микроорганизмами.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ль.jpg"/>
          <p:cNvPicPr>
            <a:picLocks noChangeAspect="1"/>
          </p:cNvPicPr>
          <p:nvPr/>
        </p:nvPicPr>
        <p:blipFill>
          <a:blip r:embed="rId2" cstate="print"/>
          <a:srcRect l="7981" t="16722" r="6886" b="13061"/>
          <a:stretch>
            <a:fillRect/>
          </a:stretch>
        </p:blipFill>
        <p:spPr>
          <a:xfrm>
            <a:off x="1043608" y="5157192"/>
            <a:ext cx="2736304" cy="1111624"/>
          </a:xfrm>
          <a:prstGeom prst="rect">
            <a:avLst/>
          </a:prstGeom>
        </p:spPr>
      </p:pic>
      <p:pic>
        <p:nvPicPr>
          <p:cNvPr id="14" name="Рисунок 13" descr="салаз.png"/>
          <p:cNvPicPr>
            <a:picLocks noChangeAspect="1"/>
          </p:cNvPicPr>
          <p:nvPr/>
        </p:nvPicPr>
        <p:blipFill>
          <a:blip r:embed="rId3" cstate="print"/>
          <a:srcRect t="11111" b="12962"/>
          <a:stretch>
            <a:fillRect/>
          </a:stretch>
        </p:blipFill>
        <p:spPr>
          <a:xfrm>
            <a:off x="5652120" y="4869160"/>
            <a:ext cx="3096344" cy="1672246"/>
          </a:xfrm>
          <a:prstGeom prst="rect">
            <a:avLst/>
          </a:prstGeom>
        </p:spPr>
      </p:pic>
      <p:pic>
        <p:nvPicPr>
          <p:cNvPr id="7" name="Рисунок 6" descr="ко.jpg"/>
          <p:cNvPicPr>
            <a:picLocks noChangeAspect="1"/>
          </p:cNvPicPr>
          <p:nvPr/>
        </p:nvPicPr>
        <p:blipFill>
          <a:blip r:embed="rId4" cstate="print"/>
          <a:srcRect l="5250" t="30450" r="5501" b="26501"/>
          <a:stretch>
            <a:fillRect/>
          </a:stretch>
        </p:blipFill>
        <p:spPr>
          <a:xfrm>
            <a:off x="6588224" y="1916832"/>
            <a:ext cx="2121042" cy="13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320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64704"/>
            <a:ext cx="846160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Хорошо всасывающиеся из ЖКТ: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сульфадимезин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сульфадиметоксин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сульфаметоксазол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бисептол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Медленно и плохо всасывающиеся из ЖКТ: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фталазол, сульгин.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Местного действия: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ульфаниламид (стрептоцид,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ранавексим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сульфацил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-натрия (альбуцид)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Салазосульфаниламиды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сульфасалазин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ль.jpg"/>
          <p:cNvPicPr>
            <a:picLocks noChangeAspect="1"/>
          </p:cNvPicPr>
          <p:nvPr/>
        </p:nvPicPr>
        <p:blipFill>
          <a:blip r:embed="rId2" cstate="print"/>
          <a:srcRect l="7981" t="16722" r="6886" b="13061"/>
          <a:stretch>
            <a:fillRect/>
          </a:stretch>
        </p:blipFill>
        <p:spPr>
          <a:xfrm>
            <a:off x="1187624" y="5407528"/>
            <a:ext cx="2448272" cy="994611"/>
          </a:xfrm>
          <a:prstGeom prst="rect">
            <a:avLst/>
          </a:prstGeom>
        </p:spPr>
      </p:pic>
      <p:pic>
        <p:nvPicPr>
          <p:cNvPr id="14" name="Рисунок 13" descr="салаз.png"/>
          <p:cNvPicPr>
            <a:picLocks noChangeAspect="1"/>
          </p:cNvPicPr>
          <p:nvPr/>
        </p:nvPicPr>
        <p:blipFill>
          <a:blip r:embed="rId3" cstate="print"/>
          <a:srcRect t="11111" b="12962"/>
          <a:stretch>
            <a:fillRect/>
          </a:stretch>
        </p:blipFill>
        <p:spPr>
          <a:xfrm>
            <a:off x="6300192" y="4869160"/>
            <a:ext cx="2520280" cy="1672246"/>
          </a:xfrm>
          <a:prstGeom prst="rect">
            <a:avLst/>
          </a:prstGeom>
        </p:spPr>
      </p:pic>
      <p:pic>
        <p:nvPicPr>
          <p:cNvPr id="8" name="Рисунок 7" descr="ко.jpg"/>
          <p:cNvPicPr>
            <a:picLocks noChangeAspect="1"/>
          </p:cNvPicPr>
          <p:nvPr/>
        </p:nvPicPr>
        <p:blipFill>
          <a:blip r:embed="rId4" cstate="print"/>
          <a:srcRect l="5250" t="30450" r="5501" b="26501"/>
          <a:stretch>
            <a:fillRect/>
          </a:stretch>
        </p:blipFill>
        <p:spPr>
          <a:xfrm>
            <a:off x="3851920" y="5157192"/>
            <a:ext cx="2265058" cy="1224136"/>
          </a:xfrm>
          <a:prstGeom prst="rect">
            <a:avLst/>
          </a:prstGeom>
        </p:spPr>
      </p:pic>
      <p:pic>
        <p:nvPicPr>
          <p:cNvPr id="10" name="Рисунок 9" descr="с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852936"/>
            <a:ext cx="2592288" cy="12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3960440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Механизм действия </a:t>
            </a:r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связан с их конкурентным антагонизмом с ПАБК (парааминобензойной кислотой), которая используется микроорганизмами для синтеза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дигидрофолиевой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кислоты. Нарушение синтеза ПАБК приводит к блокаде образования пуриновых и пиримидиновых оснований и подавлению размножения микроорганизмов.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терапевтических дозах сульфаниламиды оказывают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бактериостатический эффект.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алаз.png"/>
          <p:cNvPicPr>
            <a:picLocks noChangeAspect="1"/>
          </p:cNvPicPr>
          <p:nvPr/>
        </p:nvPicPr>
        <p:blipFill>
          <a:blip r:embed="rId2" cstate="print"/>
          <a:srcRect t="11111" b="12962"/>
          <a:stretch>
            <a:fillRect/>
          </a:stretch>
        </p:blipFill>
        <p:spPr>
          <a:xfrm>
            <a:off x="467544" y="4221088"/>
            <a:ext cx="3569018" cy="2464334"/>
          </a:xfrm>
          <a:prstGeom prst="rect">
            <a:avLst/>
          </a:prstGeom>
        </p:spPr>
      </p:pic>
      <p:pic>
        <p:nvPicPr>
          <p:cNvPr id="5" name="Рисунок 4" descr="ко.jpg"/>
          <p:cNvPicPr>
            <a:picLocks noChangeAspect="1"/>
          </p:cNvPicPr>
          <p:nvPr/>
        </p:nvPicPr>
        <p:blipFill>
          <a:blip r:embed="rId3" cstate="print"/>
          <a:srcRect l="5250" t="30450" r="5501" b="26501"/>
          <a:stretch>
            <a:fillRect/>
          </a:stretch>
        </p:blipFill>
        <p:spPr>
          <a:xfrm>
            <a:off x="5220072" y="4581128"/>
            <a:ext cx="3417186" cy="18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2345</TotalTime>
  <Words>3233</Words>
  <Application>Microsoft Office PowerPoint</Application>
  <PresentationFormat>Экран (4:3)</PresentationFormat>
  <Paragraphs>420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Century Schoolbook</vt:lpstr>
      <vt:lpstr>Times New Roman</vt:lpstr>
      <vt:lpstr>Wingdings</vt:lpstr>
      <vt:lpstr>Wingdings 2</vt:lpstr>
      <vt:lpstr>Эркер</vt:lpstr>
      <vt:lpstr>  ФГБОУ ВО КрасГМУ им.проф. В.Ф. Войно-Ясенецкого Минздрава России  Фармацевтический колледж  </vt:lpstr>
      <vt:lpstr>План лекции:</vt:lpstr>
      <vt:lpstr>Классификация</vt:lpstr>
      <vt:lpstr>Презентация PowerPoint</vt:lpstr>
      <vt:lpstr>Сульфаниламиды</vt:lpstr>
      <vt:lpstr>Презентация PowerPoint</vt:lpstr>
      <vt:lpstr>Презентация PowerPoint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Производные нитрофурана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Производные нитроимидазола</vt:lpstr>
      <vt:lpstr>Производные нитроимидазола</vt:lpstr>
      <vt:lpstr>Механизм действия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Производные 8-оксихинолина</vt:lpstr>
      <vt:lpstr>Презентация PowerPoint</vt:lpstr>
      <vt:lpstr>Презентация PowerPoint</vt:lpstr>
      <vt:lpstr>Хинолоны</vt:lpstr>
      <vt:lpstr>Презентация PowerPoint</vt:lpstr>
      <vt:lpstr>Презентация PowerPoint</vt:lpstr>
      <vt:lpstr>Фторхинолоны</vt:lpstr>
      <vt:lpstr>Классификация</vt:lpstr>
      <vt:lpstr>Механизм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Оксазолидиноны              Линезолид (селезолид, зивокс)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 Фармацевтический колледж </dc:title>
  <dc:creator>Катерина</dc:creator>
  <cp:lastModifiedBy>Анисимова Марина Владимировна</cp:lastModifiedBy>
  <cp:revision>212</cp:revision>
  <dcterms:created xsi:type="dcterms:W3CDTF">2018-01-29T05:43:39Z</dcterms:created>
  <dcterms:modified xsi:type="dcterms:W3CDTF">2023-12-20T04:12:51Z</dcterms:modified>
</cp:coreProperties>
</file>