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31"/>
  </p:notesMasterIdLst>
  <p:sldIdLst>
    <p:sldId id="257" r:id="rId2"/>
    <p:sldId id="283" r:id="rId3"/>
    <p:sldId id="290" r:id="rId4"/>
    <p:sldId id="291" r:id="rId5"/>
    <p:sldId id="292" r:id="rId6"/>
    <p:sldId id="295" r:id="rId7"/>
    <p:sldId id="306" r:id="rId8"/>
    <p:sldId id="305" r:id="rId9"/>
    <p:sldId id="311" r:id="rId10"/>
    <p:sldId id="312" r:id="rId11"/>
    <p:sldId id="313" r:id="rId12"/>
    <p:sldId id="310" r:id="rId13"/>
    <p:sldId id="294" r:id="rId14"/>
    <p:sldId id="293" r:id="rId15"/>
    <p:sldId id="296" r:id="rId16"/>
    <p:sldId id="298" r:id="rId17"/>
    <p:sldId id="299" r:id="rId18"/>
    <p:sldId id="297" r:id="rId19"/>
    <p:sldId id="300" r:id="rId20"/>
    <p:sldId id="301" r:id="rId21"/>
    <p:sldId id="309" r:id="rId22"/>
    <p:sldId id="307" r:id="rId23"/>
    <p:sldId id="302" r:id="rId24"/>
    <p:sldId id="303" r:id="rId25"/>
    <p:sldId id="308" r:id="rId26"/>
    <p:sldId id="314" r:id="rId27"/>
    <p:sldId id="315" r:id="rId28"/>
    <p:sldId id="316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1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0C55-C0AD-45D4-B847-D2C5D2AD3CD6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2A123-0E92-4F14-8432-817E0DFF8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2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A9E05-6233-48A5-96BF-13E13D1C95A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41CA1-FAB7-4101-83D8-544642FAC52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1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0C193-6DA2-4207-9BB2-D38DCDF95EF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5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420AA-6E4B-4EA6-994C-49A3B0DC882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1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41CA6-1799-4680-A2FB-C507F17A27E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B29BF-F1E5-4990-A4D8-ADD6D218313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7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30C2A-63FA-4FD5-B964-6683FD8F7A4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5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BA5C2-594B-4667-9E64-648612234BD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1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5E4DA-793A-45C2-831D-BD32FB90F5B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8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1A841-8146-4481-AD84-F95AF66B05A5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9C471-A6C1-4221-BC5A-A46B27D00DD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9F40B-3CB3-4E5E-B53A-11C29A32318F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280400" cy="1304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</a:rPr>
              <a:t>Федеральное государственное бюджетное образовательное учреждение</a:t>
            </a:r>
            <a:br>
              <a:rPr lang="ru-RU" sz="2000" dirty="0">
                <a:solidFill>
                  <a:srgbClr val="000000"/>
                </a:solidFill>
              </a:rPr>
            </a:br>
            <a:r>
              <a:rPr lang="ru-RU" sz="2000" dirty="0">
                <a:solidFill>
                  <a:srgbClr val="000000"/>
                </a:solidFill>
              </a:rPr>
              <a:t>высшего образования</a:t>
            </a:r>
            <a:br>
              <a:rPr lang="ru-RU" sz="2000" dirty="0">
                <a:solidFill>
                  <a:srgbClr val="000000"/>
                </a:solidFill>
              </a:rPr>
            </a:br>
            <a:r>
              <a:rPr lang="ru-RU" sz="2000" dirty="0">
                <a:solidFill>
                  <a:srgbClr val="000000"/>
                </a:solidFill>
              </a:rPr>
              <a:t>«Красноярский государственный медицинский университет</a:t>
            </a:r>
            <a:br>
              <a:rPr lang="ru-RU" sz="2000" dirty="0">
                <a:solidFill>
                  <a:srgbClr val="000000"/>
                </a:solidFill>
              </a:rPr>
            </a:br>
            <a:r>
              <a:rPr lang="ru-RU" sz="2000" dirty="0">
                <a:solidFill>
                  <a:srgbClr val="000000"/>
                </a:solidFill>
              </a:rPr>
              <a:t>имени профессора В.Ф. </a:t>
            </a:r>
            <a:r>
              <a:rPr lang="ru-RU" sz="2000" dirty="0" err="1">
                <a:solidFill>
                  <a:srgbClr val="000000"/>
                </a:solidFill>
              </a:rPr>
              <a:t>Войно-Ясенецкого</a:t>
            </a:r>
            <a:r>
              <a:rPr lang="ru-RU" sz="2000" dirty="0">
                <a:solidFill>
                  <a:srgbClr val="000000"/>
                </a:solidFill>
              </a:rPr>
              <a:t>» Министерства здравоохранения Российской Федерации</a:t>
            </a:r>
            <a:endParaRPr lang="ru-RU" sz="2000" dirty="0" smtClean="0">
              <a:solidFill>
                <a:srgbClr val="000000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428750"/>
            <a:ext cx="8064500" cy="53133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</a:rPr>
              <a:t>Фармацевтический колледж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6600" b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6000" b="1" dirty="0" smtClean="0"/>
              <a:t>Философия эпохи Возрождения.</a:t>
            </a:r>
            <a:endParaRPr lang="ru-RU" sz="60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b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4000" b="1" dirty="0" smtClean="0"/>
              <a:t>Читает: Герасимов С.А.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14B91-98E6-418C-AC14-CF692353E8AB}" type="slidenum">
              <a:rPr lang="ru-RU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4302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/>
              <a:t>Предпосылки Возрождения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dirty="0">
                <a:solidFill>
                  <a:srgbClr val="000000"/>
                </a:solidFill>
                <a:latin typeface="Tahoma"/>
              </a:rPr>
              <a:t>повышение уровня образованности;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dirty="0">
                <a:solidFill>
                  <a:srgbClr val="000000"/>
                </a:solidFill>
                <a:latin typeface="Tahoma"/>
              </a:rPr>
              <a:t>великие географические открытия (Колумба, </a:t>
            </a:r>
            <a:r>
              <a:rPr lang="ru-RU" altLang="ru-RU" sz="2400" dirty="0" err="1">
                <a:solidFill>
                  <a:srgbClr val="000000"/>
                </a:solidFill>
                <a:latin typeface="Tahoma"/>
              </a:rPr>
              <a:t>Васко</a:t>
            </a:r>
            <a:r>
              <a:rPr lang="ru-RU" altLang="ru-RU" sz="2400" dirty="0">
                <a:solidFill>
                  <a:srgbClr val="000000"/>
                </a:solidFill>
                <a:latin typeface="Tahoma"/>
              </a:rPr>
              <a:t> да Гамы, Магеллана);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4904"/>
            <a:ext cx="4000500" cy="4467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963" y="2585235"/>
            <a:ext cx="4540393" cy="42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73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/>
              <a:t>Предпосылки Возрождения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научно – технические открытия </a:t>
            </a:r>
            <a:r>
              <a:rPr lang="ru-RU" dirty="0"/>
              <a:t>и изобретения: часы, стекло, книгопечатание, порох, огнестрельное </a:t>
            </a:r>
            <a:r>
              <a:rPr lang="ru-RU" dirty="0" smtClean="0"/>
              <a:t>оружие, телескоп</a:t>
            </a:r>
            <a:r>
              <a:rPr lang="ru-RU" dirty="0"/>
              <a:t>, открытия в области медицины и астрономии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40" y="3976686"/>
            <a:ext cx="2880320" cy="2873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33" y="3564821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0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/>
              <a:t>Данте Алигьери </a:t>
            </a:r>
            <a:br>
              <a:rPr lang="ru-RU" altLang="ru-RU" b="1" dirty="0"/>
            </a:br>
            <a:r>
              <a:rPr lang="ru-RU" altLang="ru-RU" sz="3200" b="1" dirty="0"/>
              <a:t>(1265 - 1321)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600" dirty="0" smtClean="0"/>
              <a:t>«Божественная комедия»</a:t>
            </a:r>
          </a:p>
          <a:p>
            <a:r>
              <a:rPr lang="ru-RU" sz="2900" dirty="0"/>
              <a:t>Ценность христианских догматов поэт не отрицает, но и не противопоставляет Божественное и природное начало. </a:t>
            </a:r>
          </a:p>
          <a:p>
            <a:r>
              <a:rPr lang="ru-RU" sz="2900" dirty="0"/>
              <a:t>Человек причастен к обеим природам, «...он один из всех существ предопределяется к двум конечным целям». </a:t>
            </a:r>
          </a:p>
          <a:p>
            <a:r>
              <a:rPr lang="ru-RU" sz="2900" dirty="0" smtClean="0"/>
              <a:t>Первый </a:t>
            </a:r>
            <a:r>
              <a:rPr lang="ru-RU" sz="2900" dirty="0"/>
              <a:t>путь открывается человеку благодаря собственному разуму, второй - благодаря Духу Святому.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0" y="1386580"/>
            <a:ext cx="3950070" cy="52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Джотто</a:t>
            </a:r>
            <a:r>
              <a:rPr lang="ru-RU" dirty="0"/>
              <a:t> </a:t>
            </a:r>
            <a:r>
              <a:rPr lang="ru-RU" dirty="0" err="1"/>
              <a:t>ди</a:t>
            </a:r>
            <a:r>
              <a:rPr lang="ru-RU" dirty="0"/>
              <a:t> Бондоне </a:t>
            </a:r>
            <a:r>
              <a:rPr lang="ru-RU" dirty="0" smtClean="0"/>
              <a:t>(1267 </a:t>
            </a:r>
            <a:r>
              <a:rPr lang="ru-RU" dirty="0"/>
              <a:t>— </a:t>
            </a:r>
            <a:r>
              <a:rPr lang="ru-RU" dirty="0" smtClean="0"/>
              <a:t>1337)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3538736" cy="4857403"/>
          </a:xfrm>
        </p:spPr>
        <p:txBody>
          <a:bodyPr>
            <a:noAutofit/>
          </a:bodyPr>
          <a:lstStyle/>
          <a:p>
            <a:r>
              <a:rPr lang="ru-RU" sz="2400" dirty="0" smtClean="0">
                <a:cs typeface="Times New Roman" panose="02020603050405020304" pitchFamily="18" charset="0"/>
              </a:rPr>
              <a:t>Итальянский </a:t>
            </a:r>
            <a:r>
              <a:rPr lang="ru-RU" sz="2400" dirty="0">
                <a:cs typeface="Times New Roman" panose="02020603050405020304" pitchFamily="18" charset="0"/>
              </a:rPr>
              <a:t>художник и архитектор </a:t>
            </a:r>
            <a:endParaRPr lang="ru-RU" sz="2400" dirty="0" smtClean="0">
              <a:cs typeface="Times New Roman" panose="02020603050405020304" pitchFamily="18" charset="0"/>
            </a:endParaRPr>
          </a:p>
          <a:p>
            <a:r>
              <a:rPr lang="ru-RU" sz="2400" dirty="0" smtClean="0">
                <a:cs typeface="Times New Roman" panose="02020603050405020304" pitchFamily="18" charset="0"/>
              </a:rPr>
              <a:t>Преодолел </a:t>
            </a:r>
            <a:r>
              <a:rPr lang="ru-RU" sz="2400" dirty="0">
                <a:cs typeface="Times New Roman" panose="02020603050405020304" pitchFamily="18" charset="0"/>
              </a:rPr>
              <a:t>византийскую иконописную </a:t>
            </a:r>
            <a:r>
              <a:rPr lang="ru-RU" sz="2400" dirty="0" smtClean="0">
                <a:cs typeface="Times New Roman" panose="02020603050405020304" pitchFamily="18" charset="0"/>
              </a:rPr>
              <a:t>традицию. </a:t>
            </a:r>
          </a:p>
          <a:p>
            <a:r>
              <a:rPr lang="ru-RU" sz="2400" dirty="0" smtClean="0">
                <a:cs typeface="Times New Roman" panose="02020603050405020304" pitchFamily="18" charset="0"/>
              </a:rPr>
              <a:t>стал </a:t>
            </a:r>
            <a:r>
              <a:rPr lang="ru-RU" sz="2400" dirty="0">
                <a:cs typeface="Times New Roman" panose="02020603050405020304" pitchFamily="18" charset="0"/>
              </a:rPr>
              <a:t>основателем итальянской школы </a:t>
            </a:r>
            <a:r>
              <a:rPr lang="ru-RU" sz="2400" dirty="0" smtClean="0">
                <a:cs typeface="Times New Roman" panose="02020603050405020304" pitchFamily="18" charset="0"/>
              </a:rPr>
              <a:t>живописи. </a:t>
            </a:r>
          </a:p>
          <a:p>
            <a:r>
              <a:rPr lang="ru-RU" sz="2400" dirty="0" smtClean="0">
                <a:cs typeface="Times New Roman" panose="02020603050405020304" pitchFamily="18" charset="0"/>
              </a:rPr>
              <a:t>разработал </a:t>
            </a:r>
            <a:r>
              <a:rPr lang="ru-RU" sz="2400" dirty="0">
                <a:cs typeface="Times New Roman" panose="02020603050405020304" pitchFamily="18" charset="0"/>
              </a:rPr>
              <a:t>абсолютно новый подход к изображению пространства.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573" y="1484784"/>
            <a:ext cx="4933521" cy="45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64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Франческо</a:t>
            </a:r>
            <a:r>
              <a:rPr lang="ru-RU" dirty="0" smtClean="0"/>
              <a:t> Петрарка (1304 - 1374)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>
            <a:normAutofit lnSpcReduction="1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 smtClean="0">
                <a:solidFill>
                  <a:srgbClr val="000000"/>
                </a:solidFill>
                <a:latin typeface="Times New Roman"/>
              </a:rPr>
              <a:t>Родоначальник гуманизма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 smtClean="0">
                <a:solidFill>
                  <a:srgbClr val="000000"/>
                </a:solidFill>
                <a:latin typeface="Times New Roman"/>
              </a:rPr>
              <a:t>отвергает </a:t>
            </a: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схоластическую ученость;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предлагает новый подход к оценке античного наследия: стремиться не только подняться до высот античной культуры, но и превзойти ее;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подлинная философия должна стать наукой о человеке;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заложил основы личностного самосознания Возрождения.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48" y="908720"/>
            <a:ext cx="3467576" cy="51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814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Николай Кузанский (1401 - 1464)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 творчестве уподобляется Богу;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бесконечна и не имеет центра;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Критика системы Птолемея.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0512"/>
            <a:ext cx="3312368" cy="447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407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329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0" y="980728"/>
            <a:ext cx="903629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54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Николай Коперник (1473 - 1543)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4400" dirty="0" smtClean="0"/>
              <a:t>Разработал </a:t>
            </a:r>
            <a:r>
              <a:rPr lang="ru-RU" sz="4400" dirty="0" err="1" smtClean="0"/>
              <a:t>гелеоцентрическую</a:t>
            </a:r>
            <a:r>
              <a:rPr lang="ru-RU" sz="4400" dirty="0" smtClean="0"/>
              <a:t> систему;</a:t>
            </a:r>
          </a:p>
          <a:p>
            <a:r>
              <a:rPr lang="ru-RU" sz="4400" dirty="0" smtClean="0"/>
              <a:t>солнце </a:t>
            </a:r>
            <a:r>
              <a:rPr lang="ru-RU" sz="4400" dirty="0"/>
              <a:t>является центром </a:t>
            </a:r>
            <a:r>
              <a:rPr lang="ru-RU" sz="4400" dirty="0" smtClean="0"/>
              <a:t>мироздания;</a:t>
            </a:r>
          </a:p>
          <a:p>
            <a:r>
              <a:rPr lang="ru-RU" sz="4400" dirty="0" smtClean="0"/>
              <a:t>земля </a:t>
            </a:r>
            <a:r>
              <a:rPr lang="ru-RU" sz="4400" dirty="0"/>
              <a:t>имеет двойное движение: суточное вращение и годовое круговое вращение вокруг Солнца;</a:t>
            </a:r>
          </a:p>
          <a:p>
            <a:r>
              <a:rPr lang="ru-RU" sz="4400" dirty="0"/>
              <a:t>космос бесконечен и все космические тела движутся по собственной траектории;</a:t>
            </a:r>
          </a:p>
          <a:p>
            <a:endParaRPr lang="ru-RU" sz="4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61" y="1412776"/>
            <a:ext cx="3900592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642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Джордано Бруно </a:t>
            </a:r>
            <a:r>
              <a:rPr lang="ru-RU" dirty="0" smtClean="0"/>
              <a:t>(1548 - 1600)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258816" cy="46805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центра и бесконечна;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подобны Солнцу и имеют свои планетные системы;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выдвинул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гипотезу о том, что во Вселенной мы не одиноки и могут быть разумные существа;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существует Бога отдельного от Вселенной, Вселенная и Бог – одно целое.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61" y="1484784"/>
            <a:ext cx="3640403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22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 лекции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эпохи;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Философия, наука и искусство эпохи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Возраждения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философия;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Реформация и контрреформация.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3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447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Галилео Галилей </a:t>
            </a:r>
            <a:r>
              <a:rPr lang="ru-RU" dirty="0" smtClean="0"/>
              <a:t>(1564 - 1642)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465400"/>
            <a:ext cx="4392488" cy="5347976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600" kern="0" dirty="0">
                <a:solidFill>
                  <a:srgbClr val="000000"/>
                </a:solidFill>
                <a:latin typeface="Times New Roman"/>
              </a:rPr>
              <a:t>ввел метод наблюдения, выдвижения гипотезы и их опытной проверке на практике;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600" kern="0" dirty="0">
                <a:solidFill>
                  <a:srgbClr val="000000"/>
                </a:solidFill>
                <a:latin typeface="Times New Roman"/>
              </a:rPr>
              <a:t>открыл значение ускорения в динамике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600" kern="0" dirty="0">
                <a:solidFill>
                  <a:srgbClr val="000000"/>
                </a:solidFill>
                <a:latin typeface="Times New Roman"/>
              </a:rPr>
              <a:t>установил закон падения тел;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600" kern="0" dirty="0" smtClean="0">
                <a:solidFill>
                  <a:srgbClr val="000000"/>
                </a:solidFill>
                <a:latin typeface="Times New Roman"/>
              </a:rPr>
              <a:t>отстаивал </a:t>
            </a:r>
            <a:r>
              <a:rPr lang="ru-RU" altLang="ru-RU" sz="2600" kern="0" dirty="0">
                <a:solidFill>
                  <a:srgbClr val="000000"/>
                </a:solidFill>
                <a:latin typeface="Times New Roman"/>
              </a:rPr>
              <a:t>гелиоцентрическую систему мира;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600" kern="0" dirty="0">
                <a:solidFill>
                  <a:srgbClr val="000000"/>
                </a:solidFill>
                <a:latin typeface="Times New Roman"/>
              </a:rPr>
              <a:t>изобрел телескоп и обнаружил ряд важных явлений: пятна на Солнце, горы на Луне, Млечный путь состоит из множества отдельных звезд, наблюдал фазы Венеры, открыл спутники Юпитера.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7161" y="1465400"/>
            <a:ext cx="4047522" cy="52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34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Эразм </a:t>
            </a:r>
            <a:r>
              <a:rPr lang="ru-RU" sz="4000" b="1" dirty="0" err="1" smtClean="0"/>
              <a:t>Роттердамский</a:t>
            </a:r>
            <a:r>
              <a:rPr lang="ru-RU" sz="4000" b="1" dirty="0" smtClean="0"/>
              <a:t> (1469 – 1536)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lvl="0" algn="ctr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ru-RU" altLang="ru-RU" b="1" dirty="0">
                <a:solidFill>
                  <a:srgbClr val="000000"/>
                </a:solidFill>
                <a:latin typeface="Tahoma"/>
              </a:rPr>
              <a:t>«Похвала глупости»:</a:t>
            </a:r>
          </a:p>
          <a:p>
            <a:pPr lvl="0" fontAlgn="base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 невежества, догматизма, феодальных предрассудков схоластической учености;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богословов;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всех проявлений человеческой глупости;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к счастью – мирная жизнь, утверждение гуманистической культуры, основанной на всех достижениях человека.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4048" y="1484784"/>
            <a:ext cx="3744416" cy="52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17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Парацельс (1493 - 1541)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/>
          <a:p>
            <a:r>
              <a:rPr lang="ru-RU" dirty="0" smtClean="0"/>
              <a:t>Сторонник «</a:t>
            </a:r>
            <a:r>
              <a:rPr lang="ru-RU" dirty="0" err="1" smtClean="0"/>
              <a:t>спагирической</a:t>
            </a:r>
            <a:r>
              <a:rPr lang="ru-RU" dirty="0" smtClean="0"/>
              <a:t>» медицины;</a:t>
            </a:r>
          </a:p>
          <a:p>
            <a:r>
              <a:rPr lang="ru-RU" dirty="0"/>
              <a:t> </a:t>
            </a:r>
            <a:r>
              <a:rPr lang="ru-RU" dirty="0" smtClean="0"/>
              <a:t>предтеча </a:t>
            </a:r>
            <a:r>
              <a:rPr lang="ru-RU" dirty="0"/>
              <a:t>современной </a:t>
            </a:r>
            <a:r>
              <a:rPr lang="ru-RU" dirty="0" smtClean="0"/>
              <a:t>фармакологии;</a:t>
            </a:r>
          </a:p>
          <a:p>
            <a:r>
              <a:rPr lang="ru-RU" dirty="0"/>
              <a:t>«Всё — яд, всё — лекарство; то и другое определяет доза»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032448" cy="470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920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Леона́рдо</a:t>
            </a:r>
            <a:r>
              <a:rPr lang="ru-RU" dirty="0" smtClean="0"/>
              <a:t> </a:t>
            </a:r>
            <a:r>
              <a:rPr lang="ru-RU" dirty="0"/>
              <a:t>да </a:t>
            </a:r>
            <a:r>
              <a:rPr lang="ru-RU" dirty="0" err="1" smtClean="0"/>
              <a:t>Ви́нчи</a:t>
            </a:r>
            <a:r>
              <a:rPr lang="ru-RU" dirty="0" smtClean="0"/>
              <a:t> (1452 - 1519)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90864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1600200"/>
            <a:ext cx="332271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391958"/>
            <a:ext cx="3411218" cy="534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91958"/>
            <a:ext cx="3933388" cy="534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4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Социально-политические учения эпохи Возрождения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Политический реализм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Никколо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Макиавелли «Государь»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утопия</a:t>
            </a:r>
          </a:p>
          <a:p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Томас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 «Утопия»</a:t>
            </a:r>
          </a:p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Томмазо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Кампанелла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Солнца»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46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Никколо Макиавелли (1469 - 1527)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</a:rPr>
              <a:t>человек изначально обладает злой природой;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</a:rPr>
              <a:t>движущими мотивами поступков становятся эгоизм и стремление к личной выгоде;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000" kern="0" dirty="0" smtClean="0">
                <a:solidFill>
                  <a:srgbClr val="000000"/>
                </a:solidFill>
                <a:latin typeface="Times New Roman"/>
              </a:rPr>
              <a:t>на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</a:rPr>
              <a:t>основании опыта истории и современных ему событий раскрывает как завоевывается власть, как она удерживается и теряется;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000" kern="0" dirty="0">
                <a:solidFill>
                  <a:srgbClr val="000000"/>
                </a:solidFill>
                <a:latin typeface="Times New Roman"/>
              </a:rPr>
              <a:t>правитель должен быть «хитрым как лис, свирепым как лев»;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000" kern="0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</a:rPr>
              <a:t>борьбе за политическую власть, и в особенности за освобождение родины от посягательств иностранного владычества, допустимы все средства, в том числе коварные и аморальные.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08840" y="1600200"/>
            <a:ext cx="351731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51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Томас Мор (1478 - 1535)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Не существует частной собственности;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Всеобщая 6-часовая трудовая мобилизация;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Действует принцип: «От каждого по способностям, каждому по труду»;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Первичной ячейкой общества является «трудовая семья»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ru-RU" altLang="ru-RU" sz="2400" kern="0" dirty="0">
                <a:solidFill>
                  <a:srgbClr val="000000"/>
                </a:solidFill>
                <a:latin typeface="Times New Roman"/>
              </a:rPr>
              <a:t>Мужчины и женщины имеют равные права;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9435" y="1600200"/>
            <a:ext cx="349612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80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09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05787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8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Возрождение (ренессанс)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Эпоха в истории и культуре Европы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XIV – XVI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века. 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вводит в 1550 году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Джоржджо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Вазари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2448929" cy="306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218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Расцветает интерес к античной культуре, происходит как бы её «возрождение»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132856"/>
            <a:ext cx="333036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282070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0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Характерные черты эпохи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Антропоцентризм</a:t>
            </a:r>
            <a:r>
              <a:rPr lang="ru-RU" dirty="0"/>
              <a:t> - воззрение, согласно которому человек есть средоточие Вселенной и цель всех совершающихся в мире событий</a:t>
            </a:r>
            <a:r>
              <a:rPr lang="ru-RU" dirty="0" smtClean="0"/>
              <a:t>.</a:t>
            </a:r>
          </a:p>
          <a:p>
            <a:r>
              <a:rPr lang="ru-RU" b="1" dirty="0"/>
              <a:t>Гуманизм</a:t>
            </a:r>
            <a:r>
              <a:rPr lang="ru-RU" dirty="0"/>
              <a:t> (от </a:t>
            </a:r>
            <a:r>
              <a:rPr lang="ru-RU" dirty="0" err="1"/>
              <a:t>лат.humanitas</a:t>
            </a:r>
            <a:r>
              <a:rPr lang="ru-RU" dirty="0"/>
              <a:t> – человечность) понимается как воспитание и образование человека, способствующее его возвышению. Основная роль отводилась комплексу дисциплин, состоящему из грамматики, риторики, поэзии, истории, этики.</a:t>
            </a:r>
          </a:p>
        </p:txBody>
      </p:sp>
    </p:spTree>
    <p:extLst>
      <p:ext uri="{BB962C8B-B14F-4D97-AF65-F5344CB8AC3E}">
        <p14:creationId xmlns:p14="http://schemas.microsoft.com/office/powerpoint/2010/main" val="210057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02687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75" y="433098"/>
            <a:ext cx="4963575" cy="609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914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" y="0"/>
            <a:ext cx="5028494" cy="6813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102" y="973360"/>
            <a:ext cx="4786898" cy="58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2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Культура эпохи Возрождения коснулась только привилегированных слоев общества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59" y="4982777"/>
            <a:ext cx="4258816" cy="1850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934231"/>
            <a:ext cx="3793604" cy="4097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89" y="1413957"/>
            <a:ext cx="2676615" cy="35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dirty="0">
                <a:solidFill>
                  <a:srgbClr val="000000"/>
                </a:solidFill>
                <a:latin typeface="Tahoma"/>
              </a:rPr>
              <a:t>развитие ремесла, торговли, банковского дела, появление </a:t>
            </a:r>
            <a:r>
              <a:rPr lang="ru-RU" altLang="ru-RU" sz="2400" dirty="0" err="1">
                <a:solidFill>
                  <a:srgbClr val="000000"/>
                </a:solidFill>
                <a:latin typeface="Tahoma"/>
              </a:rPr>
              <a:t>раннекапиталистичской</a:t>
            </a:r>
            <a:r>
              <a:rPr lang="ru-RU" altLang="ru-RU" sz="2400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  <a:latin typeface="Tahoma"/>
              </a:rPr>
              <a:t>экономики;</a:t>
            </a:r>
            <a:endParaRPr lang="ru-RU" altLang="ru-RU" sz="2400" dirty="0">
              <a:solidFill>
                <a:srgbClr val="000000"/>
              </a:solidFill>
              <a:latin typeface="Tahoma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dirty="0">
                <a:solidFill>
                  <a:srgbClr val="000000"/>
                </a:solidFill>
                <a:latin typeface="Tahoma"/>
              </a:rPr>
              <a:t>усиление </a:t>
            </a:r>
            <a:r>
              <a:rPr lang="ru-RU" altLang="ru-RU" sz="2400" dirty="0" smtClean="0">
                <a:solidFill>
                  <a:srgbClr val="000000"/>
                </a:solidFill>
                <a:latin typeface="Tahoma"/>
              </a:rPr>
              <a:t>городов;</a:t>
            </a:r>
            <a:endParaRPr lang="ru-RU" altLang="ru-RU" sz="2400" dirty="0">
              <a:solidFill>
                <a:srgbClr val="000000"/>
              </a:solidFill>
              <a:latin typeface="Tahoma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333CC"/>
              </a:buClr>
              <a:buSzPct val="60000"/>
              <a:buFont typeface="Wingdings" panose="05000000000000000000" pitchFamily="2" charset="2"/>
              <a:buChar char="n"/>
            </a:pPr>
            <a:r>
              <a:rPr lang="ru-RU" altLang="ru-RU" sz="2400" dirty="0">
                <a:solidFill>
                  <a:srgbClr val="000000"/>
                </a:solidFill>
                <a:latin typeface="Tahoma"/>
              </a:rPr>
              <a:t>укрепление, централизация европейских государств</a:t>
            </a:r>
          </a:p>
          <a:p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4000" b="1" dirty="0" smtClean="0"/>
              <a:t>Предпосылки Возрождения</a:t>
            </a:r>
            <a:endParaRPr lang="ru-RU" alt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2" y="3016213"/>
            <a:ext cx="3028050" cy="3860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036248"/>
            <a:ext cx="2880320" cy="3840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85" y="3053492"/>
            <a:ext cx="3275107" cy="38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3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</TotalTime>
  <Words>765</Words>
  <Application>Microsoft Office PowerPoint</Application>
  <PresentationFormat>Экран (4:3)</PresentationFormat>
  <Paragraphs>99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Wingdings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</vt:lpstr>
      <vt:lpstr>План лекции</vt:lpstr>
      <vt:lpstr>Возрождение (ренессанс)</vt:lpstr>
      <vt:lpstr>Презентация PowerPoint</vt:lpstr>
      <vt:lpstr>Характерные черты эпохи</vt:lpstr>
      <vt:lpstr>Презентация PowerPoint</vt:lpstr>
      <vt:lpstr>Презентация PowerPoint</vt:lpstr>
      <vt:lpstr>Культура эпохи Возрождения коснулась только привилегированных слоев общества </vt:lpstr>
      <vt:lpstr>Предпосылки Возрождения</vt:lpstr>
      <vt:lpstr>Предпосылки Возрождения</vt:lpstr>
      <vt:lpstr>Предпосылки Возрождения</vt:lpstr>
      <vt:lpstr>Данте Алигьери  (1265 - 1321)</vt:lpstr>
      <vt:lpstr>Джотто ди Бондоне (1267 — 1337)</vt:lpstr>
      <vt:lpstr>Франческо Петрарка (1304 - 1374)</vt:lpstr>
      <vt:lpstr>Николай Кузанский (1401 - 1464)</vt:lpstr>
      <vt:lpstr>Презентация PowerPoint</vt:lpstr>
      <vt:lpstr>Презентация PowerPoint</vt:lpstr>
      <vt:lpstr>Николай Коперник (1473 - 1543)</vt:lpstr>
      <vt:lpstr>Джордано Бруно (1548 - 1600)</vt:lpstr>
      <vt:lpstr>Презентация PowerPoint</vt:lpstr>
      <vt:lpstr>Галилео Галилей (1564 - 1642)</vt:lpstr>
      <vt:lpstr>Эразм Роттердамский (1469 – 1536)</vt:lpstr>
      <vt:lpstr>Парацельс (1493 - 1541)</vt:lpstr>
      <vt:lpstr>Леона́рдо да Ви́нчи (1452 - 1519)</vt:lpstr>
      <vt:lpstr>Социально-политические учения эпохи Возрождения</vt:lpstr>
      <vt:lpstr>Никколо Макиавелли (1469 - 1527)</vt:lpstr>
      <vt:lpstr>Томас Мор (1478 - 1535)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Герасимов Семен Александрович</dc:creator>
  <cp:lastModifiedBy>Герасимов Семен Александрович</cp:lastModifiedBy>
  <cp:revision>83</cp:revision>
  <dcterms:modified xsi:type="dcterms:W3CDTF">2018-02-19T07:14:50Z</dcterms:modified>
</cp:coreProperties>
</file>